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0" r:id="rId1"/>
    <p:sldMasterId id="2147483661" r:id="rId2"/>
  </p:sldMasterIdLst>
  <p:notesMasterIdLst>
    <p:notesMasterId r:id="rId30"/>
  </p:notesMasterIdLst>
  <p:sldIdLst>
    <p:sldId id="278" r:id="rId3"/>
    <p:sldId id="279" r:id="rId4"/>
    <p:sldId id="280" r:id="rId5"/>
    <p:sldId id="281" r:id="rId6"/>
    <p:sldId id="282" r:id="rId7"/>
    <p:sldId id="283" r:id="rId8"/>
    <p:sldId id="284" r:id="rId9"/>
    <p:sldId id="285" r:id="rId10"/>
    <p:sldId id="286" r:id="rId11"/>
    <p:sldId id="287" r:id="rId12"/>
    <p:sldId id="288" r:id="rId13"/>
    <p:sldId id="289" r:id="rId14"/>
    <p:sldId id="290" r:id="rId15"/>
    <p:sldId id="291" r:id="rId16"/>
    <p:sldId id="292" r:id="rId17"/>
    <p:sldId id="293" r:id="rId18"/>
    <p:sldId id="294" r:id="rId19"/>
    <p:sldId id="295" r:id="rId20"/>
    <p:sldId id="296" r:id="rId21"/>
    <p:sldId id="297" r:id="rId22"/>
    <p:sldId id="298" r:id="rId23"/>
    <p:sldId id="299" r:id="rId24"/>
    <p:sldId id="300" r:id="rId25"/>
    <p:sldId id="301" r:id="rId26"/>
    <p:sldId id="302" r:id="rId27"/>
    <p:sldId id="303" r:id="rId28"/>
    <p:sldId id="304" r:id="rId2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147"/>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44" autoAdjust="0"/>
    <p:restoredTop sz="94602" autoAdjust="0"/>
  </p:normalViewPr>
  <p:slideViewPr>
    <p:cSldViewPr snapToGrid="0" snapToObjects="1">
      <p:cViewPr>
        <p:scale>
          <a:sx n="96" d="100"/>
          <a:sy n="96" d="100"/>
        </p:scale>
        <p:origin x="-2064" y="-4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B1F5199-F7F4-4FB2-A2CD-22A2CFC87608}" type="datetimeFigureOut">
              <a:rPr lang="en-US" smtClean="0"/>
              <a:t>4/9/2019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56C0744-2FEF-4441-821D-70180A370937}" type="slidenum">
              <a:rPr lang="en-US" smtClean="0"/>
              <a:t>‹#›</a:t>
            </a:fld>
            <a:endParaRPr lang="en-US"/>
          </a:p>
        </p:txBody>
      </p:sp>
    </p:spTree>
    <p:extLst>
      <p:ext uri="{BB962C8B-B14F-4D97-AF65-F5344CB8AC3E}">
        <p14:creationId xmlns:p14="http://schemas.microsoft.com/office/powerpoint/2010/main" val="12717030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5"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6" name="Text Placeholder 2"/>
          <p:cNvSpPr>
            <a:spLocks noGrp="1"/>
          </p:cNvSpPr>
          <p:nvPr>
            <p:ph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p:txBody>
      </p:sp>
    </p:spTree>
    <p:extLst>
      <p:ext uri="{BB962C8B-B14F-4D97-AF65-F5344CB8AC3E}">
        <p14:creationId xmlns:p14="http://schemas.microsoft.com/office/powerpoint/2010/main" val="6003652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274ED4-9F4B-419D-860C-1298080DDD50}"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976605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1274ED4-9F4B-419D-860C-1298080DDD50}"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2557067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1274ED4-9F4B-419D-860C-1298080DDD50}" type="datetimeFigureOut">
              <a:rPr lang="en-US" smtClean="0"/>
              <a:t>4/9/2019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5728672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1274ED4-9F4B-419D-860C-1298080DDD50}" type="datetimeFigureOut">
              <a:rPr lang="en-US" smtClean="0"/>
              <a:t>4/9/2019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23833737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1274ED4-9F4B-419D-860C-1298080DDD50}" type="datetimeFigureOut">
              <a:rPr lang="en-US" smtClean="0"/>
              <a:t>4/9/2019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5136333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274ED4-9F4B-419D-860C-1298080DDD50}" type="datetimeFigureOut">
              <a:rPr lang="en-US" smtClean="0"/>
              <a:t>4/9/2019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7822764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274ED4-9F4B-419D-860C-1298080DDD50}" type="datetimeFigureOut">
              <a:rPr lang="en-US" smtClean="0"/>
              <a:t>4/9/2019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7490280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274ED4-9F4B-419D-860C-1298080DDD50}" type="datetimeFigureOut">
              <a:rPr lang="en-US" smtClean="0"/>
              <a:t>4/9/2019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74711870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274ED4-9F4B-419D-860C-1298080DDD50}"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54860273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274ED4-9F4B-419D-860C-1298080DDD50}"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338769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888756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p:txBody>
      </p:sp>
    </p:spTree>
    <p:extLst>
      <p:ext uri="{BB962C8B-B14F-4D97-AF65-F5344CB8AC3E}">
        <p14:creationId xmlns:p14="http://schemas.microsoft.com/office/powerpoint/2010/main" val="4386689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4/9/2019</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41014867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4/9/2019</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2481110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4/9/2019</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17443945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4/9/2019</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37935126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Text Placeholder 3"/>
          <p:cNvSpPr>
            <a:spLocks noGrp="1"/>
          </p:cNvSpPr>
          <p:nvPr>
            <p:ph type="body" sz="quarter" idx="10"/>
          </p:nvPr>
        </p:nvSpPr>
        <p:spPr>
          <a:xfrm>
            <a:off x="457200" y="1600200"/>
            <a:ext cx="8229600" cy="4175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504346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1274ED4-9F4B-419D-860C-1298080DDD50}"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2306625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6.xml"/><Relationship Id="rId3" Type="http://schemas.openxmlformats.org/officeDocument/2006/relationships/slideLayout" Target="../slideLayouts/slideLayout11.xml"/><Relationship Id="rId7" Type="http://schemas.openxmlformats.org/officeDocument/2006/relationships/slideLayout" Target="../slideLayouts/slideLayout15.xml"/><Relationship Id="rId12" Type="http://schemas.openxmlformats.org/officeDocument/2006/relationships/theme" Target="../theme/theme2.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11" Type="http://schemas.openxmlformats.org/officeDocument/2006/relationships/slideLayout" Target="../slideLayouts/slideLayout19.xml"/><Relationship Id="rId5" Type="http://schemas.openxmlformats.org/officeDocument/2006/relationships/slideLayout" Target="../slideLayouts/slideLayout13.xml"/><Relationship Id="rId10" Type="http://schemas.openxmlformats.org/officeDocument/2006/relationships/slideLayout" Target="../slideLayouts/slideLayout18.xml"/><Relationship Id="rId4" Type="http://schemas.openxmlformats.org/officeDocument/2006/relationships/slideLayout" Target="../slideLayouts/slideLayout12.xml"/><Relationship Id="rId9"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50" y="0"/>
            <a:ext cx="9139050" cy="68617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0"/>
            <a:r>
              <a:rPr lang="en-US" dirty="0" smtClean="0"/>
              <a:t>Click to edit Master text styles</a:t>
            </a:r>
          </a:p>
        </p:txBody>
      </p:sp>
      <p:sp>
        <p:nvSpPr>
          <p:cNvPr id="7" name="Footer Placeholder 3"/>
          <p:cNvSpPr txBox="1">
            <a:spLocks/>
          </p:cNvSpPr>
          <p:nvPr/>
        </p:nvSpPr>
        <p:spPr>
          <a:xfrm>
            <a:off x="7117882" y="6423727"/>
            <a:ext cx="1568918" cy="365125"/>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smtClean="0">
                <a:solidFill>
                  <a:schemeClr val="bg1"/>
                </a:solidFill>
              </a:rPr>
              <a:t>© 2018</a:t>
            </a:r>
            <a:endParaRPr lang="en-US" dirty="0">
              <a:solidFill>
                <a:schemeClr val="bg1"/>
              </a:solidFill>
            </a:endParaRPr>
          </a:p>
        </p:txBody>
      </p:sp>
      <p:sp>
        <p:nvSpPr>
          <p:cNvPr id="8" name="Slide Number Placeholder 4"/>
          <p:cNvSpPr txBox="1">
            <a:spLocks/>
          </p:cNvSpPr>
          <p:nvPr/>
        </p:nvSpPr>
        <p:spPr>
          <a:xfrm>
            <a:off x="8686800" y="6423727"/>
            <a:ext cx="389823"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03EA47-653C-4D08-BE86-5931AF95F427}" type="slidenum">
              <a:rPr lang="en-US" smtClean="0">
                <a:solidFill>
                  <a:schemeClr val="bg1"/>
                </a:solidFill>
              </a:rPr>
              <a:pPr/>
              <a:t>‹#›</a:t>
            </a:fld>
            <a:endParaRPr lang="en-US" dirty="0">
              <a:solidFill>
                <a:schemeClr val="bg1"/>
              </a:solidFill>
            </a:endParaRPr>
          </a:p>
        </p:txBody>
      </p:sp>
    </p:spTree>
    <p:extLst>
      <p:ext uri="{BB962C8B-B14F-4D97-AF65-F5344CB8AC3E}">
        <p14:creationId xmlns:p14="http://schemas.microsoft.com/office/powerpoint/2010/main" val="839490661"/>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54" r:id="rId3"/>
    <p:sldLayoutId id="2147483656" r:id="rId4"/>
    <p:sldLayoutId id="2147483657" r:id="rId5"/>
    <p:sldLayoutId id="2147483658" r:id="rId6"/>
    <p:sldLayoutId id="2147483659" r:id="rId7"/>
    <p:sldLayoutId id="2147483660" r:id="rId8"/>
  </p:sldLayoutIdLst>
  <p:txStyles>
    <p:titleStyle>
      <a:lvl1pPr algn="ctr" defTabSz="914400" rtl="0" eaLnBrk="1" latinLnBrk="0" hangingPunct="1">
        <a:spcBef>
          <a:spcPct val="0"/>
        </a:spcBef>
        <a:buNone/>
        <a:defRPr sz="3600" kern="1200">
          <a:solidFill>
            <a:schemeClr val="tx2"/>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baseline="0">
          <a:solidFill>
            <a:schemeClr val="accent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274ED4-9F4B-419D-860C-1298080DDD50}" type="datetimeFigureOut">
              <a:rPr lang="en-US" smtClean="0"/>
              <a:t>4/9/2019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2AD481-5BB6-4F80-BDB5-1CA862C1E2D4}" type="slidenum">
              <a:rPr lang="en-US" smtClean="0"/>
              <a:t>‹#›</a:t>
            </a:fld>
            <a:endParaRPr lang="en-US"/>
          </a:p>
        </p:txBody>
      </p:sp>
    </p:spTree>
    <p:extLst>
      <p:ext uri="{BB962C8B-B14F-4D97-AF65-F5344CB8AC3E}">
        <p14:creationId xmlns:p14="http://schemas.microsoft.com/office/powerpoint/2010/main" val="1832762685"/>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2000"/>
            <a:ext cx="7772400" cy="3505200"/>
          </a:xfrm>
        </p:spPr>
        <p:txBody>
          <a:bodyPr>
            <a:normAutofit fontScale="90000"/>
          </a:bodyPr>
          <a:lstStyle/>
          <a:p>
            <a:r>
              <a:rPr lang="en-US" i="1" dirty="0"/>
              <a:t>Competence-Based Social Work: The Profession of Caring,</a:t>
            </a:r>
            <a:br>
              <a:rPr lang="en-US" i="1" dirty="0"/>
            </a:br>
            <a:r>
              <a:rPr lang="en-US" i="1" dirty="0"/>
              <a:t>Knowing, and Serving</a:t>
            </a:r>
            <a:br>
              <a:rPr lang="en-US" i="1" dirty="0"/>
            </a:br>
            <a:r>
              <a:rPr lang="en-US" dirty="0"/>
              <a:t/>
            </a:r>
            <a:br>
              <a:rPr lang="en-US" dirty="0"/>
            </a:br>
            <a:r>
              <a:rPr lang="en-US" dirty="0"/>
              <a:t>Chapter 3</a:t>
            </a:r>
            <a:r>
              <a:rPr lang="en-US" dirty="0" smtClean="0"/>
              <a:t>: What </a:t>
            </a:r>
            <a:r>
              <a:rPr lang="en-US" dirty="0"/>
              <a:t>is Competence-Based Social Work?</a:t>
            </a:r>
            <a:br>
              <a:rPr lang="en-US" dirty="0"/>
            </a:br>
            <a:endParaRPr lang="en-US" dirty="0"/>
          </a:p>
        </p:txBody>
      </p:sp>
      <p:sp>
        <p:nvSpPr>
          <p:cNvPr id="3" name="Subtitle 2"/>
          <p:cNvSpPr>
            <a:spLocks noGrp="1"/>
          </p:cNvSpPr>
          <p:nvPr>
            <p:ph type="subTitle" idx="1"/>
          </p:nvPr>
        </p:nvSpPr>
        <p:spPr>
          <a:xfrm>
            <a:off x="1371600" y="4419600"/>
            <a:ext cx="6400800" cy="1752600"/>
          </a:xfrm>
        </p:spPr>
        <p:txBody>
          <a:bodyPr/>
          <a:lstStyle/>
          <a:p>
            <a:pPr marL="0" indent="0" algn="ctr">
              <a:buNone/>
            </a:pPr>
            <a:r>
              <a:rPr lang="en-US" dirty="0"/>
              <a:t>Michael E. </a:t>
            </a:r>
            <a:r>
              <a:rPr lang="en-US" dirty="0" err="1"/>
              <a:t>Sherr</a:t>
            </a:r>
            <a:r>
              <a:rPr lang="en-US" dirty="0"/>
              <a:t>, </a:t>
            </a:r>
            <a:r>
              <a:rPr lang="en-US" dirty="0" err="1"/>
              <a:t>Ph.D</a:t>
            </a:r>
            <a:endParaRPr lang="en-US" dirty="0"/>
          </a:p>
          <a:p>
            <a:pPr marL="0" indent="0" algn="ctr">
              <a:buNone/>
            </a:pPr>
            <a:r>
              <a:rPr lang="en-US" dirty="0"/>
              <a:t>Johnny M. Jones, Ph.D.</a:t>
            </a:r>
          </a:p>
          <a:p>
            <a:endParaRPr lang="en-US" dirty="0"/>
          </a:p>
        </p:txBody>
      </p:sp>
    </p:spTree>
    <p:extLst>
      <p:ext uri="{BB962C8B-B14F-4D97-AF65-F5344CB8AC3E}">
        <p14:creationId xmlns:p14="http://schemas.microsoft.com/office/powerpoint/2010/main" val="4861158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0513"/>
            <a:ext cx="8229600" cy="1143000"/>
          </a:xfrm>
        </p:spPr>
        <p:txBody>
          <a:bodyPr>
            <a:noAutofit/>
          </a:bodyPr>
          <a:lstStyle/>
          <a:p>
            <a:r>
              <a:rPr lang="en-US" sz="3600" dirty="0"/>
              <a:t>EPAS Core Competences &amp; </a:t>
            </a:r>
            <a:br>
              <a:rPr lang="en-US" sz="3600" dirty="0"/>
            </a:br>
            <a:r>
              <a:rPr lang="en-US" sz="3600" dirty="0"/>
              <a:t>“Why we do what we do”</a:t>
            </a:r>
          </a:p>
        </p:txBody>
      </p:sp>
      <p:sp>
        <p:nvSpPr>
          <p:cNvPr id="3" name="Content Placeholder 2"/>
          <p:cNvSpPr>
            <a:spLocks noGrp="1"/>
          </p:cNvSpPr>
          <p:nvPr>
            <p:ph idx="1"/>
          </p:nvPr>
        </p:nvSpPr>
        <p:spPr>
          <a:xfrm>
            <a:off x="457200" y="1600200"/>
            <a:ext cx="8229600" cy="4830763"/>
          </a:xfrm>
        </p:spPr>
        <p:txBody>
          <a:bodyPr>
            <a:normAutofit/>
          </a:bodyPr>
          <a:lstStyle/>
          <a:p>
            <a:r>
              <a:rPr lang="en-US" sz="2800" dirty="0"/>
              <a:t>EPAS competencies serve as a guide for educators to develop social work programs that adequately prepare students for careers in social work</a:t>
            </a:r>
            <a:r>
              <a:rPr lang="en-US" sz="2800" dirty="0" smtClean="0"/>
              <a:t>.</a:t>
            </a:r>
          </a:p>
          <a:p>
            <a:pPr lvl="1"/>
            <a:r>
              <a:rPr lang="en-US" sz="2400" dirty="0"/>
              <a:t>However, students may find the list of competencies overwhelming </a:t>
            </a:r>
            <a:endParaRPr lang="en-US" sz="2400" dirty="0" smtClean="0"/>
          </a:p>
          <a:p>
            <a:r>
              <a:rPr lang="en-US" sz="2800" dirty="0"/>
              <a:t>“Why we do what we do” framework can help students understand how all the competencies fit together to address all of their learning. </a:t>
            </a:r>
          </a:p>
          <a:p>
            <a:pPr marL="0" indent="0">
              <a:buNone/>
            </a:pPr>
            <a:endParaRPr lang="en-US" sz="2800" dirty="0"/>
          </a:p>
        </p:txBody>
      </p:sp>
    </p:spTree>
    <p:extLst>
      <p:ext uri="{BB962C8B-B14F-4D97-AF65-F5344CB8AC3E}">
        <p14:creationId xmlns:p14="http://schemas.microsoft.com/office/powerpoint/2010/main" val="26628103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“Why we do what we do” Framework</a:t>
            </a:r>
          </a:p>
        </p:txBody>
      </p:sp>
      <p:sp>
        <p:nvSpPr>
          <p:cNvPr id="3" name="Content Placeholder 2"/>
          <p:cNvSpPr>
            <a:spLocks noGrp="1"/>
          </p:cNvSpPr>
          <p:nvPr>
            <p:ph idx="1"/>
          </p:nvPr>
        </p:nvSpPr>
        <p:spPr/>
        <p:txBody>
          <a:bodyPr/>
          <a:lstStyle/>
          <a:p>
            <a:r>
              <a:rPr lang="en-US"/>
              <a:t>The framework organizes the competencies into two groups.</a:t>
            </a:r>
          </a:p>
          <a:p>
            <a:r>
              <a:rPr lang="en-US"/>
              <a:t>The ten core competencies of social work summarize both parts of professional practice.</a:t>
            </a:r>
          </a:p>
          <a:p>
            <a:pPr lvl="1"/>
            <a:r>
              <a:rPr lang="en-US"/>
              <a:t>The first five competencies describes the professional identity (Why we do) of social work. </a:t>
            </a:r>
          </a:p>
          <a:p>
            <a:pPr lvl="1"/>
            <a:r>
              <a:rPr lang="en-US"/>
              <a:t>The last five competencies describe the method of social work (What we do). </a:t>
            </a:r>
          </a:p>
        </p:txBody>
      </p:sp>
    </p:spTree>
    <p:extLst>
      <p:ext uri="{BB962C8B-B14F-4D97-AF65-F5344CB8AC3E}">
        <p14:creationId xmlns:p14="http://schemas.microsoft.com/office/powerpoint/2010/main" val="19690639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Five competencies of “Why we do”</a:t>
            </a:r>
          </a:p>
        </p:txBody>
      </p:sp>
      <p:sp>
        <p:nvSpPr>
          <p:cNvPr id="3" name="Content Placeholder 2"/>
          <p:cNvSpPr>
            <a:spLocks noGrp="1"/>
          </p:cNvSpPr>
          <p:nvPr>
            <p:ph idx="1"/>
          </p:nvPr>
        </p:nvSpPr>
        <p:spPr/>
        <p:txBody>
          <a:bodyPr>
            <a:normAutofit/>
          </a:bodyPr>
          <a:lstStyle/>
          <a:p>
            <a:r>
              <a:rPr lang="en-US"/>
              <a:t>Social workers share knowledge, skills, and values that provide the foundation of the professional identity.</a:t>
            </a:r>
          </a:p>
          <a:p>
            <a:r>
              <a:rPr lang="en-US"/>
              <a:t>The first five competencies provide what it means to be a social worker:</a:t>
            </a:r>
          </a:p>
          <a:p>
            <a:pPr lvl="1"/>
            <a:r>
              <a:rPr lang="en-US"/>
              <a:t>CSWE President Joyner once stated</a:t>
            </a:r>
            <a:r>
              <a:rPr lang="en-US" sz="2400"/>
              <a:t>, “The purpose of social work should always supersede the methods of social work” (Joyner, personal communication, October 14, 2010).</a:t>
            </a:r>
          </a:p>
          <a:p>
            <a:pPr lvl="1"/>
            <a:endParaRPr lang="en-US" sz="2400"/>
          </a:p>
        </p:txBody>
      </p:sp>
    </p:spTree>
    <p:extLst>
      <p:ext uri="{BB962C8B-B14F-4D97-AF65-F5344CB8AC3E}">
        <p14:creationId xmlns:p14="http://schemas.microsoft.com/office/powerpoint/2010/main" val="29131549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Why we do continued</a:t>
            </a:r>
          </a:p>
        </p:txBody>
      </p:sp>
      <p:sp>
        <p:nvSpPr>
          <p:cNvPr id="3" name="Content Placeholder 2"/>
          <p:cNvSpPr>
            <a:spLocks noGrp="1"/>
          </p:cNvSpPr>
          <p:nvPr>
            <p:ph idx="1"/>
          </p:nvPr>
        </p:nvSpPr>
        <p:spPr>
          <a:xfrm>
            <a:off x="457200" y="1407699"/>
            <a:ext cx="8229600" cy="4525963"/>
          </a:xfrm>
        </p:spPr>
        <p:txBody>
          <a:bodyPr/>
          <a:lstStyle/>
          <a:p>
            <a:r>
              <a:rPr lang="en-US" dirty="0"/>
              <a:t>Becoming competent social workers involves learning and understanding why we do, before learning what we do. </a:t>
            </a:r>
          </a:p>
          <a:p>
            <a:r>
              <a:rPr lang="en-US" dirty="0"/>
              <a:t>Students will learn and demonstrate proficiency using the methods of social work. But they will learn and use the methods within the context of their developing professional identities. </a:t>
            </a:r>
          </a:p>
        </p:txBody>
      </p:sp>
    </p:spTree>
    <p:extLst>
      <p:ext uri="{BB962C8B-B14F-4D97-AF65-F5344CB8AC3E}">
        <p14:creationId xmlns:p14="http://schemas.microsoft.com/office/powerpoint/2010/main" val="29254008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339"/>
            <a:ext cx="8229600" cy="1143000"/>
          </a:xfrm>
        </p:spPr>
        <p:txBody>
          <a:bodyPr>
            <a:normAutofit/>
          </a:bodyPr>
          <a:lstStyle/>
          <a:p>
            <a:r>
              <a:rPr lang="en-US" sz="3600" dirty="0"/>
              <a:t>Competency One-Professional Identity</a:t>
            </a:r>
          </a:p>
        </p:txBody>
      </p:sp>
      <p:sp>
        <p:nvSpPr>
          <p:cNvPr id="3" name="Content Placeholder 2"/>
          <p:cNvSpPr>
            <a:spLocks noGrp="1"/>
          </p:cNvSpPr>
          <p:nvPr>
            <p:ph idx="1"/>
          </p:nvPr>
        </p:nvSpPr>
        <p:spPr>
          <a:xfrm>
            <a:off x="457200" y="1036982"/>
            <a:ext cx="8229600" cy="5410200"/>
          </a:xfrm>
        </p:spPr>
        <p:txBody>
          <a:bodyPr>
            <a:normAutofit lnSpcReduction="10000"/>
          </a:bodyPr>
          <a:lstStyle/>
          <a:p>
            <a:pPr>
              <a:buFont typeface="Wingdings" pitchFamily="2" charset="2"/>
              <a:buChar char="ü"/>
            </a:pPr>
            <a:r>
              <a:rPr lang="en-US" sz="2800" dirty="0" smtClean="0"/>
              <a:t>Identify </a:t>
            </a:r>
            <a:r>
              <a:rPr lang="en-US" sz="2800" dirty="0"/>
              <a:t>as professional social workers and conduct themselves accordingly.</a:t>
            </a:r>
          </a:p>
          <a:p>
            <a:pPr>
              <a:buFont typeface="Wingdings" pitchFamily="2" charset="2"/>
              <a:buChar char="ü"/>
            </a:pPr>
            <a:r>
              <a:rPr lang="en-US" sz="2800" dirty="0"/>
              <a:t>Know the history of the profession, and are ready to contribute to the future of the profession</a:t>
            </a:r>
          </a:p>
          <a:p>
            <a:pPr>
              <a:buFont typeface="Wingdings" pitchFamily="2" charset="2"/>
              <a:buChar char="ü"/>
            </a:pPr>
            <a:r>
              <a:rPr lang="en-US" sz="2800" dirty="0"/>
              <a:t>Committed to enhancing their own professional conduct and growth throughout their careers.</a:t>
            </a:r>
          </a:p>
          <a:p>
            <a:pPr>
              <a:buFont typeface="Wingdings" pitchFamily="2" charset="2"/>
              <a:buChar char="ü"/>
            </a:pPr>
            <a:r>
              <a:rPr lang="en-US" sz="2800" dirty="0"/>
              <a:t>Advocate for client access to services.</a:t>
            </a:r>
          </a:p>
          <a:p>
            <a:pPr>
              <a:buFont typeface="Wingdings" pitchFamily="2" charset="2"/>
              <a:buChar char="ü"/>
            </a:pPr>
            <a:r>
              <a:rPr lang="en-US" sz="2800" dirty="0"/>
              <a:t>Engage in personal reflection and continual professional development.</a:t>
            </a:r>
          </a:p>
          <a:p>
            <a:pPr>
              <a:buFont typeface="Wingdings" pitchFamily="2" charset="2"/>
              <a:buChar char="ü"/>
            </a:pPr>
            <a:r>
              <a:rPr lang="en-US" sz="2800" dirty="0"/>
              <a:t>Stay attuned to professional roles and boundaries.</a:t>
            </a:r>
          </a:p>
          <a:p>
            <a:pPr>
              <a:buFont typeface="Wingdings" pitchFamily="2" charset="2"/>
              <a:buChar char="ü"/>
            </a:pPr>
            <a:r>
              <a:rPr lang="en-US" sz="2800" dirty="0"/>
              <a:t>Use supervision and consultation to enhance their work with clients.</a:t>
            </a:r>
          </a:p>
        </p:txBody>
      </p:sp>
    </p:spTree>
    <p:extLst>
      <p:ext uri="{BB962C8B-B14F-4D97-AF65-F5344CB8AC3E}">
        <p14:creationId xmlns:p14="http://schemas.microsoft.com/office/powerpoint/2010/main" val="9501549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19100"/>
            <a:ext cx="8229600" cy="1143000"/>
          </a:xfrm>
        </p:spPr>
        <p:txBody>
          <a:bodyPr>
            <a:normAutofit fontScale="90000"/>
          </a:bodyPr>
          <a:lstStyle/>
          <a:p>
            <a:r>
              <a:rPr lang="en-US" dirty="0"/>
              <a:t>Competency Two-Ethical Practice</a:t>
            </a:r>
            <a:br>
              <a:rPr lang="en-US" dirty="0"/>
            </a:br>
            <a:endParaRPr lang="en-US" dirty="0"/>
          </a:p>
        </p:txBody>
      </p:sp>
      <p:sp>
        <p:nvSpPr>
          <p:cNvPr id="3" name="Content Placeholder 2"/>
          <p:cNvSpPr>
            <a:spLocks noGrp="1"/>
          </p:cNvSpPr>
          <p:nvPr>
            <p:ph idx="1"/>
          </p:nvPr>
        </p:nvSpPr>
        <p:spPr>
          <a:xfrm>
            <a:off x="457200" y="990600"/>
            <a:ext cx="8229600" cy="5486400"/>
          </a:xfrm>
        </p:spPr>
        <p:txBody>
          <a:bodyPr>
            <a:normAutofit fontScale="85000" lnSpcReduction="10000"/>
          </a:bodyPr>
          <a:lstStyle/>
          <a:p>
            <a:pPr>
              <a:buFont typeface="Wingdings" pitchFamily="2" charset="2"/>
              <a:buChar char="ü"/>
            </a:pPr>
            <a:r>
              <a:rPr lang="en-US" dirty="0"/>
              <a:t>Apply ethical principles to guide practice</a:t>
            </a:r>
          </a:p>
          <a:p>
            <a:pPr>
              <a:buFont typeface="Wingdings" pitchFamily="2" charset="2"/>
              <a:buChar char="ü"/>
            </a:pPr>
            <a:r>
              <a:rPr lang="en-US" dirty="0"/>
              <a:t>Involves knowledge of the values of the profession, ethical standards, and relevant laws guiding practice</a:t>
            </a:r>
          </a:p>
          <a:p>
            <a:pPr>
              <a:buFont typeface="Wingdings" pitchFamily="2" charset="2"/>
              <a:buChar char="ü"/>
            </a:pPr>
            <a:r>
              <a:rPr lang="en-US" dirty="0"/>
              <a:t>Students demonstrate ethical practice by managing personal values in a way that allows professional values to guide practice</a:t>
            </a:r>
          </a:p>
          <a:p>
            <a:pPr>
              <a:buFont typeface="Wingdings" pitchFamily="2" charset="2"/>
              <a:buChar char="ü"/>
            </a:pPr>
            <a:r>
              <a:rPr lang="en-US" dirty="0"/>
              <a:t>Apply the NASW’s Code of Ethics and the International Federation of Social Workers and the International Association of Schools of Social Work Ethics in Social Work, Statement of Principles</a:t>
            </a:r>
          </a:p>
          <a:p>
            <a:pPr>
              <a:buFont typeface="Wingdings" pitchFamily="2" charset="2"/>
              <a:buChar char="ü"/>
            </a:pPr>
            <a:r>
              <a:rPr lang="en-US" dirty="0"/>
              <a:t>Students must be capable of resolving situations involving ambiguity in ethical conflicts to arrive at principled decisions.</a:t>
            </a:r>
          </a:p>
        </p:txBody>
      </p:sp>
    </p:spTree>
    <p:extLst>
      <p:ext uri="{BB962C8B-B14F-4D97-AF65-F5344CB8AC3E}">
        <p14:creationId xmlns:p14="http://schemas.microsoft.com/office/powerpoint/2010/main" val="23447337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Competency Three-Critical Thinking</a:t>
            </a:r>
          </a:p>
        </p:txBody>
      </p:sp>
      <p:sp>
        <p:nvSpPr>
          <p:cNvPr id="3" name="Content Placeholder 2"/>
          <p:cNvSpPr>
            <a:spLocks noGrp="1"/>
          </p:cNvSpPr>
          <p:nvPr>
            <p:ph idx="1"/>
          </p:nvPr>
        </p:nvSpPr>
        <p:spPr>
          <a:xfrm>
            <a:off x="457200" y="1341782"/>
            <a:ext cx="8229600" cy="5029200"/>
          </a:xfrm>
        </p:spPr>
        <p:txBody>
          <a:bodyPr>
            <a:normAutofit fontScale="92500" lnSpcReduction="20000"/>
          </a:bodyPr>
          <a:lstStyle/>
          <a:p>
            <a:pPr>
              <a:buFont typeface="Wingdings" pitchFamily="2" charset="2"/>
              <a:buChar char="ü"/>
            </a:pPr>
            <a:r>
              <a:rPr lang="en-US" dirty="0"/>
              <a:t>Involves incorporating logic, scientific inquiry, and other sources of information with creativity and innovation into the helping relationship.</a:t>
            </a:r>
          </a:p>
          <a:p>
            <a:pPr>
              <a:buFont typeface="Wingdings" pitchFamily="2" charset="2"/>
              <a:buChar char="ü"/>
            </a:pPr>
            <a:r>
              <a:rPr lang="en-US" dirty="0"/>
              <a:t>Students must distinguish, appraise, and integrate multiple sources of knowledge, including research and eventually practice wisdom.</a:t>
            </a:r>
          </a:p>
          <a:p>
            <a:pPr>
              <a:buFont typeface="Wingdings" pitchFamily="2" charset="2"/>
              <a:buChar char="ü"/>
            </a:pPr>
            <a:r>
              <a:rPr lang="en-US" dirty="0"/>
              <a:t>Students must also communicate their analyses with different client groups—individuals, families, groups, organizations, communities, and colleagues in social work and other helping professions. </a:t>
            </a:r>
          </a:p>
        </p:txBody>
      </p:sp>
    </p:spTree>
    <p:extLst>
      <p:ext uri="{BB962C8B-B14F-4D97-AF65-F5344CB8AC3E}">
        <p14:creationId xmlns:p14="http://schemas.microsoft.com/office/powerpoint/2010/main" val="10295251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95300"/>
            <a:ext cx="8229600" cy="1143000"/>
          </a:xfrm>
        </p:spPr>
        <p:txBody>
          <a:bodyPr>
            <a:normAutofit fontScale="90000"/>
          </a:bodyPr>
          <a:lstStyle/>
          <a:p>
            <a:r>
              <a:rPr lang="en-US" dirty="0"/>
              <a:t>Competency Four-Diversity in Practice</a:t>
            </a:r>
            <a:br>
              <a:rPr lang="en-US" dirty="0"/>
            </a:br>
            <a:endParaRPr lang="en-US" dirty="0"/>
          </a:p>
        </p:txBody>
      </p:sp>
      <p:sp>
        <p:nvSpPr>
          <p:cNvPr id="3" name="Content Placeholder 2"/>
          <p:cNvSpPr>
            <a:spLocks noGrp="1"/>
          </p:cNvSpPr>
          <p:nvPr>
            <p:ph idx="1"/>
          </p:nvPr>
        </p:nvSpPr>
        <p:spPr>
          <a:xfrm>
            <a:off x="457200" y="1166192"/>
            <a:ext cx="8229600" cy="5486400"/>
          </a:xfrm>
        </p:spPr>
        <p:txBody>
          <a:bodyPr>
            <a:normAutofit/>
          </a:bodyPr>
          <a:lstStyle/>
          <a:p>
            <a:pPr>
              <a:buFont typeface="Wingdings" pitchFamily="2" charset="2"/>
              <a:buChar char="ü"/>
            </a:pPr>
            <a:r>
              <a:rPr lang="en-US" dirty="0"/>
              <a:t>Dimensions of diversity include age, class, color, culture, disability, ethnicity, gender, gender identity and expression, immigration status, political ideology, race, religion, sex, and sexual orientation.</a:t>
            </a:r>
          </a:p>
          <a:p>
            <a:pPr>
              <a:buFont typeface="Wingdings" pitchFamily="2" charset="2"/>
              <a:buChar char="ü"/>
            </a:pPr>
            <a:r>
              <a:rPr lang="en-US" dirty="0"/>
              <a:t>Social workers understand how diversity influences and shapes human experience and is critical to the formation of identity for individuals, groups, and communities.</a:t>
            </a:r>
          </a:p>
        </p:txBody>
      </p:sp>
    </p:spTree>
    <p:extLst>
      <p:ext uri="{BB962C8B-B14F-4D97-AF65-F5344CB8AC3E}">
        <p14:creationId xmlns:p14="http://schemas.microsoft.com/office/powerpoint/2010/main" val="38660797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13786"/>
            <a:ext cx="8229600" cy="1143000"/>
          </a:xfrm>
        </p:spPr>
        <p:txBody>
          <a:bodyPr>
            <a:normAutofit fontScale="90000"/>
          </a:bodyPr>
          <a:lstStyle/>
          <a:p>
            <a:r>
              <a:rPr lang="en-US" dirty="0"/>
              <a:t>Diversity in Practice Continued</a:t>
            </a:r>
            <a:br>
              <a:rPr lang="en-US" dirty="0"/>
            </a:br>
            <a:endParaRPr lang="en-US" dirty="0"/>
          </a:p>
        </p:txBody>
      </p:sp>
      <p:sp>
        <p:nvSpPr>
          <p:cNvPr id="3" name="Content Placeholder 2"/>
          <p:cNvSpPr>
            <a:spLocks noGrp="1"/>
          </p:cNvSpPr>
          <p:nvPr>
            <p:ph idx="1"/>
          </p:nvPr>
        </p:nvSpPr>
        <p:spPr>
          <a:xfrm>
            <a:off x="457200" y="1066800"/>
            <a:ext cx="8229600" cy="5486400"/>
          </a:xfrm>
        </p:spPr>
        <p:txBody>
          <a:bodyPr/>
          <a:lstStyle/>
          <a:p>
            <a:pPr>
              <a:buFont typeface="Wingdings" pitchFamily="2" charset="2"/>
              <a:buChar char="ü"/>
            </a:pPr>
            <a:r>
              <a:rPr lang="en-US"/>
              <a:t>Students recognize cultural structures and values that may marginalize and alienate certain groups, while creating or enhancing privilege and power in other groups. </a:t>
            </a:r>
          </a:p>
          <a:p>
            <a:pPr>
              <a:buFont typeface="Wingdings" pitchFamily="2" charset="2"/>
              <a:buChar char="ü"/>
            </a:pPr>
            <a:r>
              <a:rPr lang="en-US"/>
              <a:t>Students also eliminate personal biases and personal values as they work with diverse groups.</a:t>
            </a:r>
          </a:p>
          <a:p>
            <a:pPr>
              <a:buFont typeface="Wingdings" pitchFamily="2" charset="2"/>
              <a:buChar char="ü"/>
            </a:pPr>
            <a:r>
              <a:rPr lang="en-US"/>
              <a:t>Students learn to understand the importance of difference in shaping life experiences.</a:t>
            </a:r>
          </a:p>
        </p:txBody>
      </p:sp>
    </p:spTree>
    <p:extLst>
      <p:ext uri="{BB962C8B-B14F-4D97-AF65-F5344CB8AC3E}">
        <p14:creationId xmlns:p14="http://schemas.microsoft.com/office/powerpoint/2010/main" val="6803435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Competency Five-Human Rights &amp; Justice</a:t>
            </a:r>
          </a:p>
        </p:txBody>
      </p:sp>
      <p:sp>
        <p:nvSpPr>
          <p:cNvPr id="3" name="Content Placeholder 2"/>
          <p:cNvSpPr>
            <a:spLocks noGrp="1"/>
          </p:cNvSpPr>
          <p:nvPr>
            <p:ph idx="1"/>
          </p:nvPr>
        </p:nvSpPr>
        <p:spPr>
          <a:xfrm>
            <a:off x="457200" y="1371600"/>
            <a:ext cx="8229600" cy="5334000"/>
          </a:xfrm>
        </p:spPr>
        <p:txBody>
          <a:bodyPr/>
          <a:lstStyle/>
          <a:p>
            <a:pPr>
              <a:buFont typeface="Wingdings" pitchFamily="2" charset="2"/>
              <a:buChar char="ü"/>
            </a:pPr>
            <a:r>
              <a:rPr lang="en-US"/>
              <a:t>Social workers perceive every human as having basic human rights</a:t>
            </a:r>
          </a:p>
          <a:p>
            <a:pPr>
              <a:buFont typeface="Wingdings" pitchFamily="2" charset="2"/>
              <a:buChar char="ü"/>
            </a:pPr>
            <a:r>
              <a:rPr lang="en-US"/>
              <a:t>They are knowledgeable about theories and strategies to promote human and civil rights.</a:t>
            </a:r>
          </a:p>
          <a:p>
            <a:pPr>
              <a:buFont typeface="Wingdings" pitchFamily="2" charset="2"/>
              <a:buChar char="ü"/>
            </a:pPr>
            <a:r>
              <a:rPr lang="en-US"/>
              <a:t>Students must understand forms and mechanisms of oppression and discrimination.</a:t>
            </a:r>
          </a:p>
          <a:p>
            <a:pPr>
              <a:buFont typeface="Wingdings" pitchFamily="2" charset="2"/>
              <a:buChar char="ü"/>
            </a:pPr>
            <a:r>
              <a:rPr lang="en-US"/>
              <a:t>Students should be prepared to advocate for human rights and social justice.</a:t>
            </a:r>
          </a:p>
        </p:txBody>
      </p:sp>
    </p:spTree>
    <p:extLst>
      <p:ext uri="{BB962C8B-B14F-4D97-AF65-F5344CB8AC3E}">
        <p14:creationId xmlns:p14="http://schemas.microsoft.com/office/powerpoint/2010/main" val="5693671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Diversity &amp; Unity within Social Work</a:t>
            </a:r>
          </a:p>
        </p:txBody>
      </p:sp>
      <p:sp>
        <p:nvSpPr>
          <p:cNvPr id="3" name="Content Placeholder 2"/>
          <p:cNvSpPr>
            <a:spLocks noGrp="1"/>
          </p:cNvSpPr>
          <p:nvPr>
            <p:ph idx="1"/>
          </p:nvPr>
        </p:nvSpPr>
        <p:spPr/>
        <p:txBody>
          <a:bodyPr/>
          <a:lstStyle/>
          <a:p>
            <a:r>
              <a:rPr lang="en-US" dirty="0"/>
              <a:t>Social Work is a diverse profession</a:t>
            </a:r>
          </a:p>
          <a:p>
            <a:pPr lvl="1"/>
            <a:r>
              <a:rPr lang="en-US" dirty="0"/>
              <a:t>Practice settings nationally/internationally</a:t>
            </a:r>
          </a:p>
          <a:p>
            <a:pPr lvl="2"/>
            <a:r>
              <a:rPr lang="en-US" dirty="0"/>
              <a:t>Practice directly with clients one-on-one</a:t>
            </a:r>
          </a:p>
          <a:p>
            <a:pPr lvl="2"/>
            <a:r>
              <a:rPr lang="en-US" dirty="0"/>
              <a:t>Practice in group settings</a:t>
            </a:r>
          </a:p>
          <a:p>
            <a:pPr lvl="2"/>
            <a:r>
              <a:rPr lang="en-US" dirty="0"/>
              <a:t>Practice with families</a:t>
            </a:r>
          </a:p>
          <a:p>
            <a:pPr marL="457200" lvl="3" indent="0"/>
            <a:r>
              <a:rPr lang="en-US" sz="2400" dirty="0"/>
              <a:t>Social workers draft/implement policy, develop budgets, write grants, organize fundraising, administer programs and human resources, coordinate volunteers, organize social movements, or even run for public </a:t>
            </a:r>
            <a:r>
              <a:rPr lang="en-US" sz="2400" dirty="0" smtClean="0"/>
              <a:t>office </a:t>
            </a:r>
            <a:r>
              <a:rPr lang="en-US" sz="2400" dirty="0"/>
              <a:t>to </a:t>
            </a:r>
            <a:r>
              <a:rPr lang="en-US" sz="2400" dirty="0" smtClean="0"/>
              <a:t>name </a:t>
            </a:r>
            <a:r>
              <a:rPr lang="en-US" sz="2400" dirty="0"/>
              <a:t>a few</a:t>
            </a:r>
          </a:p>
        </p:txBody>
      </p:sp>
    </p:spTree>
    <p:extLst>
      <p:ext uri="{BB962C8B-B14F-4D97-AF65-F5344CB8AC3E}">
        <p14:creationId xmlns:p14="http://schemas.microsoft.com/office/powerpoint/2010/main" val="40033860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Professional Identity of Stacy Lynn</a:t>
            </a:r>
          </a:p>
        </p:txBody>
      </p:sp>
      <p:sp>
        <p:nvSpPr>
          <p:cNvPr id="3" name="Content Placeholder 2"/>
          <p:cNvSpPr>
            <a:spLocks noGrp="1"/>
          </p:cNvSpPr>
          <p:nvPr>
            <p:ph idx="1"/>
          </p:nvPr>
        </p:nvSpPr>
        <p:spPr>
          <a:xfrm>
            <a:off x="457200" y="1371600"/>
            <a:ext cx="8229600" cy="5181600"/>
          </a:xfrm>
        </p:spPr>
        <p:txBody>
          <a:bodyPr/>
          <a:lstStyle/>
          <a:p>
            <a:r>
              <a:rPr lang="en-US"/>
              <a:t>What is it about Stacy Lynn that makes her more than a probation officer?</a:t>
            </a:r>
          </a:p>
          <a:p>
            <a:pPr lvl="1"/>
            <a:r>
              <a:rPr lang="en-US"/>
              <a:t>She completed her BSW and MSW degrees both accredited by the CSWE.</a:t>
            </a:r>
          </a:p>
          <a:p>
            <a:pPr lvl="1"/>
            <a:r>
              <a:rPr lang="en-US"/>
              <a:t>To graduate she must have been proficient in the competencies and subsequent practice behaviors outlined in the EPAS (CSWE, 2008). </a:t>
            </a:r>
          </a:p>
          <a:p>
            <a:pPr lvl="1"/>
            <a:r>
              <a:rPr lang="en-US"/>
              <a:t>Her personal reflections guided her to develop a professional identity practicing in juvenile delinquency</a:t>
            </a:r>
          </a:p>
          <a:p>
            <a:pPr lvl="1"/>
            <a:endParaRPr lang="en-US"/>
          </a:p>
          <a:p>
            <a:pPr lvl="1"/>
            <a:endParaRPr lang="en-US"/>
          </a:p>
          <a:p>
            <a:pPr lvl="1"/>
            <a:endParaRPr lang="en-US"/>
          </a:p>
        </p:txBody>
      </p:sp>
    </p:spTree>
    <p:extLst>
      <p:ext uri="{BB962C8B-B14F-4D97-AF65-F5344CB8AC3E}">
        <p14:creationId xmlns:p14="http://schemas.microsoft.com/office/powerpoint/2010/main" val="8815807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Professional Identity of Stacy Lynn</a:t>
            </a:r>
          </a:p>
        </p:txBody>
      </p:sp>
      <p:sp>
        <p:nvSpPr>
          <p:cNvPr id="3" name="Content Placeholder 2"/>
          <p:cNvSpPr>
            <a:spLocks noGrp="1"/>
          </p:cNvSpPr>
          <p:nvPr>
            <p:ph idx="1"/>
          </p:nvPr>
        </p:nvSpPr>
        <p:spPr>
          <a:xfrm>
            <a:off x="457200" y="1219200"/>
            <a:ext cx="8229600" cy="5486400"/>
          </a:xfrm>
        </p:spPr>
        <p:txBody>
          <a:bodyPr>
            <a:normAutofit fontScale="92500"/>
          </a:bodyPr>
          <a:lstStyle/>
          <a:p>
            <a:r>
              <a:rPr lang="en-US"/>
              <a:t>She completed basic probation officer training.</a:t>
            </a:r>
          </a:p>
          <a:p>
            <a:r>
              <a:rPr lang="en-US"/>
              <a:t>She applies basic ethical principles in her practice.</a:t>
            </a:r>
          </a:p>
          <a:p>
            <a:r>
              <a:rPr lang="en-US"/>
              <a:t>She uses her knowledge, values, and skills to enhance the wellbeing of adolescents in the context of the community.</a:t>
            </a:r>
          </a:p>
          <a:p>
            <a:r>
              <a:rPr lang="en-US"/>
              <a:t>She respects the dignity and worth of the people she engages in practice—Shane, the parents, the school principle, her supervisor, and representatives of other human service agencies</a:t>
            </a:r>
          </a:p>
          <a:p>
            <a:endParaRPr lang="en-US"/>
          </a:p>
        </p:txBody>
      </p:sp>
    </p:spTree>
    <p:extLst>
      <p:ext uri="{BB962C8B-B14F-4D97-AF65-F5344CB8AC3E}">
        <p14:creationId xmlns:p14="http://schemas.microsoft.com/office/powerpoint/2010/main" val="10919382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5125"/>
            <a:ext cx="8229600" cy="1143000"/>
          </a:xfrm>
        </p:spPr>
        <p:txBody>
          <a:bodyPr>
            <a:normAutofit/>
          </a:bodyPr>
          <a:lstStyle/>
          <a:p>
            <a:r>
              <a:rPr lang="en-US" dirty="0"/>
              <a:t>Professional Identity of Stacy Lynn</a:t>
            </a:r>
          </a:p>
        </p:txBody>
      </p:sp>
      <p:sp>
        <p:nvSpPr>
          <p:cNvPr id="3" name="Content Placeholder 2"/>
          <p:cNvSpPr>
            <a:spLocks noGrp="1"/>
          </p:cNvSpPr>
          <p:nvPr>
            <p:ph idx="1"/>
          </p:nvPr>
        </p:nvSpPr>
        <p:spPr>
          <a:xfrm>
            <a:off x="457200" y="1010478"/>
            <a:ext cx="8229600" cy="5486400"/>
          </a:xfrm>
        </p:spPr>
        <p:txBody>
          <a:bodyPr/>
          <a:lstStyle/>
          <a:p>
            <a:r>
              <a:rPr lang="en-US" dirty="0"/>
              <a:t>She relies on the importance of human relationships in order to get to know Shane as well as others involved in consultation. </a:t>
            </a:r>
          </a:p>
          <a:p>
            <a:r>
              <a:rPr lang="en-US" dirty="0"/>
              <a:t>She practices within her area of competence, working as a juvenile probation officer only after completing her field internship, her undergraduate and graduate degrees, and then specific training.</a:t>
            </a:r>
          </a:p>
          <a:p>
            <a:r>
              <a:rPr lang="en-US" dirty="0"/>
              <a:t>She must </a:t>
            </a:r>
            <a:r>
              <a:rPr lang="en-US" dirty="0" smtClean="0"/>
              <a:t>explain </a:t>
            </a:r>
            <a:r>
              <a:rPr lang="en-US" dirty="0"/>
              <a:t>the parameters and expectations of probation to Shane</a:t>
            </a:r>
          </a:p>
        </p:txBody>
      </p:sp>
    </p:spTree>
    <p:extLst>
      <p:ext uri="{BB962C8B-B14F-4D97-AF65-F5344CB8AC3E}">
        <p14:creationId xmlns:p14="http://schemas.microsoft.com/office/powerpoint/2010/main" val="2832811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Professional Identity of Stacy Lynn</a:t>
            </a:r>
          </a:p>
        </p:txBody>
      </p:sp>
      <p:sp>
        <p:nvSpPr>
          <p:cNvPr id="3" name="Content Placeholder 2"/>
          <p:cNvSpPr>
            <a:spLocks noGrp="1"/>
          </p:cNvSpPr>
          <p:nvPr>
            <p:ph idx="1"/>
          </p:nvPr>
        </p:nvSpPr>
        <p:spPr>
          <a:xfrm>
            <a:off x="457200" y="1219200"/>
            <a:ext cx="8229600" cy="5334000"/>
          </a:xfrm>
        </p:spPr>
        <p:txBody>
          <a:bodyPr>
            <a:normAutofit/>
          </a:bodyPr>
          <a:lstStyle/>
          <a:p>
            <a:r>
              <a:rPr lang="en-US" sz="2800" dirty="0"/>
              <a:t>She must also explain the plan to the judge in a way that he or she feels comfortable ordering Shane to comply with.</a:t>
            </a:r>
          </a:p>
          <a:p>
            <a:r>
              <a:rPr lang="en-US" sz="2800" dirty="0"/>
              <a:t>Stacy Lynn is appreciative of diversity in her practice</a:t>
            </a:r>
            <a:r>
              <a:rPr lang="en-US" sz="2800" dirty="0" smtClean="0"/>
              <a:t>.</a:t>
            </a:r>
          </a:p>
          <a:p>
            <a:pPr lvl="1"/>
            <a:r>
              <a:rPr lang="en-US" sz="2400" dirty="0"/>
              <a:t>She is aware of the difficulty of keeping some adolescents out of trouble</a:t>
            </a:r>
            <a:r>
              <a:rPr lang="en-US" sz="2400" dirty="0" smtClean="0"/>
              <a:t>.</a:t>
            </a:r>
          </a:p>
          <a:p>
            <a:r>
              <a:rPr lang="en-US" sz="2800" dirty="0"/>
              <a:t>She sees all people as human beings with the right to be treated with dignity and worth, even adolescents that committed crimes and are in detention</a:t>
            </a:r>
          </a:p>
          <a:p>
            <a:r>
              <a:rPr lang="en-US" sz="2800" dirty="0"/>
              <a:t>She serves as both an officer of the court and an advocate for the clients. </a:t>
            </a:r>
          </a:p>
        </p:txBody>
      </p:sp>
    </p:spTree>
    <p:extLst>
      <p:ext uri="{BB962C8B-B14F-4D97-AF65-F5344CB8AC3E}">
        <p14:creationId xmlns:p14="http://schemas.microsoft.com/office/powerpoint/2010/main" val="21217362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CB7CC3B-EA48-A44D-9246-5B7AD6C2D62A}"/>
              </a:ext>
            </a:extLst>
          </p:cNvPr>
          <p:cNvSpPr>
            <a:spLocks noGrp="1"/>
          </p:cNvSpPr>
          <p:nvPr>
            <p:ph type="title"/>
          </p:nvPr>
        </p:nvSpPr>
        <p:spPr/>
        <p:txBody>
          <a:bodyPr>
            <a:normAutofit fontScale="90000"/>
          </a:bodyPr>
          <a:lstStyle/>
          <a:p>
            <a:r>
              <a:rPr lang="en-US"/>
              <a:t>Engaged Learning: </a:t>
            </a:r>
            <a:br>
              <a:rPr lang="en-US"/>
            </a:br>
            <a:r>
              <a:rPr lang="en-US"/>
              <a:t>Discussion Questions</a:t>
            </a:r>
          </a:p>
        </p:txBody>
      </p:sp>
      <p:sp>
        <p:nvSpPr>
          <p:cNvPr id="3" name="Content Placeholder 2">
            <a:extLst>
              <a:ext uri="{FF2B5EF4-FFF2-40B4-BE49-F238E27FC236}">
                <a16:creationId xmlns:a16="http://schemas.microsoft.com/office/drawing/2014/main" xmlns="" id="{1F3CD712-8F39-E048-807B-8DCB72D6B801}"/>
              </a:ext>
            </a:extLst>
          </p:cNvPr>
          <p:cNvSpPr>
            <a:spLocks noGrp="1"/>
          </p:cNvSpPr>
          <p:nvPr>
            <p:ph idx="1"/>
          </p:nvPr>
        </p:nvSpPr>
        <p:spPr/>
        <p:txBody>
          <a:bodyPr>
            <a:normAutofit fontScale="55000" lnSpcReduction="20000"/>
          </a:bodyPr>
          <a:lstStyle/>
          <a:p>
            <a:pPr marL="0" indent="0">
              <a:buNone/>
            </a:pPr>
            <a:r>
              <a:rPr lang="en-IN" dirty="0"/>
              <a:t>1. Given the diversity of arenas for social work practice and the differing levels (i.e., micro, mezzo, and macro) of intervention, what distinguishes competent social workers and social work practice?</a:t>
            </a:r>
            <a:endParaRPr lang="en-US" dirty="0"/>
          </a:p>
          <a:p>
            <a:pPr marL="0" indent="0">
              <a:buNone/>
            </a:pPr>
            <a:r>
              <a:rPr lang="en-IN" dirty="0"/>
              <a:t>2. In your opinion, what are some ways that the recent shift to competence-based education will affect the social work profession? What are the implications for the vulnerable populations that social workers seek to help?</a:t>
            </a:r>
            <a:endParaRPr lang="en-US" dirty="0"/>
          </a:p>
          <a:p>
            <a:pPr marL="0" indent="0">
              <a:buNone/>
            </a:pPr>
            <a:r>
              <a:rPr lang="en-IN" dirty="0"/>
              <a:t>3. What are the factors from this chapter that help to define social workers as professional practitioners across areas and levels of practice?</a:t>
            </a:r>
            <a:endParaRPr lang="en-US" dirty="0"/>
          </a:p>
          <a:p>
            <a:pPr marL="0" indent="0">
              <a:buNone/>
            </a:pPr>
            <a:r>
              <a:rPr lang="en-IN" dirty="0"/>
              <a:t>Facts: Fact gathering and gaining as full an understanding of a situation as possible is essential to good social work practice.</a:t>
            </a:r>
            <a:endParaRPr lang="en-US" dirty="0"/>
          </a:p>
          <a:p>
            <a:pPr marL="0" indent="0">
              <a:buNone/>
            </a:pPr>
            <a:r>
              <a:rPr lang="en-IN" dirty="0"/>
              <a:t>4. Using your </a:t>
            </a:r>
            <a:r>
              <a:rPr lang="en-IN" dirty="0" err="1"/>
              <a:t>favorite</a:t>
            </a:r>
            <a:r>
              <a:rPr lang="en-IN" dirty="0"/>
              <a:t> Internet search engine, perform a search using the search terms “children’s code” and “Georgia juvenile justice.” Using results from your search, discuss the policies and resources that may affect case vignette 3.1’s Stacy Lynn and her recommendation to the judge regarding Shane Young.</a:t>
            </a:r>
            <a:endParaRPr lang="en-US" dirty="0"/>
          </a:p>
          <a:p>
            <a:pPr marL="0" indent="0">
              <a:buNone/>
            </a:pPr>
            <a:r>
              <a:rPr lang="en-IN" dirty="0"/>
              <a:t>5. In case vignette 3.2, Stan Harris needs to understand a vulnerable population that is only somewhat familiar to him. Perform a search of the LGBTQI community online, and identify and discuss some of the current issues facing providers and professionals who address the mental health needs of this population.</a:t>
            </a:r>
            <a:endParaRPr lang="en-US" dirty="0"/>
          </a:p>
        </p:txBody>
      </p:sp>
    </p:spTree>
    <p:extLst>
      <p:ext uri="{BB962C8B-B14F-4D97-AF65-F5344CB8AC3E}">
        <p14:creationId xmlns:p14="http://schemas.microsoft.com/office/powerpoint/2010/main" val="33131473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02B3215-539C-AB44-A7F5-A67B0FE66B40}"/>
              </a:ext>
            </a:extLst>
          </p:cNvPr>
          <p:cNvSpPr>
            <a:spLocks noGrp="1"/>
          </p:cNvSpPr>
          <p:nvPr>
            <p:ph type="title"/>
          </p:nvPr>
        </p:nvSpPr>
        <p:spPr/>
        <p:txBody>
          <a:bodyPr>
            <a:normAutofit fontScale="90000"/>
          </a:bodyPr>
          <a:lstStyle/>
          <a:p>
            <a:r>
              <a:rPr lang="en-US"/>
              <a:t>Engaged Learning:</a:t>
            </a:r>
            <a:br>
              <a:rPr lang="en-US"/>
            </a:br>
            <a:r>
              <a:rPr lang="en-US"/>
              <a:t>Discussion Questions (Continued)</a:t>
            </a:r>
          </a:p>
        </p:txBody>
      </p:sp>
      <p:sp>
        <p:nvSpPr>
          <p:cNvPr id="3" name="Content Placeholder 2">
            <a:extLst>
              <a:ext uri="{FF2B5EF4-FFF2-40B4-BE49-F238E27FC236}">
                <a16:creationId xmlns:a16="http://schemas.microsoft.com/office/drawing/2014/main" xmlns="" id="{709CA481-6AF2-5141-988A-AFBBE277AE10}"/>
              </a:ext>
            </a:extLst>
          </p:cNvPr>
          <p:cNvSpPr>
            <a:spLocks noGrp="1"/>
          </p:cNvSpPr>
          <p:nvPr>
            <p:ph idx="1"/>
          </p:nvPr>
        </p:nvSpPr>
        <p:spPr/>
        <p:txBody>
          <a:bodyPr>
            <a:normAutofit fontScale="47500" lnSpcReduction="20000"/>
          </a:bodyPr>
          <a:lstStyle/>
          <a:p>
            <a:pPr marL="0" indent="0">
              <a:buNone/>
            </a:pPr>
            <a:r>
              <a:rPr lang="en-IN" dirty="0"/>
              <a:t>6. In case vignette 3.3, Doris Lieberman is faced with a dilemma that could have a profound effect on the nature of her relationship with major donors to her agency. Visit the NASW Web site and access the Code of Ethics. Also, visit the Association of Fundraising Professionals’ Web site and access the Donor’s Bill of Rights. What ethical principles should be considered in Doris’s dilemma?</a:t>
            </a:r>
            <a:endParaRPr lang="en-US" dirty="0"/>
          </a:p>
          <a:p>
            <a:pPr marL="0" indent="0">
              <a:buNone/>
            </a:pPr>
            <a:r>
              <a:rPr lang="en-IN" dirty="0"/>
              <a:t>Analysis: After identifying the facts available in a given situation, social workers make judgments about those facts in order to know how to intervene.</a:t>
            </a:r>
            <a:endParaRPr lang="en-US" dirty="0"/>
          </a:p>
          <a:p>
            <a:pPr marL="0" indent="0">
              <a:buNone/>
            </a:pPr>
            <a:r>
              <a:rPr lang="en-IN" dirty="0"/>
              <a:t>7. How do the policies and resources in the Georgia child welfare system limit or guide Stacy Lynn’s recommendation to the judge regarding Shane Young?</a:t>
            </a:r>
            <a:endParaRPr lang="en-US" dirty="0"/>
          </a:p>
          <a:p>
            <a:pPr marL="0" indent="0">
              <a:buNone/>
            </a:pPr>
            <a:r>
              <a:rPr lang="en-IN" dirty="0"/>
              <a:t>8. What does culturally competent practice entail and/or dictate in the case of Stan Harris’ current dilemma in case vignette 3.2?</a:t>
            </a:r>
            <a:endParaRPr lang="en-US" dirty="0"/>
          </a:p>
          <a:p>
            <a:pPr marL="0" indent="0">
              <a:buNone/>
            </a:pPr>
            <a:r>
              <a:rPr lang="en-IN" dirty="0"/>
              <a:t>9. Social workers should have a strong sense of their own biases when addressing ethical dilemmas. Using Doris Lieberman’s dilemma in case vignette 3.3, discuss your personal biases with regard to fundraising and Doris’s current situation. Compare and contrast your biases with ethical considerations discovered from your consideration of Question 3 above.</a:t>
            </a:r>
            <a:endParaRPr lang="en-US" dirty="0"/>
          </a:p>
          <a:p>
            <a:pPr marL="0" indent="0">
              <a:buNone/>
            </a:pPr>
            <a:r>
              <a:rPr lang="en-IN" dirty="0"/>
              <a:t>Actions: After fact gathering and analysis of those facts, social workers decide on a plan of action that involves clear action steps designed to address any given situation.</a:t>
            </a:r>
            <a:endParaRPr lang="en-US" dirty="0"/>
          </a:p>
          <a:p>
            <a:pPr marL="0" indent="0">
              <a:buNone/>
            </a:pPr>
            <a:r>
              <a:rPr lang="en-IN" dirty="0"/>
              <a:t>10. For case vignettes 3.1, 3.2, &amp; 3.3., develop an action plan consisting of three or four action steps that the social worker should take in his or her respective situations. Discuss these with your classmates and/or instructor.</a:t>
            </a:r>
            <a:r>
              <a:rPr lang="en-US" dirty="0"/>
              <a:t> </a:t>
            </a:r>
          </a:p>
          <a:p>
            <a:endParaRPr lang="en-US" dirty="0"/>
          </a:p>
        </p:txBody>
      </p:sp>
    </p:spTree>
    <p:extLst>
      <p:ext uri="{BB962C8B-B14F-4D97-AF65-F5344CB8AC3E}">
        <p14:creationId xmlns:p14="http://schemas.microsoft.com/office/powerpoint/2010/main" val="12503209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624CF8B-078E-814C-8558-1EDB90EF72E1}"/>
              </a:ext>
            </a:extLst>
          </p:cNvPr>
          <p:cNvSpPr>
            <a:spLocks noGrp="1"/>
          </p:cNvSpPr>
          <p:nvPr>
            <p:ph type="title"/>
          </p:nvPr>
        </p:nvSpPr>
        <p:spPr/>
        <p:txBody>
          <a:bodyPr>
            <a:normAutofit fontScale="90000"/>
          </a:bodyPr>
          <a:lstStyle/>
          <a:p>
            <a:r>
              <a:rPr lang="en-US" dirty="0"/>
              <a:t>Engaged Learning:</a:t>
            </a:r>
            <a:br>
              <a:rPr lang="en-US" dirty="0"/>
            </a:br>
            <a:r>
              <a:rPr lang="en-US" dirty="0"/>
              <a:t>Case 3.4 Emily Jones</a:t>
            </a:r>
          </a:p>
        </p:txBody>
      </p:sp>
      <p:sp>
        <p:nvSpPr>
          <p:cNvPr id="3" name="Content Placeholder 2">
            <a:extLst>
              <a:ext uri="{FF2B5EF4-FFF2-40B4-BE49-F238E27FC236}">
                <a16:creationId xmlns:a16="http://schemas.microsoft.com/office/drawing/2014/main" xmlns="" id="{F75FCC7E-D021-7142-A24D-B5F4E045ED0E}"/>
              </a:ext>
            </a:extLst>
          </p:cNvPr>
          <p:cNvSpPr>
            <a:spLocks noGrp="1"/>
          </p:cNvSpPr>
          <p:nvPr>
            <p:ph idx="1"/>
          </p:nvPr>
        </p:nvSpPr>
        <p:spPr/>
        <p:txBody>
          <a:bodyPr>
            <a:normAutofit fontScale="62500" lnSpcReduction="20000"/>
          </a:bodyPr>
          <a:lstStyle/>
          <a:p>
            <a:r>
              <a:rPr lang="en-US" dirty="0"/>
              <a:t> </a:t>
            </a:r>
            <a:r>
              <a:rPr lang="en-IN" dirty="0"/>
              <a:t>Facts: Fact gathering and gaining as full an understanding of a situation as possible is essential to good social work practice.</a:t>
            </a:r>
            <a:endParaRPr lang="en-US" dirty="0"/>
          </a:p>
          <a:p>
            <a:pPr lvl="1"/>
            <a:r>
              <a:rPr lang="en-GB" dirty="0"/>
              <a:t>Using your favourite search engine, find a graduate social work program that offers a concentration in clinical social work. What are some of the courses students take in that concentration? </a:t>
            </a:r>
            <a:endParaRPr lang="en-US" dirty="0"/>
          </a:p>
          <a:p>
            <a:pPr lvl="1"/>
            <a:r>
              <a:rPr lang="en-GB" dirty="0"/>
              <a:t>What kind of medication is Zyprexa? When do doctors usually prescribe that medication? </a:t>
            </a:r>
            <a:endParaRPr lang="en-US" dirty="0"/>
          </a:p>
          <a:p>
            <a:r>
              <a:rPr lang="en-IN" dirty="0"/>
              <a:t>Analysis: After identifying the facts available in a given situation, social workers make judgments about those facts in order to know how to intervene.</a:t>
            </a:r>
            <a:endParaRPr lang="en-US" dirty="0"/>
          </a:p>
          <a:p>
            <a:pPr lvl="1"/>
            <a:r>
              <a:rPr lang="en-IN" dirty="0"/>
              <a:t>Given the online chat room content and the phone conversation, what should Emily emphasize in her assessment of Myra? </a:t>
            </a:r>
            <a:endParaRPr lang="en-US" dirty="0"/>
          </a:p>
          <a:p>
            <a:pPr lvl="1"/>
            <a:r>
              <a:rPr lang="en-IN" dirty="0"/>
              <a:t>If you were Emily, what other questions would you ask Myra?</a:t>
            </a:r>
            <a:endParaRPr lang="en-US" dirty="0"/>
          </a:p>
          <a:p>
            <a:r>
              <a:rPr lang="en-IN" dirty="0"/>
              <a:t>Actions: After fact gathering and analysis of those facts, social workers decide on a plan of action that involves clear action steps designed to address any given situation.</a:t>
            </a:r>
            <a:endParaRPr lang="en-US" dirty="0"/>
          </a:p>
          <a:p>
            <a:pPr lvl="1"/>
            <a:r>
              <a:rPr lang="en-IN" dirty="0"/>
              <a:t>What kind of crisis intervention plan should Emily initiate to help Myra? </a:t>
            </a:r>
            <a:endParaRPr lang="en-US" dirty="0"/>
          </a:p>
          <a:p>
            <a:endParaRPr lang="en-US" dirty="0"/>
          </a:p>
        </p:txBody>
      </p:sp>
    </p:spTree>
    <p:extLst>
      <p:ext uri="{BB962C8B-B14F-4D97-AF65-F5344CB8AC3E}">
        <p14:creationId xmlns:p14="http://schemas.microsoft.com/office/powerpoint/2010/main" val="322790442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A8A0250-7989-F540-86FA-291817E4B1F9}"/>
              </a:ext>
            </a:extLst>
          </p:cNvPr>
          <p:cNvSpPr>
            <a:spLocks noGrp="1"/>
          </p:cNvSpPr>
          <p:nvPr>
            <p:ph type="title"/>
          </p:nvPr>
        </p:nvSpPr>
        <p:spPr/>
        <p:txBody>
          <a:bodyPr>
            <a:normAutofit fontScale="90000"/>
          </a:bodyPr>
          <a:lstStyle/>
          <a:p>
            <a:r>
              <a:rPr lang="en-US"/>
              <a:t>Engaged Learning:</a:t>
            </a:r>
            <a:br>
              <a:rPr lang="en-US"/>
            </a:br>
            <a:r>
              <a:rPr lang="en-US"/>
              <a:t>Case 3.5 </a:t>
            </a:r>
            <a:r>
              <a:rPr lang="en-US" err="1"/>
              <a:t>Kebe</a:t>
            </a:r>
            <a:r>
              <a:rPr lang="en-US"/>
              <a:t> </a:t>
            </a:r>
            <a:r>
              <a:rPr lang="en-US" err="1"/>
              <a:t>Ojo</a:t>
            </a:r>
            <a:endParaRPr lang="en-US"/>
          </a:p>
        </p:txBody>
      </p:sp>
      <p:sp>
        <p:nvSpPr>
          <p:cNvPr id="3" name="Content Placeholder 2">
            <a:extLst>
              <a:ext uri="{FF2B5EF4-FFF2-40B4-BE49-F238E27FC236}">
                <a16:creationId xmlns:a16="http://schemas.microsoft.com/office/drawing/2014/main" xmlns="" id="{06F0B2EE-C77E-D242-89F8-EDC1E26FE869}"/>
              </a:ext>
            </a:extLst>
          </p:cNvPr>
          <p:cNvSpPr>
            <a:spLocks noGrp="1"/>
          </p:cNvSpPr>
          <p:nvPr>
            <p:ph idx="1"/>
          </p:nvPr>
        </p:nvSpPr>
        <p:spPr/>
        <p:txBody>
          <a:bodyPr>
            <a:normAutofit fontScale="55000" lnSpcReduction="20000"/>
          </a:bodyPr>
          <a:lstStyle/>
          <a:p>
            <a:r>
              <a:rPr lang="en-IN" dirty="0"/>
              <a:t>Facts: Fact gathering and gaining as full an understanding of a situation as possible is essential to good social work practice.</a:t>
            </a:r>
            <a:endParaRPr lang="en-US" dirty="0"/>
          </a:p>
          <a:p>
            <a:pPr lvl="1"/>
            <a:r>
              <a:rPr lang="en-GB" dirty="0"/>
              <a:t>Use your </a:t>
            </a:r>
            <a:r>
              <a:rPr lang="en-GB" dirty="0" err="1" smtClean="0"/>
              <a:t>favorite</a:t>
            </a:r>
            <a:r>
              <a:rPr lang="en-GB" dirty="0" smtClean="0"/>
              <a:t> </a:t>
            </a:r>
            <a:r>
              <a:rPr lang="en-GB" dirty="0"/>
              <a:t>internet search engine to learn about Lagos. In a brief paragraph, describe the city.</a:t>
            </a:r>
            <a:endParaRPr lang="en-US" dirty="0"/>
          </a:p>
          <a:p>
            <a:pPr lvl="1"/>
            <a:r>
              <a:rPr lang="en-GB" dirty="0"/>
              <a:t>What is an NGO? What kinds of NGO’s exist in Nigeria? What are some of the services provided by different NGO’s in Nigeria?</a:t>
            </a:r>
            <a:endParaRPr lang="en-US" dirty="0"/>
          </a:p>
          <a:p>
            <a:pPr lvl="1"/>
            <a:r>
              <a:rPr lang="en-GB" dirty="0"/>
              <a:t>What work responsibilities does </a:t>
            </a:r>
            <a:r>
              <a:rPr lang="en-GB" dirty="0" err="1"/>
              <a:t>Kebe</a:t>
            </a:r>
            <a:r>
              <a:rPr lang="en-GB" dirty="0"/>
              <a:t> have at the NGO? What is it about a social work degree </a:t>
            </a:r>
            <a:r>
              <a:rPr lang="en-GB" dirty="0" smtClean="0"/>
              <a:t>that prepares </a:t>
            </a:r>
            <a:r>
              <a:rPr lang="en-GB" dirty="0" err="1"/>
              <a:t>Kebe</a:t>
            </a:r>
            <a:r>
              <a:rPr lang="en-GB" dirty="0"/>
              <a:t> to handle her various tasks?</a:t>
            </a:r>
            <a:endParaRPr lang="en-US" dirty="0"/>
          </a:p>
          <a:p>
            <a:r>
              <a:rPr lang="en-IN" dirty="0"/>
              <a:t>Analysis: After identifying the facts available in a given situation, social workers make judgements about those facts in order to know how to intervene.</a:t>
            </a:r>
            <a:endParaRPr lang="en-US" dirty="0"/>
          </a:p>
          <a:p>
            <a:pPr lvl="1"/>
            <a:r>
              <a:rPr lang="en-GB" dirty="0"/>
              <a:t>What types of information should </a:t>
            </a:r>
            <a:r>
              <a:rPr lang="en-GB" dirty="0" err="1"/>
              <a:t>Kebe</a:t>
            </a:r>
            <a:r>
              <a:rPr lang="en-GB" dirty="0"/>
              <a:t> prepare to share when speaking with prospective donors? What do you think a group of corporate executives are interested in hearing about in a presentation as they consider collaboration with the NGO?</a:t>
            </a:r>
            <a:endParaRPr lang="en-US" dirty="0"/>
          </a:p>
          <a:p>
            <a:pPr lvl="1"/>
            <a:r>
              <a:rPr lang="en-GB" dirty="0"/>
              <a:t>What kinds of questions should </a:t>
            </a:r>
            <a:r>
              <a:rPr lang="en-GB" dirty="0" err="1"/>
              <a:t>Kebe</a:t>
            </a:r>
            <a:r>
              <a:rPr lang="en-GB" dirty="0"/>
              <a:t> be prepared to answer when speaking to corporate executives about the NGO? </a:t>
            </a:r>
            <a:endParaRPr lang="en-US" dirty="0"/>
          </a:p>
          <a:p>
            <a:r>
              <a:rPr lang="en-US" dirty="0"/>
              <a:t>Action: </a:t>
            </a:r>
            <a:r>
              <a:rPr lang="en-IN" dirty="0"/>
              <a:t>After fact gathering and analysis of those facts, social workers decide on a plan of action that involves clear action steps designed to address any given situation.</a:t>
            </a:r>
            <a:endParaRPr lang="en-US" dirty="0"/>
          </a:p>
          <a:p>
            <a:pPr lvl="1"/>
            <a:r>
              <a:rPr lang="en-GB" dirty="0"/>
              <a:t>How would you respond to the questions from the supervisor in the audience? </a:t>
            </a:r>
            <a:endParaRPr lang="en-US" dirty="0"/>
          </a:p>
          <a:p>
            <a:endParaRPr lang="en-US" dirty="0"/>
          </a:p>
        </p:txBody>
      </p:sp>
    </p:spTree>
    <p:extLst>
      <p:ext uri="{BB962C8B-B14F-4D97-AF65-F5344CB8AC3E}">
        <p14:creationId xmlns:p14="http://schemas.microsoft.com/office/powerpoint/2010/main" val="3391454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229600" cy="1143000"/>
          </a:xfrm>
        </p:spPr>
        <p:txBody>
          <a:bodyPr>
            <a:normAutofit/>
          </a:bodyPr>
          <a:lstStyle/>
          <a:p>
            <a:r>
              <a:rPr lang="en-US" dirty="0"/>
              <a:t>Case Vignettes Applied</a:t>
            </a:r>
          </a:p>
        </p:txBody>
      </p:sp>
      <p:sp>
        <p:nvSpPr>
          <p:cNvPr id="3" name="Content Placeholder 2"/>
          <p:cNvSpPr>
            <a:spLocks noGrp="1"/>
          </p:cNvSpPr>
          <p:nvPr>
            <p:ph idx="1"/>
          </p:nvPr>
        </p:nvSpPr>
        <p:spPr>
          <a:xfrm>
            <a:off x="381000" y="1066800"/>
            <a:ext cx="8229600" cy="5410200"/>
          </a:xfrm>
        </p:spPr>
        <p:txBody>
          <a:bodyPr>
            <a:normAutofit fontScale="92500"/>
          </a:bodyPr>
          <a:lstStyle/>
          <a:p>
            <a:r>
              <a:rPr lang="en-US" dirty="0"/>
              <a:t>Stacy practices as a juvenile probation </a:t>
            </a:r>
            <a:r>
              <a:rPr lang="en-US" dirty="0" smtClean="0"/>
              <a:t>officer:</a:t>
            </a:r>
          </a:p>
          <a:p>
            <a:pPr lvl="1"/>
            <a:r>
              <a:rPr lang="en-US" dirty="0"/>
              <a:t>She works at the micro level with adolescents, at the mezzo level with families, and at the macro level with the court system. </a:t>
            </a:r>
            <a:endParaRPr lang="en-US" dirty="0" smtClean="0"/>
          </a:p>
          <a:p>
            <a:r>
              <a:rPr lang="en-US" dirty="0"/>
              <a:t>Stan is completing his internship where he practices as a clinician</a:t>
            </a:r>
            <a:r>
              <a:rPr lang="en-US" dirty="0" smtClean="0"/>
              <a:t>:</a:t>
            </a:r>
          </a:p>
          <a:p>
            <a:pPr lvl="1"/>
            <a:r>
              <a:rPr lang="en-US" dirty="0"/>
              <a:t>He works individually with clients, co-facilitates groups, and also works at the mezzo and macro levels by lobbying politicians and service providers</a:t>
            </a:r>
            <a:r>
              <a:rPr lang="en-US" dirty="0" smtClean="0"/>
              <a:t>.</a:t>
            </a:r>
          </a:p>
          <a:p>
            <a:r>
              <a:rPr lang="en-US" dirty="0"/>
              <a:t>Doris used to work directly with clients as a case manager, now she is a development director. </a:t>
            </a:r>
          </a:p>
          <a:p>
            <a:endParaRPr lang="en-US" dirty="0" smtClean="0"/>
          </a:p>
          <a:p>
            <a:endParaRPr lang="en-US" dirty="0"/>
          </a:p>
          <a:p>
            <a:endParaRPr lang="en-US" dirty="0" smtClean="0"/>
          </a:p>
          <a:p>
            <a:pPr marL="857250" lvl="2" indent="-457200"/>
            <a:endParaRPr lang="en-US" sz="2800" dirty="0"/>
          </a:p>
          <a:p>
            <a:pPr marL="457200" lvl="1" indent="-457200">
              <a:buFont typeface="Arial" pitchFamily="34" charset="0"/>
              <a:buChar char="•"/>
            </a:pPr>
            <a:endParaRPr lang="en-US" sz="3200" dirty="0"/>
          </a:p>
        </p:txBody>
      </p:sp>
    </p:spTree>
    <p:extLst>
      <p:ext uri="{BB962C8B-B14F-4D97-AF65-F5344CB8AC3E}">
        <p14:creationId xmlns:p14="http://schemas.microsoft.com/office/powerpoint/2010/main" val="41198891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Unity within Social Work</a:t>
            </a:r>
          </a:p>
        </p:txBody>
      </p:sp>
      <p:sp>
        <p:nvSpPr>
          <p:cNvPr id="3" name="Content Placeholder 2"/>
          <p:cNvSpPr>
            <a:spLocks noGrp="1"/>
          </p:cNvSpPr>
          <p:nvPr>
            <p:ph idx="1"/>
          </p:nvPr>
        </p:nvSpPr>
        <p:spPr/>
        <p:txBody>
          <a:bodyPr/>
          <a:lstStyle/>
          <a:p>
            <a:r>
              <a:rPr lang="en-US" dirty="0"/>
              <a:t>Amidst the diverse practice settings, social </a:t>
            </a:r>
            <a:r>
              <a:rPr lang="en-US" dirty="0" smtClean="0"/>
              <a:t>work </a:t>
            </a:r>
            <a:r>
              <a:rPr lang="en-US" dirty="0"/>
              <a:t>is also a unified profession. </a:t>
            </a:r>
            <a:endParaRPr lang="en-US" dirty="0" smtClean="0"/>
          </a:p>
          <a:p>
            <a:pPr lvl="1"/>
            <a:r>
              <a:rPr lang="en-US" dirty="0"/>
              <a:t>Social workers practice for the same purpose, to enhance or restore well-being</a:t>
            </a:r>
            <a:r>
              <a:rPr lang="en-US" dirty="0" smtClean="0"/>
              <a:t>.</a:t>
            </a:r>
          </a:p>
          <a:p>
            <a:r>
              <a:rPr lang="en-US" dirty="0"/>
              <a:t>Social workers share a common set of core competencies and practice behaviors that serve as a foundation of their work</a:t>
            </a:r>
          </a:p>
          <a:p>
            <a:endParaRPr lang="en-US" dirty="0"/>
          </a:p>
        </p:txBody>
      </p:sp>
    </p:spTree>
    <p:extLst>
      <p:ext uri="{BB962C8B-B14F-4D97-AF65-F5344CB8AC3E}">
        <p14:creationId xmlns:p14="http://schemas.microsoft.com/office/powerpoint/2010/main" val="33889163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90"/>
            <a:ext cx="8229600" cy="1143000"/>
          </a:xfrm>
        </p:spPr>
        <p:txBody>
          <a:bodyPr>
            <a:normAutofit fontScale="90000"/>
          </a:bodyPr>
          <a:lstStyle/>
          <a:p>
            <a:r>
              <a:rPr lang="en-US" dirty="0"/>
              <a:t>Competence-Based Learning</a:t>
            </a:r>
            <a:br>
              <a:rPr lang="en-US" dirty="0"/>
            </a:br>
            <a:endParaRPr lang="en-US" dirty="0"/>
          </a:p>
        </p:txBody>
      </p:sp>
      <p:sp>
        <p:nvSpPr>
          <p:cNvPr id="3" name="Content Placeholder 2"/>
          <p:cNvSpPr>
            <a:spLocks noGrp="1"/>
          </p:cNvSpPr>
          <p:nvPr>
            <p:ph idx="1"/>
          </p:nvPr>
        </p:nvSpPr>
        <p:spPr>
          <a:xfrm>
            <a:off x="457200" y="1066800"/>
            <a:ext cx="8229600" cy="5059363"/>
          </a:xfrm>
        </p:spPr>
        <p:txBody>
          <a:bodyPr>
            <a:normAutofit/>
          </a:bodyPr>
          <a:lstStyle/>
          <a:p>
            <a:r>
              <a:rPr lang="en-US"/>
              <a:t>College provides students a broad range of knowledge from different academic disciplines.</a:t>
            </a:r>
          </a:p>
          <a:p>
            <a:r>
              <a:rPr lang="en-US"/>
              <a:t>The purpose of higher education for social work is to prepare people to enter into the field. </a:t>
            </a:r>
          </a:p>
          <a:p>
            <a:pPr lvl="1"/>
            <a:r>
              <a:rPr lang="en-US"/>
              <a:t>Also a gatekeeping function to assure people entering the field are capable of practicing as professional social workers. </a:t>
            </a:r>
          </a:p>
        </p:txBody>
      </p:sp>
    </p:spTree>
    <p:extLst>
      <p:ext uri="{BB962C8B-B14F-4D97-AF65-F5344CB8AC3E}">
        <p14:creationId xmlns:p14="http://schemas.microsoft.com/office/powerpoint/2010/main" val="34120419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Competence-Based Learning Continued</a:t>
            </a:r>
          </a:p>
        </p:txBody>
      </p:sp>
      <p:sp>
        <p:nvSpPr>
          <p:cNvPr id="3" name="Content Placeholder 2"/>
          <p:cNvSpPr>
            <a:spLocks noGrp="1"/>
          </p:cNvSpPr>
          <p:nvPr>
            <p:ph idx="1"/>
          </p:nvPr>
        </p:nvSpPr>
        <p:spPr/>
        <p:txBody>
          <a:bodyPr/>
          <a:lstStyle/>
          <a:p>
            <a:pPr marL="0" indent="0">
              <a:buNone/>
            </a:pPr>
            <a:endParaRPr lang="en-US" dirty="0"/>
          </a:p>
          <a:p>
            <a:r>
              <a:rPr lang="en-US" dirty="0"/>
              <a:t>Competence-based learning is educational preparation of students towards agreed upon  knowledge, values, and skills needed for the profession.</a:t>
            </a:r>
          </a:p>
        </p:txBody>
      </p:sp>
    </p:spTree>
    <p:extLst>
      <p:ext uri="{BB962C8B-B14F-4D97-AF65-F5344CB8AC3E}">
        <p14:creationId xmlns:p14="http://schemas.microsoft.com/office/powerpoint/2010/main" val="26881974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96957"/>
            <a:ext cx="8229600" cy="1143000"/>
          </a:xfrm>
        </p:spPr>
        <p:txBody>
          <a:bodyPr>
            <a:normAutofit fontScale="90000"/>
          </a:bodyPr>
          <a:lstStyle/>
          <a:p>
            <a:r>
              <a:rPr lang="en-US" dirty="0"/>
              <a:t>2008 Education Policy and Accreditation Standards (EPAS</a:t>
            </a:r>
            <a:r>
              <a:rPr lang="en-US" dirty="0" smtClean="0"/>
              <a:t>):</a:t>
            </a:r>
            <a:endParaRPr lang="en-US" dirty="0"/>
          </a:p>
        </p:txBody>
      </p:sp>
      <p:sp>
        <p:nvSpPr>
          <p:cNvPr id="3" name="Content Placeholder 2"/>
          <p:cNvSpPr>
            <a:spLocks noGrp="1"/>
          </p:cNvSpPr>
          <p:nvPr>
            <p:ph idx="1"/>
          </p:nvPr>
        </p:nvSpPr>
        <p:spPr/>
        <p:txBody>
          <a:bodyPr>
            <a:normAutofit/>
          </a:bodyPr>
          <a:lstStyle/>
          <a:p>
            <a:r>
              <a:rPr lang="en-US" dirty="0"/>
              <a:t>Shifted the entire emphasis of social work education to competence-based learning.</a:t>
            </a:r>
          </a:p>
          <a:p>
            <a:pPr lvl="1"/>
            <a:r>
              <a:rPr lang="en-US" dirty="0"/>
              <a:t>EPAS is the document used by the Council on Social Work Education (CSWE) to assess social work programs for accreditation.</a:t>
            </a:r>
          </a:p>
          <a:p>
            <a:pPr lvl="1"/>
            <a:r>
              <a:rPr lang="en-US" dirty="0"/>
              <a:t>Before 2008, social work programs used to demonstrate how they offered courses that fit into five curricular areas of social work education (practice, policy, research, HBSE, and Field). </a:t>
            </a:r>
          </a:p>
          <a:p>
            <a:pPr lvl="1"/>
            <a:endParaRPr lang="en-US" dirty="0"/>
          </a:p>
          <a:p>
            <a:pPr lvl="1"/>
            <a:endParaRPr lang="en-US" dirty="0"/>
          </a:p>
        </p:txBody>
      </p:sp>
    </p:spTree>
    <p:extLst>
      <p:ext uri="{BB962C8B-B14F-4D97-AF65-F5344CB8AC3E}">
        <p14:creationId xmlns:p14="http://schemas.microsoft.com/office/powerpoint/2010/main" val="3247217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fontScale="90000"/>
          </a:bodyPr>
          <a:lstStyle/>
          <a:p>
            <a:r>
              <a:rPr lang="en-US"/>
              <a:t>EPAS Continued</a:t>
            </a:r>
            <a:br>
              <a:rPr lang="en-US"/>
            </a:br>
            <a:endParaRPr lang="en-US"/>
          </a:p>
        </p:txBody>
      </p:sp>
      <p:sp>
        <p:nvSpPr>
          <p:cNvPr id="3" name="Content Placeholder 2"/>
          <p:cNvSpPr>
            <a:spLocks noGrp="1"/>
          </p:cNvSpPr>
          <p:nvPr>
            <p:ph idx="1"/>
          </p:nvPr>
        </p:nvSpPr>
        <p:spPr>
          <a:xfrm>
            <a:off x="457200" y="1447800"/>
            <a:ext cx="8229600" cy="4678363"/>
          </a:xfrm>
        </p:spPr>
        <p:txBody>
          <a:bodyPr>
            <a:normAutofit lnSpcReduction="10000"/>
          </a:bodyPr>
          <a:lstStyle/>
          <a:p>
            <a:r>
              <a:rPr lang="en-US"/>
              <a:t>Under the new EPAS, accreditation decisions by CSWE moved away from </a:t>
            </a:r>
            <a:r>
              <a:rPr lang="en-US" i="1"/>
              <a:t>content </a:t>
            </a:r>
            <a:r>
              <a:rPr lang="en-US"/>
              <a:t>to assessing how programs demonstrated what their students would be able to </a:t>
            </a:r>
            <a:r>
              <a:rPr lang="en-US" i="1"/>
              <a:t>do</a:t>
            </a:r>
            <a:r>
              <a:rPr lang="en-US"/>
              <a:t> upon graduation with a BSW or an MSW degree (competence).</a:t>
            </a:r>
          </a:p>
          <a:p>
            <a:r>
              <a:rPr lang="en-US"/>
              <a:t>Social work programs now must document evidence of student proficiency in the ten core competencies and 41 practice behaviors outlined in the new EPAS standards.</a:t>
            </a:r>
          </a:p>
        </p:txBody>
      </p:sp>
    </p:spTree>
    <p:extLst>
      <p:ext uri="{BB962C8B-B14F-4D97-AF65-F5344CB8AC3E}">
        <p14:creationId xmlns:p14="http://schemas.microsoft.com/office/powerpoint/2010/main" val="40319282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6400"/>
            <a:ext cx="8229600" cy="1143000"/>
          </a:xfrm>
        </p:spPr>
        <p:txBody>
          <a:bodyPr/>
          <a:lstStyle/>
          <a:p>
            <a:r>
              <a:rPr lang="en-US" dirty="0"/>
              <a:t>“Why we do what we do”</a:t>
            </a:r>
          </a:p>
        </p:txBody>
      </p:sp>
      <p:sp>
        <p:nvSpPr>
          <p:cNvPr id="3" name="Content Placeholder 2"/>
          <p:cNvSpPr>
            <a:spLocks noGrp="1"/>
          </p:cNvSpPr>
          <p:nvPr>
            <p:ph idx="1"/>
          </p:nvPr>
        </p:nvSpPr>
        <p:spPr>
          <a:xfrm>
            <a:off x="457200" y="1143000"/>
            <a:ext cx="8229600" cy="4983163"/>
          </a:xfrm>
        </p:spPr>
        <p:txBody>
          <a:bodyPr/>
          <a:lstStyle/>
          <a:p>
            <a:pPr marL="0" indent="0">
              <a:buNone/>
            </a:pPr>
            <a:r>
              <a:rPr lang="en-US" dirty="0" smtClean="0"/>
              <a:t>Social </a:t>
            </a:r>
            <a:r>
              <a:rPr lang="en-US" dirty="0"/>
              <a:t>work students must apply what they are learning in the classroom and use it in the context of helping relationships.</a:t>
            </a:r>
          </a:p>
          <a:p>
            <a:r>
              <a:rPr lang="en-US" dirty="0"/>
              <a:t>Must understand the bigger picture.</a:t>
            </a:r>
          </a:p>
          <a:p>
            <a:r>
              <a:rPr lang="en-US" dirty="0"/>
              <a:t>Apply learning to field internships, and eventually  professional practice.</a:t>
            </a:r>
          </a:p>
          <a:p>
            <a:endParaRPr lang="en-US" dirty="0"/>
          </a:p>
          <a:p>
            <a:pPr marL="0" indent="0">
              <a:buNone/>
            </a:pPr>
            <a:endParaRPr lang="en-US" dirty="0"/>
          </a:p>
        </p:txBody>
      </p:sp>
    </p:spTree>
    <p:extLst>
      <p:ext uri="{BB962C8B-B14F-4D97-AF65-F5344CB8AC3E}">
        <p14:creationId xmlns:p14="http://schemas.microsoft.com/office/powerpoint/2010/main" val="3166847325"/>
      </p:ext>
    </p:extLst>
  </p:cSld>
  <p:clrMapOvr>
    <a:masterClrMapping/>
  </p:clrMapOvr>
</p:sld>
</file>

<file path=ppt/theme/theme1.xml><?xml version="1.0" encoding="utf-8"?>
<a:theme xmlns:a="http://schemas.openxmlformats.org/drawingml/2006/main" name="Sherr - Intro to Comptence-Based Social Work - Chapter 3 PP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Sherr - Intro to Comptence-Based Social Work - Chapter 3 PPT</Template>
  <TotalTime>0</TotalTime>
  <Words>2419</Words>
  <Application>Microsoft Office PowerPoint</Application>
  <PresentationFormat>On-screen Show (4:3)</PresentationFormat>
  <Paragraphs>142</Paragraphs>
  <Slides>27</Slides>
  <Notes>0</Notes>
  <HiddenSlides>0</HiddenSlides>
  <MMClips>0</MMClips>
  <ScaleCrop>false</ScaleCrop>
  <HeadingPairs>
    <vt:vector size="4" baseType="variant">
      <vt:variant>
        <vt:lpstr>Theme</vt:lpstr>
      </vt:variant>
      <vt:variant>
        <vt:i4>2</vt:i4>
      </vt:variant>
      <vt:variant>
        <vt:lpstr>Slide Titles</vt:lpstr>
      </vt:variant>
      <vt:variant>
        <vt:i4>27</vt:i4>
      </vt:variant>
    </vt:vector>
  </HeadingPairs>
  <TitlesOfParts>
    <vt:vector size="29" baseType="lpstr">
      <vt:lpstr>Sherr - Intro to Comptence-Based Social Work - Chapter 3 PPT</vt:lpstr>
      <vt:lpstr>1_Custom Design</vt:lpstr>
      <vt:lpstr>Competence-Based Social Work: The Profession of Caring, Knowing, and Serving  Chapter 3: What is Competence-Based Social Work? </vt:lpstr>
      <vt:lpstr>Diversity &amp; Unity within Social Work</vt:lpstr>
      <vt:lpstr>Case Vignettes Applied</vt:lpstr>
      <vt:lpstr>Unity within Social Work</vt:lpstr>
      <vt:lpstr>Competence-Based Learning </vt:lpstr>
      <vt:lpstr>Competence-Based Learning Continued</vt:lpstr>
      <vt:lpstr>2008 Education Policy and Accreditation Standards (EPAS):</vt:lpstr>
      <vt:lpstr>EPAS Continued </vt:lpstr>
      <vt:lpstr>“Why we do what we do”</vt:lpstr>
      <vt:lpstr>EPAS Core Competences &amp;  “Why we do what we do”</vt:lpstr>
      <vt:lpstr>“Why we do what we do” Framework</vt:lpstr>
      <vt:lpstr>Five competencies of “Why we do”</vt:lpstr>
      <vt:lpstr>Why we do continued</vt:lpstr>
      <vt:lpstr>Competency One-Professional Identity</vt:lpstr>
      <vt:lpstr>Competency Two-Ethical Practice </vt:lpstr>
      <vt:lpstr>Competency Three-Critical Thinking</vt:lpstr>
      <vt:lpstr>Competency Four-Diversity in Practice </vt:lpstr>
      <vt:lpstr>Diversity in Practice Continued </vt:lpstr>
      <vt:lpstr>Competency Five-Human Rights &amp; Justice</vt:lpstr>
      <vt:lpstr>Professional Identity of Stacy Lynn</vt:lpstr>
      <vt:lpstr>Professional Identity of Stacy Lynn</vt:lpstr>
      <vt:lpstr>Professional Identity of Stacy Lynn</vt:lpstr>
      <vt:lpstr>Professional Identity of Stacy Lynn</vt:lpstr>
      <vt:lpstr>Engaged Learning:  Discussion Questions</vt:lpstr>
      <vt:lpstr>Engaged Learning: Discussion Questions (Continued)</vt:lpstr>
      <vt:lpstr>Engaged Learning: Case 3.4 Emily Jones</vt:lpstr>
      <vt:lpstr>Engaged Learning: Case 3.5 Kebe Ojo</vt:lpstr>
    </vt:vector>
  </TitlesOfParts>
  <Company>Oxford University Press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Competence-Based Social Work: The Profession of Caring, Knowing, and Serving  Chapter 3: What is Competence-Based Social Work? </dc:title>
  <dc:creator>BUCKLEY, Jacqueline</dc:creator>
  <cp:lastModifiedBy>BUCKLEY, Jacqueline</cp:lastModifiedBy>
  <cp:revision>1</cp:revision>
  <dcterms:created xsi:type="dcterms:W3CDTF">2019-04-09T14:21:24Z</dcterms:created>
  <dcterms:modified xsi:type="dcterms:W3CDTF">2019-04-09T14:22:17Z</dcterms:modified>
</cp:coreProperties>
</file>