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 id="2147483661" r:id="rId2"/>
  </p:sldMasterIdLst>
  <p:notesMasterIdLst>
    <p:notesMasterId r:id="rId28"/>
  </p:notesMasterIdLst>
  <p:sldIdLst>
    <p:sldId id="278" r:id="rId3"/>
    <p:sldId id="279" r:id="rId4"/>
    <p:sldId id="280" r:id="rId5"/>
    <p:sldId id="281" r:id="rId6"/>
    <p:sldId id="282" r:id="rId7"/>
    <p:sldId id="283" r:id="rId8"/>
    <p:sldId id="284" r:id="rId9"/>
    <p:sldId id="285" r:id="rId10"/>
    <p:sldId id="286" r:id="rId11"/>
    <p:sldId id="287" r:id="rId12"/>
    <p:sldId id="288" r:id="rId13"/>
    <p:sldId id="289" r:id="rId14"/>
    <p:sldId id="290" r:id="rId15"/>
    <p:sldId id="291" r:id="rId16"/>
    <p:sldId id="292" r:id="rId17"/>
    <p:sldId id="293" r:id="rId18"/>
    <p:sldId id="294" r:id="rId19"/>
    <p:sldId id="295" r:id="rId20"/>
    <p:sldId id="296" r:id="rId21"/>
    <p:sldId id="297" r:id="rId22"/>
    <p:sldId id="298" r:id="rId23"/>
    <p:sldId id="299" r:id="rId24"/>
    <p:sldId id="300" r:id="rId25"/>
    <p:sldId id="301" r:id="rId26"/>
    <p:sldId id="302"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14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44" autoAdjust="0"/>
    <p:restoredTop sz="94602" autoAdjust="0"/>
  </p:normalViewPr>
  <p:slideViewPr>
    <p:cSldViewPr snapToGrid="0" snapToObjects="1">
      <p:cViewPr>
        <p:scale>
          <a:sx n="96" d="100"/>
          <a:sy n="96" d="100"/>
        </p:scale>
        <p:origin x="-2064" y="-4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1F5199-F7F4-4FB2-A2CD-22A2CFC87608}" type="datetimeFigureOut">
              <a:rPr lang="en-US" smtClean="0"/>
              <a:t>4/9/2019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6C0744-2FEF-4441-821D-70180A370937}" type="slidenum">
              <a:rPr lang="en-US" smtClean="0"/>
              <a:t>‹#›</a:t>
            </a:fld>
            <a:endParaRPr lang="en-US"/>
          </a:p>
        </p:txBody>
      </p:sp>
    </p:spTree>
    <p:extLst>
      <p:ext uri="{BB962C8B-B14F-4D97-AF65-F5344CB8AC3E}">
        <p14:creationId xmlns:p14="http://schemas.microsoft.com/office/powerpoint/2010/main" val="1271703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600365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97660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2557067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728672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274ED4-9F4B-419D-860C-1298080DDD50}" type="datetimeFigureOut">
              <a:rPr lang="en-US" smtClean="0"/>
              <a:t>4/9/2019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3833737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274ED4-9F4B-419D-860C-1298080DDD50}" type="datetimeFigureOut">
              <a:rPr lang="en-US" smtClean="0"/>
              <a:t>4/9/2019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136333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4/9/2019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782276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90280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71187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5486027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38769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88875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Tree>
    <p:extLst>
      <p:ext uri="{BB962C8B-B14F-4D97-AF65-F5344CB8AC3E}">
        <p14:creationId xmlns:p14="http://schemas.microsoft.com/office/powerpoint/2010/main" val="438668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4101486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248111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1744394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4/9/2019</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793512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Text Placeholder 3"/>
          <p:cNvSpPr>
            <a:spLocks noGrp="1"/>
          </p:cNvSpPr>
          <p:nvPr>
            <p:ph type="body" sz="quarter" idx="10"/>
          </p:nvPr>
        </p:nvSpPr>
        <p:spPr>
          <a:xfrm>
            <a:off x="457200" y="1600200"/>
            <a:ext cx="8229600" cy="4175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50434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230662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50" y="0"/>
            <a:ext cx="9139050" cy="6861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0"/>
            <a:r>
              <a:rPr lang="en-US" dirty="0" smtClean="0"/>
              <a:t>Click to edit Master text styles</a:t>
            </a:r>
          </a:p>
        </p:txBody>
      </p:sp>
      <p:sp>
        <p:nvSpPr>
          <p:cNvPr id="7" name="Footer Placeholder 3"/>
          <p:cNvSpPr txBox="1">
            <a:spLocks/>
          </p:cNvSpPr>
          <p:nvPr/>
        </p:nvSpPr>
        <p:spPr>
          <a:xfrm>
            <a:off x="7117882" y="6423727"/>
            <a:ext cx="1568918"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solidFill>
                  <a:schemeClr val="bg1"/>
                </a:solidFill>
              </a:rPr>
              <a:t>© 2018</a:t>
            </a:r>
            <a:endParaRPr lang="en-US" dirty="0">
              <a:solidFill>
                <a:schemeClr val="bg1"/>
              </a:solidFill>
            </a:endParaRPr>
          </a:p>
        </p:txBody>
      </p:sp>
      <p:sp>
        <p:nvSpPr>
          <p:cNvPr id="8" name="Slide Number Placeholder 4"/>
          <p:cNvSpPr txBox="1">
            <a:spLocks/>
          </p:cNvSpPr>
          <p:nvPr/>
        </p:nvSpPr>
        <p:spPr>
          <a:xfrm>
            <a:off x="8686800" y="6423727"/>
            <a:ext cx="38982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mtClean="0">
                <a:solidFill>
                  <a:schemeClr val="bg1"/>
                </a:solidFill>
              </a:rPr>
              <a:pPr/>
              <a:t>‹#›</a:t>
            </a:fld>
            <a:endParaRPr lang="en-US" dirty="0">
              <a:solidFill>
                <a:schemeClr val="bg1"/>
              </a:solidFill>
            </a:endParaRPr>
          </a:p>
        </p:txBody>
      </p:sp>
    </p:spTree>
    <p:extLst>
      <p:ext uri="{BB962C8B-B14F-4D97-AF65-F5344CB8AC3E}">
        <p14:creationId xmlns:p14="http://schemas.microsoft.com/office/powerpoint/2010/main" val="839490661"/>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4" r:id="rId3"/>
    <p:sldLayoutId id="2147483656" r:id="rId4"/>
    <p:sldLayoutId id="2147483657" r:id="rId5"/>
    <p:sldLayoutId id="2147483658" r:id="rId6"/>
    <p:sldLayoutId id="2147483659" r:id="rId7"/>
    <p:sldLayoutId id="2147483660" r:id="rId8"/>
  </p:sldLayoutIdLst>
  <p:txStyles>
    <p:titleStyle>
      <a:lvl1pPr algn="ctr" defTabSz="914400" rtl="0" eaLnBrk="1" latinLnBrk="0" hangingPunct="1">
        <a:spcBef>
          <a:spcPct val="0"/>
        </a:spcBef>
        <a:buNone/>
        <a:defRPr sz="3600" kern="120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baseline="0">
          <a:solidFill>
            <a:schemeClr val="accen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4/9/2019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183276268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42730"/>
            <a:ext cx="7772400" cy="3067050"/>
          </a:xfrm>
        </p:spPr>
        <p:txBody>
          <a:bodyPr>
            <a:normAutofit fontScale="90000"/>
          </a:bodyPr>
          <a:lstStyle/>
          <a:p>
            <a:pPr eaLnBrk="1" hangingPunct="1">
              <a:defRPr/>
            </a:pPr>
            <a:r>
              <a:rPr lang="en-US" sz="4000" i="1" dirty="0"/>
              <a:t>Competence-Based Social Work: The Profession of Caring,</a:t>
            </a:r>
            <a:br>
              <a:rPr lang="en-US" sz="4000" i="1" dirty="0"/>
            </a:br>
            <a:r>
              <a:rPr lang="en-US" sz="4000" i="1" dirty="0"/>
              <a:t>Knowing, and Serving</a:t>
            </a:r>
            <a:br>
              <a:rPr lang="en-US" sz="4000" i="1" dirty="0"/>
            </a:br>
            <a:r>
              <a:rPr lang="en-US" sz="4000" i="1" dirty="0"/>
              <a:t/>
            </a:r>
            <a:br>
              <a:rPr lang="en-US" sz="4000" i="1" dirty="0"/>
            </a:br>
            <a:r>
              <a:rPr lang="en-US" sz="4000" dirty="0"/>
              <a:t>Chapter 4: What do Competent Social Workers do?</a:t>
            </a:r>
          </a:p>
        </p:txBody>
      </p:sp>
      <p:sp>
        <p:nvSpPr>
          <p:cNvPr id="2051" name="Subtitle 2"/>
          <p:cNvSpPr>
            <a:spLocks noGrp="1"/>
          </p:cNvSpPr>
          <p:nvPr>
            <p:ph type="subTitle" idx="1"/>
          </p:nvPr>
        </p:nvSpPr>
        <p:spPr>
          <a:xfrm>
            <a:off x="1371600" y="4244008"/>
            <a:ext cx="6400800" cy="2209800"/>
          </a:xfrm>
        </p:spPr>
        <p:txBody>
          <a:bodyPr/>
          <a:lstStyle/>
          <a:p>
            <a:pPr marL="0" lvl="0" indent="0" algn="ctr">
              <a:buNone/>
            </a:pPr>
            <a:r>
              <a:rPr lang="en-US" dirty="0">
                <a:solidFill>
                  <a:srgbClr val="4F81BD"/>
                </a:solidFill>
              </a:rPr>
              <a:t>Michael E. </a:t>
            </a:r>
            <a:r>
              <a:rPr lang="en-US" dirty="0" err="1">
                <a:solidFill>
                  <a:srgbClr val="4F81BD"/>
                </a:solidFill>
              </a:rPr>
              <a:t>Sherr</a:t>
            </a:r>
            <a:r>
              <a:rPr lang="en-US" dirty="0">
                <a:solidFill>
                  <a:srgbClr val="4F81BD"/>
                </a:solidFill>
              </a:rPr>
              <a:t>, </a:t>
            </a:r>
            <a:r>
              <a:rPr lang="en-US" dirty="0" err="1">
                <a:solidFill>
                  <a:srgbClr val="4F81BD"/>
                </a:solidFill>
              </a:rPr>
              <a:t>Ph.D</a:t>
            </a:r>
            <a:endParaRPr lang="en-US" dirty="0">
              <a:solidFill>
                <a:srgbClr val="4F81BD"/>
              </a:solidFill>
            </a:endParaRPr>
          </a:p>
          <a:p>
            <a:pPr marL="0" lvl="0" indent="0" algn="ctr">
              <a:buNone/>
            </a:pPr>
            <a:r>
              <a:rPr lang="en-US" dirty="0">
                <a:solidFill>
                  <a:srgbClr val="4F81BD"/>
                </a:solidFill>
              </a:rPr>
              <a:t>Johnny M. Jones, Ph.D</a:t>
            </a:r>
            <a:r>
              <a:rPr lang="en-US" dirty="0" smtClean="0">
                <a:solidFill>
                  <a:srgbClr val="4F81BD"/>
                </a:solidFill>
              </a:rPr>
              <a:t>.</a:t>
            </a:r>
            <a:endParaRPr lang="en-US" dirty="0">
              <a:solidFill>
                <a:srgbClr val="4F81BD"/>
              </a:solidFill>
            </a:endParaRPr>
          </a:p>
        </p:txBody>
      </p:sp>
    </p:spTree>
    <p:extLst>
      <p:ext uri="{BB962C8B-B14F-4D97-AF65-F5344CB8AC3E}">
        <p14:creationId xmlns:p14="http://schemas.microsoft.com/office/powerpoint/2010/main" val="219040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a:t>Competency Eight:</a:t>
            </a:r>
            <a:br>
              <a:rPr lang="en-US" dirty="0"/>
            </a:br>
            <a:r>
              <a:rPr lang="en-US" dirty="0"/>
              <a:t>Policy Practice</a:t>
            </a:r>
          </a:p>
        </p:txBody>
      </p:sp>
      <p:sp>
        <p:nvSpPr>
          <p:cNvPr id="11267" name="Content Placeholder 2"/>
          <p:cNvSpPr>
            <a:spLocks noGrp="1"/>
          </p:cNvSpPr>
          <p:nvPr>
            <p:ph idx="1"/>
          </p:nvPr>
        </p:nvSpPr>
        <p:spPr/>
        <p:txBody>
          <a:bodyPr/>
          <a:lstStyle/>
          <a:p>
            <a:pPr eaLnBrk="1" hangingPunct="1"/>
            <a:r>
              <a:rPr lang="en-US" dirty="0"/>
              <a:t>Skills Include:</a:t>
            </a:r>
          </a:p>
          <a:p>
            <a:pPr lvl="1" eaLnBrk="1" hangingPunct="1"/>
            <a:r>
              <a:rPr lang="en-US" dirty="0"/>
              <a:t>Knowledge of the history and structure of social policies and services</a:t>
            </a:r>
          </a:p>
          <a:p>
            <a:pPr lvl="1" eaLnBrk="1" hangingPunct="1"/>
            <a:r>
              <a:rPr lang="en-US" dirty="0"/>
              <a:t>Awareness of policy’s influence on service delivery</a:t>
            </a:r>
          </a:p>
          <a:p>
            <a:pPr lvl="1" eaLnBrk="1" hangingPunct="1"/>
            <a:r>
              <a:rPr lang="en-US" dirty="0"/>
              <a:t>Understanding of practice’s influence on policy</a:t>
            </a:r>
          </a:p>
          <a:p>
            <a:pPr lvl="1" eaLnBrk="1" hangingPunct="1"/>
            <a:r>
              <a:rPr lang="en-US" dirty="0"/>
              <a:t>Ability to analyze and formulate policies to promote well-being</a:t>
            </a:r>
          </a:p>
          <a:p>
            <a:pPr lvl="1" eaLnBrk="1" hangingPunct="1"/>
            <a:r>
              <a:rPr lang="en-US" dirty="0"/>
              <a:t>Develop and participate in advocating policies that enhance services</a:t>
            </a:r>
          </a:p>
        </p:txBody>
      </p:sp>
    </p:spTree>
    <p:extLst>
      <p:ext uri="{BB962C8B-B14F-4D97-AF65-F5344CB8AC3E}">
        <p14:creationId xmlns:p14="http://schemas.microsoft.com/office/powerpoint/2010/main" val="641423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a:t>Competency Nine:</a:t>
            </a:r>
            <a:br>
              <a:rPr lang="en-US" dirty="0"/>
            </a:br>
            <a:r>
              <a:rPr lang="en-US" dirty="0"/>
              <a:t>Contexts that Shape Practice</a:t>
            </a:r>
          </a:p>
        </p:txBody>
      </p:sp>
      <p:sp>
        <p:nvSpPr>
          <p:cNvPr id="12291" name="Content Placeholder 2"/>
          <p:cNvSpPr>
            <a:spLocks noGrp="1"/>
          </p:cNvSpPr>
          <p:nvPr>
            <p:ph idx="1"/>
          </p:nvPr>
        </p:nvSpPr>
        <p:spPr/>
        <p:txBody>
          <a:bodyPr/>
          <a:lstStyle/>
          <a:p>
            <a:pPr eaLnBrk="1" hangingPunct="1"/>
            <a:r>
              <a:rPr lang="en-US"/>
              <a:t>Concept Involves:</a:t>
            </a:r>
          </a:p>
          <a:p>
            <a:pPr lvl="1" eaLnBrk="1" hangingPunct="1"/>
            <a:r>
              <a:rPr lang="en-US"/>
              <a:t>Context for practice made up of policies, personnel, fields of practice, and populations served</a:t>
            </a:r>
          </a:p>
          <a:p>
            <a:pPr lvl="1" eaLnBrk="1" hangingPunct="1"/>
            <a:r>
              <a:rPr lang="en-US"/>
              <a:t>Recognition and description of context of practice</a:t>
            </a:r>
          </a:p>
          <a:p>
            <a:pPr lvl="1" eaLnBrk="1" hangingPunct="1"/>
            <a:r>
              <a:rPr lang="en-US"/>
              <a:t>Awareness that context can change</a:t>
            </a:r>
          </a:p>
          <a:p>
            <a:pPr lvl="1" eaLnBrk="1" hangingPunct="1"/>
            <a:r>
              <a:rPr lang="en-US"/>
              <a:t>Informed, resourceful, and proactive responses to the changing organizational, community, and societal contexts </a:t>
            </a:r>
          </a:p>
          <a:p>
            <a:pPr lvl="1" eaLnBrk="1" hangingPunct="1">
              <a:buFont typeface="Arial" charset="0"/>
              <a:buNone/>
            </a:pPr>
            <a:endParaRPr lang="en-US"/>
          </a:p>
        </p:txBody>
      </p:sp>
    </p:spTree>
    <p:extLst>
      <p:ext uri="{BB962C8B-B14F-4D97-AF65-F5344CB8AC3E}">
        <p14:creationId xmlns:p14="http://schemas.microsoft.com/office/powerpoint/2010/main" val="386368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a:t>Competency Nine:</a:t>
            </a:r>
            <a:br>
              <a:rPr lang="en-US" dirty="0"/>
            </a:br>
            <a:r>
              <a:rPr lang="en-US" dirty="0"/>
              <a:t>Contexts that Shape Practice</a:t>
            </a:r>
          </a:p>
        </p:txBody>
      </p:sp>
      <p:sp>
        <p:nvSpPr>
          <p:cNvPr id="13315" name="Content Placeholder 2"/>
          <p:cNvSpPr>
            <a:spLocks noGrp="1"/>
          </p:cNvSpPr>
          <p:nvPr>
            <p:ph idx="1"/>
          </p:nvPr>
        </p:nvSpPr>
        <p:spPr/>
        <p:txBody>
          <a:bodyPr/>
          <a:lstStyle/>
          <a:p>
            <a:pPr eaLnBrk="1" hangingPunct="1"/>
            <a:r>
              <a:rPr lang="en-US"/>
              <a:t>Skills Include:</a:t>
            </a:r>
          </a:p>
          <a:p>
            <a:pPr lvl="1" eaLnBrk="1" hangingPunct="1"/>
            <a:r>
              <a:rPr lang="en-US"/>
              <a:t>Ability to continuously assess and attend to changing locales, populations, scientific and technological developments, and emerging social trends </a:t>
            </a:r>
          </a:p>
          <a:p>
            <a:pPr lvl="1" eaLnBrk="1" hangingPunct="1"/>
            <a:r>
              <a:rPr lang="en-US"/>
              <a:t>lead and participate in efforts to promote sustainable changes that improve quality of service</a:t>
            </a:r>
          </a:p>
          <a:p>
            <a:pPr lvl="1" eaLnBrk="1" hangingPunct="1">
              <a:buFont typeface="Arial" charset="0"/>
              <a:buNone/>
            </a:pPr>
            <a:endParaRPr lang="en-US"/>
          </a:p>
        </p:txBody>
      </p:sp>
    </p:spTree>
    <p:extLst>
      <p:ext uri="{BB962C8B-B14F-4D97-AF65-F5344CB8AC3E}">
        <p14:creationId xmlns:p14="http://schemas.microsoft.com/office/powerpoint/2010/main" val="3075105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a:t>Competency Ten:</a:t>
            </a:r>
            <a:br>
              <a:rPr lang="en-US" dirty="0"/>
            </a:br>
            <a:r>
              <a:rPr lang="en-US" dirty="0"/>
              <a:t>Engage, Assess, Intervene, Evaluate</a:t>
            </a:r>
          </a:p>
        </p:txBody>
      </p:sp>
      <p:sp>
        <p:nvSpPr>
          <p:cNvPr id="14339" name="Content Placeholder 2"/>
          <p:cNvSpPr>
            <a:spLocks noGrp="1"/>
          </p:cNvSpPr>
          <p:nvPr>
            <p:ph idx="1"/>
          </p:nvPr>
        </p:nvSpPr>
        <p:spPr/>
        <p:txBody>
          <a:bodyPr/>
          <a:lstStyle/>
          <a:p>
            <a:pPr eaLnBrk="1" hangingPunct="1"/>
            <a:r>
              <a:rPr lang="en-US"/>
              <a:t>Concept Involves:</a:t>
            </a:r>
          </a:p>
          <a:p>
            <a:pPr lvl="1" eaLnBrk="1" hangingPunct="1"/>
            <a:r>
              <a:rPr lang="en-US"/>
              <a:t>Use of the systematic helping process/generalist intervention model </a:t>
            </a:r>
          </a:p>
          <a:p>
            <a:pPr lvl="1" eaLnBrk="1" hangingPunct="1"/>
            <a:r>
              <a:rPr lang="en-US"/>
              <a:t>Incorporation of four steps: engagement, assessment, intervention, and evaluation </a:t>
            </a:r>
          </a:p>
          <a:p>
            <a:pPr lvl="1" eaLnBrk="1" hangingPunct="1">
              <a:buFont typeface="Arial" charset="0"/>
              <a:buNone/>
            </a:pPr>
            <a:endParaRPr lang="en-US"/>
          </a:p>
        </p:txBody>
      </p:sp>
    </p:spTree>
    <p:extLst>
      <p:ext uri="{BB962C8B-B14F-4D97-AF65-F5344CB8AC3E}">
        <p14:creationId xmlns:p14="http://schemas.microsoft.com/office/powerpoint/2010/main" val="4098127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a:t>Competency Ten:</a:t>
            </a:r>
            <a:br>
              <a:rPr lang="en-US" dirty="0"/>
            </a:br>
            <a:r>
              <a:rPr lang="en-US" dirty="0"/>
              <a:t>Engage, Assess, Intervene, Evaluate</a:t>
            </a:r>
          </a:p>
        </p:txBody>
      </p:sp>
      <p:sp>
        <p:nvSpPr>
          <p:cNvPr id="15363" name="Content Placeholder 2"/>
          <p:cNvSpPr>
            <a:spLocks noGrp="1"/>
          </p:cNvSpPr>
          <p:nvPr>
            <p:ph idx="1"/>
          </p:nvPr>
        </p:nvSpPr>
        <p:spPr/>
        <p:txBody>
          <a:bodyPr/>
          <a:lstStyle/>
          <a:p>
            <a:pPr eaLnBrk="1" hangingPunct="1"/>
            <a:r>
              <a:rPr lang="en-US" dirty="0"/>
              <a:t>Skills Include:</a:t>
            </a:r>
          </a:p>
          <a:p>
            <a:pPr lvl="1" eaLnBrk="1" hangingPunct="1"/>
            <a:r>
              <a:rPr lang="en-US" dirty="0"/>
              <a:t>Incorporation of professional identity, ethical practice, critical thinking skills, and knowledge and appreciation for diversity and human rights</a:t>
            </a:r>
          </a:p>
          <a:p>
            <a:pPr lvl="1" eaLnBrk="1" hangingPunct="1"/>
            <a:r>
              <a:rPr lang="en-US" dirty="0"/>
              <a:t>Incorporation of knowledge of research, human behavior, </a:t>
            </a:r>
            <a:r>
              <a:rPr lang="en-US" dirty="0" smtClean="0"/>
              <a:t>policy, </a:t>
            </a:r>
            <a:r>
              <a:rPr lang="en-US" dirty="0"/>
              <a:t>and context to identify, analyze, and implement interventions </a:t>
            </a:r>
          </a:p>
        </p:txBody>
      </p:sp>
    </p:spTree>
    <p:extLst>
      <p:ext uri="{BB962C8B-B14F-4D97-AF65-F5344CB8AC3E}">
        <p14:creationId xmlns:p14="http://schemas.microsoft.com/office/powerpoint/2010/main" val="21829587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a:t>Case of Arnold Young Applied</a:t>
            </a:r>
          </a:p>
        </p:txBody>
      </p:sp>
      <p:sp>
        <p:nvSpPr>
          <p:cNvPr id="16387" name="Content Placeholder 2"/>
          <p:cNvSpPr>
            <a:spLocks noGrp="1"/>
          </p:cNvSpPr>
          <p:nvPr>
            <p:ph idx="1"/>
          </p:nvPr>
        </p:nvSpPr>
        <p:spPr>
          <a:xfrm>
            <a:off x="457200" y="1417638"/>
            <a:ext cx="8229600" cy="5062537"/>
          </a:xfrm>
        </p:spPr>
        <p:txBody>
          <a:bodyPr/>
          <a:lstStyle/>
          <a:p>
            <a:pPr eaLnBrk="1" hangingPunct="1"/>
            <a:r>
              <a:rPr lang="en-US" dirty="0"/>
              <a:t>As a social worker in the foster care program:</a:t>
            </a:r>
          </a:p>
          <a:p>
            <a:pPr lvl="1" eaLnBrk="1" hangingPunct="1"/>
            <a:r>
              <a:rPr lang="en-US" dirty="0"/>
              <a:t>Arnold needs knowledge about human development, effective parenting, and family dynamics.</a:t>
            </a:r>
          </a:p>
          <a:p>
            <a:pPr lvl="1" eaLnBrk="1" hangingPunct="1"/>
            <a:r>
              <a:rPr lang="en-US" dirty="0"/>
              <a:t>His practice strategies should be based on the latest research findings.</a:t>
            </a:r>
          </a:p>
          <a:p>
            <a:pPr lvl="1" eaLnBrk="1" hangingPunct="1"/>
            <a:r>
              <a:rPr lang="en-US" dirty="0"/>
              <a:t>He must also be knowledgeable of formal state and agency practices. </a:t>
            </a:r>
          </a:p>
          <a:p>
            <a:pPr lvl="1" eaLnBrk="1" hangingPunct="1"/>
            <a:r>
              <a:rPr lang="en-US" dirty="0"/>
              <a:t>He must collaborate with other professionals to promote quality services for </a:t>
            </a:r>
            <a:r>
              <a:rPr lang="en-US" dirty="0" smtClean="0"/>
              <a:t>clients.</a:t>
            </a:r>
            <a:endParaRPr lang="en-US" dirty="0"/>
          </a:p>
          <a:p>
            <a:pPr lvl="1" eaLnBrk="1" hangingPunct="1"/>
            <a:endParaRPr lang="en-US" dirty="0"/>
          </a:p>
        </p:txBody>
      </p:sp>
    </p:spTree>
    <p:extLst>
      <p:ext uri="{BB962C8B-B14F-4D97-AF65-F5344CB8AC3E}">
        <p14:creationId xmlns:p14="http://schemas.microsoft.com/office/powerpoint/2010/main" val="8743606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3178"/>
            <a:ext cx="8229600" cy="1143000"/>
          </a:xfrm>
        </p:spPr>
        <p:txBody>
          <a:bodyPr>
            <a:normAutofit fontScale="90000"/>
          </a:bodyPr>
          <a:lstStyle/>
          <a:p>
            <a:pPr eaLnBrk="1" hangingPunct="1">
              <a:defRPr/>
            </a:pPr>
            <a:r>
              <a:rPr lang="en-US" sz="4000" dirty="0"/>
              <a:t>Arnold Young &amp; the Competencies</a:t>
            </a:r>
            <a:br>
              <a:rPr lang="en-US" sz="4000" dirty="0"/>
            </a:br>
            <a:endParaRPr lang="en-US" sz="4000" dirty="0"/>
          </a:p>
        </p:txBody>
      </p:sp>
      <p:sp>
        <p:nvSpPr>
          <p:cNvPr id="17411" name="Content Placeholder 2"/>
          <p:cNvSpPr>
            <a:spLocks noGrp="1"/>
          </p:cNvSpPr>
          <p:nvPr>
            <p:ph idx="1"/>
          </p:nvPr>
        </p:nvSpPr>
        <p:spPr>
          <a:xfrm>
            <a:off x="457200" y="1246188"/>
            <a:ext cx="8229600" cy="5114925"/>
          </a:xfrm>
        </p:spPr>
        <p:txBody>
          <a:bodyPr/>
          <a:lstStyle/>
          <a:p>
            <a:pPr eaLnBrk="1" hangingPunct="1"/>
            <a:r>
              <a:rPr lang="en-US" dirty="0"/>
              <a:t>He will need to use all 5 of the competencies to train and recruit foster </a:t>
            </a:r>
            <a:r>
              <a:rPr lang="en-US" dirty="0" smtClean="0"/>
              <a:t>parents.</a:t>
            </a:r>
            <a:endParaRPr lang="en-US" dirty="0"/>
          </a:p>
          <a:p>
            <a:pPr lvl="1" eaLnBrk="1" hangingPunct="1"/>
            <a:r>
              <a:rPr lang="en-US" dirty="0"/>
              <a:t>This involves:</a:t>
            </a:r>
          </a:p>
          <a:p>
            <a:pPr lvl="2" eaLnBrk="1" hangingPunct="1"/>
            <a:r>
              <a:rPr lang="en-US" dirty="0"/>
              <a:t>A working knowledge of different theories</a:t>
            </a:r>
          </a:p>
          <a:p>
            <a:pPr lvl="2" eaLnBrk="1" hangingPunct="1"/>
            <a:r>
              <a:rPr lang="en-US" dirty="0"/>
              <a:t>Research-based practice</a:t>
            </a:r>
          </a:p>
          <a:p>
            <a:pPr lvl="2" eaLnBrk="1" hangingPunct="1"/>
            <a:r>
              <a:rPr lang="en-US" dirty="0"/>
              <a:t>Knowing the agency and state policies for foster parents</a:t>
            </a:r>
          </a:p>
          <a:p>
            <a:pPr lvl="2" eaLnBrk="1" hangingPunct="1"/>
            <a:endParaRPr lang="en-US" dirty="0"/>
          </a:p>
        </p:txBody>
      </p:sp>
    </p:spTree>
    <p:extLst>
      <p:ext uri="{BB962C8B-B14F-4D97-AF65-F5344CB8AC3E}">
        <p14:creationId xmlns:p14="http://schemas.microsoft.com/office/powerpoint/2010/main" val="774358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6713" y="119271"/>
            <a:ext cx="8229600" cy="1143000"/>
          </a:xfrm>
        </p:spPr>
        <p:txBody>
          <a:bodyPr>
            <a:normAutofit/>
          </a:bodyPr>
          <a:lstStyle/>
          <a:p>
            <a:pPr eaLnBrk="1" hangingPunct="1">
              <a:defRPr/>
            </a:pPr>
            <a:r>
              <a:rPr lang="en-US" sz="4000" dirty="0"/>
              <a:t>Arnold Young </a:t>
            </a:r>
            <a:r>
              <a:rPr lang="en-US" sz="4000" dirty="0" smtClean="0"/>
              <a:t>Continued</a:t>
            </a:r>
            <a:endParaRPr lang="en-US" sz="4000" dirty="0"/>
          </a:p>
        </p:txBody>
      </p:sp>
      <p:sp>
        <p:nvSpPr>
          <p:cNvPr id="3" name="Content Placeholder 2"/>
          <p:cNvSpPr>
            <a:spLocks noGrp="1"/>
          </p:cNvSpPr>
          <p:nvPr>
            <p:ph idx="1"/>
          </p:nvPr>
        </p:nvSpPr>
        <p:spPr>
          <a:xfrm>
            <a:off x="457200" y="1060726"/>
            <a:ext cx="8229600" cy="5224463"/>
          </a:xfrm>
        </p:spPr>
        <p:txBody>
          <a:bodyPr rtlCol="0">
            <a:normAutofit/>
          </a:bodyPr>
          <a:lstStyle/>
          <a:p>
            <a:pPr eaLnBrk="1" fontAlgn="auto" hangingPunct="1">
              <a:spcAft>
                <a:spcPts val="0"/>
              </a:spcAft>
              <a:buFont typeface="Arial"/>
              <a:buChar char="•"/>
              <a:defRPr/>
            </a:pPr>
            <a:r>
              <a:rPr lang="en-US" dirty="0"/>
              <a:t>Context of Practice is important.</a:t>
            </a:r>
          </a:p>
          <a:p>
            <a:pPr lvl="1" eaLnBrk="1" fontAlgn="auto" hangingPunct="1">
              <a:spcAft>
                <a:spcPts val="0"/>
              </a:spcAft>
              <a:buFont typeface="Arial"/>
              <a:buChar char="–"/>
              <a:defRPr/>
            </a:pPr>
            <a:r>
              <a:rPr lang="en-US" dirty="0"/>
              <a:t>Arnold’s methods of practice will be different depending on if he works for a private or state agency.</a:t>
            </a:r>
          </a:p>
          <a:p>
            <a:pPr marL="457200" lvl="1" indent="-457200" eaLnBrk="1" fontAlgn="auto" hangingPunct="1">
              <a:spcAft>
                <a:spcPts val="0"/>
              </a:spcAft>
              <a:buFont typeface="Arial" pitchFamily="34" charset="0"/>
              <a:buChar char="•"/>
              <a:defRPr/>
            </a:pPr>
            <a:r>
              <a:rPr lang="en-US" dirty="0"/>
              <a:t>Arnold will use the 4-step helping process to recruit and train foster parents.</a:t>
            </a:r>
          </a:p>
          <a:p>
            <a:pPr marL="857250" lvl="2" indent="-457200" eaLnBrk="1" fontAlgn="auto" hangingPunct="1">
              <a:spcAft>
                <a:spcPts val="0"/>
              </a:spcAft>
              <a:buFont typeface="Arial" pitchFamily="34" charset="0"/>
              <a:buChar char="•"/>
              <a:defRPr/>
            </a:pPr>
            <a:r>
              <a:rPr lang="en-US" dirty="0"/>
              <a:t>Arnold must engage, assess, and intervene with individuals and families to successfully match them together. </a:t>
            </a:r>
          </a:p>
          <a:p>
            <a:pPr marL="857250" lvl="2" indent="-457200" eaLnBrk="1" fontAlgn="auto" hangingPunct="1">
              <a:spcAft>
                <a:spcPts val="0"/>
              </a:spcAft>
              <a:buFont typeface="Arial" pitchFamily="34" charset="0"/>
              <a:buChar char="•"/>
              <a:defRPr/>
            </a:pPr>
            <a:r>
              <a:rPr lang="en-US" dirty="0"/>
              <a:t>Arnold will also initiate and advocate for appropriate changes.</a:t>
            </a:r>
          </a:p>
        </p:txBody>
      </p:sp>
    </p:spTree>
    <p:extLst>
      <p:ext uri="{BB962C8B-B14F-4D97-AF65-F5344CB8AC3E}">
        <p14:creationId xmlns:p14="http://schemas.microsoft.com/office/powerpoint/2010/main" val="33843741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4975"/>
            <a:ext cx="8229600" cy="1143000"/>
          </a:xfrm>
        </p:spPr>
        <p:txBody>
          <a:bodyPr>
            <a:normAutofit fontScale="90000"/>
          </a:bodyPr>
          <a:lstStyle/>
          <a:p>
            <a:pPr eaLnBrk="1" hangingPunct="1">
              <a:defRPr/>
            </a:pPr>
            <a:r>
              <a:rPr lang="en-US" sz="4000" dirty="0"/>
              <a:t>Arnold Young Continued</a:t>
            </a:r>
            <a:br>
              <a:rPr lang="en-US" sz="4000" dirty="0"/>
            </a:br>
            <a:endParaRPr lang="en-US" sz="4000" dirty="0"/>
          </a:p>
        </p:txBody>
      </p:sp>
      <p:sp>
        <p:nvSpPr>
          <p:cNvPr id="19459" name="Content Placeholder 2"/>
          <p:cNvSpPr>
            <a:spLocks noGrp="1"/>
          </p:cNvSpPr>
          <p:nvPr>
            <p:ph idx="1"/>
          </p:nvPr>
        </p:nvSpPr>
        <p:spPr>
          <a:xfrm>
            <a:off x="457200" y="1006475"/>
            <a:ext cx="8229600" cy="5119688"/>
          </a:xfrm>
        </p:spPr>
        <p:txBody>
          <a:bodyPr/>
          <a:lstStyle/>
          <a:p>
            <a:pPr eaLnBrk="1" hangingPunct="1"/>
            <a:r>
              <a:rPr lang="en-US" dirty="0"/>
              <a:t>Arnold’s responsibilities at the foster care program include: </a:t>
            </a:r>
          </a:p>
          <a:p>
            <a:pPr lvl="1" eaLnBrk="1" hangingPunct="1">
              <a:buFont typeface="Arial" charset="0"/>
              <a:buChar char="•"/>
            </a:pPr>
            <a:r>
              <a:rPr lang="en-US" dirty="0" smtClean="0"/>
              <a:t>Ensuring </a:t>
            </a:r>
            <a:r>
              <a:rPr lang="en-US" dirty="0"/>
              <a:t>that the children have a safe and supportive living </a:t>
            </a:r>
            <a:r>
              <a:rPr lang="en-US" dirty="0" smtClean="0"/>
              <a:t>environment. </a:t>
            </a:r>
            <a:endParaRPr lang="en-US" dirty="0"/>
          </a:p>
          <a:p>
            <a:pPr lvl="1" eaLnBrk="1" hangingPunct="1">
              <a:buFont typeface="Arial" charset="0"/>
              <a:buChar char="•"/>
            </a:pPr>
            <a:r>
              <a:rPr lang="en-US" dirty="0"/>
              <a:t>Arnold will need to intervene with group homes. </a:t>
            </a:r>
          </a:p>
          <a:p>
            <a:pPr marL="857250" lvl="3" indent="0" eaLnBrk="1" hangingPunct="1"/>
            <a:r>
              <a:rPr lang="en-US" dirty="0"/>
              <a:t>As inspector, Arnold will negotiate and mediate between the children, the agency, and the group homes.</a:t>
            </a:r>
          </a:p>
          <a:p>
            <a:pPr marL="917575" lvl="4" indent="-460375" eaLnBrk="1" hangingPunct="1">
              <a:buFont typeface="Arial" charset="0"/>
              <a:buChar char="•"/>
            </a:pPr>
            <a:r>
              <a:rPr lang="en-US" sz="2800" dirty="0" smtClean="0"/>
              <a:t>Handling </a:t>
            </a:r>
            <a:r>
              <a:rPr lang="en-US" sz="2800" dirty="0"/>
              <a:t>on-call emergency </a:t>
            </a:r>
            <a:r>
              <a:rPr lang="en-US" sz="2800" dirty="0" smtClean="0"/>
              <a:t>placements.</a:t>
            </a:r>
            <a:endParaRPr lang="en-US" sz="2800" dirty="0"/>
          </a:p>
          <a:p>
            <a:pPr marL="917575" lvl="4" indent="-460375" eaLnBrk="1" hangingPunct="1">
              <a:buFont typeface="Arial" charset="0"/>
              <a:buChar char="•"/>
            </a:pPr>
            <a:r>
              <a:rPr lang="en-US" sz="2800" dirty="0" smtClean="0"/>
              <a:t>Assessing </a:t>
            </a:r>
            <a:r>
              <a:rPr lang="en-US" sz="2800" dirty="0"/>
              <a:t>contextual living environments to determine how they may affect the children.</a:t>
            </a:r>
          </a:p>
        </p:txBody>
      </p:sp>
    </p:spTree>
    <p:extLst>
      <p:ext uri="{BB962C8B-B14F-4D97-AF65-F5344CB8AC3E}">
        <p14:creationId xmlns:p14="http://schemas.microsoft.com/office/powerpoint/2010/main" val="12900005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hangingPunct="1">
              <a:defRPr/>
            </a:pPr>
            <a:r>
              <a:rPr lang="en-US" sz="4000" dirty="0"/>
              <a:t>Arnold Young </a:t>
            </a:r>
            <a:r>
              <a:rPr lang="en-US" sz="4000" dirty="0" smtClean="0"/>
              <a:t>Continued</a:t>
            </a:r>
            <a:endParaRPr lang="en-US" sz="4000" dirty="0"/>
          </a:p>
        </p:txBody>
      </p:sp>
      <p:sp>
        <p:nvSpPr>
          <p:cNvPr id="20483" name="Content Placeholder 2"/>
          <p:cNvSpPr>
            <a:spLocks noGrp="1"/>
          </p:cNvSpPr>
          <p:nvPr>
            <p:ph idx="1"/>
          </p:nvPr>
        </p:nvSpPr>
        <p:spPr>
          <a:xfrm>
            <a:off x="457200" y="966788"/>
            <a:ext cx="8229600" cy="5434012"/>
          </a:xfrm>
        </p:spPr>
        <p:txBody>
          <a:bodyPr/>
          <a:lstStyle/>
          <a:p>
            <a:pPr eaLnBrk="1" hangingPunct="1"/>
            <a:endParaRPr lang="en-US" dirty="0"/>
          </a:p>
          <a:p>
            <a:pPr eaLnBrk="1" hangingPunct="1"/>
            <a:r>
              <a:rPr lang="en-US" dirty="0"/>
              <a:t>In the case with Ms. </a:t>
            </a:r>
            <a:r>
              <a:rPr lang="en-US" dirty="0" smtClean="0"/>
              <a:t>Young, </a:t>
            </a:r>
            <a:r>
              <a:rPr lang="en-US" dirty="0"/>
              <a:t>who gave birth to a baby who tested positive for THC, Arnold must use the 4-step helping process and his knowledge of the competencies to make strong judgments in a short amount of time.</a:t>
            </a:r>
          </a:p>
        </p:txBody>
      </p:sp>
    </p:spTree>
    <p:extLst>
      <p:ext uri="{BB962C8B-B14F-4D97-AF65-F5344CB8AC3E}">
        <p14:creationId xmlns:p14="http://schemas.microsoft.com/office/powerpoint/2010/main" val="1746230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64874"/>
            <a:ext cx="8382000" cy="1143000"/>
          </a:xfrm>
        </p:spPr>
        <p:txBody>
          <a:bodyPr>
            <a:normAutofit fontScale="90000"/>
          </a:bodyPr>
          <a:lstStyle/>
          <a:p>
            <a:pPr eaLnBrk="1" hangingPunct="1">
              <a:defRPr/>
            </a:pPr>
            <a:r>
              <a:rPr lang="en-US" sz="4000" dirty="0"/>
              <a:t>The Foundation of Social Work Practice</a:t>
            </a:r>
            <a:br>
              <a:rPr lang="en-US" sz="4000" dirty="0"/>
            </a:br>
            <a:endParaRPr lang="en-US" sz="4000" dirty="0"/>
          </a:p>
        </p:txBody>
      </p:sp>
      <p:sp>
        <p:nvSpPr>
          <p:cNvPr id="3075" name="Content Placeholder 2"/>
          <p:cNvSpPr>
            <a:spLocks noGrp="1"/>
          </p:cNvSpPr>
          <p:nvPr>
            <p:ph idx="1"/>
          </p:nvPr>
        </p:nvSpPr>
        <p:spPr>
          <a:xfrm>
            <a:off x="457200" y="1245704"/>
            <a:ext cx="8229600" cy="5943600"/>
          </a:xfrm>
        </p:spPr>
        <p:txBody>
          <a:bodyPr/>
          <a:lstStyle/>
          <a:p>
            <a:pPr eaLnBrk="1" hangingPunct="1"/>
            <a:r>
              <a:rPr lang="en-US" dirty="0"/>
              <a:t>Each social worker in the case vignettes share a genuine care and concern for others.</a:t>
            </a:r>
          </a:p>
          <a:p>
            <a:pPr eaLnBrk="1" hangingPunct="1"/>
            <a:r>
              <a:rPr lang="en-US" dirty="0"/>
              <a:t>The vignettes display the broad professional options for social workers.</a:t>
            </a:r>
          </a:p>
          <a:p>
            <a:pPr lvl="1" eaLnBrk="1" hangingPunct="1"/>
            <a:r>
              <a:rPr lang="en-US" dirty="0"/>
              <a:t>Teresa completed her field internship within a congregational church setting.</a:t>
            </a:r>
          </a:p>
          <a:p>
            <a:pPr lvl="1" eaLnBrk="1" hangingPunct="1"/>
            <a:r>
              <a:rPr lang="en-US" dirty="0"/>
              <a:t>Nicole received clinical experience at a behavioral healthcare center.</a:t>
            </a:r>
          </a:p>
          <a:p>
            <a:pPr lvl="1" eaLnBrk="1" hangingPunct="1"/>
            <a:r>
              <a:rPr lang="en-US" dirty="0"/>
              <a:t>Arnold worked for Florida DCF which provided an array of services.</a:t>
            </a:r>
          </a:p>
        </p:txBody>
      </p:sp>
    </p:spTree>
    <p:extLst>
      <p:ext uri="{BB962C8B-B14F-4D97-AF65-F5344CB8AC3E}">
        <p14:creationId xmlns:p14="http://schemas.microsoft.com/office/powerpoint/2010/main" val="32505544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a:t>Summary</a:t>
            </a:r>
          </a:p>
        </p:txBody>
      </p:sp>
      <p:sp>
        <p:nvSpPr>
          <p:cNvPr id="21507" name="Content Placeholder 2"/>
          <p:cNvSpPr>
            <a:spLocks noGrp="1"/>
          </p:cNvSpPr>
          <p:nvPr>
            <p:ph idx="1"/>
          </p:nvPr>
        </p:nvSpPr>
        <p:spPr/>
        <p:txBody>
          <a:bodyPr/>
          <a:lstStyle/>
          <a:p>
            <a:pPr eaLnBrk="1" hangingPunct="1"/>
            <a:r>
              <a:rPr lang="en-US" dirty="0"/>
              <a:t>The 5 competencies of “What We Do” are</a:t>
            </a:r>
          </a:p>
          <a:p>
            <a:pPr lvl="1" eaLnBrk="1" hangingPunct="1"/>
            <a:r>
              <a:rPr lang="en-US" dirty="0"/>
              <a:t>Research</a:t>
            </a:r>
          </a:p>
          <a:p>
            <a:pPr lvl="1" eaLnBrk="1" hangingPunct="1"/>
            <a:r>
              <a:rPr lang="en-US" dirty="0"/>
              <a:t>Knowledge of human behavior</a:t>
            </a:r>
          </a:p>
          <a:p>
            <a:pPr lvl="1" eaLnBrk="1" hangingPunct="1"/>
            <a:r>
              <a:rPr lang="en-US" dirty="0"/>
              <a:t>Policy</a:t>
            </a:r>
          </a:p>
          <a:p>
            <a:pPr lvl="1" eaLnBrk="1" hangingPunct="1"/>
            <a:r>
              <a:rPr lang="en-US" dirty="0"/>
              <a:t>Context </a:t>
            </a:r>
          </a:p>
          <a:p>
            <a:pPr lvl="1" eaLnBrk="1" hangingPunct="1"/>
            <a:r>
              <a:rPr lang="en-US" dirty="0" smtClean="0"/>
              <a:t>Four-step </a:t>
            </a:r>
            <a:r>
              <a:rPr lang="en-US" dirty="0"/>
              <a:t>helping process of engagement, assessment, intervention, and evaluation </a:t>
            </a:r>
          </a:p>
        </p:txBody>
      </p:sp>
    </p:spTree>
    <p:extLst>
      <p:ext uri="{BB962C8B-B14F-4D97-AF65-F5344CB8AC3E}">
        <p14:creationId xmlns:p14="http://schemas.microsoft.com/office/powerpoint/2010/main" val="29027398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a:t>Summary…</a:t>
            </a:r>
          </a:p>
        </p:txBody>
      </p:sp>
      <p:sp>
        <p:nvSpPr>
          <p:cNvPr id="22531" name="Content Placeholder 2"/>
          <p:cNvSpPr>
            <a:spLocks noGrp="1"/>
          </p:cNvSpPr>
          <p:nvPr>
            <p:ph idx="1"/>
          </p:nvPr>
        </p:nvSpPr>
        <p:spPr/>
        <p:txBody>
          <a:bodyPr/>
          <a:lstStyle/>
          <a:p>
            <a:pPr eaLnBrk="1" hangingPunct="1"/>
            <a:r>
              <a:rPr lang="en-US" dirty="0"/>
              <a:t>Training and experience work to develop ability </a:t>
            </a:r>
            <a:r>
              <a:rPr lang="en-US" dirty="0" smtClean="0"/>
              <a:t>to: </a:t>
            </a:r>
            <a:endParaRPr lang="en-US" dirty="0"/>
          </a:p>
          <a:p>
            <a:pPr lvl="1" eaLnBrk="1" hangingPunct="1"/>
            <a:r>
              <a:rPr lang="en-US" dirty="0"/>
              <a:t>Represent the profession</a:t>
            </a:r>
          </a:p>
          <a:p>
            <a:pPr lvl="1" eaLnBrk="1" hangingPunct="1"/>
            <a:r>
              <a:rPr lang="en-US" dirty="0"/>
              <a:t>Engage in ethical practice</a:t>
            </a:r>
          </a:p>
          <a:p>
            <a:pPr lvl="1" eaLnBrk="1" hangingPunct="1"/>
            <a:r>
              <a:rPr lang="en-US" dirty="0"/>
              <a:t>Use critical thinking</a:t>
            </a:r>
          </a:p>
          <a:p>
            <a:pPr lvl="1" eaLnBrk="1" hangingPunct="1"/>
            <a:r>
              <a:rPr lang="en-US" dirty="0"/>
              <a:t>Understand and appreciate diversity</a:t>
            </a:r>
          </a:p>
          <a:p>
            <a:pPr lvl="1" eaLnBrk="1" hangingPunct="1"/>
            <a:r>
              <a:rPr lang="en-US" dirty="0"/>
              <a:t>Advocate for human rights and social justice </a:t>
            </a:r>
          </a:p>
          <a:p>
            <a:pPr eaLnBrk="1" hangingPunct="1"/>
            <a:endParaRPr lang="en-US" dirty="0"/>
          </a:p>
        </p:txBody>
      </p:sp>
    </p:spTree>
    <p:extLst>
      <p:ext uri="{BB962C8B-B14F-4D97-AF65-F5344CB8AC3E}">
        <p14:creationId xmlns:p14="http://schemas.microsoft.com/office/powerpoint/2010/main" val="37343712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C01BA4-E19D-5844-8BC0-CEB654B08154}"/>
              </a:ext>
            </a:extLst>
          </p:cNvPr>
          <p:cNvSpPr>
            <a:spLocks noGrp="1"/>
          </p:cNvSpPr>
          <p:nvPr>
            <p:ph type="title"/>
          </p:nvPr>
        </p:nvSpPr>
        <p:spPr/>
        <p:txBody>
          <a:bodyPr>
            <a:normAutofit fontScale="90000"/>
          </a:bodyPr>
          <a:lstStyle/>
          <a:p>
            <a:r>
              <a:rPr lang="en-US" dirty="0"/>
              <a:t>Engaged Learning:</a:t>
            </a:r>
            <a:br>
              <a:rPr lang="en-US" dirty="0"/>
            </a:br>
            <a:r>
              <a:rPr lang="en-US" dirty="0"/>
              <a:t>Discussion Questions</a:t>
            </a:r>
          </a:p>
        </p:txBody>
      </p:sp>
      <p:sp>
        <p:nvSpPr>
          <p:cNvPr id="3" name="Content Placeholder 2">
            <a:extLst>
              <a:ext uri="{FF2B5EF4-FFF2-40B4-BE49-F238E27FC236}">
                <a16:creationId xmlns:a16="http://schemas.microsoft.com/office/drawing/2014/main" xmlns="" id="{D7D9DB9B-EDA4-0943-BF35-A490B25D91F6}"/>
              </a:ext>
            </a:extLst>
          </p:cNvPr>
          <p:cNvSpPr>
            <a:spLocks noGrp="1"/>
          </p:cNvSpPr>
          <p:nvPr>
            <p:ph idx="1"/>
          </p:nvPr>
        </p:nvSpPr>
        <p:spPr/>
        <p:txBody>
          <a:bodyPr/>
          <a:lstStyle/>
          <a:p>
            <a:pPr marL="0" indent="0">
              <a:buNone/>
            </a:pPr>
            <a:r>
              <a:rPr lang="en-IN" sz="1800" dirty="0"/>
              <a:t>1. In what ways has your liberal arts education prepared you for understanding developmental stages of human development? What areas do you need to continue to develop in regards to understanding human development?</a:t>
            </a:r>
            <a:endParaRPr lang="en-US" sz="1800" dirty="0"/>
          </a:p>
          <a:p>
            <a:pPr marL="0" indent="0">
              <a:buNone/>
            </a:pPr>
            <a:r>
              <a:rPr lang="en-IN" sz="1800" dirty="0"/>
              <a:t>2. What and where are the most appropriate resources for learning about policies that affect the vulnerable populations with whom social workers work?</a:t>
            </a:r>
            <a:endParaRPr lang="en-US" sz="1800" dirty="0"/>
          </a:p>
          <a:p>
            <a:pPr marL="0" indent="0">
              <a:buNone/>
            </a:pPr>
            <a:r>
              <a:rPr lang="en-IN" sz="1800" dirty="0"/>
              <a:t>3. Compare and contrast some of the contextual factors that you think might arise for a social worker who is working in a public, governmental </a:t>
            </a:r>
            <a:r>
              <a:rPr lang="en-IN" sz="1800" dirty="0" smtClean="0"/>
              <a:t>organization </a:t>
            </a:r>
            <a:r>
              <a:rPr lang="en-IN" sz="1800" dirty="0"/>
              <a:t>versus one that works in the same role at a privately funded, not-for-profit agency providing similar services to clients.</a:t>
            </a:r>
            <a:endParaRPr lang="en-US" sz="1800" dirty="0"/>
          </a:p>
          <a:p>
            <a:pPr marL="0" indent="0">
              <a:buNone/>
            </a:pPr>
            <a:r>
              <a:rPr lang="en-IN" sz="1800" dirty="0"/>
              <a:t>Facts: Fact gathering and gaining as full an understanding of a situation as possible is essential to good social work practice.</a:t>
            </a:r>
          </a:p>
          <a:p>
            <a:pPr marL="0" indent="0">
              <a:buNone/>
            </a:pPr>
            <a:r>
              <a:rPr lang="en-IN" sz="1800" dirty="0"/>
              <a:t>4. In case vignette 4.1, Teresa Rogers is faced with a contextual issue in the church where she interns that involves a possible conflict with her perceived values and ideals as a social work intern. Review the latest edition of the NASW Code of Ethics and determine which portions are pertinent in guiding Teresa’s next steps.</a:t>
            </a:r>
            <a:endParaRPr lang="en-US" sz="1800" dirty="0"/>
          </a:p>
        </p:txBody>
      </p:sp>
    </p:spTree>
    <p:extLst>
      <p:ext uri="{BB962C8B-B14F-4D97-AF65-F5344CB8AC3E}">
        <p14:creationId xmlns:p14="http://schemas.microsoft.com/office/powerpoint/2010/main" val="7963982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93EBDE6-B319-714B-90AA-E8DB1D3DB29B}"/>
              </a:ext>
            </a:extLst>
          </p:cNvPr>
          <p:cNvSpPr>
            <a:spLocks noGrp="1"/>
          </p:cNvSpPr>
          <p:nvPr>
            <p:ph type="title"/>
          </p:nvPr>
        </p:nvSpPr>
        <p:spPr/>
        <p:txBody>
          <a:bodyPr>
            <a:normAutofit fontScale="90000"/>
          </a:bodyPr>
          <a:lstStyle/>
          <a:p>
            <a:r>
              <a:rPr lang="en-US" dirty="0"/>
              <a:t>Engaged Learning:</a:t>
            </a:r>
            <a:br>
              <a:rPr lang="en-US" dirty="0"/>
            </a:br>
            <a:r>
              <a:rPr lang="en-US" dirty="0"/>
              <a:t>Discussion Questions (Continued)</a:t>
            </a:r>
          </a:p>
        </p:txBody>
      </p:sp>
      <p:sp>
        <p:nvSpPr>
          <p:cNvPr id="3" name="Content Placeholder 2">
            <a:extLst>
              <a:ext uri="{FF2B5EF4-FFF2-40B4-BE49-F238E27FC236}">
                <a16:creationId xmlns:a16="http://schemas.microsoft.com/office/drawing/2014/main" xmlns="" id="{8CFD3A7E-683F-E446-B28A-46D2C861E695}"/>
              </a:ext>
            </a:extLst>
          </p:cNvPr>
          <p:cNvSpPr>
            <a:spLocks noGrp="1"/>
          </p:cNvSpPr>
          <p:nvPr>
            <p:ph idx="1"/>
          </p:nvPr>
        </p:nvSpPr>
        <p:spPr/>
        <p:txBody>
          <a:bodyPr/>
          <a:lstStyle/>
          <a:p>
            <a:pPr marL="0" indent="0">
              <a:buNone/>
            </a:pPr>
            <a:r>
              <a:rPr lang="en-IN" sz="1600" dirty="0"/>
              <a:t>5. In case vignette 4.2, Nicole </a:t>
            </a:r>
            <a:r>
              <a:rPr lang="en-IN" sz="1600" dirty="0" err="1"/>
              <a:t>Tanbaum</a:t>
            </a:r>
            <a:r>
              <a:rPr lang="en-IN" sz="1600" dirty="0"/>
              <a:t> is faced with a dilemma that often is found </a:t>
            </a:r>
            <a:r>
              <a:rPr lang="en-IN" sz="1600" dirty="0" smtClean="0"/>
              <a:t>among people </a:t>
            </a:r>
            <a:r>
              <a:rPr lang="en-IN" sz="1600" dirty="0"/>
              <a:t>with whom social workers practice. Her client’s insurance company has refused to pay for services that the client needs. With your instructor and classmates, discuss what the responsibilities are for social workers who wish to continue providing services to clients in need.</a:t>
            </a:r>
            <a:endParaRPr lang="en-US" sz="1600" dirty="0"/>
          </a:p>
          <a:p>
            <a:pPr marL="0" indent="0">
              <a:buNone/>
            </a:pPr>
            <a:r>
              <a:rPr lang="en-IN" sz="1600" dirty="0"/>
              <a:t>Analysis: After having identified the facts available in a given situation, social workers make judgments about those facts in order to know how to intervene.</a:t>
            </a:r>
            <a:endParaRPr lang="en-US" sz="1600" dirty="0"/>
          </a:p>
          <a:p>
            <a:pPr marL="0" indent="0">
              <a:buNone/>
            </a:pPr>
            <a:r>
              <a:rPr lang="en-IN" sz="1600" dirty="0"/>
              <a:t>6. In addition to the NASW Code of Ethics, what additional resources are available to help Teresa address the concerns of the board regarding the mission statement of Project Hope? What priority should Teresa give each resource as she makes her decision about how to respond?</a:t>
            </a:r>
            <a:endParaRPr lang="en-US" sz="1600" dirty="0"/>
          </a:p>
          <a:p>
            <a:pPr marL="0" indent="0">
              <a:buNone/>
            </a:pPr>
            <a:r>
              <a:rPr lang="en-IN" sz="1600" dirty="0"/>
              <a:t>7. What are the systems and organizations that are restricting Ms. Sanders’ access to needed services with Nicole </a:t>
            </a:r>
            <a:r>
              <a:rPr lang="en-IN" sz="1600" dirty="0" err="1"/>
              <a:t>Tanbaum</a:t>
            </a:r>
            <a:r>
              <a:rPr lang="en-IN" sz="1600" dirty="0"/>
              <a:t> in case vignette 4.2? What other resources might be available if this situation were to occur in your area?</a:t>
            </a:r>
            <a:endParaRPr lang="en-US" sz="1600" dirty="0"/>
          </a:p>
          <a:p>
            <a:pPr marL="0" indent="0">
              <a:buNone/>
            </a:pPr>
            <a:r>
              <a:rPr lang="en-IN" sz="1600" dirty="0"/>
              <a:t>Actions: After fact gathering and analysis of those facts, social workers decide on a plan of action that involves clear action steps designed to address any given situation.</a:t>
            </a:r>
            <a:endParaRPr lang="en-US" sz="1600" dirty="0"/>
          </a:p>
          <a:p>
            <a:pPr marL="0" indent="0">
              <a:buNone/>
            </a:pPr>
            <a:r>
              <a:rPr lang="en-IN" sz="1600" dirty="0"/>
              <a:t>8. For case vignettes 4.1 and 4.2 presented in this chapter, develop an action plan consisting of three or four action steps, listed in order of priority that the social worker or social work intern should take in their respective situations. Discuss these with your classmates and/or instructor.</a:t>
            </a:r>
            <a:r>
              <a:rPr lang="en-US" sz="1600" dirty="0"/>
              <a:t> </a:t>
            </a:r>
          </a:p>
          <a:p>
            <a:endParaRPr lang="en-US" dirty="0"/>
          </a:p>
        </p:txBody>
      </p:sp>
    </p:spTree>
    <p:extLst>
      <p:ext uri="{BB962C8B-B14F-4D97-AF65-F5344CB8AC3E}">
        <p14:creationId xmlns:p14="http://schemas.microsoft.com/office/powerpoint/2010/main" val="42279685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585A54F-2E98-4A45-84ED-D9609CED28A5}"/>
              </a:ext>
            </a:extLst>
          </p:cNvPr>
          <p:cNvSpPr>
            <a:spLocks noGrp="1"/>
          </p:cNvSpPr>
          <p:nvPr>
            <p:ph type="title"/>
          </p:nvPr>
        </p:nvSpPr>
        <p:spPr/>
        <p:txBody>
          <a:bodyPr>
            <a:normAutofit fontScale="90000"/>
          </a:bodyPr>
          <a:lstStyle/>
          <a:p>
            <a:r>
              <a:rPr lang="en-US" dirty="0"/>
              <a:t>Engaged Learning:</a:t>
            </a:r>
            <a:br>
              <a:rPr lang="en-US" dirty="0"/>
            </a:br>
            <a:r>
              <a:rPr lang="en-US" dirty="0"/>
              <a:t>Case 4.4 Neal Powers</a:t>
            </a:r>
          </a:p>
        </p:txBody>
      </p:sp>
      <p:sp>
        <p:nvSpPr>
          <p:cNvPr id="3" name="Content Placeholder 2">
            <a:extLst>
              <a:ext uri="{FF2B5EF4-FFF2-40B4-BE49-F238E27FC236}">
                <a16:creationId xmlns:a16="http://schemas.microsoft.com/office/drawing/2014/main" xmlns="" id="{714B47C9-52FC-A244-B27F-AA0631A7A73A}"/>
              </a:ext>
            </a:extLst>
          </p:cNvPr>
          <p:cNvSpPr>
            <a:spLocks noGrp="1"/>
          </p:cNvSpPr>
          <p:nvPr>
            <p:ph idx="1"/>
          </p:nvPr>
        </p:nvSpPr>
        <p:spPr>
          <a:xfrm>
            <a:off x="457200" y="1600200"/>
            <a:ext cx="8229600" cy="4875756"/>
          </a:xfrm>
        </p:spPr>
        <p:txBody>
          <a:bodyPr>
            <a:normAutofit lnSpcReduction="10000"/>
          </a:bodyPr>
          <a:lstStyle/>
          <a:p>
            <a:r>
              <a:rPr lang="en-IN" sz="1800" dirty="0"/>
              <a:t>Facts: </a:t>
            </a:r>
          </a:p>
          <a:p>
            <a:pPr lvl="1"/>
            <a:r>
              <a:rPr lang="en-GB" sz="1800" dirty="0"/>
              <a:t>Use your favourite internet search engine to explore what preparation Neal needed to become a school social worker in Ohio. Now look at what preparation is needed in your state, province, or country. </a:t>
            </a:r>
            <a:endParaRPr lang="en-US" sz="1800" dirty="0"/>
          </a:p>
          <a:p>
            <a:pPr lvl="1"/>
            <a:r>
              <a:rPr lang="en-GB" sz="1800" dirty="0"/>
              <a:t>What kind of medication is Zyprexa? When do doctors usually prescribe that medication? </a:t>
            </a:r>
            <a:endParaRPr lang="en-US" sz="1800" dirty="0"/>
          </a:p>
          <a:p>
            <a:r>
              <a:rPr lang="en-IN" sz="1800" dirty="0"/>
              <a:t>Analysis:</a:t>
            </a:r>
            <a:endParaRPr lang="en-US" sz="1800" dirty="0"/>
          </a:p>
          <a:p>
            <a:pPr lvl="1"/>
            <a:r>
              <a:rPr lang="en-IN" sz="1800" dirty="0"/>
              <a:t>What areas of competence does Neal need to demonstrate to be an effective school social worker? </a:t>
            </a:r>
            <a:endParaRPr lang="en-US" sz="1800" dirty="0"/>
          </a:p>
          <a:p>
            <a:pPr lvl="1"/>
            <a:r>
              <a:rPr lang="en-IN" sz="1800" dirty="0"/>
              <a:t>As a school social worker for the school district in Dayton, what are Neal’s priorities when confronted with a situation he is facing with Victoria?</a:t>
            </a:r>
            <a:endParaRPr lang="en-US" sz="1800" dirty="0"/>
          </a:p>
          <a:p>
            <a:r>
              <a:rPr lang="en-IN" sz="1800" dirty="0"/>
              <a:t>Actions:</a:t>
            </a:r>
            <a:endParaRPr lang="en-US" sz="1800" dirty="0"/>
          </a:p>
          <a:p>
            <a:pPr lvl="1"/>
            <a:r>
              <a:rPr lang="en-IN" sz="1800" dirty="0"/>
              <a:t>What immediate short-term </a:t>
            </a:r>
            <a:r>
              <a:rPr lang="en-IN" sz="1800" dirty="0" smtClean="0"/>
              <a:t>steps should </a:t>
            </a:r>
            <a:r>
              <a:rPr lang="en-IN" sz="1800" dirty="0"/>
              <a:t>Neal </a:t>
            </a:r>
            <a:r>
              <a:rPr lang="en-IN" sz="1800" dirty="0" smtClean="0"/>
              <a:t>take </a:t>
            </a:r>
            <a:r>
              <a:rPr lang="en-IN" sz="1800" dirty="0"/>
              <a:t>to address the situation he finds at Victoria’s home? </a:t>
            </a:r>
            <a:endParaRPr lang="en-US" sz="1800" dirty="0"/>
          </a:p>
          <a:p>
            <a:pPr lvl="1"/>
            <a:r>
              <a:rPr lang="en-IN" sz="1800" dirty="0"/>
              <a:t>What, if any, longer-term interventions should Neal consider taking to help Victoria?</a:t>
            </a:r>
            <a:endParaRPr lang="en-US" sz="1800" dirty="0"/>
          </a:p>
          <a:p>
            <a:endParaRPr lang="en-US" dirty="0"/>
          </a:p>
        </p:txBody>
      </p:sp>
    </p:spTree>
    <p:extLst>
      <p:ext uri="{BB962C8B-B14F-4D97-AF65-F5344CB8AC3E}">
        <p14:creationId xmlns:p14="http://schemas.microsoft.com/office/powerpoint/2010/main" val="32129242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B96EEE-89F3-2749-A9F2-B104BA51F84E}"/>
              </a:ext>
            </a:extLst>
          </p:cNvPr>
          <p:cNvSpPr>
            <a:spLocks noGrp="1"/>
          </p:cNvSpPr>
          <p:nvPr>
            <p:ph type="title"/>
          </p:nvPr>
        </p:nvSpPr>
        <p:spPr/>
        <p:txBody>
          <a:bodyPr>
            <a:normAutofit fontScale="90000"/>
          </a:bodyPr>
          <a:lstStyle/>
          <a:p>
            <a:r>
              <a:rPr lang="en-US" dirty="0"/>
              <a:t>Engaged Learning</a:t>
            </a:r>
            <a:br>
              <a:rPr lang="en-US" dirty="0"/>
            </a:br>
            <a:r>
              <a:rPr lang="en-US" dirty="0"/>
              <a:t>Case 4.5 Paige Gallegos</a:t>
            </a:r>
          </a:p>
        </p:txBody>
      </p:sp>
      <p:sp>
        <p:nvSpPr>
          <p:cNvPr id="3" name="Content Placeholder 2">
            <a:extLst>
              <a:ext uri="{FF2B5EF4-FFF2-40B4-BE49-F238E27FC236}">
                <a16:creationId xmlns:a16="http://schemas.microsoft.com/office/drawing/2014/main" xmlns="" id="{30072FA4-3019-2D42-9452-C56F484B15C7}"/>
              </a:ext>
            </a:extLst>
          </p:cNvPr>
          <p:cNvSpPr>
            <a:spLocks noGrp="1"/>
          </p:cNvSpPr>
          <p:nvPr>
            <p:ph idx="1"/>
          </p:nvPr>
        </p:nvSpPr>
        <p:spPr>
          <a:xfrm>
            <a:off x="457200" y="1338124"/>
            <a:ext cx="8229600" cy="4850704"/>
          </a:xfrm>
        </p:spPr>
        <p:txBody>
          <a:bodyPr/>
          <a:lstStyle/>
          <a:p>
            <a:r>
              <a:rPr lang="en-IN" sz="2000" dirty="0"/>
              <a:t>Facts:</a:t>
            </a:r>
            <a:endParaRPr lang="en-US" sz="2000" dirty="0"/>
          </a:p>
          <a:p>
            <a:pPr lvl="1"/>
            <a:r>
              <a:rPr lang="en-GB" sz="2000" dirty="0"/>
              <a:t>Paige had to complete a 400-hour field internship for her BSW. What are the field education requirements in your program? What field internships are available for students interested in serving the homeless population? </a:t>
            </a:r>
            <a:endParaRPr lang="en-US" sz="2000" dirty="0"/>
          </a:p>
          <a:p>
            <a:r>
              <a:rPr lang="en-IN" sz="2000" dirty="0"/>
              <a:t>Analysis:</a:t>
            </a:r>
            <a:endParaRPr lang="en-US" sz="2000" dirty="0"/>
          </a:p>
          <a:p>
            <a:pPr lvl="1"/>
            <a:r>
              <a:rPr lang="en-IN" sz="2000" dirty="0"/>
              <a:t>Use the internet to search for centralized homeless campuses. What kinds of services do these facilities provide? What evidence exists to suggest a homeless campus could be helpful in Paige’s community? </a:t>
            </a:r>
            <a:endParaRPr lang="en-US" sz="2000" dirty="0"/>
          </a:p>
          <a:p>
            <a:pPr lvl="1"/>
            <a:r>
              <a:rPr lang="en-IN" sz="2000" dirty="0"/>
              <a:t>Besides building a homeless campus, what alternative options might exist for Paige to help her community improve how they address the increasing homelessness issue?</a:t>
            </a:r>
            <a:endParaRPr lang="en-US" sz="2000" dirty="0"/>
          </a:p>
          <a:p>
            <a:r>
              <a:rPr lang="en-IN" sz="2000" dirty="0"/>
              <a:t>Actions:</a:t>
            </a:r>
            <a:endParaRPr lang="en-US" sz="2000" dirty="0"/>
          </a:p>
          <a:p>
            <a:pPr lvl="1"/>
            <a:r>
              <a:rPr lang="en-IN" sz="2000" dirty="0"/>
              <a:t>What should be Paige’s main talking points with the </a:t>
            </a:r>
            <a:r>
              <a:rPr lang="en-IN" sz="2000" dirty="0" smtClean="0"/>
              <a:t>county </a:t>
            </a:r>
            <a:r>
              <a:rPr lang="en-IN" sz="2000" dirty="0"/>
              <a:t>m</a:t>
            </a:r>
            <a:r>
              <a:rPr lang="en-IN" sz="2000" dirty="0" smtClean="0"/>
              <a:t>ayor</a:t>
            </a:r>
            <a:r>
              <a:rPr lang="en-IN" sz="2000" dirty="0"/>
              <a:t>?</a:t>
            </a:r>
            <a:endParaRPr lang="en-US" sz="2000" dirty="0"/>
          </a:p>
          <a:p>
            <a:endParaRPr lang="en-US" dirty="0"/>
          </a:p>
        </p:txBody>
      </p:sp>
    </p:spTree>
    <p:extLst>
      <p:ext uri="{BB962C8B-B14F-4D97-AF65-F5344CB8AC3E}">
        <p14:creationId xmlns:p14="http://schemas.microsoft.com/office/powerpoint/2010/main" val="1629101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t>5 Competencies of “Why We Do”</a:t>
            </a:r>
          </a:p>
        </p:txBody>
      </p:sp>
      <p:sp>
        <p:nvSpPr>
          <p:cNvPr id="4099" name="Content Placeholder 2"/>
          <p:cNvSpPr>
            <a:spLocks noGrp="1"/>
          </p:cNvSpPr>
          <p:nvPr>
            <p:ph idx="1"/>
          </p:nvPr>
        </p:nvSpPr>
        <p:spPr/>
        <p:txBody>
          <a:bodyPr/>
          <a:lstStyle/>
          <a:p>
            <a:pPr eaLnBrk="1" hangingPunct="1"/>
            <a:r>
              <a:rPr lang="en-US" dirty="0"/>
              <a:t>Professional Identity</a:t>
            </a:r>
          </a:p>
          <a:p>
            <a:pPr eaLnBrk="1" hangingPunct="1"/>
            <a:r>
              <a:rPr lang="en-US" dirty="0"/>
              <a:t>Ethical Practice</a:t>
            </a:r>
          </a:p>
          <a:p>
            <a:pPr eaLnBrk="1" hangingPunct="1"/>
            <a:r>
              <a:rPr lang="en-US" dirty="0"/>
              <a:t>Critical Thinking</a:t>
            </a:r>
          </a:p>
          <a:p>
            <a:pPr eaLnBrk="1" hangingPunct="1"/>
            <a:r>
              <a:rPr lang="en-US" dirty="0"/>
              <a:t>Diversity in Practice</a:t>
            </a:r>
          </a:p>
          <a:p>
            <a:pPr eaLnBrk="1" hangingPunct="1"/>
            <a:r>
              <a:rPr lang="en-US" dirty="0"/>
              <a:t>Human Rights and Justice </a:t>
            </a:r>
          </a:p>
          <a:p>
            <a:pPr eaLnBrk="1" hangingPunct="1"/>
            <a:r>
              <a:rPr lang="en-US" dirty="0"/>
              <a:t>Help develop social work identity</a:t>
            </a:r>
          </a:p>
        </p:txBody>
      </p:sp>
    </p:spTree>
    <p:extLst>
      <p:ext uri="{BB962C8B-B14F-4D97-AF65-F5344CB8AC3E}">
        <p14:creationId xmlns:p14="http://schemas.microsoft.com/office/powerpoint/2010/main" val="457700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t>5 Competencies of “What We Do”</a:t>
            </a:r>
          </a:p>
        </p:txBody>
      </p:sp>
      <p:sp>
        <p:nvSpPr>
          <p:cNvPr id="5123" name="Content Placeholder 2"/>
          <p:cNvSpPr>
            <a:spLocks noGrp="1"/>
          </p:cNvSpPr>
          <p:nvPr>
            <p:ph idx="1"/>
          </p:nvPr>
        </p:nvSpPr>
        <p:spPr/>
        <p:txBody>
          <a:bodyPr/>
          <a:lstStyle/>
          <a:p>
            <a:pPr eaLnBrk="1" hangingPunct="1"/>
            <a:r>
              <a:rPr lang="en-US" dirty="0"/>
              <a:t>Research</a:t>
            </a:r>
          </a:p>
          <a:p>
            <a:pPr eaLnBrk="1" hangingPunct="1"/>
            <a:r>
              <a:rPr lang="en-US" dirty="0"/>
              <a:t>Knowledge of human behavior</a:t>
            </a:r>
          </a:p>
          <a:p>
            <a:pPr eaLnBrk="1" hangingPunct="1"/>
            <a:r>
              <a:rPr lang="en-US" dirty="0"/>
              <a:t>Policy</a:t>
            </a:r>
          </a:p>
          <a:p>
            <a:pPr eaLnBrk="1" hangingPunct="1"/>
            <a:r>
              <a:rPr lang="en-US" dirty="0"/>
              <a:t>Context</a:t>
            </a:r>
          </a:p>
          <a:p>
            <a:pPr eaLnBrk="1" hangingPunct="1"/>
            <a:r>
              <a:rPr lang="en-US" dirty="0"/>
              <a:t>Four step helping process </a:t>
            </a:r>
            <a:r>
              <a:rPr lang="en-US" dirty="0" smtClean="0"/>
              <a:t>of: engagement</a:t>
            </a:r>
            <a:r>
              <a:rPr lang="en-US" dirty="0"/>
              <a:t>, assessment, intervention, and evaluation</a:t>
            </a:r>
          </a:p>
        </p:txBody>
      </p:sp>
    </p:spTree>
    <p:extLst>
      <p:ext uri="{BB962C8B-B14F-4D97-AF65-F5344CB8AC3E}">
        <p14:creationId xmlns:p14="http://schemas.microsoft.com/office/powerpoint/2010/main" val="874470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8665"/>
            <a:ext cx="8362950" cy="1460500"/>
          </a:xfrm>
        </p:spPr>
        <p:txBody>
          <a:bodyPr rtlCol="0">
            <a:normAutofit fontScale="90000"/>
          </a:bodyPr>
          <a:lstStyle/>
          <a:p>
            <a:pPr eaLnBrk="1" fontAlgn="auto" hangingPunct="1">
              <a:spcAft>
                <a:spcPts val="0"/>
              </a:spcAft>
              <a:defRPr/>
            </a:pPr>
            <a:r>
              <a:rPr lang="en-US" dirty="0"/>
              <a:t>Competency Six:</a:t>
            </a:r>
            <a:br>
              <a:rPr lang="en-US" dirty="0"/>
            </a:br>
            <a:r>
              <a:rPr lang="en-US" dirty="0"/>
              <a:t>Research-Informed Practice and Practice-Informed Research </a:t>
            </a:r>
          </a:p>
        </p:txBody>
      </p:sp>
      <p:sp>
        <p:nvSpPr>
          <p:cNvPr id="6147" name="Content Placeholder 2"/>
          <p:cNvSpPr>
            <a:spLocks noGrp="1"/>
          </p:cNvSpPr>
          <p:nvPr>
            <p:ph idx="1"/>
          </p:nvPr>
        </p:nvSpPr>
        <p:spPr>
          <a:xfrm>
            <a:off x="457200" y="1930400"/>
            <a:ext cx="8229600" cy="4525963"/>
          </a:xfrm>
        </p:spPr>
        <p:txBody>
          <a:bodyPr/>
          <a:lstStyle/>
          <a:p>
            <a:pPr eaLnBrk="1" hangingPunct="1"/>
            <a:r>
              <a:rPr lang="en-US" dirty="0"/>
              <a:t>Concept involves:</a:t>
            </a:r>
          </a:p>
          <a:p>
            <a:pPr lvl="1" eaLnBrk="1" hangingPunct="1"/>
            <a:r>
              <a:rPr lang="en-US" dirty="0"/>
              <a:t>Incorporation of research and evaluation into practice</a:t>
            </a:r>
          </a:p>
          <a:p>
            <a:pPr lvl="1" eaLnBrk="1" hangingPunct="1"/>
            <a:r>
              <a:rPr lang="en-US" dirty="0"/>
              <a:t>Evaluation of own practice to improve effectiveness</a:t>
            </a:r>
          </a:p>
          <a:p>
            <a:pPr lvl="1" eaLnBrk="1" hangingPunct="1"/>
            <a:r>
              <a:rPr lang="en-US" dirty="0"/>
              <a:t>Being a “consumer of research” to  inform practice and improve policy and service delivery</a:t>
            </a:r>
          </a:p>
          <a:p>
            <a:pPr lvl="1" eaLnBrk="1" hangingPunct="1"/>
            <a:r>
              <a:rPr lang="en-US" dirty="0"/>
              <a:t> Appraisal and selection of interventions</a:t>
            </a:r>
          </a:p>
        </p:txBody>
      </p:sp>
    </p:spTree>
    <p:extLst>
      <p:ext uri="{BB962C8B-B14F-4D97-AF65-F5344CB8AC3E}">
        <p14:creationId xmlns:p14="http://schemas.microsoft.com/office/powerpoint/2010/main" val="1973174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8300"/>
            <a:ext cx="8362950" cy="1460500"/>
          </a:xfrm>
        </p:spPr>
        <p:txBody>
          <a:bodyPr rtlCol="0">
            <a:normAutofit fontScale="90000"/>
          </a:bodyPr>
          <a:lstStyle/>
          <a:p>
            <a:pPr eaLnBrk="1" fontAlgn="auto" hangingPunct="1">
              <a:spcAft>
                <a:spcPts val="0"/>
              </a:spcAft>
              <a:defRPr/>
            </a:pPr>
            <a:r>
              <a:rPr lang="en-US" dirty="0"/>
              <a:t>Competency Six:</a:t>
            </a:r>
            <a:br>
              <a:rPr lang="en-US" dirty="0"/>
            </a:br>
            <a:r>
              <a:rPr lang="en-US" dirty="0"/>
              <a:t>Research-Informed Practice and Practice-Informed Research </a:t>
            </a:r>
          </a:p>
        </p:txBody>
      </p:sp>
      <p:sp>
        <p:nvSpPr>
          <p:cNvPr id="7171" name="Content Placeholder 2"/>
          <p:cNvSpPr>
            <a:spLocks noGrp="1"/>
          </p:cNvSpPr>
          <p:nvPr>
            <p:ph idx="1"/>
          </p:nvPr>
        </p:nvSpPr>
        <p:spPr>
          <a:xfrm>
            <a:off x="457200" y="1930400"/>
            <a:ext cx="8229600" cy="4525963"/>
          </a:xfrm>
        </p:spPr>
        <p:txBody>
          <a:bodyPr/>
          <a:lstStyle/>
          <a:p>
            <a:pPr eaLnBrk="1" hangingPunct="1"/>
            <a:r>
              <a:rPr lang="en-US"/>
              <a:t>Skills Include:</a:t>
            </a:r>
          </a:p>
          <a:p>
            <a:pPr lvl="1" eaLnBrk="1" hangingPunct="1"/>
            <a:r>
              <a:rPr lang="en-US"/>
              <a:t>Understanding the scientific method</a:t>
            </a:r>
          </a:p>
          <a:p>
            <a:pPr lvl="1" eaLnBrk="1" hangingPunct="1"/>
            <a:r>
              <a:rPr lang="en-US"/>
              <a:t>Comprehending qualitative and quantitative methods of research </a:t>
            </a:r>
          </a:p>
          <a:p>
            <a:pPr lvl="1" eaLnBrk="1" hangingPunct="1"/>
            <a:r>
              <a:rPr lang="en-US"/>
              <a:t>Adapting current practice strategies for specific circumstances</a:t>
            </a:r>
          </a:p>
          <a:p>
            <a:pPr lvl="1" eaLnBrk="1" hangingPunct="1"/>
            <a:r>
              <a:rPr lang="en-US"/>
              <a:t>Documenting experiences </a:t>
            </a:r>
          </a:p>
          <a:p>
            <a:pPr lvl="1" eaLnBrk="1" hangingPunct="1"/>
            <a:r>
              <a:rPr lang="en-US"/>
              <a:t>Develop research questions and hypotheses</a:t>
            </a:r>
          </a:p>
        </p:txBody>
      </p:sp>
    </p:spTree>
    <p:extLst>
      <p:ext uri="{BB962C8B-B14F-4D97-AF65-F5344CB8AC3E}">
        <p14:creationId xmlns:p14="http://schemas.microsoft.com/office/powerpoint/2010/main" val="2364427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a:t>Competency Seven:</a:t>
            </a:r>
            <a:br>
              <a:rPr lang="en-US" dirty="0"/>
            </a:br>
            <a:r>
              <a:rPr lang="en-US" dirty="0"/>
              <a:t>Human Behavior</a:t>
            </a:r>
          </a:p>
        </p:txBody>
      </p:sp>
      <p:sp>
        <p:nvSpPr>
          <p:cNvPr id="3" name="Content Placeholder 2"/>
          <p:cNvSpPr>
            <a:spLocks noGrp="1"/>
          </p:cNvSpPr>
          <p:nvPr>
            <p:ph idx="1"/>
          </p:nvPr>
        </p:nvSpPr>
        <p:spPr>
          <a:xfrm>
            <a:off x="457200" y="1427577"/>
            <a:ext cx="8229600" cy="4957763"/>
          </a:xfrm>
        </p:spPr>
        <p:txBody>
          <a:bodyPr rtlCol="0">
            <a:normAutofit lnSpcReduction="10000"/>
          </a:bodyPr>
          <a:lstStyle/>
          <a:p>
            <a:pPr eaLnBrk="1" fontAlgn="auto" hangingPunct="1">
              <a:spcAft>
                <a:spcPts val="0"/>
              </a:spcAft>
              <a:buFont typeface="Arial"/>
              <a:buChar char="•"/>
              <a:defRPr/>
            </a:pPr>
            <a:r>
              <a:rPr lang="en-US" dirty="0"/>
              <a:t>Concept Involves:</a:t>
            </a:r>
          </a:p>
          <a:p>
            <a:pPr lvl="1" eaLnBrk="1" fontAlgn="auto" hangingPunct="1">
              <a:spcAft>
                <a:spcPts val="0"/>
              </a:spcAft>
              <a:buFont typeface="Arial"/>
              <a:buChar char="–"/>
              <a:defRPr/>
            </a:pPr>
            <a:r>
              <a:rPr lang="en-US" dirty="0"/>
              <a:t>Knowledge of human behavior in the social environment</a:t>
            </a:r>
          </a:p>
          <a:p>
            <a:pPr lvl="1" eaLnBrk="1" fontAlgn="auto" hangingPunct="1">
              <a:spcAft>
                <a:spcPts val="0"/>
              </a:spcAft>
              <a:buFont typeface="Arial"/>
              <a:buChar char="–"/>
              <a:defRPr/>
            </a:pPr>
            <a:r>
              <a:rPr lang="en-US" dirty="0"/>
              <a:t>Application of theories and knowledge to biological, psychological, social, and spiritual development</a:t>
            </a:r>
          </a:p>
          <a:p>
            <a:pPr lvl="1" eaLnBrk="1" fontAlgn="auto" hangingPunct="1">
              <a:spcAft>
                <a:spcPts val="0"/>
              </a:spcAft>
              <a:buFont typeface="Arial"/>
              <a:buChar char="–"/>
              <a:defRPr/>
            </a:pPr>
            <a:r>
              <a:rPr lang="en-US" dirty="0"/>
              <a:t>Knowledge of human behavior across the life course</a:t>
            </a:r>
          </a:p>
          <a:p>
            <a:pPr lvl="1" eaLnBrk="1" fontAlgn="auto" hangingPunct="1">
              <a:spcAft>
                <a:spcPts val="0"/>
              </a:spcAft>
              <a:buFont typeface="Arial"/>
              <a:buChar char="–"/>
              <a:defRPr/>
            </a:pPr>
            <a:r>
              <a:rPr lang="en-US" dirty="0"/>
              <a:t>Understanding of range and interactions of social systems and </a:t>
            </a:r>
            <a:r>
              <a:rPr lang="en-US" dirty="0" smtClean="0"/>
              <a:t>their influence </a:t>
            </a:r>
            <a:r>
              <a:rPr lang="en-US" dirty="0"/>
              <a:t>on people (promote or deter well-being)</a:t>
            </a:r>
          </a:p>
        </p:txBody>
      </p:sp>
    </p:spTree>
    <p:extLst>
      <p:ext uri="{BB962C8B-B14F-4D97-AF65-F5344CB8AC3E}">
        <p14:creationId xmlns:p14="http://schemas.microsoft.com/office/powerpoint/2010/main" val="2525820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a:t>Competency Seven:</a:t>
            </a:r>
            <a:br>
              <a:rPr lang="en-US" dirty="0"/>
            </a:br>
            <a:r>
              <a:rPr lang="en-US" dirty="0"/>
              <a:t>Human Behavior</a:t>
            </a:r>
          </a:p>
        </p:txBody>
      </p:sp>
      <p:sp>
        <p:nvSpPr>
          <p:cNvPr id="9219" name="Content Placeholder 2"/>
          <p:cNvSpPr>
            <a:spLocks noGrp="1"/>
          </p:cNvSpPr>
          <p:nvPr>
            <p:ph idx="1"/>
          </p:nvPr>
        </p:nvSpPr>
        <p:spPr/>
        <p:txBody>
          <a:bodyPr/>
          <a:lstStyle/>
          <a:p>
            <a:pPr eaLnBrk="1" hangingPunct="1"/>
            <a:r>
              <a:rPr lang="en-US"/>
              <a:t>Skills Include:</a:t>
            </a:r>
          </a:p>
          <a:p>
            <a:pPr lvl="1" eaLnBrk="1" hangingPunct="1"/>
            <a:r>
              <a:rPr lang="en-US"/>
              <a:t>Critique and application of knowledge to diverse persons and levels of social environment</a:t>
            </a:r>
          </a:p>
          <a:p>
            <a:pPr lvl="1" eaLnBrk="1" hangingPunct="1"/>
            <a:r>
              <a:rPr lang="en-US"/>
              <a:t>Use of behavioral and developmental knowledge to guide engagement, assessment, intervention, and evaluation </a:t>
            </a:r>
          </a:p>
        </p:txBody>
      </p:sp>
    </p:spTree>
    <p:extLst>
      <p:ext uri="{BB962C8B-B14F-4D97-AF65-F5344CB8AC3E}">
        <p14:creationId xmlns:p14="http://schemas.microsoft.com/office/powerpoint/2010/main" val="4049685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a:t>Competency Eight:</a:t>
            </a:r>
            <a:br>
              <a:rPr lang="en-US" dirty="0"/>
            </a:br>
            <a:r>
              <a:rPr lang="en-US" dirty="0"/>
              <a:t>Policy Practice</a:t>
            </a:r>
          </a:p>
        </p:txBody>
      </p:sp>
      <p:sp>
        <p:nvSpPr>
          <p:cNvPr id="10243" name="Content Placeholder 2"/>
          <p:cNvSpPr>
            <a:spLocks noGrp="1"/>
          </p:cNvSpPr>
          <p:nvPr>
            <p:ph idx="1"/>
          </p:nvPr>
        </p:nvSpPr>
        <p:spPr/>
        <p:txBody>
          <a:bodyPr/>
          <a:lstStyle/>
          <a:p>
            <a:pPr eaLnBrk="1" hangingPunct="1"/>
            <a:r>
              <a:rPr lang="en-US"/>
              <a:t>Concept Involves:</a:t>
            </a:r>
          </a:p>
          <a:p>
            <a:pPr lvl="1" eaLnBrk="1" hangingPunct="1"/>
            <a:r>
              <a:rPr lang="en-US"/>
              <a:t>engagement in policy practice to advance social and economic justice and improve the effectiveness of services </a:t>
            </a:r>
          </a:p>
          <a:p>
            <a:pPr lvl="1" eaLnBrk="1" hangingPunct="1">
              <a:buFont typeface="Arial" charset="0"/>
              <a:buNone/>
            </a:pPr>
            <a:endParaRPr lang="en-US"/>
          </a:p>
        </p:txBody>
      </p:sp>
    </p:spTree>
    <p:extLst>
      <p:ext uri="{BB962C8B-B14F-4D97-AF65-F5344CB8AC3E}">
        <p14:creationId xmlns:p14="http://schemas.microsoft.com/office/powerpoint/2010/main" val="2464398159"/>
      </p:ext>
    </p:extLst>
  </p:cSld>
  <p:clrMapOvr>
    <a:masterClrMapping/>
  </p:clrMapOvr>
</p:sld>
</file>

<file path=ppt/theme/theme1.xml><?xml version="1.0" encoding="utf-8"?>
<a:theme xmlns:a="http://schemas.openxmlformats.org/drawingml/2006/main" name="Sherr - Intro to Comptence-Based Social Work - Chapter 4 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Sherr - Intro to Comptence-Based Social Work - Chapter 4 PPT</Template>
  <TotalTime>3</TotalTime>
  <Words>1626</Words>
  <Application>Microsoft Office PowerPoint</Application>
  <PresentationFormat>On-screen Show (4:3)</PresentationFormat>
  <Paragraphs>146</Paragraphs>
  <Slides>25</Slides>
  <Notes>0</Notes>
  <HiddenSlides>0</HiddenSlides>
  <MMClips>0</MMClips>
  <ScaleCrop>false</ScaleCrop>
  <HeadingPairs>
    <vt:vector size="4" baseType="variant">
      <vt:variant>
        <vt:lpstr>Theme</vt:lpstr>
      </vt:variant>
      <vt:variant>
        <vt:i4>2</vt:i4>
      </vt:variant>
      <vt:variant>
        <vt:lpstr>Slide Titles</vt:lpstr>
      </vt:variant>
      <vt:variant>
        <vt:i4>25</vt:i4>
      </vt:variant>
    </vt:vector>
  </HeadingPairs>
  <TitlesOfParts>
    <vt:vector size="27" baseType="lpstr">
      <vt:lpstr>Sherr - Intro to Comptence-Based Social Work - Chapter 4 PPT</vt:lpstr>
      <vt:lpstr>1_Custom Design</vt:lpstr>
      <vt:lpstr>Competence-Based Social Work: The Profession of Caring, Knowing, and Serving  Chapter 4: What do Competent Social Workers do?</vt:lpstr>
      <vt:lpstr>The Foundation of Social Work Practice </vt:lpstr>
      <vt:lpstr>5 Competencies of “Why We Do”</vt:lpstr>
      <vt:lpstr>5 Competencies of “What We Do”</vt:lpstr>
      <vt:lpstr>Competency Six: Research-Informed Practice and Practice-Informed Research </vt:lpstr>
      <vt:lpstr>Competency Six: Research-Informed Practice and Practice-Informed Research </vt:lpstr>
      <vt:lpstr>Competency Seven: Human Behavior</vt:lpstr>
      <vt:lpstr>Competency Seven: Human Behavior</vt:lpstr>
      <vt:lpstr>Competency Eight: Policy Practice</vt:lpstr>
      <vt:lpstr>Competency Eight: Policy Practice</vt:lpstr>
      <vt:lpstr>Competency Nine: Contexts that Shape Practice</vt:lpstr>
      <vt:lpstr>Competency Nine: Contexts that Shape Practice</vt:lpstr>
      <vt:lpstr>Competency Ten: Engage, Assess, Intervene, Evaluate</vt:lpstr>
      <vt:lpstr>Competency Ten: Engage, Assess, Intervene, Evaluate</vt:lpstr>
      <vt:lpstr>Case of Arnold Young Applied</vt:lpstr>
      <vt:lpstr>Arnold Young &amp; the Competencies </vt:lpstr>
      <vt:lpstr>Arnold Young Continued</vt:lpstr>
      <vt:lpstr>Arnold Young Continued </vt:lpstr>
      <vt:lpstr>Arnold Young Continued</vt:lpstr>
      <vt:lpstr>Summary</vt:lpstr>
      <vt:lpstr>Summary…</vt:lpstr>
      <vt:lpstr>Engaged Learning: Discussion Questions</vt:lpstr>
      <vt:lpstr>Engaged Learning: Discussion Questions (Continued)</vt:lpstr>
      <vt:lpstr>Engaged Learning: Case 4.4 Neal Powers</vt:lpstr>
      <vt:lpstr>Engaged Learning Case 4.5 Paige Gallegos</vt:lpstr>
    </vt:vector>
  </TitlesOfParts>
  <Company>Oxford University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Competence-Based Social Work: The Profession of Caring, Knowing, and Serving  Chapter 4: What do Competent Social Workers do?</dc:title>
  <dc:creator>BUCKLEY, Jacqueline</dc:creator>
  <cp:lastModifiedBy>BUCKLEY, Jacqueline</cp:lastModifiedBy>
  <cp:revision>1</cp:revision>
  <dcterms:created xsi:type="dcterms:W3CDTF">2019-04-09T14:20:49Z</dcterms:created>
  <dcterms:modified xsi:type="dcterms:W3CDTF">2019-04-09T14:23:56Z</dcterms:modified>
</cp:coreProperties>
</file>