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29"/>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067050"/>
          </a:xfrm>
        </p:spPr>
        <p:txBody>
          <a:bodyPr>
            <a:normAutofit fontScale="90000"/>
          </a:bodyPr>
          <a:lstStyle/>
          <a:p>
            <a:pPr eaLnBrk="1" hangingPunct="1">
              <a:defRPr/>
            </a:pPr>
            <a:r>
              <a:rPr lang="en-US" sz="4000" i="1" dirty="0"/>
              <a:t>Competence-Based Social Work: The Profession of Caring,</a:t>
            </a:r>
            <a:br>
              <a:rPr lang="en-US" sz="4000" i="1" dirty="0"/>
            </a:br>
            <a:r>
              <a:rPr lang="en-US" sz="4000" i="1" dirty="0"/>
              <a:t>Knowing, and Serving</a:t>
            </a:r>
            <a:r>
              <a:rPr lang="en-US" sz="4000" dirty="0"/>
              <a:t/>
            </a:r>
            <a:br>
              <a:rPr lang="en-US" sz="4000" dirty="0"/>
            </a:br>
            <a:r>
              <a:rPr lang="en-US" sz="4000" dirty="0"/>
              <a:t/>
            </a:r>
            <a:br>
              <a:rPr lang="en-US" sz="4000" dirty="0"/>
            </a:br>
            <a:r>
              <a:rPr lang="en-US" sz="4000" dirty="0"/>
              <a:t>Chapter 8: Ethical Social Work Practice</a:t>
            </a:r>
          </a:p>
        </p:txBody>
      </p:sp>
      <p:sp>
        <p:nvSpPr>
          <p:cNvPr id="2051" name="Subtitle 2"/>
          <p:cNvSpPr>
            <a:spLocks noGrp="1"/>
          </p:cNvSpPr>
          <p:nvPr>
            <p:ph type="subTitle" idx="1"/>
          </p:nvPr>
        </p:nvSpPr>
        <p:spPr>
          <a:xfrm>
            <a:off x="1371600" y="3886200"/>
            <a:ext cx="6400800" cy="2209800"/>
          </a:xfrm>
        </p:spPr>
        <p:txBody>
          <a:bodyPr/>
          <a:lstStyle/>
          <a:p>
            <a:pPr marL="0" indent="0" algn="ctr">
              <a:buNone/>
            </a:pPr>
            <a:r>
              <a:rPr lang="en-US" dirty="0"/>
              <a:t>Michael E. </a:t>
            </a:r>
            <a:r>
              <a:rPr lang="en-US" dirty="0" err="1"/>
              <a:t>Sherr</a:t>
            </a:r>
            <a:r>
              <a:rPr lang="en-US" dirty="0"/>
              <a:t>, </a:t>
            </a:r>
            <a:r>
              <a:rPr lang="en-US" dirty="0" err="1"/>
              <a:t>Ph.D</a:t>
            </a:r>
            <a:endParaRPr lang="en-US" dirty="0"/>
          </a:p>
          <a:p>
            <a:pPr marL="0" indent="0" algn="ctr">
              <a:buNone/>
            </a:pPr>
            <a:r>
              <a:rPr lang="en-US" dirty="0"/>
              <a:t>Johnny M. Jones, Ph.D.</a:t>
            </a:r>
          </a:p>
          <a:p>
            <a:pPr marL="0" indent="0" eaLnBrk="1" hangingPunct="1">
              <a:buNone/>
            </a:pPr>
            <a:endParaRPr lang="en-US" dirty="0">
              <a:solidFill>
                <a:srgbClr val="898989"/>
              </a:solidFill>
            </a:endParaRPr>
          </a:p>
        </p:txBody>
      </p:sp>
    </p:spTree>
    <p:extLst>
      <p:ext uri="{BB962C8B-B14F-4D97-AF65-F5344CB8AC3E}">
        <p14:creationId xmlns:p14="http://schemas.microsoft.com/office/powerpoint/2010/main" val="1439342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Model for Making Ethical Decisions</a:t>
            </a:r>
          </a:p>
        </p:txBody>
      </p:sp>
      <p:sp>
        <p:nvSpPr>
          <p:cNvPr id="3" name="Content Placeholder 2"/>
          <p:cNvSpPr>
            <a:spLocks noGrp="1"/>
          </p:cNvSpPr>
          <p:nvPr>
            <p:ph idx="1"/>
          </p:nvPr>
        </p:nvSpPr>
        <p:spPr/>
        <p:txBody>
          <a:bodyPr/>
          <a:lstStyle/>
          <a:p>
            <a:pPr marL="514350" indent="-514350">
              <a:buFont typeface="+mj-lt"/>
              <a:buAutoNum type="arabicPeriod"/>
            </a:pPr>
            <a:r>
              <a:rPr lang="en-US" dirty="0"/>
              <a:t>Identify the problem and the factors contributing to the problem</a:t>
            </a:r>
          </a:p>
          <a:p>
            <a:pPr marL="514350" indent="-514350">
              <a:buFont typeface="+mj-lt"/>
              <a:buAutoNum type="arabicPeriod"/>
            </a:pPr>
            <a:r>
              <a:rPr lang="en-US" dirty="0"/>
              <a:t>Identify all the persons and institutions involved in the problem</a:t>
            </a:r>
          </a:p>
          <a:p>
            <a:pPr marL="514350" indent="-514350">
              <a:buFont typeface="+mj-lt"/>
              <a:buAutoNum type="arabicPeriod"/>
            </a:pPr>
            <a:r>
              <a:rPr lang="en-US" dirty="0"/>
              <a:t>Determine who should be involved in </a:t>
            </a:r>
            <a:r>
              <a:rPr lang="en-US"/>
              <a:t>the decision-making</a:t>
            </a:r>
            <a:r>
              <a:rPr lang="en-US" dirty="0"/>
              <a:t>.</a:t>
            </a:r>
          </a:p>
          <a:p>
            <a:pPr marL="514350" indent="-514350">
              <a:buFont typeface="+mj-lt"/>
              <a:buAutoNum type="arabicPeriod"/>
            </a:pPr>
            <a:r>
              <a:rPr lang="en-US" dirty="0"/>
              <a:t>Identify values relevant to this problem held by the participants involved.</a:t>
            </a:r>
          </a:p>
        </p:txBody>
      </p:sp>
    </p:spTree>
    <p:extLst>
      <p:ext uri="{BB962C8B-B14F-4D97-AF65-F5344CB8AC3E}">
        <p14:creationId xmlns:p14="http://schemas.microsoft.com/office/powerpoint/2010/main" val="3470418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Model for Making Ethical Decisions continued</a:t>
            </a:r>
          </a:p>
        </p:txBody>
      </p:sp>
      <p:sp>
        <p:nvSpPr>
          <p:cNvPr id="3" name="Content Placeholder 2"/>
          <p:cNvSpPr>
            <a:spLocks noGrp="1"/>
          </p:cNvSpPr>
          <p:nvPr>
            <p:ph idx="1"/>
          </p:nvPr>
        </p:nvSpPr>
        <p:spPr/>
        <p:txBody>
          <a:bodyPr>
            <a:normAutofit lnSpcReduction="10000"/>
          </a:bodyPr>
          <a:lstStyle/>
          <a:p>
            <a:pPr marL="0" indent="0">
              <a:buNone/>
            </a:pPr>
            <a:r>
              <a:rPr lang="en-US" dirty="0"/>
              <a:t>5. Identify the goals and objectives whose </a:t>
            </a:r>
          </a:p>
          <a:p>
            <a:pPr marL="0" indent="0">
              <a:buNone/>
            </a:pPr>
            <a:r>
              <a:rPr lang="en-US" dirty="0"/>
              <a:t>    attainment you believe may resolve the</a:t>
            </a:r>
          </a:p>
          <a:p>
            <a:pPr marL="0" indent="0">
              <a:buNone/>
            </a:pPr>
            <a:r>
              <a:rPr lang="en-US" dirty="0"/>
              <a:t>    problem.</a:t>
            </a:r>
          </a:p>
          <a:p>
            <a:pPr marL="0" indent="0">
              <a:buNone/>
            </a:pPr>
            <a:r>
              <a:rPr lang="en-US" dirty="0"/>
              <a:t>6. Identify alternative intervention strategies</a:t>
            </a:r>
          </a:p>
          <a:p>
            <a:pPr marL="0" indent="0">
              <a:buNone/>
            </a:pPr>
            <a:r>
              <a:rPr lang="en-US" dirty="0"/>
              <a:t>    and targets.</a:t>
            </a:r>
          </a:p>
          <a:p>
            <a:pPr marL="0" indent="0">
              <a:buNone/>
            </a:pPr>
            <a:r>
              <a:rPr lang="en-US" dirty="0"/>
              <a:t>7. Assess the effectiveness and efficiency of each</a:t>
            </a:r>
          </a:p>
          <a:p>
            <a:pPr marL="0" indent="0">
              <a:buNone/>
            </a:pPr>
            <a:r>
              <a:rPr lang="en-US" dirty="0"/>
              <a:t>    alternative in terms of identified goals.</a:t>
            </a:r>
          </a:p>
          <a:p>
            <a:pPr marL="0" indent="0">
              <a:buNone/>
            </a:pPr>
            <a:r>
              <a:rPr lang="en-US" dirty="0"/>
              <a:t>8. Select the most appropriate strategy.</a:t>
            </a:r>
          </a:p>
        </p:txBody>
      </p:sp>
    </p:spTree>
    <p:extLst>
      <p:ext uri="{BB962C8B-B14F-4D97-AF65-F5344CB8AC3E}">
        <p14:creationId xmlns:p14="http://schemas.microsoft.com/office/powerpoint/2010/main" val="3146713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A Model for Making Ethical Decisions</a:t>
            </a:r>
            <a:br>
              <a:rPr lang="en-US" dirty="0"/>
            </a:br>
            <a:r>
              <a:rPr lang="en-US" dirty="0"/>
              <a:t>continued</a:t>
            </a:r>
          </a:p>
        </p:txBody>
      </p:sp>
      <p:sp>
        <p:nvSpPr>
          <p:cNvPr id="3" name="Content Placeholder 2"/>
          <p:cNvSpPr>
            <a:spLocks noGrp="1"/>
          </p:cNvSpPr>
          <p:nvPr>
            <p:ph idx="1"/>
          </p:nvPr>
        </p:nvSpPr>
        <p:spPr/>
        <p:txBody>
          <a:bodyPr/>
          <a:lstStyle/>
          <a:p>
            <a:pPr marL="0" indent="0">
              <a:buNone/>
            </a:pPr>
            <a:r>
              <a:rPr lang="en-US" dirty="0"/>
              <a:t>9.    Implement the selected strategy.</a:t>
            </a:r>
          </a:p>
          <a:p>
            <a:pPr marL="0" indent="0">
              <a:buNone/>
            </a:pPr>
            <a:r>
              <a:rPr lang="en-US" dirty="0"/>
              <a:t>10. Monitor the implementation, paying</a:t>
            </a:r>
          </a:p>
          <a:p>
            <a:pPr marL="0" indent="0">
              <a:buNone/>
            </a:pPr>
            <a:r>
              <a:rPr lang="en-US" dirty="0"/>
              <a:t>       particular attention to unanticipated</a:t>
            </a:r>
          </a:p>
          <a:p>
            <a:pPr marL="0" indent="0">
              <a:buNone/>
            </a:pPr>
            <a:r>
              <a:rPr lang="en-US" dirty="0"/>
              <a:t>       consequences.</a:t>
            </a:r>
          </a:p>
          <a:p>
            <a:pPr marL="0" indent="0">
              <a:buNone/>
            </a:pPr>
            <a:r>
              <a:rPr lang="en-US" dirty="0"/>
              <a:t>11. Evaluate the results and identify additional</a:t>
            </a:r>
          </a:p>
          <a:p>
            <a:pPr marL="0" indent="0">
              <a:buNone/>
            </a:pPr>
            <a:r>
              <a:rPr lang="en-US" dirty="0"/>
              <a:t>       problems.</a:t>
            </a:r>
          </a:p>
        </p:txBody>
      </p:sp>
    </p:spTree>
    <p:extLst>
      <p:ext uri="{BB962C8B-B14F-4D97-AF65-F5344CB8AC3E}">
        <p14:creationId xmlns:p14="http://schemas.microsoft.com/office/powerpoint/2010/main" val="3896126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3600" dirty="0"/>
              <a:t>Applying the Ethical Decision-Making Model to Case Vignette 8.2- Jennifer </a:t>
            </a:r>
            <a:r>
              <a:rPr lang="en-US" sz="3600" dirty="0" err="1"/>
              <a:t>Ibara</a:t>
            </a:r>
            <a:endParaRPr lang="en-US" sz="36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a:t>Identify the problem and the factors contributing to the problem.</a:t>
            </a:r>
          </a:p>
          <a:p>
            <a:r>
              <a:rPr lang="en-US" dirty="0"/>
              <a:t>Mrs. Reyes, in an apparent thoughtful gesture, gives Jennifer a thank you card containing two tickets valued at more than $100 to a San Antonio Spurs basketball game.</a:t>
            </a:r>
          </a:p>
          <a:p>
            <a:r>
              <a:rPr lang="en-US" dirty="0"/>
              <a:t>Mrs. Reyes and Jennifer are in a professional, not personal, relationship.</a:t>
            </a:r>
          </a:p>
          <a:p>
            <a:r>
              <a:rPr lang="en-US" dirty="0"/>
              <a:t>As a social worker, Jennifer must use the NASW Code of Ethics to guide her professional decisions and actions.</a:t>
            </a:r>
          </a:p>
          <a:p>
            <a:endParaRPr lang="en-US" dirty="0"/>
          </a:p>
          <a:p>
            <a:endParaRPr lang="en-US" dirty="0"/>
          </a:p>
        </p:txBody>
      </p:sp>
    </p:spTree>
    <p:extLst>
      <p:ext uri="{BB962C8B-B14F-4D97-AF65-F5344CB8AC3E}">
        <p14:creationId xmlns:p14="http://schemas.microsoft.com/office/powerpoint/2010/main" val="4244784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030"/>
            <a:ext cx="8229600" cy="1143000"/>
          </a:xfrm>
        </p:spPr>
        <p:txBody>
          <a:bodyPr>
            <a:normAutofit fontScale="90000"/>
          </a:bodyPr>
          <a:lstStyle/>
          <a:p>
            <a:r>
              <a:rPr lang="en-US" dirty="0"/>
              <a:t>Applying the Ethical Decision-Making Model to Case Vignette 8.2- Jennifer </a:t>
            </a:r>
            <a:r>
              <a:rPr lang="en-US" dirty="0" err="1" smtClean="0"/>
              <a:t>Ibara</a:t>
            </a:r>
            <a:r>
              <a:rPr lang="en-US" dirty="0" smtClean="0"/>
              <a:t> continued</a:t>
            </a:r>
            <a:endParaRPr lang="en-US" dirty="0"/>
          </a:p>
        </p:txBody>
      </p:sp>
      <p:sp>
        <p:nvSpPr>
          <p:cNvPr id="3" name="Content Placeholder 2"/>
          <p:cNvSpPr>
            <a:spLocks noGrp="1"/>
          </p:cNvSpPr>
          <p:nvPr>
            <p:ph idx="1"/>
          </p:nvPr>
        </p:nvSpPr>
        <p:spPr/>
        <p:txBody>
          <a:bodyPr/>
          <a:lstStyle/>
          <a:p>
            <a:pPr marL="0" indent="0">
              <a:buNone/>
            </a:pPr>
            <a:r>
              <a:rPr lang="en-US" dirty="0"/>
              <a:t>2. Identify all the persons and institutions</a:t>
            </a:r>
          </a:p>
          <a:p>
            <a:pPr marL="0" indent="0">
              <a:buNone/>
            </a:pPr>
            <a:r>
              <a:rPr lang="en-US" dirty="0"/>
              <a:t>    involved in the problem.</a:t>
            </a:r>
          </a:p>
          <a:p>
            <a:r>
              <a:rPr lang="en-US" dirty="0"/>
              <a:t>This situation involves Jennifer, Mrs. Reyes, and Jarod.</a:t>
            </a:r>
          </a:p>
          <a:p>
            <a:r>
              <a:rPr lang="en-US" dirty="0"/>
              <a:t>Jennifer also has ethical responsibilities to her colleagues at the family counseling center and the Department of Health and Welfare, to the social work profession, and to society.</a:t>
            </a:r>
          </a:p>
        </p:txBody>
      </p:sp>
    </p:spTree>
    <p:extLst>
      <p:ext uri="{BB962C8B-B14F-4D97-AF65-F5344CB8AC3E}">
        <p14:creationId xmlns:p14="http://schemas.microsoft.com/office/powerpoint/2010/main" val="187734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3968"/>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3. Determine who should be involved in the</a:t>
            </a:r>
          </a:p>
          <a:p>
            <a:pPr marL="0" indent="0">
              <a:buNone/>
            </a:pPr>
            <a:r>
              <a:rPr lang="en-US" dirty="0"/>
              <a:t>    decision making.</a:t>
            </a:r>
          </a:p>
          <a:p>
            <a:r>
              <a:rPr lang="en-US" dirty="0"/>
              <a:t>Jennifer is the only one directly involved in the decision making.</a:t>
            </a:r>
          </a:p>
          <a:p>
            <a:r>
              <a:rPr lang="en-US" dirty="0"/>
              <a:t>However, Jennifer is responsible to her supervisor and to her colleagues at the agency.</a:t>
            </a:r>
          </a:p>
          <a:p>
            <a:r>
              <a:rPr lang="en-US" dirty="0"/>
              <a:t>Jennifer is responsible for abiding by agency policies and procedures regarding gifts.</a:t>
            </a:r>
          </a:p>
        </p:txBody>
      </p:sp>
    </p:spTree>
    <p:extLst>
      <p:ext uri="{BB962C8B-B14F-4D97-AF65-F5344CB8AC3E}">
        <p14:creationId xmlns:p14="http://schemas.microsoft.com/office/powerpoint/2010/main" val="3161661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3481"/>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4. Identify values relevant to this problem held</a:t>
            </a:r>
          </a:p>
          <a:p>
            <a:pPr marL="0" indent="0">
              <a:buNone/>
            </a:pPr>
            <a:r>
              <a:rPr lang="en-US" dirty="0"/>
              <a:t>    by the participants involved.</a:t>
            </a:r>
          </a:p>
          <a:p>
            <a:r>
              <a:rPr lang="en-US" dirty="0"/>
              <a:t>The values of service and integrity seem to be most pertinent to this case.</a:t>
            </a:r>
          </a:p>
          <a:p>
            <a:r>
              <a:rPr lang="en-US" dirty="0"/>
              <a:t>Jennifer needs to keep Mrs. Reyes and Jarod as the focus of her practice and determine how her decision contributes to helping them.</a:t>
            </a:r>
          </a:p>
          <a:p>
            <a:r>
              <a:rPr lang="en-US" dirty="0"/>
              <a:t>Jennifer needs to consider how her decision contributes to her practicing with the highest of ethical standards.</a:t>
            </a:r>
          </a:p>
        </p:txBody>
      </p:sp>
    </p:spTree>
    <p:extLst>
      <p:ext uri="{BB962C8B-B14F-4D97-AF65-F5344CB8AC3E}">
        <p14:creationId xmlns:p14="http://schemas.microsoft.com/office/powerpoint/2010/main" val="3147831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5. Identify the goals and objectives whose attainment you</a:t>
            </a:r>
          </a:p>
          <a:p>
            <a:pPr marL="0" indent="0">
              <a:buNone/>
            </a:pPr>
            <a:r>
              <a:rPr lang="en-US" dirty="0"/>
              <a:t>    believe may resolve the problem.        </a:t>
            </a:r>
          </a:p>
          <a:p>
            <a:r>
              <a:rPr lang="en-US" dirty="0"/>
              <a:t>Jennifer entered into a professional helping relationship with Mrs. Reyes and Jarod.</a:t>
            </a:r>
          </a:p>
          <a:p>
            <a:r>
              <a:rPr lang="en-US" dirty="0"/>
              <a:t>During their last counseling session, Mrs. Reyes was focused on expressing her gratitude, while Jennifer was focused on termination.</a:t>
            </a:r>
          </a:p>
          <a:p>
            <a:r>
              <a:rPr lang="en-US" dirty="0"/>
              <a:t>Jennifer needs to decide how to respond appropriately to Mrs. Reyes while maintaining their trusting relationship.</a:t>
            </a:r>
          </a:p>
          <a:p>
            <a:r>
              <a:rPr lang="en-US" dirty="0"/>
              <a:t>Jennifer also needs to abide by her agency’s policies and procedures, as well as the NASW Code of Ethics.</a:t>
            </a:r>
          </a:p>
        </p:txBody>
      </p:sp>
    </p:spTree>
    <p:extLst>
      <p:ext uri="{BB962C8B-B14F-4D97-AF65-F5344CB8AC3E}">
        <p14:creationId xmlns:p14="http://schemas.microsoft.com/office/powerpoint/2010/main" val="3215761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lstStyle/>
          <a:p>
            <a:pPr marL="0" indent="0">
              <a:buNone/>
            </a:pPr>
            <a:r>
              <a:rPr lang="en-US" dirty="0"/>
              <a:t>6. Identify alternative intervention strategies</a:t>
            </a:r>
          </a:p>
          <a:p>
            <a:pPr marL="0" indent="0">
              <a:buNone/>
            </a:pPr>
            <a:r>
              <a:rPr lang="en-US" dirty="0"/>
              <a:t>    and targets.</a:t>
            </a:r>
          </a:p>
          <a:p>
            <a:r>
              <a:rPr lang="en-US" dirty="0"/>
              <a:t>Jennifer can keep the tickets, which emphasizes Jennifer as the target of this strategy and primarily benefits herself.</a:t>
            </a:r>
          </a:p>
          <a:p>
            <a:r>
              <a:rPr lang="en-US" dirty="0"/>
              <a:t>Jennifer can return the tickets, which emphasizes Mrs. Reyes and Jarod as targets of these strategies.</a:t>
            </a:r>
          </a:p>
        </p:txBody>
      </p:sp>
    </p:spTree>
    <p:extLst>
      <p:ext uri="{BB962C8B-B14F-4D97-AF65-F5344CB8AC3E}">
        <p14:creationId xmlns:p14="http://schemas.microsoft.com/office/powerpoint/2010/main" val="513519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7. Assess the effectiveness and efficiency of each</a:t>
            </a:r>
          </a:p>
          <a:p>
            <a:pPr marL="0" indent="0">
              <a:buNone/>
            </a:pPr>
            <a:r>
              <a:rPr lang="en-US" dirty="0"/>
              <a:t>    alternative in terms of identified goals.</a:t>
            </a:r>
          </a:p>
          <a:p>
            <a:r>
              <a:rPr lang="en-US" dirty="0"/>
              <a:t>Accepting the tickets would be an effective and efficient short-term, but not long-term, strategy.</a:t>
            </a:r>
          </a:p>
          <a:p>
            <a:r>
              <a:rPr lang="en-US" dirty="0"/>
              <a:t>Accepting the tickets may encourage Mrs. Reyes to do the same for other helping professionals in the future.</a:t>
            </a:r>
          </a:p>
          <a:p>
            <a:r>
              <a:rPr lang="en-US" dirty="0"/>
              <a:t>In returning the tickets, Jennifer has to balance the need to communicate appreciation with explaining why she can’t accept them.</a:t>
            </a:r>
          </a:p>
          <a:p>
            <a:r>
              <a:rPr lang="en-US" dirty="0"/>
              <a:t>Jennifer needs to ensure her decision is congruent with agency policy and the NASW Code of Ethics.</a:t>
            </a:r>
          </a:p>
          <a:p>
            <a:pPr marL="0" indent="0">
              <a:buNone/>
            </a:pPr>
            <a:endParaRPr lang="en-US" dirty="0"/>
          </a:p>
        </p:txBody>
      </p:sp>
    </p:spTree>
    <p:extLst>
      <p:ext uri="{BB962C8B-B14F-4D97-AF65-F5344CB8AC3E}">
        <p14:creationId xmlns:p14="http://schemas.microsoft.com/office/powerpoint/2010/main" val="1377612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The Values, Ethical Principles, and Standards of Social Work</a:t>
            </a:r>
          </a:p>
        </p:txBody>
      </p:sp>
      <p:sp>
        <p:nvSpPr>
          <p:cNvPr id="3" name="Content Placeholder 2"/>
          <p:cNvSpPr>
            <a:spLocks noGrp="1"/>
          </p:cNvSpPr>
          <p:nvPr>
            <p:ph idx="1"/>
          </p:nvPr>
        </p:nvSpPr>
        <p:spPr/>
        <p:txBody>
          <a:bodyPr>
            <a:normAutofit fontScale="92500" lnSpcReduction="20000"/>
          </a:bodyPr>
          <a:lstStyle/>
          <a:p>
            <a:r>
              <a:rPr lang="en-US" dirty="0"/>
              <a:t>Values are preferences or assumptions about what is worthwhile or important.</a:t>
            </a:r>
          </a:p>
          <a:p>
            <a:r>
              <a:rPr lang="en-US" dirty="0"/>
              <a:t>Ethical principles guide people on what is “good” and “bad.”</a:t>
            </a:r>
          </a:p>
          <a:p>
            <a:r>
              <a:rPr lang="en-US" dirty="0"/>
              <a:t>Ethical standards are derived from ethical principles and are enforceable guidelines of conduct approved and self-regulated by a specific profession.</a:t>
            </a:r>
          </a:p>
          <a:p>
            <a:r>
              <a:rPr lang="en-US" dirty="0"/>
              <a:t>Social work values, ethical principles, and ethical standards are expressed in the NASW Code of Ethics.</a:t>
            </a:r>
          </a:p>
        </p:txBody>
      </p:sp>
    </p:spTree>
    <p:extLst>
      <p:ext uri="{BB962C8B-B14F-4D97-AF65-F5344CB8AC3E}">
        <p14:creationId xmlns:p14="http://schemas.microsoft.com/office/powerpoint/2010/main" val="225244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lstStyle/>
          <a:p>
            <a:pPr marL="0" indent="0">
              <a:buNone/>
            </a:pPr>
            <a:r>
              <a:rPr lang="en-US" dirty="0"/>
              <a:t>8. Select the most appropriate strategy.</a:t>
            </a:r>
          </a:p>
          <a:p>
            <a:r>
              <a:rPr lang="en-US" dirty="0"/>
              <a:t>In this case, the most appropriate strategy seems to be </a:t>
            </a:r>
            <a:r>
              <a:rPr lang="en-US" dirty="0" smtClean="0"/>
              <a:t>thanking </a:t>
            </a:r>
            <a:r>
              <a:rPr lang="en-US" dirty="0"/>
              <a:t>Mrs. Reyes for her gesture, keeping the card, but returning the tickets and explaining that as a professional social worker and due to agency policy, she can’t accept them.</a:t>
            </a:r>
          </a:p>
        </p:txBody>
      </p:sp>
    </p:spTree>
    <p:extLst>
      <p:ext uri="{BB962C8B-B14F-4D97-AF65-F5344CB8AC3E}">
        <p14:creationId xmlns:p14="http://schemas.microsoft.com/office/powerpoint/2010/main" val="1533565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116"/>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lstStyle/>
          <a:p>
            <a:pPr marL="0" indent="0">
              <a:buNone/>
            </a:pPr>
            <a:r>
              <a:rPr lang="en-US" dirty="0"/>
              <a:t>9. Implement the selected strategy.</a:t>
            </a:r>
          </a:p>
          <a:p>
            <a:r>
              <a:rPr lang="en-US" dirty="0"/>
              <a:t>Jennifer should implement the strategy described in Step 8.</a:t>
            </a:r>
          </a:p>
        </p:txBody>
      </p:sp>
    </p:spTree>
    <p:extLst>
      <p:ext uri="{BB962C8B-B14F-4D97-AF65-F5344CB8AC3E}">
        <p14:creationId xmlns:p14="http://schemas.microsoft.com/office/powerpoint/2010/main" val="2432001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3421"/>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10. Monitor the implementation, paying</a:t>
            </a:r>
          </a:p>
          <a:p>
            <a:pPr marL="0" indent="0">
              <a:buNone/>
            </a:pPr>
            <a:r>
              <a:rPr lang="en-US" dirty="0"/>
              <a:t>      particular attention to unanticipated</a:t>
            </a:r>
          </a:p>
          <a:p>
            <a:pPr marL="0" indent="0">
              <a:buNone/>
            </a:pPr>
            <a:r>
              <a:rPr lang="en-US" dirty="0"/>
              <a:t>      consequences.</a:t>
            </a:r>
          </a:p>
          <a:p>
            <a:r>
              <a:rPr lang="en-US" dirty="0"/>
              <a:t>Jennifer needs to monitor both Mrs. Reyes’ and Jarod’s verbal and non-verbal communication.</a:t>
            </a:r>
          </a:p>
          <a:p>
            <a:r>
              <a:rPr lang="en-US" dirty="0"/>
              <a:t>Although Jennifer cannot control how they react, she can monitor their reactions and adapt her response to reinforce their progress and express her appreciation for their gratitude.</a:t>
            </a:r>
          </a:p>
        </p:txBody>
      </p:sp>
    </p:spTree>
    <p:extLst>
      <p:ext uri="{BB962C8B-B14F-4D97-AF65-F5344CB8AC3E}">
        <p14:creationId xmlns:p14="http://schemas.microsoft.com/office/powerpoint/2010/main" val="4037555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a:solidFill>
                  <a:srgbClr val="1F497D"/>
                </a:solidFill>
              </a:rPr>
              <a:t>Applying the Ethical Decision-Making Model to Case Vignette 8.2- Jennifer </a:t>
            </a:r>
            <a:r>
              <a:rPr lang="en-US" sz="3200" dirty="0" err="1">
                <a:solidFill>
                  <a:srgbClr val="1F497D"/>
                </a:solidFill>
              </a:rPr>
              <a:t>Ibara</a:t>
            </a:r>
            <a:r>
              <a:rPr lang="en-US" sz="3200" dirty="0">
                <a:solidFill>
                  <a:srgbClr val="1F497D"/>
                </a:solidFill>
              </a:rPr>
              <a:t> continued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11. Evaluate the results and identify additional</a:t>
            </a:r>
          </a:p>
          <a:p>
            <a:pPr marL="0" indent="0">
              <a:buNone/>
            </a:pPr>
            <a:r>
              <a:rPr lang="en-US" dirty="0"/>
              <a:t>       problems.</a:t>
            </a:r>
          </a:p>
          <a:p>
            <a:r>
              <a:rPr lang="en-US" dirty="0"/>
              <a:t>Jennifer can evaluate the outcome of her response in a progress note after they leave, as well as in a follow-up session with Mrs. Reyes and Jarod in </a:t>
            </a:r>
            <a:r>
              <a:rPr lang="en-US"/>
              <a:t>the future.</a:t>
            </a:r>
            <a:endParaRPr lang="en-US" dirty="0"/>
          </a:p>
          <a:p>
            <a:r>
              <a:rPr lang="en-US" dirty="0"/>
              <a:t>Additional problems may include Mrs. Reyes buying gifts for other helping professionals in the future or having her feelings hurt and being reluctant to seek help from social workers in the future.</a:t>
            </a:r>
          </a:p>
        </p:txBody>
      </p:sp>
    </p:spTree>
    <p:extLst>
      <p:ext uri="{BB962C8B-B14F-4D97-AF65-F5344CB8AC3E}">
        <p14:creationId xmlns:p14="http://schemas.microsoft.com/office/powerpoint/2010/main" val="31180843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fontScale="85000" lnSpcReduction="10000"/>
          </a:bodyPr>
          <a:lstStyle/>
          <a:p>
            <a:r>
              <a:rPr lang="en-US" dirty="0"/>
              <a:t>Responding effectively to ethical dilemmas is a significant part of competent social work practice.</a:t>
            </a:r>
          </a:p>
          <a:p>
            <a:r>
              <a:rPr lang="en-US" dirty="0"/>
              <a:t>The dynamic focus on the well-being of individuals, families, groups, and communities often results in competing interests.</a:t>
            </a:r>
          </a:p>
          <a:p>
            <a:r>
              <a:rPr lang="en-US" dirty="0"/>
              <a:t>Competent social workers draw from their knowledge, values, skills, and experience to make sound ethical decisions.</a:t>
            </a:r>
          </a:p>
          <a:p>
            <a:r>
              <a:rPr lang="en-US" dirty="0"/>
              <a:t>Ethical decision-making models are helpful but only a guide, and social workers must be able to tolerate the complexity and ambiguity of social work practice. </a:t>
            </a:r>
          </a:p>
        </p:txBody>
      </p:sp>
    </p:spTree>
    <p:extLst>
      <p:ext uri="{BB962C8B-B14F-4D97-AF65-F5344CB8AC3E}">
        <p14:creationId xmlns:p14="http://schemas.microsoft.com/office/powerpoint/2010/main" val="2294809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025C6E-47D7-314C-A53F-A0BB5AEB1E02}"/>
              </a:ext>
            </a:extLst>
          </p:cNvPr>
          <p:cNvSpPr>
            <a:spLocks noGrp="1"/>
          </p:cNvSpPr>
          <p:nvPr>
            <p:ph type="title"/>
          </p:nvPr>
        </p:nvSpPr>
        <p:spPr/>
        <p:txBody>
          <a:bodyPr>
            <a:normAutofit fontScale="90000"/>
          </a:bodyPr>
          <a:lstStyle/>
          <a:p>
            <a:r>
              <a:rPr lang="en-US" dirty="0"/>
              <a:t>Engaged Learning:</a:t>
            </a:r>
            <a:br>
              <a:rPr lang="en-US" dirty="0"/>
            </a:br>
            <a:r>
              <a:rPr lang="en-US" dirty="0"/>
              <a:t>Case 8.3 Cathy Jennings</a:t>
            </a:r>
          </a:p>
        </p:txBody>
      </p:sp>
      <p:sp>
        <p:nvSpPr>
          <p:cNvPr id="3" name="Content Placeholder 2">
            <a:extLst>
              <a:ext uri="{FF2B5EF4-FFF2-40B4-BE49-F238E27FC236}">
                <a16:creationId xmlns="" xmlns:a16="http://schemas.microsoft.com/office/drawing/2014/main" id="{27940EE4-0F89-9A40-8E01-1627D680F4BB}"/>
              </a:ext>
            </a:extLst>
          </p:cNvPr>
          <p:cNvSpPr>
            <a:spLocks noGrp="1"/>
          </p:cNvSpPr>
          <p:nvPr>
            <p:ph idx="1"/>
          </p:nvPr>
        </p:nvSpPr>
        <p:spPr>
          <a:xfrm>
            <a:off x="381000" y="1600200"/>
            <a:ext cx="8305800" cy="4983162"/>
          </a:xfrm>
        </p:spPr>
        <p:txBody>
          <a:bodyPr>
            <a:normAutofit fontScale="47500" lnSpcReduction="20000"/>
          </a:bodyPr>
          <a:lstStyle/>
          <a:p>
            <a:pPr marL="0" indent="0">
              <a:buNone/>
            </a:pPr>
            <a:r>
              <a:rPr lang="en-IN" dirty="0"/>
              <a:t>Use the NASW Code of Ethics and relevant literature (i.e., the EBP) to do the following:</a:t>
            </a:r>
            <a:endParaRPr lang="en-US" dirty="0"/>
          </a:p>
          <a:p>
            <a:r>
              <a:rPr lang="en-US" dirty="0"/>
              <a:t>Step 1. Identify the problem.</a:t>
            </a:r>
          </a:p>
          <a:p>
            <a:r>
              <a:rPr lang="en-US" dirty="0"/>
              <a:t>Step 2. Identify all the persons and institutions involved.</a:t>
            </a:r>
          </a:p>
          <a:p>
            <a:r>
              <a:rPr lang="en-US" dirty="0"/>
              <a:t>Step 3. Determine who should be involved in the decision making.</a:t>
            </a:r>
          </a:p>
          <a:p>
            <a:r>
              <a:rPr lang="en-US" dirty="0"/>
              <a:t>Step 4. Identify the values relevant to the problem.</a:t>
            </a:r>
          </a:p>
          <a:p>
            <a:r>
              <a:rPr lang="en-US" dirty="0"/>
              <a:t>Step 5. Identify the goals and objectives.</a:t>
            </a:r>
          </a:p>
          <a:p>
            <a:r>
              <a:rPr lang="en-US" dirty="0"/>
              <a:t>Step 6. Identify alternative intervention strategies and targets.</a:t>
            </a:r>
          </a:p>
          <a:p>
            <a:r>
              <a:rPr lang="en-US" dirty="0"/>
              <a:t>Step 7. Assess the effectiveness and efficiency of each alternative.</a:t>
            </a:r>
          </a:p>
          <a:p>
            <a:r>
              <a:rPr lang="en-US" dirty="0"/>
              <a:t>Step 8. Select the most appropriate strategy.</a:t>
            </a:r>
          </a:p>
          <a:p>
            <a:r>
              <a:rPr lang="en-US" dirty="0"/>
              <a:t>Step 9. Implement the selected strategy.</a:t>
            </a:r>
          </a:p>
          <a:p>
            <a:r>
              <a:rPr lang="en-US" dirty="0"/>
              <a:t>Step 10. Monitor the implementation.</a:t>
            </a:r>
          </a:p>
          <a:p>
            <a:r>
              <a:rPr lang="en-US" dirty="0"/>
              <a:t>Step 11. Evaluate the results and identify additional problems.</a:t>
            </a:r>
          </a:p>
          <a:p>
            <a:pPr marL="0" indent="0">
              <a:buNone/>
            </a:pPr>
            <a:r>
              <a:rPr lang="en-IN" dirty="0"/>
              <a:t>In addition to the steps in the ethical decision-making model above, please answer the following self-reflection questions regarding the case vignette:</a:t>
            </a:r>
            <a:endParaRPr lang="en-US" dirty="0"/>
          </a:p>
          <a:p>
            <a:r>
              <a:rPr lang="en-IN" dirty="0"/>
              <a:t>What personal values influenced your decision making in each of the preceding cases?</a:t>
            </a:r>
            <a:endParaRPr lang="en-US" dirty="0"/>
          </a:p>
          <a:p>
            <a:r>
              <a:rPr lang="en-IN" dirty="0"/>
              <a:t>Did aspects of either case cause you particular discomfort? If so, discuss those aspects with your fellow students and/or instructor.</a:t>
            </a:r>
            <a:endParaRPr lang="en-US" dirty="0"/>
          </a:p>
          <a:p>
            <a:r>
              <a:rPr lang="en-IN" dirty="0"/>
              <a:t>Did you have any conflicts between your personal values and the applicable ethical principles from the NASW Code of Ethics or social work literature related to either case? If so, how did you resolve those conflicts? Are you comfortable with how you resolved those conflicts? If not, consider discussing it further with your instructor.</a:t>
            </a:r>
            <a:endParaRPr lang="en-US" dirty="0"/>
          </a:p>
          <a:p>
            <a:endParaRPr lang="en-US" dirty="0"/>
          </a:p>
        </p:txBody>
      </p:sp>
    </p:spTree>
    <p:extLst>
      <p:ext uri="{BB962C8B-B14F-4D97-AF65-F5344CB8AC3E}">
        <p14:creationId xmlns:p14="http://schemas.microsoft.com/office/powerpoint/2010/main" val="1986169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025C6E-47D7-314C-A53F-A0BB5AEB1E02}"/>
              </a:ext>
            </a:extLst>
          </p:cNvPr>
          <p:cNvSpPr>
            <a:spLocks noGrp="1"/>
          </p:cNvSpPr>
          <p:nvPr>
            <p:ph type="title"/>
          </p:nvPr>
        </p:nvSpPr>
        <p:spPr/>
        <p:txBody>
          <a:bodyPr>
            <a:normAutofit fontScale="90000"/>
          </a:bodyPr>
          <a:lstStyle/>
          <a:p>
            <a:r>
              <a:rPr lang="en-US" dirty="0"/>
              <a:t>Engaged Learning:</a:t>
            </a:r>
            <a:br>
              <a:rPr lang="en-US" dirty="0"/>
            </a:br>
            <a:r>
              <a:rPr lang="en-US" dirty="0"/>
              <a:t>Case 8.4 Jordan </a:t>
            </a:r>
            <a:r>
              <a:rPr lang="en-US" dirty="0" err="1"/>
              <a:t>Zillner</a:t>
            </a:r>
            <a:endParaRPr lang="en-US" dirty="0"/>
          </a:p>
        </p:txBody>
      </p:sp>
      <p:sp>
        <p:nvSpPr>
          <p:cNvPr id="3" name="Content Placeholder 2">
            <a:extLst>
              <a:ext uri="{FF2B5EF4-FFF2-40B4-BE49-F238E27FC236}">
                <a16:creationId xmlns="" xmlns:a16="http://schemas.microsoft.com/office/drawing/2014/main" id="{27940EE4-0F89-9A40-8E01-1627D680F4BB}"/>
              </a:ext>
            </a:extLst>
          </p:cNvPr>
          <p:cNvSpPr>
            <a:spLocks noGrp="1"/>
          </p:cNvSpPr>
          <p:nvPr>
            <p:ph idx="1"/>
          </p:nvPr>
        </p:nvSpPr>
        <p:spPr>
          <a:xfrm>
            <a:off x="457200" y="1417638"/>
            <a:ext cx="8229600" cy="5105400"/>
          </a:xfrm>
        </p:spPr>
        <p:txBody>
          <a:bodyPr>
            <a:normAutofit fontScale="47500" lnSpcReduction="20000"/>
          </a:bodyPr>
          <a:lstStyle/>
          <a:p>
            <a:pPr marL="0" indent="0">
              <a:buNone/>
            </a:pPr>
            <a:r>
              <a:rPr lang="en-IN" dirty="0"/>
              <a:t>Use the NASW Code of Ethics and relevant literature (i.e., the EBP) to do the following:</a:t>
            </a:r>
            <a:endParaRPr lang="en-US" dirty="0"/>
          </a:p>
          <a:p>
            <a:r>
              <a:rPr lang="en-US" dirty="0"/>
              <a:t>Step 1. Identify the problem.</a:t>
            </a:r>
          </a:p>
          <a:p>
            <a:r>
              <a:rPr lang="en-US" dirty="0"/>
              <a:t>Step 2. Identify all the persons and institutions involved.</a:t>
            </a:r>
          </a:p>
          <a:p>
            <a:r>
              <a:rPr lang="en-US" dirty="0"/>
              <a:t>Step 3. Determine who should be involved in the decision making.</a:t>
            </a:r>
          </a:p>
          <a:p>
            <a:r>
              <a:rPr lang="en-US" dirty="0"/>
              <a:t>Step 4. Identify the values relevant to the problem.</a:t>
            </a:r>
          </a:p>
          <a:p>
            <a:r>
              <a:rPr lang="en-US" dirty="0"/>
              <a:t>Step 5. Identify the goals and objectives.</a:t>
            </a:r>
          </a:p>
          <a:p>
            <a:r>
              <a:rPr lang="en-US" dirty="0"/>
              <a:t>Step 6. Identify alternative intervention strategies and targets.</a:t>
            </a:r>
          </a:p>
          <a:p>
            <a:r>
              <a:rPr lang="en-US" dirty="0"/>
              <a:t>Step 7. Assess the effectiveness and efficiency of each alternative.</a:t>
            </a:r>
          </a:p>
          <a:p>
            <a:r>
              <a:rPr lang="en-US" dirty="0"/>
              <a:t>Step 8. Select the most appropriate strategy.</a:t>
            </a:r>
          </a:p>
          <a:p>
            <a:r>
              <a:rPr lang="en-US" dirty="0"/>
              <a:t>Step 9. Implement the selected strategy.</a:t>
            </a:r>
          </a:p>
          <a:p>
            <a:r>
              <a:rPr lang="en-US" dirty="0"/>
              <a:t>Step 10. Monitor the implementation.</a:t>
            </a:r>
          </a:p>
          <a:p>
            <a:r>
              <a:rPr lang="en-US" dirty="0"/>
              <a:t>Step 11. Evaluate the results and identify additional problems.</a:t>
            </a:r>
          </a:p>
          <a:p>
            <a:pPr marL="0" indent="0">
              <a:buNone/>
            </a:pPr>
            <a:r>
              <a:rPr lang="en-IN" dirty="0"/>
              <a:t>In addition to the steps in the ethical decision-making model above, please answer the following self-reflection questions regarding the case vignette:</a:t>
            </a:r>
            <a:endParaRPr lang="en-US" dirty="0"/>
          </a:p>
          <a:p>
            <a:r>
              <a:rPr lang="en-IN" dirty="0"/>
              <a:t>What personal values influenced your decision making in each of the preceding cases?</a:t>
            </a:r>
            <a:endParaRPr lang="en-US" dirty="0"/>
          </a:p>
          <a:p>
            <a:r>
              <a:rPr lang="en-IN" dirty="0"/>
              <a:t>Did aspects of either case cause you particular discomfort? If so, discuss those aspects with your fellow students and/or instructor.</a:t>
            </a:r>
            <a:endParaRPr lang="en-US" dirty="0"/>
          </a:p>
          <a:p>
            <a:r>
              <a:rPr lang="en-IN" dirty="0"/>
              <a:t>Did you have any conflicts between your personal values and the applicable ethical principles from the NASW Code of Ethics or social work literature related to either case? If so, how did you resolve those conflicts? Are you comfortable with how you resolved those conflicts? If not, consider discussing it further with your instructor.</a:t>
            </a:r>
            <a:endParaRPr lang="en-US" dirty="0"/>
          </a:p>
          <a:p>
            <a:endParaRPr lang="en-US" dirty="0"/>
          </a:p>
        </p:txBody>
      </p:sp>
    </p:spTree>
    <p:extLst>
      <p:ext uri="{BB962C8B-B14F-4D97-AF65-F5344CB8AC3E}">
        <p14:creationId xmlns:p14="http://schemas.microsoft.com/office/powerpoint/2010/main" val="370299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NASW Code of Ethics Values</a:t>
            </a:r>
          </a:p>
        </p:txBody>
      </p:sp>
      <p:sp>
        <p:nvSpPr>
          <p:cNvPr id="3" name="Content Placeholder 2"/>
          <p:cNvSpPr>
            <a:spLocks noGrp="1"/>
          </p:cNvSpPr>
          <p:nvPr>
            <p:ph idx="1"/>
          </p:nvPr>
        </p:nvSpPr>
        <p:spPr/>
        <p:txBody>
          <a:bodyPr/>
          <a:lstStyle/>
          <a:p>
            <a:pPr marL="514350" indent="-514350">
              <a:buFont typeface="+mj-lt"/>
              <a:buAutoNum type="arabicPeriod"/>
            </a:pPr>
            <a:r>
              <a:rPr lang="en-US" dirty="0"/>
              <a:t>Service</a:t>
            </a:r>
          </a:p>
          <a:p>
            <a:pPr marL="514350" indent="-514350">
              <a:buFont typeface="+mj-lt"/>
              <a:buAutoNum type="arabicPeriod"/>
            </a:pPr>
            <a:r>
              <a:rPr lang="en-US" dirty="0"/>
              <a:t>Social Justice</a:t>
            </a:r>
          </a:p>
          <a:p>
            <a:pPr marL="514350" indent="-514350">
              <a:buFont typeface="+mj-lt"/>
              <a:buAutoNum type="arabicPeriod"/>
            </a:pPr>
            <a:r>
              <a:rPr lang="en-US" dirty="0"/>
              <a:t>Dignity and Worth of the Person</a:t>
            </a:r>
          </a:p>
          <a:p>
            <a:pPr marL="514350" indent="-514350">
              <a:buFont typeface="+mj-lt"/>
              <a:buAutoNum type="arabicPeriod"/>
            </a:pPr>
            <a:r>
              <a:rPr lang="en-US" dirty="0"/>
              <a:t>Importance of Human Relationships</a:t>
            </a:r>
          </a:p>
          <a:p>
            <a:pPr marL="514350" indent="-514350">
              <a:buFont typeface="+mj-lt"/>
              <a:buAutoNum type="arabicPeriod"/>
            </a:pPr>
            <a:r>
              <a:rPr lang="en-US" dirty="0"/>
              <a:t>Integrity</a:t>
            </a:r>
          </a:p>
          <a:p>
            <a:pPr marL="514350" indent="-514350">
              <a:buFont typeface="+mj-lt"/>
              <a:buAutoNum type="arabicPeriod"/>
            </a:pPr>
            <a:r>
              <a:rPr lang="en-US" dirty="0"/>
              <a:t>Competence</a:t>
            </a:r>
          </a:p>
        </p:txBody>
      </p:sp>
    </p:spTree>
    <p:extLst>
      <p:ext uri="{BB962C8B-B14F-4D97-AF65-F5344CB8AC3E}">
        <p14:creationId xmlns:p14="http://schemas.microsoft.com/office/powerpoint/2010/main" val="391739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NASW Code of Ethics Ethical Principles</a:t>
            </a:r>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a:t>Social workers’ primary goal is to help people in need and to address social problems.</a:t>
            </a:r>
          </a:p>
          <a:p>
            <a:pPr marL="514350" indent="-514350">
              <a:buFont typeface="+mj-lt"/>
              <a:buAutoNum type="arabicPeriod"/>
            </a:pPr>
            <a:r>
              <a:rPr lang="en-US" dirty="0"/>
              <a:t>Social workers challenge social injustice.</a:t>
            </a:r>
          </a:p>
          <a:p>
            <a:pPr marL="514350" indent="-514350">
              <a:buFont typeface="+mj-lt"/>
              <a:buAutoNum type="arabicPeriod"/>
            </a:pPr>
            <a:r>
              <a:rPr lang="en-US" dirty="0"/>
              <a:t>Social workers respect the inherent dignity and worth of the person.</a:t>
            </a:r>
          </a:p>
          <a:p>
            <a:pPr marL="514350" indent="-514350">
              <a:buFont typeface="+mj-lt"/>
              <a:buAutoNum type="arabicPeriod"/>
            </a:pPr>
            <a:r>
              <a:rPr lang="en-US" dirty="0"/>
              <a:t>Social workers recognize the central importance of human relationships.</a:t>
            </a:r>
          </a:p>
          <a:p>
            <a:pPr marL="514350" indent="-514350">
              <a:buFont typeface="+mj-lt"/>
              <a:buAutoNum type="arabicPeriod"/>
            </a:pPr>
            <a:r>
              <a:rPr lang="en-US" dirty="0"/>
              <a:t>Social workers behave in a trustworthy manner.</a:t>
            </a:r>
          </a:p>
          <a:p>
            <a:pPr marL="514350" indent="-514350">
              <a:buFont typeface="+mj-lt"/>
              <a:buAutoNum type="arabicPeriod"/>
            </a:pPr>
            <a:r>
              <a:rPr lang="en-US" dirty="0"/>
              <a:t>Social workers practice within their areas of competence and develop and enhance their professional expertise.</a:t>
            </a:r>
          </a:p>
        </p:txBody>
      </p:sp>
    </p:spTree>
    <p:extLst>
      <p:ext uri="{BB962C8B-B14F-4D97-AF65-F5344CB8AC3E}">
        <p14:creationId xmlns:p14="http://schemas.microsoft.com/office/powerpoint/2010/main" val="2297976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NASW Code of Ethics Ethical Standards</a:t>
            </a:r>
          </a:p>
        </p:txBody>
      </p:sp>
      <p:sp>
        <p:nvSpPr>
          <p:cNvPr id="3" name="Content Placeholder 2"/>
          <p:cNvSpPr>
            <a:spLocks noGrp="1"/>
          </p:cNvSpPr>
          <p:nvPr>
            <p:ph idx="1"/>
          </p:nvPr>
        </p:nvSpPr>
        <p:spPr/>
        <p:txBody>
          <a:bodyPr/>
          <a:lstStyle/>
          <a:p>
            <a:pPr>
              <a:buNone/>
            </a:pPr>
            <a:r>
              <a:rPr lang="en-US" dirty="0"/>
              <a:t>Social workers are ethically responsible to:</a:t>
            </a:r>
          </a:p>
          <a:p>
            <a:pPr marL="514350" indent="-514350">
              <a:buFont typeface="+mj-lt"/>
              <a:buAutoNum type="arabicPeriod"/>
            </a:pPr>
            <a:r>
              <a:rPr lang="en-US" dirty="0"/>
              <a:t>Clients</a:t>
            </a:r>
          </a:p>
          <a:p>
            <a:pPr marL="514350" indent="-514350">
              <a:buFont typeface="+mj-lt"/>
              <a:buAutoNum type="arabicPeriod"/>
            </a:pPr>
            <a:r>
              <a:rPr lang="en-US" dirty="0"/>
              <a:t>Colleagues</a:t>
            </a:r>
          </a:p>
          <a:p>
            <a:pPr marL="514350" indent="-514350">
              <a:buFont typeface="+mj-lt"/>
              <a:buAutoNum type="arabicPeriod"/>
            </a:pPr>
            <a:r>
              <a:rPr lang="en-US" dirty="0"/>
              <a:t>Practice Settings</a:t>
            </a:r>
          </a:p>
          <a:p>
            <a:pPr marL="514350" indent="-514350">
              <a:buFont typeface="+mj-lt"/>
              <a:buAutoNum type="arabicPeriod"/>
            </a:pPr>
            <a:r>
              <a:rPr lang="en-US" dirty="0"/>
              <a:t>Other Professionals</a:t>
            </a:r>
          </a:p>
          <a:p>
            <a:pPr marL="514350" indent="-514350">
              <a:buFont typeface="+mj-lt"/>
              <a:buAutoNum type="arabicPeriod"/>
            </a:pPr>
            <a:r>
              <a:rPr lang="en-US" dirty="0"/>
              <a:t>The Social Work Profession</a:t>
            </a:r>
          </a:p>
          <a:p>
            <a:pPr marL="514350" indent="-514350">
              <a:buFont typeface="+mj-lt"/>
              <a:buAutoNum type="arabicPeriod"/>
            </a:pPr>
            <a:r>
              <a:rPr lang="en-US" dirty="0"/>
              <a:t>Society</a:t>
            </a:r>
          </a:p>
        </p:txBody>
      </p:sp>
    </p:spTree>
    <p:extLst>
      <p:ext uri="{BB962C8B-B14F-4D97-AF65-F5344CB8AC3E}">
        <p14:creationId xmlns:p14="http://schemas.microsoft.com/office/powerpoint/2010/main" val="1143732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Ethical Dilemmas</a:t>
            </a:r>
          </a:p>
        </p:txBody>
      </p:sp>
      <p:sp>
        <p:nvSpPr>
          <p:cNvPr id="3" name="Content Placeholder 2"/>
          <p:cNvSpPr>
            <a:spLocks noGrp="1"/>
          </p:cNvSpPr>
          <p:nvPr>
            <p:ph idx="1"/>
          </p:nvPr>
        </p:nvSpPr>
        <p:spPr/>
        <p:txBody>
          <a:bodyPr>
            <a:normAutofit fontScale="92500" lnSpcReduction="20000"/>
          </a:bodyPr>
          <a:lstStyle/>
          <a:p>
            <a:r>
              <a:rPr lang="en-US" dirty="0"/>
              <a:t>Ethical dilemmas occur when social workers must choose between two or more relevant, but contradictory, standards and/or when every available alternative results in an undesirable outcome for one of more persons.</a:t>
            </a:r>
          </a:p>
          <a:p>
            <a:r>
              <a:rPr lang="en-US" dirty="0"/>
              <a:t>The emphasis on the well-being of individuals, groups, and communities in the NASW Code of Ethics means that social workers often encounter competing interests and ethical dilemmas.</a:t>
            </a:r>
          </a:p>
          <a:p>
            <a:r>
              <a:rPr lang="en-US" dirty="0"/>
              <a:t>Social workers must be able to tolerate the complexity and ambiguity of the profession.</a:t>
            </a:r>
          </a:p>
        </p:txBody>
      </p:sp>
    </p:spTree>
    <p:extLst>
      <p:ext uri="{BB962C8B-B14F-4D97-AF65-F5344CB8AC3E}">
        <p14:creationId xmlns:p14="http://schemas.microsoft.com/office/powerpoint/2010/main" val="3683159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8.1- </a:t>
            </a:r>
            <a:r>
              <a:rPr lang="en-US" dirty="0" err="1"/>
              <a:t>Camesha</a:t>
            </a:r>
            <a:r>
              <a:rPr lang="en-US" dirty="0"/>
              <a:t> Talbert</a:t>
            </a:r>
          </a:p>
        </p:txBody>
      </p:sp>
      <p:sp>
        <p:nvSpPr>
          <p:cNvPr id="3" name="Content Placeholder 2"/>
          <p:cNvSpPr>
            <a:spLocks noGrp="1"/>
          </p:cNvSpPr>
          <p:nvPr>
            <p:ph idx="1"/>
          </p:nvPr>
        </p:nvSpPr>
        <p:spPr/>
        <p:txBody>
          <a:bodyPr>
            <a:normAutofit fontScale="92500" lnSpcReduction="10000"/>
          </a:bodyPr>
          <a:lstStyle/>
          <a:p>
            <a:r>
              <a:rPr lang="en-US" dirty="0"/>
              <a:t>During a performance evaluation with her supervisor, </a:t>
            </a:r>
            <a:r>
              <a:rPr lang="en-US" dirty="0" err="1"/>
              <a:t>Camesha</a:t>
            </a:r>
            <a:r>
              <a:rPr lang="en-US" dirty="0"/>
              <a:t> observes her supervisor drink at lunch and at work, talk loudly in a public place about her client’s confidential information, and act inappropriately during a home visit with a client, forcing her to have to reschedule the visit.</a:t>
            </a:r>
          </a:p>
          <a:p>
            <a:r>
              <a:rPr lang="en-US" dirty="0"/>
              <a:t>The next day, </a:t>
            </a:r>
            <a:r>
              <a:rPr lang="en-US" dirty="0" err="1"/>
              <a:t>Camesha’s</a:t>
            </a:r>
            <a:r>
              <a:rPr lang="en-US" dirty="0"/>
              <a:t> supervisor gives her a positive performance evaluation despite not having truly observed her work.</a:t>
            </a:r>
          </a:p>
          <a:p>
            <a:r>
              <a:rPr lang="en-US" dirty="0"/>
              <a:t>What should </a:t>
            </a:r>
            <a:r>
              <a:rPr lang="en-US" dirty="0" err="1"/>
              <a:t>Camesha</a:t>
            </a:r>
            <a:r>
              <a:rPr lang="en-US" dirty="0"/>
              <a:t> do?</a:t>
            </a:r>
          </a:p>
        </p:txBody>
      </p:sp>
    </p:spTree>
    <p:extLst>
      <p:ext uri="{BB962C8B-B14F-4D97-AF65-F5344CB8AC3E}">
        <p14:creationId xmlns:p14="http://schemas.microsoft.com/office/powerpoint/2010/main" val="1245223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8.2- Jennifer </a:t>
            </a:r>
            <a:r>
              <a:rPr lang="en-US" dirty="0" err="1"/>
              <a:t>Ibara</a:t>
            </a:r>
            <a:endParaRPr lang="en-US" dirty="0"/>
          </a:p>
        </p:txBody>
      </p:sp>
      <p:sp>
        <p:nvSpPr>
          <p:cNvPr id="3" name="Content Placeholder 2"/>
          <p:cNvSpPr>
            <a:spLocks noGrp="1"/>
          </p:cNvSpPr>
          <p:nvPr>
            <p:ph idx="1"/>
          </p:nvPr>
        </p:nvSpPr>
        <p:spPr/>
        <p:txBody>
          <a:bodyPr>
            <a:normAutofit fontScale="92500" lnSpcReduction="20000"/>
          </a:bodyPr>
          <a:lstStyle/>
          <a:p>
            <a:r>
              <a:rPr lang="en-US" dirty="0"/>
              <a:t>Jennifer </a:t>
            </a:r>
            <a:r>
              <a:rPr lang="en-US" dirty="0" err="1"/>
              <a:t>Ibara</a:t>
            </a:r>
            <a:r>
              <a:rPr lang="en-US" dirty="0"/>
              <a:t> engages in counseling sessions with foster parent Mrs. Reyes and one of her foster children, Jarod, who has been having behavioral issues at school. </a:t>
            </a:r>
          </a:p>
          <a:p>
            <a:r>
              <a:rPr lang="en-US" dirty="0"/>
              <a:t>After 6 counseling sessions, Jarod has made considerable progress.</a:t>
            </a:r>
          </a:p>
          <a:p>
            <a:r>
              <a:rPr lang="en-US" dirty="0"/>
              <a:t>During their last counseling session, Mrs. Reyes gives Jennifer a thank you card containing two tickets to a San Antonio Spurs basketball game, worth over $100.</a:t>
            </a:r>
          </a:p>
          <a:p>
            <a:r>
              <a:rPr lang="en-US" dirty="0"/>
              <a:t>What should Jennifer do?</a:t>
            </a:r>
          </a:p>
        </p:txBody>
      </p:sp>
    </p:spTree>
    <p:extLst>
      <p:ext uri="{BB962C8B-B14F-4D97-AF65-F5344CB8AC3E}">
        <p14:creationId xmlns:p14="http://schemas.microsoft.com/office/powerpoint/2010/main" val="2498180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Ethical Decisions</a:t>
            </a:r>
          </a:p>
        </p:txBody>
      </p:sp>
      <p:sp>
        <p:nvSpPr>
          <p:cNvPr id="3" name="Content Placeholder 2"/>
          <p:cNvSpPr>
            <a:spLocks noGrp="1"/>
          </p:cNvSpPr>
          <p:nvPr>
            <p:ph idx="1"/>
          </p:nvPr>
        </p:nvSpPr>
        <p:spPr/>
        <p:txBody>
          <a:bodyPr>
            <a:normAutofit fontScale="92500" lnSpcReduction="10000"/>
          </a:bodyPr>
          <a:lstStyle/>
          <a:p>
            <a:r>
              <a:rPr lang="en-US" dirty="0"/>
              <a:t>Due to the complexity and ambiguity of the social work profession, there is seldom a single “right” response. </a:t>
            </a:r>
          </a:p>
          <a:p>
            <a:r>
              <a:rPr lang="en-US" dirty="0"/>
              <a:t>Factors influencing ethical decisions include the context, the people involved, the values in conflict, and the previous decisions.</a:t>
            </a:r>
          </a:p>
          <a:p>
            <a:r>
              <a:rPr lang="en-US" dirty="0"/>
              <a:t>Making ethical decisions is far too complex for a “one-size-fits-all” model.</a:t>
            </a:r>
          </a:p>
          <a:p>
            <a:r>
              <a:rPr lang="en-US" dirty="0"/>
              <a:t>Any ethical decision-making model should merely be used as a guide.</a:t>
            </a:r>
          </a:p>
        </p:txBody>
      </p:sp>
    </p:spTree>
    <p:extLst>
      <p:ext uri="{BB962C8B-B14F-4D97-AF65-F5344CB8AC3E}">
        <p14:creationId xmlns:p14="http://schemas.microsoft.com/office/powerpoint/2010/main" val="336671384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5</TotalTime>
  <Words>2107</Words>
  <Application>Microsoft Office PowerPoint</Application>
  <PresentationFormat>On-screen Show (4:3)</PresentationFormat>
  <Paragraphs>166</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Custom Design</vt:lpstr>
      <vt:lpstr>1_Custom Design</vt:lpstr>
      <vt:lpstr>Competence-Based Social Work: The Profession of Caring, Knowing, and Serving  Chapter 8: Ethical Social Work Practice</vt:lpstr>
      <vt:lpstr>The Values, Ethical Principles, and Standards of Social Work</vt:lpstr>
      <vt:lpstr>NASW Code of Ethics Values</vt:lpstr>
      <vt:lpstr>NASW Code of Ethics Ethical Principles</vt:lpstr>
      <vt:lpstr>NASW Code of Ethics Ethical Standards</vt:lpstr>
      <vt:lpstr>Ethical Dilemmas</vt:lpstr>
      <vt:lpstr>Case Vignette 8.1- Camesha Talbert</vt:lpstr>
      <vt:lpstr>Case Vignette 8.2- Jennifer Ibara</vt:lpstr>
      <vt:lpstr>Making Ethical Decisions</vt:lpstr>
      <vt:lpstr>A Model for Making Ethical Decisions</vt:lpstr>
      <vt:lpstr>A Model for Making Ethical Decisions continued</vt:lpstr>
      <vt:lpstr>A Model for Making Ethical Decisions continued</vt:lpstr>
      <vt:lpstr>Applying the Ethical Decision-Making Model to Case Vignette 8.2- Jennifer Ibara</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Applying the Ethical Decision-Making Model to Case Vignette 8.2- Jennifer Ibara continued</vt:lpstr>
      <vt:lpstr>Summary</vt:lpstr>
      <vt:lpstr>Engaged Learning: Case 8.3 Cathy Jennings</vt:lpstr>
      <vt:lpstr>Engaged Learning: Case 8.4 Jordan Zillner</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8: Ethical Social Work Practice</dc:title>
  <dc:creator>BUCKLEY, Jacqueline</dc:creator>
  <cp:lastModifiedBy>BUCKLEY, Jacqueline</cp:lastModifiedBy>
  <cp:revision>2</cp:revision>
  <dcterms:created xsi:type="dcterms:W3CDTF">2019-04-08T18:18:35Z</dcterms:created>
  <dcterms:modified xsi:type="dcterms:W3CDTF">2019-04-09T14:27:09Z</dcterms:modified>
</cp:coreProperties>
</file>