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16"/>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cswe.org/File.aspx?id=1378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1617"/>
            <a:ext cx="7772400" cy="2998834"/>
          </a:xfrm>
        </p:spPr>
        <p:txBody>
          <a:bodyPr>
            <a:normAutofit/>
          </a:bodyPr>
          <a:lstStyle/>
          <a:p>
            <a:r>
              <a:rPr lang="en-US" i="1" dirty="0"/>
              <a:t>Competence-Based Social Work: The Profession of Caring, Knowing, and Serving </a:t>
            </a:r>
            <a:r>
              <a:rPr lang="en-US" dirty="0"/>
              <a:t/>
            </a:r>
            <a:br>
              <a:rPr lang="en-US" dirty="0"/>
            </a:br>
            <a:r>
              <a:rPr lang="en-US" dirty="0"/>
              <a:t/>
            </a:r>
            <a:br>
              <a:rPr lang="en-US" dirty="0"/>
            </a:br>
            <a:r>
              <a:rPr lang="en-US" dirty="0"/>
              <a:t>Chapter 12: Critical Thinking</a:t>
            </a:r>
          </a:p>
        </p:txBody>
      </p:sp>
      <p:sp>
        <p:nvSpPr>
          <p:cNvPr id="3" name="Subtitle 2"/>
          <p:cNvSpPr>
            <a:spLocks noGrp="1"/>
          </p:cNvSpPr>
          <p:nvPr>
            <p:ph type="subTitle" idx="1"/>
          </p:nvPr>
        </p:nvSpPr>
        <p:spPr>
          <a:xfrm>
            <a:off x="566531" y="4045226"/>
            <a:ext cx="8229600" cy="4525963"/>
          </a:xfrm>
        </p:spPr>
        <p:txBody>
          <a:bodyPr/>
          <a:lstStyle/>
          <a:p>
            <a:pPr marL="0" indent="0" algn="ctr">
              <a:buNone/>
            </a:pPr>
            <a:r>
              <a:rPr lang="en-US" dirty="0"/>
              <a:t>Michael E. </a:t>
            </a:r>
            <a:r>
              <a:rPr lang="en-US" dirty="0" err="1"/>
              <a:t>Sherr</a:t>
            </a:r>
            <a:r>
              <a:rPr lang="en-US" dirty="0"/>
              <a:t>, PhD</a:t>
            </a:r>
          </a:p>
          <a:p>
            <a:pPr marL="0" indent="0" algn="ctr">
              <a:buNone/>
            </a:pPr>
            <a:r>
              <a:rPr lang="en-US" dirty="0"/>
              <a:t>Johnny M. Jones, PhD</a:t>
            </a:r>
          </a:p>
        </p:txBody>
      </p:sp>
    </p:spTree>
    <p:extLst>
      <p:ext uri="{BB962C8B-B14F-4D97-AF65-F5344CB8AC3E}">
        <p14:creationId xmlns:p14="http://schemas.microsoft.com/office/powerpoint/2010/main" val="993610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Self-Reflection </a:t>
            </a:r>
          </a:p>
        </p:txBody>
      </p:sp>
      <p:sp>
        <p:nvSpPr>
          <p:cNvPr id="3" name="Content Placeholder 2"/>
          <p:cNvSpPr>
            <a:spLocks noGrp="1"/>
          </p:cNvSpPr>
          <p:nvPr>
            <p:ph idx="1"/>
          </p:nvPr>
        </p:nvSpPr>
        <p:spPr/>
        <p:txBody>
          <a:bodyPr>
            <a:normAutofit fontScale="85000" lnSpcReduction="20000"/>
          </a:bodyPr>
          <a:lstStyle/>
          <a:p>
            <a:r>
              <a:rPr lang="en-US" dirty="0"/>
              <a:t>Social workers integrate what they know from logic, science, and research-based knowledge with practice </a:t>
            </a:r>
            <a:r>
              <a:rPr lang="en-US" dirty="0" smtClean="0"/>
              <a:t>wisdom.</a:t>
            </a:r>
            <a:endParaRPr lang="en-US" dirty="0"/>
          </a:p>
          <a:p>
            <a:r>
              <a:rPr lang="en-US" dirty="0"/>
              <a:t>Practice wisdom comes from the combination of experience with deliberate contemplation of everything </a:t>
            </a:r>
            <a:r>
              <a:rPr lang="en-US" dirty="0" smtClean="0"/>
              <a:t>learned.</a:t>
            </a:r>
            <a:endParaRPr lang="en-US" dirty="0"/>
          </a:p>
          <a:p>
            <a:r>
              <a:rPr lang="en-US" dirty="0"/>
              <a:t>Self-reflection is how social workers engage in deliberate </a:t>
            </a:r>
            <a:r>
              <a:rPr lang="en-US" dirty="0" smtClean="0"/>
              <a:t>contemplation. </a:t>
            </a:r>
            <a:endParaRPr lang="en-US" dirty="0"/>
          </a:p>
          <a:p>
            <a:pPr lvl="1"/>
            <a:r>
              <a:rPr lang="en-US" dirty="0"/>
              <a:t>A continuous loop of learning and relearning informed by their experiences, their observations, their beliefs, and their exposure to new knowledge and new experiences that test what they already believe and know (Kolb, 1983; </a:t>
            </a:r>
            <a:r>
              <a:rPr lang="en-US" dirty="0" err="1"/>
              <a:t>Zull</a:t>
            </a:r>
            <a:r>
              <a:rPr lang="en-US" dirty="0"/>
              <a:t>, 2002</a:t>
            </a:r>
            <a:r>
              <a:rPr lang="en-US" dirty="0" smtClean="0"/>
              <a:t>).</a:t>
            </a:r>
            <a:endParaRPr lang="en-US" dirty="0"/>
          </a:p>
        </p:txBody>
      </p:sp>
    </p:spTree>
    <p:extLst>
      <p:ext uri="{BB962C8B-B14F-4D97-AF65-F5344CB8AC3E}">
        <p14:creationId xmlns:p14="http://schemas.microsoft.com/office/powerpoint/2010/main" val="2096464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808CAC-283E-0545-9B4A-40687F8982AB}"/>
              </a:ext>
            </a:extLst>
          </p:cNvPr>
          <p:cNvSpPr>
            <a:spLocks noGrp="1"/>
          </p:cNvSpPr>
          <p:nvPr>
            <p:ph type="title"/>
          </p:nvPr>
        </p:nvSpPr>
        <p:spPr/>
        <p:txBody>
          <a:bodyPr>
            <a:normAutofit fontScale="90000"/>
          </a:bodyPr>
          <a:lstStyle/>
          <a:p>
            <a:r>
              <a:rPr lang="en-US" dirty="0"/>
              <a:t>Engaged Learning:</a:t>
            </a:r>
            <a:br>
              <a:rPr lang="en-US" dirty="0"/>
            </a:br>
            <a:r>
              <a:rPr lang="en-US" dirty="0"/>
              <a:t>Case 12.1 Sydney Peeler</a:t>
            </a:r>
          </a:p>
        </p:txBody>
      </p:sp>
      <p:sp>
        <p:nvSpPr>
          <p:cNvPr id="3" name="Content Placeholder 2">
            <a:extLst>
              <a:ext uri="{FF2B5EF4-FFF2-40B4-BE49-F238E27FC236}">
                <a16:creationId xmlns="" xmlns:a16="http://schemas.microsoft.com/office/drawing/2014/main" id="{659EA4DA-26E0-0642-928B-5119559E8EBD}"/>
              </a:ext>
            </a:extLst>
          </p:cNvPr>
          <p:cNvSpPr>
            <a:spLocks noGrp="1"/>
          </p:cNvSpPr>
          <p:nvPr>
            <p:ph idx="1"/>
          </p:nvPr>
        </p:nvSpPr>
        <p:spPr/>
        <p:txBody>
          <a:bodyPr>
            <a:normAutofit fontScale="85000" lnSpcReduction="20000"/>
          </a:bodyPr>
          <a:lstStyle/>
          <a:p>
            <a:pPr marL="514350" lvl="0" indent="-514350">
              <a:buFont typeface="+mj-lt"/>
              <a:buAutoNum type="arabicPeriod"/>
            </a:pPr>
            <a:r>
              <a:rPr lang="en-IN" dirty="0"/>
              <a:t>Formulate an answerable question regarding the practice needs identified in the vignette.</a:t>
            </a:r>
            <a:endParaRPr lang="en-US" dirty="0"/>
          </a:p>
          <a:p>
            <a:pPr marL="514350" lvl="0" indent="-514350">
              <a:buFont typeface="+mj-lt"/>
              <a:buAutoNum type="arabicPeriod"/>
            </a:pPr>
            <a:r>
              <a:rPr lang="en-IN" dirty="0"/>
              <a:t>Track down the best evidence available to answer that question.</a:t>
            </a:r>
            <a:endParaRPr lang="en-US" dirty="0"/>
          </a:p>
          <a:p>
            <a:pPr marL="514350" lvl="0" indent="-514350">
              <a:buFont typeface="+mj-lt"/>
              <a:buAutoNum type="arabicPeriod"/>
            </a:pPr>
            <a:r>
              <a:rPr lang="en-IN" dirty="0"/>
              <a:t>Critically appraise the scientific validity and usefulness of the evidence.</a:t>
            </a:r>
            <a:endParaRPr lang="en-US" dirty="0"/>
          </a:p>
          <a:p>
            <a:pPr marL="514350" lvl="0" indent="-514350">
              <a:buFont typeface="+mj-lt"/>
              <a:buAutoNum type="arabicPeriod"/>
            </a:pPr>
            <a:r>
              <a:rPr lang="en-IN" dirty="0"/>
              <a:t>Integrate the appraisal with your clinical expertise and what you guess are the client’s values and their circumstances and develop a brief plan for how you would implement a plan.</a:t>
            </a:r>
            <a:endParaRPr lang="en-US" dirty="0"/>
          </a:p>
          <a:p>
            <a:pPr marL="514350" lvl="0" indent="-514350">
              <a:buFont typeface="+mj-lt"/>
              <a:buAutoNum type="arabicPeriod"/>
            </a:pPr>
            <a:r>
              <a:rPr lang="en-IN" dirty="0"/>
              <a:t>Discuss with your instructor how you might develop a plan for evaluating the effectiveness of your plan.</a:t>
            </a:r>
            <a:endParaRPr lang="en-US" dirty="0"/>
          </a:p>
          <a:p>
            <a:endParaRPr lang="en-US" dirty="0"/>
          </a:p>
        </p:txBody>
      </p:sp>
    </p:spTree>
    <p:extLst>
      <p:ext uri="{BB962C8B-B14F-4D97-AF65-F5344CB8AC3E}">
        <p14:creationId xmlns:p14="http://schemas.microsoft.com/office/powerpoint/2010/main" val="1466469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612361-FF67-CE40-8700-00FCF4EF3A7E}"/>
              </a:ext>
            </a:extLst>
          </p:cNvPr>
          <p:cNvSpPr>
            <a:spLocks noGrp="1"/>
          </p:cNvSpPr>
          <p:nvPr>
            <p:ph type="title"/>
          </p:nvPr>
        </p:nvSpPr>
        <p:spPr/>
        <p:txBody>
          <a:bodyPr>
            <a:normAutofit fontScale="90000"/>
          </a:bodyPr>
          <a:lstStyle/>
          <a:p>
            <a:r>
              <a:rPr lang="en-US" dirty="0"/>
              <a:t>Engaged Learning:</a:t>
            </a:r>
            <a:br>
              <a:rPr lang="en-US" dirty="0"/>
            </a:br>
            <a:r>
              <a:rPr lang="en-US" dirty="0"/>
              <a:t>Reflection Question</a:t>
            </a:r>
          </a:p>
        </p:txBody>
      </p:sp>
      <p:sp>
        <p:nvSpPr>
          <p:cNvPr id="3" name="Content Placeholder 2">
            <a:extLst>
              <a:ext uri="{FF2B5EF4-FFF2-40B4-BE49-F238E27FC236}">
                <a16:creationId xmlns="" xmlns:a16="http://schemas.microsoft.com/office/drawing/2014/main" id="{64E60710-1B67-2C48-B7B7-6C6B66DB4248}"/>
              </a:ext>
            </a:extLst>
          </p:cNvPr>
          <p:cNvSpPr>
            <a:spLocks noGrp="1"/>
          </p:cNvSpPr>
          <p:nvPr>
            <p:ph idx="1"/>
          </p:nvPr>
        </p:nvSpPr>
        <p:spPr/>
        <p:txBody>
          <a:bodyPr>
            <a:normAutofit/>
          </a:bodyPr>
          <a:lstStyle/>
          <a:p>
            <a:pPr marL="0" indent="0">
              <a:buNone/>
            </a:pPr>
            <a:r>
              <a:rPr lang="en-IN" sz="2600" dirty="0"/>
              <a:t>To end this section of our book where we have discussed the </a:t>
            </a:r>
            <a:r>
              <a:rPr lang="en-US" sz="2600" i="1" dirty="0"/>
              <a:t>why we do</a:t>
            </a:r>
            <a:r>
              <a:rPr lang="en-US" sz="2600" dirty="0"/>
              <a:t> </a:t>
            </a:r>
            <a:r>
              <a:rPr lang="en-IN" sz="2600" dirty="0"/>
              <a:t>of social work, we ask that you very seriously consider the following question, remembering and perhaps reviewing what you have learned about our profession while considering your strengths, areas of needed improvement, and career goals. It is a simple question, but perhaps one of the most important questions you will ever answer:</a:t>
            </a:r>
            <a:endParaRPr lang="en-US" sz="2600" dirty="0"/>
          </a:p>
          <a:p>
            <a:r>
              <a:rPr lang="en-IN" dirty="0"/>
              <a:t>Is social work the career for you?</a:t>
            </a:r>
            <a:r>
              <a:rPr lang="en-US" dirty="0"/>
              <a:t> </a:t>
            </a:r>
          </a:p>
        </p:txBody>
      </p:sp>
    </p:spTree>
    <p:extLst>
      <p:ext uri="{BB962C8B-B14F-4D97-AF65-F5344CB8AC3E}">
        <p14:creationId xmlns:p14="http://schemas.microsoft.com/office/powerpoint/2010/main" val="104895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References</a:t>
            </a:r>
          </a:p>
        </p:txBody>
      </p:sp>
      <p:sp>
        <p:nvSpPr>
          <p:cNvPr id="3" name="Content Placeholder 2"/>
          <p:cNvSpPr>
            <a:spLocks noGrp="1"/>
          </p:cNvSpPr>
          <p:nvPr>
            <p:ph idx="1"/>
          </p:nvPr>
        </p:nvSpPr>
        <p:spPr>
          <a:xfrm>
            <a:off x="457200" y="868843"/>
            <a:ext cx="8229600" cy="4525963"/>
          </a:xfrm>
        </p:spPr>
        <p:txBody>
          <a:bodyPr>
            <a:noAutofit/>
          </a:bodyPr>
          <a:lstStyle/>
          <a:p>
            <a:r>
              <a:rPr lang="en-US" sz="1400" dirty="0"/>
              <a:t>Council on Social Work Education. (2008). </a:t>
            </a:r>
            <a:r>
              <a:rPr lang="en-US" sz="1400" i="1" dirty="0"/>
              <a:t>Education Policy and Accreditation Standards. </a:t>
            </a:r>
            <a:r>
              <a:rPr lang="en-US" sz="1400" dirty="0"/>
              <a:t>Retrieved from: </a:t>
            </a:r>
            <a:r>
              <a:rPr lang="en-US" sz="1400" u="sng" dirty="0">
                <a:hlinkClick r:id="rId2"/>
              </a:rPr>
              <a:t>http://www.cswe.org/File.aspx?id=13780</a:t>
            </a:r>
            <a:r>
              <a:rPr lang="en-US" sz="1400" dirty="0"/>
              <a:t> </a:t>
            </a:r>
          </a:p>
          <a:p>
            <a:r>
              <a:rPr lang="en-US" sz="1400" dirty="0" err="1"/>
              <a:t>Dobrzykowski</a:t>
            </a:r>
            <a:r>
              <a:rPr lang="en-US" sz="1400" dirty="0"/>
              <a:t>, T. M. (1994). Teaching strategies to promote critical thinking skills in nursing staff. </a:t>
            </a:r>
            <a:r>
              <a:rPr lang="en-US" sz="1400" i="1" dirty="0"/>
              <a:t>The Journal of Continuing Education in Nursing, 25</a:t>
            </a:r>
            <a:r>
              <a:rPr lang="en-US" sz="1400" dirty="0"/>
              <a:t>(6), 272-276.</a:t>
            </a:r>
          </a:p>
          <a:p>
            <a:r>
              <a:rPr lang="en-US" sz="1400" dirty="0" err="1"/>
              <a:t>Facione</a:t>
            </a:r>
            <a:r>
              <a:rPr lang="en-US" sz="1400" dirty="0"/>
              <a:t>, P. A. (1990). </a:t>
            </a:r>
            <a:r>
              <a:rPr lang="en-US" sz="1400" i="1" dirty="0"/>
              <a:t>Critical thinking: A statement of expert consensus for purposes of educational assessment and instruction. </a:t>
            </a:r>
            <a:r>
              <a:rPr lang="en-US" sz="1400" dirty="0"/>
              <a:t>American Philosophical Association. ERIC Document Reproduction Service No. ED 315 423.</a:t>
            </a:r>
          </a:p>
          <a:p>
            <a:r>
              <a:rPr lang="en-US" sz="1400" dirty="0" err="1"/>
              <a:t>Gambrill</a:t>
            </a:r>
            <a:r>
              <a:rPr lang="en-US" sz="1400" dirty="0"/>
              <a:t>, E. (2005). </a:t>
            </a:r>
            <a:r>
              <a:rPr lang="en-US" sz="1400" i="1" dirty="0"/>
              <a:t>Critical thinking in clinical practice: Improving the quality of</a:t>
            </a:r>
            <a:endParaRPr lang="en-US" sz="1400" dirty="0"/>
          </a:p>
          <a:p>
            <a:r>
              <a:rPr lang="en-US" sz="1400" i="1" dirty="0"/>
              <a:t>judgments and decisions </a:t>
            </a:r>
            <a:r>
              <a:rPr lang="en-US" sz="1400" dirty="0"/>
              <a:t>(2nd ed.). Hoboken, NJ: Wiley &amp; Sons.</a:t>
            </a:r>
          </a:p>
          <a:p>
            <a:r>
              <a:rPr lang="en-US" sz="1400" dirty="0"/>
              <a:t>Gibbs, L. E. (2003). </a:t>
            </a:r>
            <a:r>
              <a:rPr lang="en-US" sz="1400" i="1" dirty="0"/>
              <a:t>Evidence-based practice for the helping professions: A practical guide with integrated multimedia. </a:t>
            </a:r>
            <a:r>
              <a:rPr lang="en-US" sz="1400" dirty="0"/>
              <a:t>Pacific Grove, CA: Brooks/Cole.</a:t>
            </a:r>
          </a:p>
          <a:p>
            <a:r>
              <a:rPr lang="en-US" sz="1400" dirty="0"/>
              <a:t>Halpern, D. F. (1997). </a:t>
            </a:r>
            <a:r>
              <a:rPr lang="en-US" sz="1400" i="1" dirty="0"/>
              <a:t>Critical thinking across the curriculum. </a:t>
            </a:r>
            <a:r>
              <a:rPr lang="en-US" sz="1400" dirty="0"/>
              <a:t>Mahwah, NJ: Lawrence Erlbaum Associates.</a:t>
            </a:r>
          </a:p>
          <a:p>
            <a:r>
              <a:rPr lang="en-US" sz="1400" dirty="0"/>
              <a:t>Kolb, D. (1983). </a:t>
            </a:r>
            <a:r>
              <a:rPr lang="en-US" sz="1400" i="1" dirty="0"/>
              <a:t>Experiential Learning: Experience as the Source of Learning and Development. </a:t>
            </a:r>
            <a:r>
              <a:rPr lang="en-US" sz="1400" dirty="0"/>
              <a:t>New York: Prentice Hall. </a:t>
            </a:r>
          </a:p>
          <a:p>
            <a:r>
              <a:rPr lang="en-US" sz="1400" dirty="0" err="1"/>
              <a:t>Loewneberg</a:t>
            </a:r>
            <a:r>
              <a:rPr lang="en-US" sz="1400" dirty="0"/>
              <a:t>, F. M., </a:t>
            </a:r>
            <a:r>
              <a:rPr lang="en-US" sz="1400" dirty="0" err="1"/>
              <a:t>Dolgoff</a:t>
            </a:r>
            <a:r>
              <a:rPr lang="en-US" sz="1400" dirty="0"/>
              <a:t>, R., &amp; Harrington, D. (2000). </a:t>
            </a:r>
            <a:r>
              <a:rPr lang="en-US" sz="1400" i="1" dirty="0"/>
              <a:t>Ethical decisions for social work practice </a:t>
            </a:r>
            <a:r>
              <a:rPr lang="en-US" sz="1400" dirty="0"/>
              <a:t>(6</a:t>
            </a:r>
            <a:r>
              <a:rPr lang="en-US" sz="1400" baseline="30000" dirty="0"/>
              <a:t>th</a:t>
            </a:r>
            <a:r>
              <a:rPr lang="en-US" sz="1400" dirty="0"/>
              <a:t> ed.). Itasca, IL: Peacock Publishers.</a:t>
            </a:r>
          </a:p>
          <a:p>
            <a:r>
              <a:rPr lang="en-US" sz="1400" dirty="0" err="1"/>
              <a:t>Melnyk</a:t>
            </a:r>
            <a:r>
              <a:rPr lang="en-US" sz="1400" dirty="0"/>
              <a:t>, B. M., &amp; </a:t>
            </a:r>
            <a:r>
              <a:rPr lang="en-US" sz="1400" dirty="0" err="1"/>
              <a:t>Fineout-Overholt</a:t>
            </a:r>
            <a:r>
              <a:rPr lang="en-US" sz="1400" dirty="0"/>
              <a:t>, E. (2002). Key steps in implementing evidence-based practice: Asking compelling, searchable questions and searching for the best evidence. </a:t>
            </a:r>
            <a:r>
              <a:rPr lang="en-US" sz="1400" i="1" dirty="0"/>
              <a:t>Pediatric Nursing, 22, </a:t>
            </a:r>
            <a:r>
              <a:rPr lang="en-US" sz="1400" dirty="0"/>
              <a:t>262—266.</a:t>
            </a:r>
          </a:p>
          <a:p>
            <a:r>
              <a:rPr lang="en-US" sz="1400" dirty="0"/>
              <a:t>Rubin, A., &amp; Parrish, D. (2007). Challenges to the future of evidence-based practice in social work education. </a:t>
            </a:r>
            <a:r>
              <a:rPr lang="en-US" sz="1400" i="1" dirty="0"/>
              <a:t>Journal of Social Work Education, 43</a:t>
            </a:r>
            <a:r>
              <a:rPr lang="en-US" sz="1400" dirty="0"/>
              <a:t>(3), 405- 428.</a:t>
            </a:r>
          </a:p>
          <a:p>
            <a:r>
              <a:rPr lang="en-US" sz="1400" dirty="0" err="1"/>
              <a:t>Zull</a:t>
            </a:r>
            <a:r>
              <a:rPr lang="en-US" sz="1400" dirty="0"/>
              <a:t>, J. E. (2002). </a:t>
            </a:r>
            <a:r>
              <a:rPr lang="en-US" sz="1400" i="1" dirty="0"/>
              <a:t>The art of changing the brain: Enriching the practice of teaching by exploring the biology of learning</a:t>
            </a:r>
            <a:r>
              <a:rPr lang="en-US" sz="1400" dirty="0"/>
              <a:t>. Sterling, VA: Stylus. </a:t>
            </a:r>
          </a:p>
          <a:p>
            <a:pPr marL="0" indent="0">
              <a:buNone/>
            </a:pPr>
            <a:endParaRPr lang="en-US" sz="1400" dirty="0"/>
          </a:p>
        </p:txBody>
      </p:sp>
    </p:spTree>
    <p:extLst>
      <p:ext uri="{BB962C8B-B14F-4D97-AF65-F5344CB8AC3E}">
        <p14:creationId xmlns:p14="http://schemas.microsoft.com/office/powerpoint/2010/main" val="2247580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Defining Critical Thinking in Social Work</a:t>
            </a:r>
          </a:p>
        </p:txBody>
      </p:sp>
      <p:sp>
        <p:nvSpPr>
          <p:cNvPr id="3" name="Content Placeholder 2"/>
          <p:cNvSpPr>
            <a:spLocks noGrp="1"/>
          </p:cNvSpPr>
          <p:nvPr>
            <p:ph idx="1"/>
          </p:nvPr>
        </p:nvSpPr>
        <p:spPr>
          <a:xfrm>
            <a:off x="457200" y="1417638"/>
            <a:ext cx="8229600" cy="4525963"/>
          </a:xfrm>
        </p:spPr>
        <p:txBody>
          <a:bodyPr>
            <a:noAutofit/>
          </a:bodyPr>
          <a:lstStyle/>
          <a:p>
            <a:r>
              <a:rPr lang="en-US" sz="2200" dirty="0" err="1"/>
              <a:t>Dobrzkowski</a:t>
            </a:r>
            <a:r>
              <a:rPr lang="en-US" sz="2200" dirty="0"/>
              <a:t> (1994)- critical thinking as the ability to sift through multiple sources or information to derive plausible hypotheses</a:t>
            </a:r>
          </a:p>
          <a:p>
            <a:r>
              <a:rPr lang="en-US" sz="2200" dirty="0" err="1"/>
              <a:t>Gambrill</a:t>
            </a:r>
            <a:r>
              <a:rPr lang="en-US" sz="2200" dirty="0"/>
              <a:t> (2005)- emphasizes identifying and refuting fallacies in logic, considering contrary evidence, understanding statistical principles, and applying research findings to client problems as all part of critical thinking </a:t>
            </a:r>
          </a:p>
          <a:p>
            <a:r>
              <a:rPr lang="en-US" sz="2200" dirty="0"/>
              <a:t>Halpern (1997)- any thoughtful discernment directed towards increasing the probability of a desired outcome </a:t>
            </a:r>
          </a:p>
          <a:p>
            <a:r>
              <a:rPr lang="en-US" sz="2200" dirty="0" err="1"/>
              <a:t>Facione</a:t>
            </a:r>
            <a:r>
              <a:rPr lang="en-US" sz="2200" dirty="0"/>
              <a:t> (1990)- purposeful, self-regulatory judgment which results in interpretation, analysis, evaluation and </a:t>
            </a:r>
            <a:r>
              <a:rPr lang="en-US" sz="2200" dirty="0" smtClean="0"/>
              <a:t>inference, </a:t>
            </a:r>
            <a:r>
              <a:rPr lang="en-US" sz="2200" dirty="0"/>
              <a:t>as well as the explanation of evidential, conceptual, methodological, criterion, or contextual considerations on which that judgment is based</a:t>
            </a:r>
          </a:p>
        </p:txBody>
      </p:sp>
    </p:spTree>
    <p:extLst>
      <p:ext uri="{BB962C8B-B14F-4D97-AF65-F5344CB8AC3E}">
        <p14:creationId xmlns:p14="http://schemas.microsoft.com/office/powerpoint/2010/main" val="1403332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Thinking (CSWE, 2008)</a:t>
            </a:r>
          </a:p>
        </p:txBody>
      </p:sp>
      <p:sp>
        <p:nvSpPr>
          <p:cNvPr id="3" name="Content Placeholder 2"/>
          <p:cNvSpPr>
            <a:spLocks noGrp="1"/>
          </p:cNvSpPr>
          <p:nvPr>
            <p:ph idx="1"/>
          </p:nvPr>
        </p:nvSpPr>
        <p:spPr/>
        <p:txBody>
          <a:bodyPr>
            <a:normAutofit fontScale="85000" lnSpcReduction="10000"/>
          </a:bodyPr>
          <a:lstStyle/>
          <a:p>
            <a:r>
              <a:rPr lang="en-US" dirty="0"/>
              <a:t>Being knowledgeable about the principles of logic, scientific inquiry, and reasoned discernment</a:t>
            </a:r>
          </a:p>
          <a:p>
            <a:r>
              <a:rPr lang="en-US" dirty="0"/>
              <a:t>Incorporating creativity and curiosity </a:t>
            </a:r>
          </a:p>
          <a:p>
            <a:r>
              <a:rPr lang="en-US" dirty="0"/>
              <a:t>Distinguishing, appraising, and integrating research-based knowledge and practice wisdom</a:t>
            </a:r>
          </a:p>
          <a:p>
            <a:r>
              <a:rPr lang="en-US" dirty="0"/>
              <a:t>Analyzing models of assessment, prevention, intervention, and evaluation</a:t>
            </a:r>
          </a:p>
          <a:p>
            <a:r>
              <a:rPr lang="en-US" dirty="0"/>
              <a:t>Demonstrating effective oral and written communication of professional judgments in working with individuals, families, groups, organizations, communities, and colleagues</a:t>
            </a:r>
          </a:p>
        </p:txBody>
      </p:sp>
    </p:spTree>
    <p:extLst>
      <p:ext uri="{BB962C8B-B14F-4D97-AF65-F5344CB8AC3E}">
        <p14:creationId xmlns:p14="http://schemas.microsoft.com/office/powerpoint/2010/main" val="2578108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2994"/>
            <a:ext cx="8229600" cy="1143000"/>
          </a:xfrm>
        </p:spPr>
        <p:txBody>
          <a:bodyPr>
            <a:normAutofit fontScale="90000"/>
          </a:bodyPr>
          <a:lstStyle/>
          <a:p>
            <a:r>
              <a:rPr lang="en-US" dirty="0"/>
              <a:t>Developing the Ability for Systematic and Contextual Knowing </a:t>
            </a:r>
          </a:p>
        </p:txBody>
      </p:sp>
      <p:sp>
        <p:nvSpPr>
          <p:cNvPr id="3" name="Content Placeholder 2"/>
          <p:cNvSpPr>
            <a:spLocks noGrp="1"/>
          </p:cNvSpPr>
          <p:nvPr>
            <p:ph idx="1"/>
          </p:nvPr>
        </p:nvSpPr>
        <p:spPr/>
        <p:txBody>
          <a:bodyPr/>
          <a:lstStyle/>
          <a:p>
            <a:r>
              <a:rPr lang="en-US" dirty="0"/>
              <a:t>The synthesis of patterned and contextual critical thinking makes it possible for social workers to arrive at different ethical decisions and actions</a:t>
            </a:r>
          </a:p>
          <a:p>
            <a:r>
              <a:rPr lang="en-US" dirty="0"/>
              <a:t>Critical thinking in social work is the combination of thinking inside and outside of the box when it comes to enhancing the well-being of clients </a:t>
            </a:r>
          </a:p>
        </p:txBody>
      </p:sp>
    </p:spTree>
    <p:extLst>
      <p:ext uri="{BB962C8B-B14F-4D97-AF65-F5344CB8AC3E}">
        <p14:creationId xmlns:p14="http://schemas.microsoft.com/office/powerpoint/2010/main" val="97442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1143000"/>
          </a:xfrm>
        </p:spPr>
        <p:txBody>
          <a:bodyPr>
            <a:normAutofit fontScale="90000"/>
          </a:bodyPr>
          <a:lstStyle/>
          <a:p>
            <a:r>
              <a:rPr lang="en-US" dirty="0"/>
              <a:t>The Five-Step Process of Evidence Based Practice (EBP)</a:t>
            </a: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a:t>Formulating an answerable question regarding practice needs</a:t>
            </a:r>
          </a:p>
          <a:p>
            <a:pPr marL="514350" indent="-514350">
              <a:buFont typeface="+mj-lt"/>
              <a:buAutoNum type="arabicPeriod"/>
            </a:pPr>
            <a:r>
              <a:rPr lang="en-US" dirty="0"/>
              <a:t>Tracking down the best evidence available to answer that question</a:t>
            </a:r>
          </a:p>
          <a:p>
            <a:pPr marL="514350" indent="-514350">
              <a:buFont typeface="+mj-lt"/>
              <a:buAutoNum type="arabicPeriod"/>
            </a:pPr>
            <a:r>
              <a:rPr lang="en-US" dirty="0"/>
              <a:t>Critically appraising the scientific validity and usefulness of evidence</a:t>
            </a:r>
          </a:p>
          <a:p>
            <a:pPr marL="514350" indent="-514350">
              <a:buFont typeface="+mj-lt"/>
              <a:buAutoNum type="arabicPeriod"/>
            </a:pPr>
            <a:r>
              <a:rPr lang="en-US" dirty="0"/>
              <a:t>Integrating the appraisal with one’s clinical expertise and client values and circumstances and then applying it to practice</a:t>
            </a:r>
          </a:p>
          <a:p>
            <a:pPr marL="514350" indent="-514350">
              <a:buFont typeface="+mj-lt"/>
              <a:buAutoNum type="arabicPeriod"/>
            </a:pPr>
            <a:r>
              <a:rPr lang="en-US" dirty="0"/>
              <a:t>Evaluating </a:t>
            </a:r>
            <a:r>
              <a:rPr lang="en-US" dirty="0" smtClean="0"/>
              <a:t>Outcomes—with </a:t>
            </a:r>
            <a:r>
              <a:rPr lang="en-US" dirty="0"/>
              <a:t>the use of single-case designs if feasible </a:t>
            </a:r>
          </a:p>
        </p:txBody>
      </p:sp>
    </p:spTree>
    <p:extLst>
      <p:ext uri="{BB962C8B-B14F-4D97-AF65-F5344CB8AC3E}">
        <p14:creationId xmlns:p14="http://schemas.microsoft.com/office/powerpoint/2010/main" val="1435191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 of EBP Model to Case #2.3</a:t>
            </a:r>
          </a:p>
        </p:txBody>
      </p:sp>
      <p:sp>
        <p:nvSpPr>
          <p:cNvPr id="3" name="Content Placeholder 2"/>
          <p:cNvSpPr>
            <a:spLocks noGrp="1"/>
          </p:cNvSpPr>
          <p:nvPr>
            <p:ph idx="1"/>
          </p:nvPr>
        </p:nvSpPr>
        <p:spPr/>
        <p:txBody>
          <a:bodyPr/>
          <a:lstStyle/>
          <a:p>
            <a:r>
              <a:rPr lang="en-US" dirty="0"/>
              <a:t>Dustin Jordon is a social worker in the homeless program at the Veterans Affairs Medical Center in Oklahoma City </a:t>
            </a:r>
          </a:p>
          <a:p>
            <a:r>
              <a:rPr lang="en-US" dirty="0"/>
              <a:t>Terry </a:t>
            </a:r>
            <a:r>
              <a:rPr lang="en-US" dirty="0" err="1"/>
              <a:t>Esherhut</a:t>
            </a:r>
            <a:r>
              <a:rPr lang="en-US" dirty="0"/>
              <a:t>, client, is a former Tech Sergeant in the Air Force who left the military to save his marriage. Terry started drinking, began using cocaine, and eventually ended up homeless</a:t>
            </a:r>
          </a:p>
        </p:txBody>
      </p:sp>
    </p:spTree>
    <p:extLst>
      <p:ext uri="{BB962C8B-B14F-4D97-AF65-F5344CB8AC3E}">
        <p14:creationId xmlns:p14="http://schemas.microsoft.com/office/powerpoint/2010/main" val="132656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 of EBP Model to Case #2.3</a:t>
            </a:r>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en-US" dirty="0"/>
              <a:t>Dustin must convert all of the information he has about Terry and turn them into answerable questions </a:t>
            </a:r>
          </a:p>
          <a:p>
            <a:pPr marL="1314450" lvl="2" indent="-514350">
              <a:buFont typeface="+mj-lt"/>
              <a:buAutoNum type="arabicPeriod"/>
            </a:pPr>
            <a:r>
              <a:rPr lang="en-US" dirty="0"/>
              <a:t>What factors increase the probability of </a:t>
            </a:r>
            <a:r>
              <a:rPr lang="en-US" dirty="0" smtClean="0"/>
              <a:t>Terry </a:t>
            </a:r>
            <a:r>
              <a:rPr lang="en-US" dirty="0"/>
              <a:t>acquiring and maintaining permanent housing as an adult veteran?</a:t>
            </a:r>
          </a:p>
          <a:p>
            <a:pPr marL="1314450" lvl="2" indent="-514350">
              <a:buFont typeface="+mj-lt"/>
              <a:buAutoNum type="arabicPeriod"/>
            </a:pPr>
            <a:r>
              <a:rPr lang="en-US" dirty="0"/>
              <a:t>If Terry receives drug and alcohol treatment, what is the probability of him remaining sober?</a:t>
            </a:r>
          </a:p>
          <a:p>
            <a:pPr marL="1314450" lvl="2" indent="-514350">
              <a:buFont typeface="+mj-lt"/>
              <a:buAutoNum type="arabicPeriod"/>
            </a:pPr>
            <a:r>
              <a:rPr lang="en-US" dirty="0"/>
              <a:t>If Terry receives vocational rehabilitation services, what is the probability of him finding and keeping a job that pays enough for him to secure permanent housing?</a:t>
            </a:r>
          </a:p>
        </p:txBody>
      </p:sp>
    </p:spTree>
    <p:extLst>
      <p:ext uri="{BB962C8B-B14F-4D97-AF65-F5344CB8AC3E}">
        <p14:creationId xmlns:p14="http://schemas.microsoft.com/office/powerpoint/2010/main" val="178885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 of EBP Model to Case #2.3</a:t>
            </a:r>
          </a:p>
        </p:txBody>
      </p:sp>
      <p:sp>
        <p:nvSpPr>
          <p:cNvPr id="3" name="Content Placeholder 2"/>
          <p:cNvSpPr>
            <a:spLocks noGrp="1"/>
          </p:cNvSpPr>
          <p:nvPr>
            <p:ph idx="1"/>
          </p:nvPr>
        </p:nvSpPr>
        <p:spPr/>
        <p:txBody>
          <a:bodyPr>
            <a:normAutofit lnSpcReduction="10000"/>
          </a:bodyPr>
          <a:lstStyle/>
          <a:p>
            <a:pPr marL="0" indent="0">
              <a:buNone/>
            </a:pPr>
            <a:r>
              <a:rPr lang="en-US" dirty="0"/>
              <a:t>2. Dustin must now search for the best evidence with which to answer the </a:t>
            </a:r>
            <a:r>
              <a:rPr lang="en-US" dirty="0" smtClean="0"/>
              <a:t>question.</a:t>
            </a:r>
            <a:endParaRPr lang="en-US" dirty="0"/>
          </a:p>
          <a:p>
            <a:pPr lvl="1"/>
            <a:r>
              <a:rPr lang="en-US" sz="2000" dirty="0"/>
              <a:t>Dustin could search for peer-reviewed sources that include a combination of key words and phrases such as, veterans, treatment, alcohol, drugs, housing, and vocational </a:t>
            </a:r>
            <a:r>
              <a:rPr lang="en-US" sz="2000" dirty="0" smtClean="0"/>
              <a:t>rehabilitation. </a:t>
            </a:r>
            <a:endParaRPr lang="en-US" sz="2000" dirty="0"/>
          </a:p>
          <a:p>
            <a:pPr marL="0" indent="0">
              <a:buNone/>
            </a:pPr>
            <a:endParaRPr lang="en-US" sz="2200" dirty="0"/>
          </a:p>
          <a:p>
            <a:pPr marL="0" indent="0">
              <a:buNone/>
            </a:pPr>
            <a:r>
              <a:rPr lang="en-US" dirty="0"/>
              <a:t>3. Dustin critically evaluates the evidence for its validity and </a:t>
            </a:r>
            <a:r>
              <a:rPr lang="en-US" dirty="0" smtClean="0"/>
              <a:t>usefulness.</a:t>
            </a:r>
            <a:endParaRPr lang="en-US" dirty="0"/>
          </a:p>
          <a:p>
            <a:pPr lvl="1"/>
            <a:r>
              <a:rPr lang="en-US" sz="2000" dirty="0" smtClean="0"/>
              <a:t>He </a:t>
            </a:r>
            <a:r>
              <a:rPr lang="en-US" sz="2000" dirty="0"/>
              <a:t>n</a:t>
            </a:r>
            <a:r>
              <a:rPr lang="en-US" sz="2000" dirty="0" smtClean="0"/>
              <a:t>eeds </a:t>
            </a:r>
            <a:r>
              <a:rPr lang="en-US" sz="2000" dirty="0"/>
              <a:t>to determine the internal and external </a:t>
            </a:r>
            <a:r>
              <a:rPr lang="en-US" sz="2000" dirty="0" smtClean="0"/>
              <a:t>validity. </a:t>
            </a:r>
            <a:endParaRPr lang="en-US" sz="2000" dirty="0"/>
          </a:p>
          <a:p>
            <a:pPr lvl="1"/>
            <a:r>
              <a:rPr lang="en-US" sz="2000" dirty="0"/>
              <a:t>He needs to assess whether evidence is indicative of the efficacy of the interventions or are the result of flaws in the research </a:t>
            </a:r>
            <a:r>
              <a:rPr lang="en-US" sz="2000" dirty="0" smtClean="0"/>
              <a:t>design. </a:t>
            </a:r>
            <a:endParaRPr lang="en-US" sz="2000" dirty="0"/>
          </a:p>
        </p:txBody>
      </p:sp>
    </p:spTree>
    <p:extLst>
      <p:ext uri="{BB962C8B-B14F-4D97-AF65-F5344CB8AC3E}">
        <p14:creationId xmlns:p14="http://schemas.microsoft.com/office/powerpoint/2010/main" val="1591326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 of EBP Model to Case #2.3</a:t>
            </a:r>
          </a:p>
        </p:txBody>
      </p:sp>
      <p:sp>
        <p:nvSpPr>
          <p:cNvPr id="3" name="Content Placeholder 2"/>
          <p:cNvSpPr>
            <a:spLocks noGrp="1"/>
          </p:cNvSpPr>
          <p:nvPr>
            <p:ph idx="1"/>
          </p:nvPr>
        </p:nvSpPr>
        <p:spPr/>
        <p:txBody>
          <a:bodyPr>
            <a:normAutofit/>
          </a:bodyPr>
          <a:lstStyle/>
          <a:p>
            <a:pPr marL="0" indent="0">
              <a:buNone/>
            </a:pPr>
            <a:r>
              <a:rPr lang="en-US" dirty="0"/>
              <a:t>4. Dustin integrates his knowledge of research with practice </a:t>
            </a:r>
            <a:r>
              <a:rPr lang="en-US" dirty="0" smtClean="0"/>
              <a:t>wisdom.</a:t>
            </a:r>
            <a:endParaRPr lang="en-US" dirty="0"/>
          </a:p>
          <a:p>
            <a:pPr lvl="1"/>
            <a:r>
              <a:rPr lang="en-US" sz="1800" dirty="0"/>
              <a:t>He knows he needs to consider his experience working with homeless veterans in Oklahoma City and the specific circumstances facing Terry to develop an effective </a:t>
            </a:r>
            <a:r>
              <a:rPr lang="en-US" sz="1800" dirty="0" smtClean="0"/>
              <a:t>plan.</a:t>
            </a:r>
            <a:endParaRPr lang="en-US" sz="1800" dirty="0"/>
          </a:p>
          <a:p>
            <a:pPr marL="0" indent="0">
              <a:buNone/>
            </a:pPr>
            <a:r>
              <a:rPr lang="en-US" dirty="0"/>
              <a:t>5. Dustin completes the EBP by evaluating outcomes </a:t>
            </a:r>
            <a:r>
              <a:rPr lang="en-US" dirty="0" smtClean="0"/>
              <a:t>.</a:t>
            </a:r>
            <a:endParaRPr lang="en-US" dirty="0"/>
          </a:p>
          <a:p>
            <a:pPr lvl="1"/>
            <a:r>
              <a:rPr lang="en-US" sz="2000" dirty="0"/>
              <a:t>Dustin monitors the efficacy of the intervention plan </a:t>
            </a:r>
            <a:r>
              <a:rPr lang="en-US" sz="2000" dirty="0" smtClean="0"/>
              <a:t>by creating </a:t>
            </a:r>
            <a:r>
              <a:rPr lang="en-US" sz="2000" dirty="0"/>
              <a:t>measurable goals with </a:t>
            </a:r>
            <a:r>
              <a:rPr lang="en-US" sz="2000" dirty="0" smtClean="0"/>
              <a:t>clients.</a:t>
            </a:r>
            <a:endParaRPr lang="en-US" sz="2000" dirty="0"/>
          </a:p>
          <a:p>
            <a:pPr lvl="1"/>
            <a:r>
              <a:rPr lang="en-US" sz="2000" dirty="0"/>
              <a:t>Dustin will then evaluate the progress by periodically assessing the extent to which the intervention plan helps Terry meet his </a:t>
            </a:r>
            <a:r>
              <a:rPr lang="en-US" sz="2000" dirty="0" smtClean="0"/>
              <a:t>goals.</a:t>
            </a:r>
            <a:endParaRPr lang="en-US" sz="2000" dirty="0"/>
          </a:p>
        </p:txBody>
      </p:sp>
    </p:spTree>
    <p:extLst>
      <p:ext uri="{BB962C8B-B14F-4D97-AF65-F5344CB8AC3E}">
        <p14:creationId xmlns:p14="http://schemas.microsoft.com/office/powerpoint/2010/main" val="262733338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6</TotalTime>
  <Words>962</Words>
  <Application>Microsoft Office PowerPoint</Application>
  <PresentationFormat>On-screen Show (4:3)</PresentationFormat>
  <Paragraphs>71</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Custom Design</vt:lpstr>
      <vt:lpstr>1_Custom Design</vt:lpstr>
      <vt:lpstr>Competence-Based Social Work: The Profession of Caring, Knowing, and Serving   Chapter 12: Critical Thinking</vt:lpstr>
      <vt:lpstr>Defining Critical Thinking in Social Work</vt:lpstr>
      <vt:lpstr>Critical Thinking (CSWE, 2008)</vt:lpstr>
      <vt:lpstr>Developing the Ability for Systematic and Contextual Knowing </vt:lpstr>
      <vt:lpstr>The Five-Step Process of Evidence Based Practice (EBP)</vt:lpstr>
      <vt:lpstr>Application of EBP Model to Case #2.3</vt:lpstr>
      <vt:lpstr>Application of EBP Model to Case #2.3</vt:lpstr>
      <vt:lpstr>Application of EBP Model to Case #2.3</vt:lpstr>
      <vt:lpstr>Application of EBP Model to Case #2.3</vt:lpstr>
      <vt:lpstr>Self-Reflection </vt:lpstr>
      <vt:lpstr>Engaged Learning: Case 12.1 Sydney Peeler</vt:lpstr>
      <vt:lpstr>Engaged Learning: Reflection Question</vt:lpstr>
      <vt:lpstr>References</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12: Critical Thinking</dc:title>
  <dc:creator>BUCKLEY, Jacqueline</dc:creator>
  <cp:lastModifiedBy>BUCKLEY, Jacqueline</cp:lastModifiedBy>
  <cp:revision>2</cp:revision>
  <dcterms:created xsi:type="dcterms:W3CDTF">2019-04-08T18:49:05Z</dcterms:created>
  <dcterms:modified xsi:type="dcterms:W3CDTF">2019-04-09T14:29:04Z</dcterms:modified>
</cp:coreProperties>
</file>