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73" r:id="rId3"/>
    <p:sldId id="259" r:id="rId4"/>
    <p:sldId id="260" r:id="rId5"/>
    <p:sldId id="261" r:id="rId6"/>
    <p:sldId id="272" r:id="rId7"/>
    <p:sldId id="262" r:id="rId8"/>
    <p:sldId id="271" r:id="rId9"/>
    <p:sldId id="263" r:id="rId10"/>
    <p:sldId id="265" r:id="rId11"/>
    <p:sldId id="266" r:id="rId12"/>
    <p:sldId id="268" r:id="rId13"/>
    <p:sldId id="269" r:id="rId14"/>
    <p:sldId id="274" r:id="rId15"/>
    <p:sldId id="275" r:id="rId16"/>
    <p:sldId id="276" r:id="rId17"/>
    <p:sldId id="27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1"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4E88A-9FB5-416C-BF50-3669231EDC84}" type="doc">
      <dgm:prSet loTypeId="urn:microsoft.com/office/officeart/2005/8/layout/hChevron3" loCatId="process" qsTypeId="urn:microsoft.com/office/officeart/2005/8/quickstyle/simple1" qsCatId="simple" csTypeId="urn:microsoft.com/office/officeart/2005/8/colors/accent1_2" csCatId="accent1" phldr="1"/>
      <dgm:spPr/>
    </dgm:pt>
    <dgm:pt modelId="{825F7F38-5490-44CA-8EF0-E3A40F94D77B}">
      <dgm:prSet phldrT="[Text]"/>
      <dgm:spPr>
        <a:solidFill>
          <a:schemeClr val="accent6">
            <a:lumMod val="75000"/>
          </a:schemeClr>
        </a:solidFill>
      </dgm:spPr>
      <dgm:t>
        <a:bodyPr/>
        <a:lstStyle/>
        <a:p>
          <a:r>
            <a:rPr lang="en-US" dirty="0"/>
            <a:t>Sigmund Freud</a:t>
          </a:r>
        </a:p>
      </dgm:t>
    </dgm:pt>
    <dgm:pt modelId="{69DF1EF0-3DE1-413D-8687-E913590A44AB}" type="parTrans" cxnId="{20E614DD-6E93-4A12-AC11-981C7F5E5DD5}">
      <dgm:prSet/>
      <dgm:spPr/>
      <dgm:t>
        <a:bodyPr/>
        <a:lstStyle/>
        <a:p>
          <a:endParaRPr lang="en-US"/>
        </a:p>
      </dgm:t>
    </dgm:pt>
    <dgm:pt modelId="{8E50CCDF-0505-4938-9277-11217CF76CD2}" type="sibTrans" cxnId="{20E614DD-6E93-4A12-AC11-981C7F5E5DD5}">
      <dgm:prSet/>
      <dgm:spPr/>
      <dgm:t>
        <a:bodyPr/>
        <a:lstStyle/>
        <a:p>
          <a:endParaRPr lang="en-US"/>
        </a:p>
      </dgm:t>
    </dgm:pt>
    <dgm:pt modelId="{E8BF3CA3-3CA9-415F-8625-59A9EFD0F4CD}">
      <dgm:prSet phldrT="[Text]"/>
      <dgm:spPr>
        <a:solidFill>
          <a:schemeClr val="accent4">
            <a:lumMod val="75000"/>
          </a:schemeClr>
        </a:solidFill>
      </dgm:spPr>
      <dgm:t>
        <a:bodyPr/>
        <a:lstStyle/>
        <a:p>
          <a:r>
            <a:rPr lang="en-US" dirty="0"/>
            <a:t>D. W. Winnicott</a:t>
          </a:r>
        </a:p>
      </dgm:t>
    </dgm:pt>
    <dgm:pt modelId="{2A50A95A-A92A-4D1F-8A97-DB5293B66277}" type="parTrans" cxnId="{29DA528D-0A4A-4B6D-B923-1FDDE08F6F77}">
      <dgm:prSet/>
      <dgm:spPr/>
      <dgm:t>
        <a:bodyPr/>
        <a:lstStyle/>
        <a:p>
          <a:endParaRPr lang="en-US"/>
        </a:p>
      </dgm:t>
    </dgm:pt>
    <dgm:pt modelId="{7188AE10-B6FC-431D-911F-823476F1F4BE}" type="sibTrans" cxnId="{29DA528D-0A4A-4B6D-B923-1FDDE08F6F77}">
      <dgm:prSet/>
      <dgm:spPr/>
      <dgm:t>
        <a:bodyPr/>
        <a:lstStyle/>
        <a:p>
          <a:endParaRPr lang="en-US"/>
        </a:p>
      </dgm:t>
    </dgm:pt>
    <dgm:pt modelId="{D17FE034-E61C-4A63-9621-D92B13173FD3}">
      <dgm:prSet phldrT="[Text]"/>
      <dgm:spPr>
        <a:solidFill>
          <a:srgbClr val="C00000"/>
        </a:solidFill>
      </dgm:spPr>
      <dgm:t>
        <a:bodyPr/>
        <a:lstStyle/>
        <a:p>
          <a:r>
            <a:rPr lang="en-US" dirty="0"/>
            <a:t>John Bowlby</a:t>
          </a:r>
        </a:p>
      </dgm:t>
    </dgm:pt>
    <dgm:pt modelId="{79BCAD01-69A4-4B98-AF76-9C7993B60E0E}" type="parTrans" cxnId="{07EEAA7B-A7FE-49B4-A87D-3D20AED08C64}">
      <dgm:prSet/>
      <dgm:spPr/>
      <dgm:t>
        <a:bodyPr/>
        <a:lstStyle/>
        <a:p>
          <a:endParaRPr lang="en-US"/>
        </a:p>
      </dgm:t>
    </dgm:pt>
    <dgm:pt modelId="{7583C135-DCF3-4ACB-B795-ADF87DD66EEB}" type="sibTrans" cxnId="{07EEAA7B-A7FE-49B4-A87D-3D20AED08C64}">
      <dgm:prSet/>
      <dgm:spPr/>
      <dgm:t>
        <a:bodyPr/>
        <a:lstStyle/>
        <a:p>
          <a:endParaRPr lang="en-US"/>
        </a:p>
      </dgm:t>
    </dgm:pt>
    <dgm:pt modelId="{AEC83FC1-6624-4E90-8CB6-0991092D1637}">
      <dgm:prSet/>
      <dgm:spPr>
        <a:solidFill>
          <a:schemeClr val="accent3">
            <a:lumMod val="75000"/>
          </a:schemeClr>
        </a:solidFill>
      </dgm:spPr>
      <dgm:t>
        <a:bodyPr/>
        <a:lstStyle/>
        <a:p>
          <a:r>
            <a:rPr lang="en-US" dirty="0"/>
            <a:t>Mary Salter Ainsworth</a:t>
          </a:r>
        </a:p>
      </dgm:t>
    </dgm:pt>
    <dgm:pt modelId="{9113877E-563E-4824-86A4-9918B4D3C3B2}" type="parTrans" cxnId="{9C9D2764-9D4F-49C6-B4A1-97EDAFE9655D}">
      <dgm:prSet/>
      <dgm:spPr/>
      <dgm:t>
        <a:bodyPr/>
        <a:lstStyle/>
        <a:p>
          <a:endParaRPr lang="en-US"/>
        </a:p>
      </dgm:t>
    </dgm:pt>
    <dgm:pt modelId="{CF5E57FD-EC32-450E-93DF-ADB349BB08E7}" type="sibTrans" cxnId="{9C9D2764-9D4F-49C6-B4A1-97EDAFE9655D}">
      <dgm:prSet/>
      <dgm:spPr/>
      <dgm:t>
        <a:bodyPr/>
        <a:lstStyle/>
        <a:p>
          <a:endParaRPr lang="en-US"/>
        </a:p>
      </dgm:t>
    </dgm:pt>
    <dgm:pt modelId="{F45315A4-5FF9-4AA8-B2B1-4DD7B2F08174}" type="pres">
      <dgm:prSet presAssocID="{9C54E88A-9FB5-416C-BF50-3669231EDC84}" presName="Name0" presStyleCnt="0">
        <dgm:presLayoutVars>
          <dgm:dir/>
          <dgm:resizeHandles val="exact"/>
        </dgm:presLayoutVars>
      </dgm:prSet>
      <dgm:spPr/>
    </dgm:pt>
    <dgm:pt modelId="{1381C712-5328-437F-AF1C-7215E3A07A0C}" type="pres">
      <dgm:prSet presAssocID="{825F7F38-5490-44CA-8EF0-E3A40F94D77B}" presName="parTxOnly" presStyleLbl="node1" presStyleIdx="0" presStyleCnt="4">
        <dgm:presLayoutVars>
          <dgm:bulletEnabled val="1"/>
        </dgm:presLayoutVars>
      </dgm:prSet>
      <dgm:spPr/>
      <dgm:t>
        <a:bodyPr/>
        <a:lstStyle/>
        <a:p>
          <a:endParaRPr lang="en-US"/>
        </a:p>
      </dgm:t>
    </dgm:pt>
    <dgm:pt modelId="{617CB411-E400-4889-AA58-5492E0B4C2CC}" type="pres">
      <dgm:prSet presAssocID="{8E50CCDF-0505-4938-9277-11217CF76CD2}" presName="parSpace" presStyleCnt="0"/>
      <dgm:spPr/>
    </dgm:pt>
    <dgm:pt modelId="{5828A9C9-8F5D-4D4C-AA08-3983ACB04239}" type="pres">
      <dgm:prSet presAssocID="{E8BF3CA3-3CA9-415F-8625-59A9EFD0F4CD}" presName="parTxOnly" presStyleLbl="node1" presStyleIdx="1" presStyleCnt="4" custScaleY="133875">
        <dgm:presLayoutVars>
          <dgm:bulletEnabled val="1"/>
        </dgm:presLayoutVars>
      </dgm:prSet>
      <dgm:spPr/>
      <dgm:t>
        <a:bodyPr/>
        <a:lstStyle/>
        <a:p>
          <a:endParaRPr lang="en-US"/>
        </a:p>
      </dgm:t>
    </dgm:pt>
    <dgm:pt modelId="{92CE81FF-B60E-40A0-874D-725A56C9CEDF}" type="pres">
      <dgm:prSet presAssocID="{7188AE10-B6FC-431D-911F-823476F1F4BE}" presName="parSpace" presStyleCnt="0"/>
      <dgm:spPr/>
    </dgm:pt>
    <dgm:pt modelId="{3B0FB451-9D7C-42E5-93C3-2335E60DC36D}" type="pres">
      <dgm:prSet presAssocID="{D17FE034-E61C-4A63-9621-D92B13173FD3}" presName="parTxOnly" presStyleLbl="node1" presStyleIdx="2" presStyleCnt="4" custScaleY="133875">
        <dgm:presLayoutVars>
          <dgm:bulletEnabled val="1"/>
        </dgm:presLayoutVars>
      </dgm:prSet>
      <dgm:spPr/>
      <dgm:t>
        <a:bodyPr/>
        <a:lstStyle/>
        <a:p>
          <a:endParaRPr lang="en-US"/>
        </a:p>
      </dgm:t>
    </dgm:pt>
    <dgm:pt modelId="{76D13555-48C6-4C99-97C9-DFE9850D3464}" type="pres">
      <dgm:prSet presAssocID="{7583C135-DCF3-4ACB-B795-ADF87DD66EEB}" presName="parSpace" presStyleCnt="0"/>
      <dgm:spPr/>
    </dgm:pt>
    <dgm:pt modelId="{67B3070A-7AA8-4C2E-999C-DD594C58A66C}" type="pres">
      <dgm:prSet presAssocID="{AEC83FC1-6624-4E90-8CB6-0991092D1637}" presName="parTxOnly" presStyleLbl="node1" presStyleIdx="3" presStyleCnt="4" custScaleY="133875">
        <dgm:presLayoutVars>
          <dgm:bulletEnabled val="1"/>
        </dgm:presLayoutVars>
      </dgm:prSet>
      <dgm:spPr/>
      <dgm:t>
        <a:bodyPr/>
        <a:lstStyle/>
        <a:p>
          <a:endParaRPr lang="en-US"/>
        </a:p>
      </dgm:t>
    </dgm:pt>
  </dgm:ptLst>
  <dgm:cxnLst>
    <dgm:cxn modelId="{8BBB604C-0758-4874-930A-56F2C336A298}" type="presOf" srcId="{AEC83FC1-6624-4E90-8CB6-0991092D1637}" destId="{67B3070A-7AA8-4C2E-999C-DD594C58A66C}" srcOrd="0" destOrd="0" presId="urn:microsoft.com/office/officeart/2005/8/layout/hChevron3"/>
    <dgm:cxn modelId="{BC8E465B-63FB-4CC1-B300-29F8232DDDCA}" type="presOf" srcId="{9C54E88A-9FB5-416C-BF50-3669231EDC84}" destId="{F45315A4-5FF9-4AA8-B2B1-4DD7B2F08174}" srcOrd="0" destOrd="0" presId="urn:microsoft.com/office/officeart/2005/8/layout/hChevron3"/>
    <dgm:cxn modelId="{FDEFE62A-0882-46A4-9AFA-89162E704F22}" type="presOf" srcId="{825F7F38-5490-44CA-8EF0-E3A40F94D77B}" destId="{1381C712-5328-437F-AF1C-7215E3A07A0C}" srcOrd="0" destOrd="0" presId="urn:microsoft.com/office/officeart/2005/8/layout/hChevron3"/>
    <dgm:cxn modelId="{20E614DD-6E93-4A12-AC11-981C7F5E5DD5}" srcId="{9C54E88A-9FB5-416C-BF50-3669231EDC84}" destId="{825F7F38-5490-44CA-8EF0-E3A40F94D77B}" srcOrd="0" destOrd="0" parTransId="{69DF1EF0-3DE1-413D-8687-E913590A44AB}" sibTransId="{8E50CCDF-0505-4938-9277-11217CF76CD2}"/>
    <dgm:cxn modelId="{855B51B9-FFF2-4D21-B873-3962FED0580C}" type="presOf" srcId="{D17FE034-E61C-4A63-9621-D92B13173FD3}" destId="{3B0FB451-9D7C-42E5-93C3-2335E60DC36D}" srcOrd="0" destOrd="0" presId="urn:microsoft.com/office/officeart/2005/8/layout/hChevron3"/>
    <dgm:cxn modelId="{9C9D2764-9D4F-49C6-B4A1-97EDAFE9655D}" srcId="{9C54E88A-9FB5-416C-BF50-3669231EDC84}" destId="{AEC83FC1-6624-4E90-8CB6-0991092D1637}" srcOrd="3" destOrd="0" parTransId="{9113877E-563E-4824-86A4-9918B4D3C3B2}" sibTransId="{CF5E57FD-EC32-450E-93DF-ADB349BB08E7}"/>
    <dgm:cxn modelId="{29DA528D-0A4A-4B6D-B923-1FDDE08F6F77}" srcId="{9C54E88A-9FB5-416C-BF50-3669231EDC84}" destId="{E8BF3CA3-3CA9-415F-8625-59A9EFD0F4CD}" srcOrd="1" destOrd="0" parTransId="{2A50A95A-A92A-4D1F-8A97-DB5293B66277}" sibTransId="{7188AE10-B6FC-431D-911F-823476F1F4BE}"/>
    <dgm:cxn modelId="{07EEAA7B-A7FE-49B4-A87D-3D20AED08C64}" srcId="{9C54E88A-9FB5-416C-BF50-3669231EDC84}" destId="{D17FE034-E61C-4A63-9621-D92B13173FD3}" srcOrd="2" destOrd="0" parTransId="{79BCAD01-69A4-4B98-AF76-9C7993B60E0E}" sibTransId="{7583C135-DCF3-4ACB-B795-ADF87DD66EEB}"/>
    <dgm:cxn modelId="{344DC06F-DDBC-490B-88CA-13471D96852E}" type="presOf" srcId="{E8BF3CA3-3CA9-415F-8625-59A9EFD0F4CD}" destId="{5828A9C9-8F5D-4D4C-AA08-3983ACB04239}" srcOrd="0" destOrd="0" presId="urn:microsoft.com/office/officeart/2005/8/layout/hChevron3"/>
    <dgm:cxn modelId="{07489B50-7A3F-42B5-845C-A7AA7D103518}" type="presParOf" srcId="{F45315A4-5FF9-4AA8-B2B1-4DD7B2F08174}" destId="{1381C712-5328-437F-AF1C-7215E3A07A0C}" srcOrd="0" destOrd="0" presId="urn:microsoft.com/office/officeart/2005/8/layout/hChevron3"/>
    <dgm:cxn modelId="{D89E8E22-2918-4BE4-B270-AD907973DFD1}" type="presParOf" srcId="{F45315A4-5FF9-4AA8-B2B1-4DD7B2F08174}" destId="{617CB411-E400-4889-AA58-5492E0B4C2CC}" srcOrd="1" destOrd="0" presId="urn:microsoft.com/office/officeart/2005/8/layout/hChevron3"/>
    <dgm:cxn modelId="{6094C017-2127-4D9C-88BA-474F0DF71C3D}" type="presParOf" srcId="{F45315A4-5FF9-4AA8-B2B1-4DD7B2F08174}" destId="{5828A9C9-8F5D-4D4C-AA08-3983ACB04239}" srcOrd="2" destOrd="0" presId="urn:microsoft.com/office/officeart/2005/8/layout/hChevron3"/>
    <dgm:cxn modelId="{5DA33744-09E5-4553-8743-9E0E3B81F8E6}" type="presParOf" srcId="{F45315A4-5FF9-4AA8-B2B1-4DD7B2F08174}" destId="{92CE81FF-B60E-40A0-874D-725A56C9CEDF}" srcOrd="3" destOrd="0" presId="urn:microsoft.com/office/officeart/2005/8/layout/hChevron3"/>
    <dgm:cxn modelId="{E4553B5C-5CAF-43F1-8E95-8A3E6F1C560C}" type="presParOf" srcId="{F45315A4-5FF9-4AA8-B2B1-4DD7B2F08174}" destId="{3B0FB451-9D7C-42E5-93C3-2335E60DC36D}" srcOrd="4" destOrd="0" presId="urn:microsoft.com/office/officeart/2005/8/layout/hChevron3"/>
    <dgm:cxn modelId="{D22D5DBB-57EE-40C5-946E-DDB74FC3D6E7}" type="presParOf" srcId="{F45315A4-5FF9-4AA8-B2B1-4DD7B2F08174}" destId="{76D13555-48C6-4C99-97C9-DFE9850D3464}" srcOrd="5" destOrd="0" presId="urn:microsoft.com/office/officeart/2005/8/layout/hChevron3"/>
    <dgm:cxn modelId="{AE82C455-511E-48A4-A4F7-19BECE319FC6}" type="presParOf" srcId="{F45315A4-5FF9-4AA8-B2B1-4DD7B2F08174}" destId="{67B3070A-7AA8-4C2E-999C-DD594C58A66C}"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505695-4F72-4CD7-B174-4C4790604387}"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pt>
    <dgm:pt modelId="{7BA7D4B6-64B5-4899-9E99-D052C9820DF7}">
      <dgm:prSet phldrT="[Text]"/>
      <dgm:spPr/>
      <dgm:t>
        <a:bodyPr/>
        <a:lstStyle/>
        <a:p>
          <a:pPr>
            <a:lnSpc>
              <a:spcPct val="100000"/>
            </a:lnSpc>
          </a:pPr>
          <a:r>
            <a:rPr lang="en-US" dirty="0"/>
            <a:t>Insecure Attachment</a:t>
          </a:r>
        </a:p>
      </dgm:t>
    </dgm:pt>
    <dgm:pt modelId="{036463C5-F5A6-4769-A628-035F674E8E86}" type="parTrans" cxnId="{682749CE-8BC8-4E91-80FE-4A2A955BACC9}">
      <dgm:prSet/>
      <dgm:spPr/>
      <dgm:t>
        <a:bodyPr/>
        <a:lstStyle/>
        <a:p>
          <a:endParaRPr lang="en-US"/>
        </a:p>
      </dgm:t>
    </dgm:pt>
    <dgm:pt modelId="{80CA407A-3B2B-48F7-B7E3-20AFA439C89F}" type="sibTrans" cxnId="{682749CE-8BC8-4E91-80FE-4A2A955BACC9}">
      <dgm:prSet/>
      <dgm:spPr/>
      <dgm:t>
        <a:bodyPr/>
        <a:lstStyle/>
        <a:p>
          <a:endParaRPr lang="en-US"/>
        </a:p>
      </dgm:t>
    </dgm:pt>
    <dgm:pt modelId="{DAA5748A-3117-445F-9A02-FAFA5B0622B0}">
      <dgm:prSet phldrT="[Text]"/>
      <dgm:spPr/>
      <dgm:t>
        <a:bodyPr/>
        <a:lstStyle/>
        <a:p>
          <a:pPr>
            <a:lnSpc>
              <a:spcPct val="100000"/>
            </a:lnSpc>
          </a:pPr>
          <a:r>
            <a:rPr lang="en-US" dirty="0"/>
            <a:t>Secure Attachment</a:t>
          </a:r>
        </a:p>
      </dgm:t>
    </dgm:pt>
    <dgm:pt modelId="{8B3045B5-763C-4885-9E96-58857C21B6C7}" type="parTrans" cxnId="{33D4AA7F-5DEB-4F44-8518-950FDE0F8743}">
      <dgm:prSet/>
      <dgm:spPr/>
      <dgm:t>
        <a:bodyPr/>
        <a:lstStyle/>
        <a:p>
          <a:endParaRPr lang="en-US"/>
        </a:p>
      </dgm:t>
    </dgm:pt>
    <dgm:pt modelId="{62E806AC-A6F5-4E2D-BFF1-E01D39360D36}" type="sibTrans" cxnId="{33D4AA7F-5DEB-4F44-8518-950FDE0F8743}">
      <dgm:prSet/>
      <dgm:spPr/>
      <dgm:t>
        <a:bodyPr/>
        <a:lstStyle/>
        <a:p>
          <a:endParaRPr lang="en-US"/>
        </a:p>
      </dgm:t>
    </dgm:pt>
    <dgm:pt modelId="{B9AC9D05-9849-4ED3-911C-B385533399F0}">
      <dgm:prSet phldrT="[Text]"/>
      <dgm:spPr/>
      <dgm:t>
        <a:bodyPr/>
        <a:lstStyle/>
        <a:p>
          <a:pPr>
            <a:lnSpc>
              <a:spcPct val="100000"/>
            </a:lnSpc>
          </a:pPr>
          <a:r>
            <a:rPr lang="en-US" dirty="0"/>
            <a:t>Disorganized  Attachment</a:t>
          </a:r>
        </a:p>
      </dgm:t>
    </dgm:pt>
    <dgm:pt modelId="{7E2E6AB3-3F58-44B0-A7EF-F4408D30B65F}" type="parTrans" cxnId="{3776C3D8-45EC-43CF-AA54-6EF0A5247719}">
      <dgm:prSet/>
      <dgm:spPr/>
      <dgm:t>
        <a:bodyPr/>
        <a:lstStyle/>
        <a:p>
          <a:endParaRPr lang="en-US"/>
        </a:p>
      </dgm:t>
    </dgm:pt>
    <dgm:pt modelId="{85F68208-75D6-4D96-BD4B-3A2092D59B4A}" type="sibTrans" cxnId="{3776C3D8-45EC-43CF-AA54-6EF0A5247719}">
      <dgm:prSet/>
      <dgm:spPr/>
      <dgm:t>
        <a:bodyPr/>
        <a:lstStyle/>
        <a:p>
          <a:endParaRPr lang="en-US"/>
        </a:p>
      </dgm:t>
    </dgm:pt>
    <dgm:pt modelId="{8C58A455-67A5-4463-B83A-B7859ABB3683}" type="pres">
      <dgm:prSet presAssocID="{C3505695-4F72-4CD7-B174-4C4790604387}" presName="root" presStyleCnt="0">
        <dgm:presLayoutVars>
          <dgm:dir/>
          <dgm:resizeHandles val="exact"/>
        </dgm:presLayoutVars>
      </dgm:prSet>
      <dgm:spPr/>
    </dgm:pt>
    <dgm:pt modelId="{4486E1B6-A033-4D12-87B3-9DE94308C141}" type="pres">
      <dgm:prSet presAssocID="{7BA7D4B6-64B5-4899-9E99-D052C9820DF7}" presName="compNode" presStyleCnt="0"/>
      <dgm:spPr/>
    </dgm:pt>
    <dgm:pt modelId="{941741F6-D9AE-4F4F-8547-981C2B806F3F}" type="pres">
      <dgm:prSet presAssocID="{7BA7D4B6-64B5-4899-9E99-D052C9820DF7}" presName="bgRect" presStyleLbl="bgShp" presStyleIdx="0" presStyleCnt="3"/>
      <dgm:spPr/>
    </dgm:pt>
    <dgm:pt modelId="{0B81010E-F1E7-48DB-B758-016D7A578004}" type="pres">
      <dgm:prSet presAssocID="{7BA7D4B6-64B5-4899-9E99-D052C9820DF7}"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Parent and Child"/>
        </a:ext>
      </dgm:extLst>
    </dgm:pt>
    <dgm:pt modelId="{F8A327F2-C251-443C-AED0-3B018A0633A4}" type="pres">
      <dgm:prSet presAssocID="{7BA7D4B6-64B5-4899-9E99-D052C9820DF7}" presName="spaceRect" presStyleCnt="0"/>
      <dgm:spPr/>
    </dgm:pt>
    <dgm:pt modelId="{8FD3F9B2-789E-4E81-819E-A67BBC0AF252}" type="pres">
      <dgm:prSet presAssocID="{7BA7D4B6-64B5-4899-9E99-D052C9820DF7}" presName="parTx" presStyleLbl="revTx" presStyleIdx="0" presStyleCnt="3">
        <dgm:presLayoutVars>
          <dgm:chMax val="0"/>
          <dgm:chPref val="0"/>
        </dgm:presLayoutVars>
      </dgm:prSet>
      <dgm:spPr/>
      <dgm:t>
        <a:bodyPr/>
        <a:lstStyle/>
        <a:p>
          <a:endParaRPr lang="en-US"/>
        </a:p>
      </dgm:t>
    </dgm:pt>
    <dgm:pt modelId="{9D8E6806-4BED-4EBB-8D4E-E644DE6C5FE7}" type="pres">
      <dgm:prSet presAssocID="{80CA407A-3B2B-48F7-B7E3-20AFA439C89F}" presName="sibTrans" presStyleCnt="0"/>
      <dgm:spPr/>
    </dgm:pt>
    <dgm:pt modelId="{78BCBDB6-F237-4345-838E-39A8B9E05EDA}" type="pres">
      <dgm:prSet presAssocID="{DAA5748A-3117-445F-9A02-FAFA5B0622B0}" presName="compNode" presStyleCnt="0"/>
      <dgm:spPr/>
    </dgm:pt>
    <dgm:pt modelId="{386E1C3E-9E64-45A7-B2EF-2B6209ADA970}" type="pres">
      <dgm:prSet presAssocID="{DAA5748A-3117-445F-9A02-FAFA5B0622B0}" presName="bgRect" presStyleLbl="bgShp" presStyleIdx="1" presStyleCnt="3"/>
      <dgm:spPr/>
    </dgm:pt>
    <dgm:pt modelId="{43B2141B-C574-4AC4-B9DC-5B9514109973}" type="pres">
      <dgm:prSet presAssocID="{DAA5748A-3117-445F-9A02-FAFA5B0622B0}"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Lock"/>
        </a:ext>
      </dgm:extLst>
    </dgm:pt>
    <dgm:pt modelId="{7DAE0577-D9E1-4B1B-87AD-F204CDAF1CEA}" type="pres">
      <dgm:prSet presAssocID="{DAA5748A-3117-445F-9A02-FAFA5B0622B0}" presName="spaceRect" presStyleCnt="0"/>
      <dgm:spPr/>
    </dgm:pt>
    <dgm:pt modelId="{9DF47D4E-8249-4FE4-B649-74501E404C20}" type="pres">
      <dgm:prSet presAssocID="{DAA5748A-3117-445F-9A02-FAFA5B0622B0}" presName="parTx" presStyleLbl="revTx" presStyleIdx="1" presStyleCnt="3">
        <dgm:presLayoutVars>
          <dgm:chMax val="0"/>
          <dgm:chPref val="0"/>
        </dgm:presLayoutVars>
      </dgm:prSet>
      <dgm:spPr/>
      <dgm:t>
        <a:bodyPr/>
        <a:lstStyle/>
        <a:p>
          <a:endParaRPr lang="en-US"/>
        </a:p>
      </dgm:t>
    </dgm:pt>
    <dgm:pt modelId="{32224372-FB54-4972-A8C0-4DEDE63712AD}" type="pres">
      <dgm:prSet presAssocID="{62E806AC-A6F5-4E2D-BFF1-E01D39360D36}" presName="sibTrans" presStyleCnt="0"/>
      <dgm:spPr/>
    </dgm:pt>
    <dgm:pt modelId="{0A23D18B-D978-45F9-AE07-0033BCB0808C}" type="pres">
      <dgm:prSet presAssocID="{B9AC9D05-9849-4ED3-911C-B385533399F0}" presName="compNode" presStyleCnt="0"/>
      <dgm:spPr/>
    </dgm:pt>
    <dgm:pt modelId="{2A5D6AFE-47D7-4AB3-AAE0-F700BB64695A}" type="pres">
      <dgm:prSet presAssocID="{B9AC9D05-9849-4ED3-911C-B385533399F0}" presName="bgRect" presStyleLbl="bgShp" presStyleIdx="2" presStyleCnt="3"/>
      <dgm:spPr/>
    </dgm:pt>
    <dgm:pt modelId="{65A31158-27A4-4F0B-A227-AF5FDE664E05}" type="pres">
      <dgm:prSet presAssocID="{B9AC9D05-9849-4ED3-911C-B385533399F0}"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Paperclip"/>
        </a:ext>
      </dgm:extLst>
    </dgm:pt>
    <dgm:pt modelId="{31E592F3-C4DA-4B1C-81F4-FBA003ECDEFB}" type="pres">
      <dgm:prSet presAssocID="{B9AC9D05-9849-4ED3-911C-B385533399F0}" presName="spaceRect" presStyleCnt="0"/>
      <dgm:spPr/>
    </dgm:pt>
    <dgm:pt modelId="{BC41CBC9-2242-4E3F-B024-BCD27A5710FF}" type="pres">
      <dgm:prSet presAssocID="{B9AC9D05-9849-4ED3-911C-B385533399F0}" presName="parTx" presStyleLbl="revTx" presStyleIdx="2" presStyleCnt="3">
        <dgm:presLayoutVars>
          <dgm:chMax val="0"/>
          <dgm:chPref val="0"/>
        </dgm:presLayoutVars>
      </dgm:prSet>
      <dgm:spPr/>
      <dgm:t>
        <a:bodyPr/>
        <a:lstStyle/>
        <a:p>
          <a:endParaRPr lang="en-US"/>
        </a:p>
      </dgm:t>
    </dgm:pt>
  </dgm:ptLst>
  <dgm:cxnLst>
    <dgm:cxn modelId="{98859147-9C50-4783-918E-B3CD786EC50D}" type="presOf" srcId="{DAA5748A-3117-445F-9A02-FAFA5B0622B0}" destId="{9DF47D4E-8249-4FE4-B649-74501E404C20}" srcOrd="0" destOrd="0" presId="urn:microsoft.com/office/officeart/2018/2/layout/IconVerticalSolidList"/>
    <dgm:cxn modelId="{D1B87A16-B4B0-4475-8C4F-1B1502FF4D2D}" type="presOf" srcId="{C3505695-4F72-4CD7-B174-4C4790604387}" destId="{8C58A455-67A5-4463-B83A-B7859ABB3683}" srcOrd="0" destOrd="0" presId="urn:microsoft.com/office/officeart/2018/2/layout/IconVerticalSolidList"/>
    <dgm:cxn modelId="{33D4AA7F-5DEB-4F44-8518-950FDE0F8743}" srcId="{C3505695-4F72-4CD7-B174-4C4790604387}" destId="{DAA5748A-3117-445F-9A02-FAFA5B0622B0}" srcOrd="1" destOrd="0" parTransId="{8B3045B5-763C-4885-9E96-58857C21B6C7}" sibTransId="{62E806AC-A6F5-4E2D-BFF1-E01D39360D36}"/>
    <dgm:cxn modelId="{912925DF-2586-4164-AAD9-E950B8376982}" type="presOf" srcId="{7BA7D4B6-64B5-4899-9E99-D052C9820DF7}" destId="{8FD3F9B2-789E-4E81-819E-A67BBC0AF252}" srcOrd="0" destOrd="0" presId="urn:microsoft.com/office/officeart/2018/2/layout/IconVerticalSolidList"/>
    <dgm:cxn modelId="{EDB1C1D5-46BA-44DA-B27A-E1A7AE25318B}" type="presOf" srcId="{B9AC9D05-9849-4ED3-911C-B385533399F0}" destId="{BC41CBC9-2242-4E3F-B024-BCD27A5710FF}" srcOrd="0" destOrd="0" presId="urn:microsoft.com/office/officeart/2018/2/layout/IconVerticalSolidList"/>
    <dgm:cxn modelId="{682749CE-8BC8-4E91-80FE-4A2A955BACC9}" srcId="{C3505695-4F72-4CD7-B174-4C4790604387}" destId="{7BA7D4B6-64B5-4899-9E99-D052C9820DF7}" srcOrd="0" destOrd="0" parTransId="{036463C5-F5A6-4769-A628-035F674E8E86}" sibTransId="{80CA407A-3B2B-48F7-B7E3-20AFA439C89F}"/>
    <dgm:cxn modelId="{3776C3D8-45EC-43CF-AA54-6EF0A5247719}" srcId="{C3505695-4F72-4CD7-B174-4C4790604387}" destId="{B9AC9D05-9849-4ED3-911C-B385533399F0}" srcOrd="2" destOrd="0" parTransId="{7E2E6AB3-3F58-44B0-A7EF-F4408D30B65F}" sibTransId="{85F68208-75D6-4D96-BD4B-3A2092D59B4A}"/>
    <dgm:cxn modelId="{04CECBE7-EEE3-4C5B-93F7-1A1451CD643E}" type="presParOf" srcId="{8C58A455-67A5-4463-B83A-B7859ABB3683}" destId="{4486E1B6-A033-4D12-87B3-9DE94308C141}" srcOrd="0" destOrd="0" presId="urn:microsoft.com/office/officeart/2018/2/layout/IconVerticalSolidList"/>
    <dgm:cxn modelId="{A46482F9-3585-4A70-9C25-02111DA75437}" type="presParOf" srcId="{4486E1B6-A033-4D12-87B3-9DE94308C141}" destId="{941741F6-D9AE-4F4F-8547-981C2B806F3F}" srcOrd="0" destOrd="0" presId="urn:microsoft.com/office/officeart/2018/2/layout/IconVerticalSolidList"/>
    <dgm:cxn modelId="{9523E472-359D-433C-908D-01162A245CD2}" type="presParOf" srcId="{4486E1B6-A033-4D12-87B3-9DE94308C141}" destId="{0B81010E-F1E7-48DB-B758-016D7A578004}" srcOrd="1" destOrd="0" presId="urn:microsoft.com/office/officeart/2018/2/layout/IconVerticalSolidList"/>
    <dgm:cxn modelId="{EA76E382-6B2D-43C6-B8A0-52524653F234}" type="presParOf" srcId="{4486E1B6-A033-4D12-87B3-9DE94308C141}" destId="{F8A327F2-C251-443C-AED0-3B018A0633A4}" srcOrd="2" destOrd="0" presId="urn:microsoft.com/office/officeart/2018/2/layout/IconVerticalSolidList"/>
    <dgm:cxn modelId="{B7A0865C-B586-4489-9391-212AB3126840}" type="presParOf" srcId="{4486E1B6-A033-4D12-87B3-9DE94308C141}" destId="{8FD3F9B2-789E-4E81-819E-A67BBC0AF252}" srcOrd="3" destOrd="0" presId="urn:microsoft.com/office/officeart/2018/2/layout/IconVerticalSolidList"/>
    <dgm:cxn modelId="{C383D815-B44F-4EEF-96CD-2ED18ACA0457}" type="presParOf" srcId="{8C58A455-67A5-4463-B83A-B7859ABB3683}" destId="{9D8E6806-4BED-4EBB-8D4E-E644DE6C5FE7}" srcOrd="1" destOrd="0" presId="urn:microsoft.com/office/officeart/2018/2/layout/IconVerticalSolidList"/>
    <dgm:cxn modelId="{BA3498AB-D95F-4DE9-AF7C-EAA3DE898F2B}" type="presParOf" srcId="{8C58A455-67A5-4463-B83A-B7859ABB3683}" destId="{78BCBDB6-F237-4345-838E-39A8B9E05EDA}" srcOrd="2" destOrd="0" presId="urn:microsoft.com/office/officeart/2018/2/layout/IconVerticalSolidList"/>
    <dgm:cxn modelId="{EF1762B3-63BF-4026-9969-047A35B0E8DC}" type="presParOf" srcId="{78BCBDB6-F237-4345-838E-39A8B9E05EDA}" destId="{386E1C3E-9E64-45A7-B2EF-2B6209ADA970}" srcOrd="0" destOrd="0" presId="urn:microsoft.com/office/officeart/2018/2/layout/IconVerticalSolidList"/>
    <dgm:cxn modelId="{4AB8D942-FDB2-4293-B337-428819AA5673}" type="presParOf" srcId="{78BCBDB6-F237-4345-838E-39A8B9E05EDA}" destId="{43B2141B-C574-4AC4-B9DC-5B9514109973}" srcOrd="1" destOrd="0" presId="urn:microsoft.com/office/officeart/2018/2/layout/IconVerticalSolidList"/>
    <dgm:cxn modelId="{9B42475F-9191-4743-B427-ED425C15712A}" type="presParOf" srcId="{78BCBDB6-F237-4345-838E-39A8B9E05EDA}" destId="{7DAE0577-D9E1-4B1B-87AD-F204CDAF1CEA}" srcOrd="2" destOrd="0" presId="urn:microsoft.com/office/officeart/2018/2/layout/IconVerticalSolidList"/>
    <dgm:cxn modelId="{DC68E94C-30EA-412D-8F6C-68A272CF53EE}" type="presParOf" srcId="{78BCBDB6-F237-4345-838E-39A8B9E05EDA}" destId="{9DF47D4E-8249-4FE4-B649-74501E404C20}" srcOrd="3" destOrd="0" presId="urn:microsoft.com/office/officeart/2018/2/layout/IconVerticalSolidList"/>
    <dgm:cxn modelId="{68995E8D-D32E-4011-AE94-E7F19C19D6A0}" type="presParOf" srcId="{8C58A455-67A5-4463-B83A-B7859ABB3683}" destId="{32224372-FB54-4972-A8C0-4DEDE63712AD}" srcOrd="3" destOrd="0" presId="urn:microsoft.com/office/officeart/2018/2/layout/IconVerticalSolidList"/>
    <dgm:cxn modelId="{4A50189A-CB21-4FA3-A054-7CFD6616EB7D}" type="presParOf" srcId="{8C58A455-67A5-4463-B83A-B7859ABB3683}" destId="{0A23D18B-D978-45F9-AE07-0033BCB0808C}" srcOrd="4" destOrd="0" presId="urn:microsoft.com/office/officeart/2018/2/layout/IconVerticalSolidList"/>
    <dgm:cxn modelId="{3D696825-6696-4A4A-9B67-E11CD622B25C}" type="presParOf" srcId="{0A23D18B-D978-45F9-AE07-0033BCB0808C}" destId="{2A5D6AFE-47D7-4AB3-AAE0-F700BB64695A}" srcOrd="0" destOrd="0" presId="urn:microsoft.com/office/officeart/2018/2/layout/IconVerticalSolidList"/>
    <dgm:cxn modelId="{53F59A7F-91FF-4E4E-BC69-4F0C93F17F7A}" type="presParOf" srcId="{0A23D18B-D978-45F9-AE07-0033BCB0808C}" destId="{65A31158-27A4-4F0B-A227-AF5FDE664E05}" srcOrd="1" destOrd="0" presId="urn:microsoft.com/office/officeart/2018/2/layout/IconVerticalSolidList"/>
    <dgm:cxn modelId="{F019740F-67D4-4833-984E-132FA5AB7A74}" type="presParOf" srcId="{0A23D18B-D978-45F9-AE07-0033BCB0808C}" destId="{31E592F3-C4DA-4B1C-81F4-FBA003ECDEFB}" srcOrd="2" destOrd="0" presId="urn:microsoft.com/office/officeart/2018/2/layout/IconVerticalSolidList"/>
    <dgm:cxn modelId="{A0A67DD7-DA4C-4331-8070-DE9B0F5EB6F4}" type="presParOf" srcId="{0A23D18B-D978-45F9-AE07-0033BCB0808C}" destId="{BC41CBC9-2242-4E3F-B024-BCD27A5710F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B3CA7D-FA72-4A5B-9586-0CC50E2D41D6}" type="doc">
      <dgm:prSet loTypeId="urn:microsoft.com/office/officeart/2005/8/layout/venn1" loCatId="relationship" qsTypeId="urn:microsoft.com/office/officeart/2005/8/quickstyle/simple1" qsCatId="simple" csTypeId="urn:microsoft.com/office/officeart/2005/8/colors/colorful1" csCatId="colorful" phldr="1"/>
      <dgm:spPr/>
    </dgm:pt>
    <dgm:pt modelId="{752D27F7-97C4-44F1-96FB-33F3F40DF36D}">
      <dgm:prSet phldrT="[Text]"/>
      <dgm:spPr/>
      <dgm:t>
        <a:bodyPr/>
        <a:lstStyle/>
        <a:p>
          <a:r>
            <a:rPr lang="en-US" dirty="0"/>
            <a:t>Proximity Maintenance</a:t>
          </a:r>
        </a:p>
      </dgm:t>
    </dgm:pt>
    <dgm:pt modelId="{D66BA875-BEA3-41F2-83DF-D39F250BDA85}" type="parTrans" cxnId="{B640EE25-CE2B-4DAE-AB82-BF880BB15F1C}">
      <dgm:prSet/>
      <dgm:spPr/>
      <dgm:t>
        <a:bodyPr/>
        <a:lstStyle/>
        <a:p>
          <a:endParaRPr lang="en-US"/>
        </a:p>
      </dgm:t>
    </dgm:pt>
    <dgm:pt modelId="{31ED30DD-C182-417B-A69B-56979828B6EE}" type="sibTrans" cxnId="{B640EE25-CE2B-4DAE-AB82-BF880BB15F1C}">
      <dgm:prSet/>
      <dgm:spPr/>
      <dgm:t>
        <a:bodyPr/>
        <a:lstStyle/>
        <a:p>
          <a:endParaRPr lang="en-US"/>
        </a:p>
      </dgm:t>
    </dgm:pt>
    <dgm:pt modelId="{2982BC7E-D3BB-46D5-BEA1-3FA600C2FDD4}">
      <dgm:prSet phldrT="[Text]"/>
      <dgm:spPr/>
      <dgm:t>
        <a:bodyPr/>
        <a:lstStyle/>
        <a:p>
          <a:r>
            <a:rPr lang="en-US" dirty="0"/>
            <a:t>Safe Haven</a:t>
          </a:r>
        </a:p>
      </dgm:t>
    </dgm:pt>
    <dgm:pt modelId="{5B1CF5A2-5F88-4CD8-96BD-0FADD4F70563}" type="parTrans" cxnId="{DC84621B-7B62-4ED3-8871-5F13652B7C8C}">
      <dgm:prSet/>
      <dgm:spPr/>
      <dgm:t>
        <a:bodyPr/>
        <a:lstStyle/>
        <a:p>
          <a:endParaRPr lang="en-US"/>
        </a:p>
      </dgm:t>
    </dgm:pt>
    <dgm:pt modelId="{D3F385C6-0A52-4861-9448-5C8BDAF21BC5}" type="sibTrans" cxnId="{DC84621B-7B62-4ED3-8871-5F13652B7C8C}">
      <dgm:prSet/>
      <dgm:spPr/>
      <dgm:t>
        <a:bodyPr/>
        <a:lstStyle/>
        <a:p>
          <a:endParaRPr lang="en-US"/>
        </a:p>
      </dgm:t>
    </dgm:pt>
    <dgm:pt modelId="{2B4E22BE-5359-4B00-9703-9B14A7005704}">
      <dgm:prSet phldrT="[Text]"/>
      <dgm:spPr/>
      <dgm:t>
        <a:bodyPr/>
        <a:lstStyle/>
        <a:p>
          <a:r>
            <a:rPr lang="en-US" dirty="0"/>
            <a:t>Secure Base</a:t>
          </a:r>
        </a:p>
      </dgm:t>
    </dgm:pt>
    <dgm:pt modelId="{514C5CCD-95A0-4517-9571-8266631C0826}" type="parTrans" cxnId="{5D16146A-A75B-4025-AC72-577E893AAAC4}">
      <dgm:prSet/>
      <dgm:spPr/>
      <dgm:t>
        <a:bodyPr/>
        <a:lstStyle/>
        <a:p>
          <a:endParaRPr lang="en-US"/>
        </a:p>
      </dgm:t>
    </dgm:pt>
    <dgm:pt modelId="{36DEE4E6-422F-4BCC-90EB-95C918986F1C}" type="sibTrans" cxnId="{5D16146A-A75B-4025-AC72-577E893AAAC4}">
      <dgm:prSet/>
      <dgm:spPr/>
      <dgm:t>
        <a:bodyPr/>
        <a:lstStyle/>
        <a:p>
          <a:endParaRPr lang="en-US"/>
        </a:p>
      </dgm:t>
    </dgm:pt>
    <dgm:pt modelId="{7B8A449F-80FE-4BB2-B96E-5EF781F3B473}">
      <dgm:prSet/>
      <dgm:spPr/>
      <dgm:t>
        <a:bodyPr/>
        <a:lstStyle/>
        <a:p>
          <a:r>
            <a:rPr lang="en-US" dirty="0"/>
            <a:t>Separation Distress</a:t>
          </a:r>
        </a:p>
      </dgm:t>
    </dgm:pt>
    <dgm:pt modelId="{643D30AE-4664-46C8-8454-66500666F944}" type="parTrans" cxnId="{C907A1C3-614D-4049-99D6-6786FBEDBA7D}">
      <dgm:prSet/>
      <dgm:spPr/>
      <dgm:t>
        <a:bodyPr/>
        <a:lstStyle/>
        <a:p>
          <a:endParaRPr lang="en-US"/>
        </a:p>
      </dgm:t>
    </dgm:pt>
    <dgm:pt modelId="{C183BE6C-9388-424D-BF40-16DE3591DE74}" type="sibTrans" cxnId="{C907A1C3-614D-4049-99D6-6786FBEDBA7D}">
      <dgm:prSet/>
      <dgm:spPr/>
      <dgm:t>
        <a:bodyPr/>
        <a:lstStyle/>
        <a:p>
          <a:endParaRPr lang="en-US"/>
        </a:p>
      </dgm:t>
    </dgm:pt>
    <dgm:pt modelId="{65BCF1A2-2D54-4544-8999-DDFE5DE06F1D}" type="pres">
      <dgm:prSet presAssocID="{97B3CA7D-FA72-4A5B-9586-0CC50E2D41D6}" presName="compositeShape" presStyleCnt="0">
        <dgm:presLayoutVars>
          <dgm:chMax val="7"/>
          <dgm:dir/>
          <dgm:resizeHandles val="exact"/>
        </dgm:presLayoutVars>
      </dgm:prSet>
      <dgm:spPr/>
    </dgm:pt>
    <dgm:pt modelId="{544FFA0A-6F3A-4FA9-9B84-B3B1426000B0}" type="pres">
      <dgm:prSet presAssocID="{752D27F7-97C4-44F1-96FB-33F3F40DF36D}" presName="circ1" presStyleLbl="vennNode1" presStyleIdx="0" presStyleCnt="4"/>
      <dgm:spPr/>
      <dgm:t>
        <a:bodyPr/>
        <a:lstStyle/>
        <a:p>
          <a:endParaRPr lang="en-US"/>
        </a:p>
      </dgm:t>
    </dgm:pt>
    <dgm:pt modelId="{D03CD756-7E44-4079-9CF3-271FE9517825}" type="pres">
      <dgm:prSet presAssocID="{752D27F7-97C4-44F1-96FB-33F3F40DF36D}" presName="circ1Tx" presStyleLbl="revTx" presStyleIdx="0" presStyleCnt="0">
        <dgm:presLayoutVars>
          <dgm:chMax val="0"/>
          <dgm:chPref val="0"/>
          <dgm:bulletEnabled val="1"/>
        </dgm:presLayoutVars>
      </dgm:prSet>
      <dgm:spPr/>
      <dgm:t>
        <a:bodyPr/>
        <a:lstStyle/>
        <a:p>
          <a:endParaRPr lang="en-US"/>
        </a:p>
      </dgm:t>
    </dgm:pt>
    <dgm:pt modelId="{62B31C32-6755-4C3B-905D-45A71648F7D0}" type="pres">
      <dgm:prSet presAssocID="{2982BC7E-D3BB-46D5-BEA1-3FA600C2FDD4}" presName="circ2" presStyleLbl="vennNode1" presStyleIdx="1" presStyleCnt="4"/>
      <dgm:spPr/>
      <dgm:t>
        <a:bodyPr/>
        <a:lstStyle/>
        <a:p>
          <a:endParaRPr lang="en-US"/>
        </a:p>
      </dgm:t>
    </dgm:pt>
    <dgm:pt modelId="{096BBA36-6313-4907-B057-3E78999FC6C6}" type="pres">
      <dgm:prSet presAssocID="{2982BC7E-D3BB-46D5-BEA1-3FA600C2FDD4}" presName="circ2Tx" presStyleLbl="revTx" presStyleIdx="0" presStyleCnt="0">
        <dgm:presLayoutVars>
          <dgm:chMax val="0"/>
          <dgm:chPref val="0"/>
          <dgm:bulletEnabled val="1"/>
        </dgm:presLayoutVars>
      </dgm:prSet>
      <dgm:spPr/>
      <dgm:t>
        <a:bodyPr/>
        <a:lstStyle/>
        <a:p>
          <a:endParaRPr lang="en-US"/>
        </a:p>
      </dgm:t>
    </dgm:pt>
    <dgm:pt modelId="{03C24724-5FB6-42DC-85EC-8F30EA864855}" type="pres">
      <dgm:prSet presAssocID="{7B8A449F-80FE-4BB2-B96E-5EF781F3B473}" presName="circ3" presStyleLbl="vennNode1" presStyleIdx="2" presStyleCnt="4"/>
      <dgm:spPr/>
      <dgm:t>
        <a:bodyPr/>
        <a:lstStyle/>
        <a:p>
          <a:endParaRPr lang="en-US"/>
        </a:p>
      </dgm:t>
    </dgm:pt>
    <dgm:pt modelId="{FE122E76-2EA7-489D-B62A-451078A59F92}" type="pres">
      <dgm:prSet presAssocID="{7B8A449F-80FE-4BB2-B96E-5EF781F3B473}" presName="circ3Tx" presStyleLbl="revTx" presStyleIdx="0" presStyleCnt="0">
        <dgm:presLayoutVars>
          <dgm:chMax val="0"/>
          <dgm:chPref val="0"/>
          <dgm:bulletEnabled val="1"/>
        </dgm:presLayoutVars>
      </dgm:prSet>
      <dgm:spPr/>
      <dgm:t>
        <a:bodyPr/>
        <a:lstStyle/>
        <a:p>
          <a:endParaRPr lang="en-US"/>
        </a:p>
      </dgm:t>
    </dgm:pt>
    <dgm:pt modelId="{A36247C7-CBC9-4632-979E-BBA96AA9D263}" type="pres">
      <dgm:prSet presAssocID="{2B4E22BE-5359-4B00-9703-9B14A7005704}" presName="circ4" presStyleLbl="vennNode1" presStyleIdx="3" presStyleCnt="4"/>
      <dgm:spPr/>
      <dgm:t>
        <a:bodyPr/>
        <a:lstStyle/>
        <a:p>
          <a:endParaRPr lang="en-US"/>
        </a:p>
      </dgm:t>
    </dgm:pt>
    <dgm:pt modelId="{69213B9F-7754-4DA3-A74A-423FFBDE9F89}" type="pres">
      <dgm:prSet presAssocID="{2B4E22BE-5359-4B00-9703-9B14A7005704}" presName="circ4Tx" presStyleLbl="revTx" presStyleIdx="0" presStyleCnt="0">
        <dgm:presLayoutVars>
          <dgm:chMax val="0"/>
          <dgm:chPref val="0"/>
          <dgm:bulletEnabled val="1"/>
        </dgm:presLayoutVars>
      </dgm:prSet>
      <dgm:spPr/>
      <dgm:t>
        <a:bodyPr/>
        <a:lstStyle/>
        <a:p>
          <a:endParaRPr lang="en-US"/>
        </a:p>
      </dgm:t>
    </dgm:pt>
  </dgm:ptLst>
  <dgm:cxnLst>
    <dgm:cxn modelId="{ECDD1B1A-2CBA-48A6-8E40-FBD96A6A6F52}" type="presOf" srcId="{7B8A449F-80FE-4BB2-B96E-5EF781F3B473}" destId="{FE122E76-2EA7-489D-B62A-451078A59F92}" srcOrd="1" destOrd="0" presId="urn:microsoft.com/office/officeart/2005/8/layout/venn1"/>
    <dgm:cxn modelId="{576BE2F7-18EA-4E8D-821B-70229347C666}" type="presOf" srcId="{97B3CA7D-FA72-4A5B-9586-0CC50E2D41D6}" destId="{65BCF1A2-2D54-4544-8999-DDFE5DE06F1D}" srcOrd="0" destOrd="0" presId="urn:microsoft.com/office/officeart/2005/8/layout/venn1"/>
    <dgm:cxn modelId="{5D16146A-A75B-4025-AC72-577E893AAAC4}" srcId="{97B3CA7D-FA72-4A5B-9586-0CC50E2D41D6}" destId="{2B4E22BE-5359-4B00-9703-9B14A7005704}" srcOrd="3" destOrd="0" parTransId="{514C5CCD-95A0-4517-9571-8266631C0826}" sibTransId="{36DEE4E6-422F-4BCC-90EB-95C918986F1C}"/>
    <dgm:cxn modelId="{C907A1C3-614D-4049-99D6-6786FBEDBA7D}" srcId="{97B3CA7D-FA72-4A5B-9586-0CC50E2D41D6}" destId="{7B8A449F-80FE-4BB2-B96E-5EF781F3B473}" srcOrd="2" destOrd="0" parTransId="{643D30AE-4664-46C8-8454-66500666F944}" sibTransId="{C183BE6C-9388-424D-BF40-16DE3591DE74}"/>
    <dgm:cxn modelId="{DC84621B-7B62-4ED3-8871-5F13652B7C8C}" srcId="{97B3CA7D-FA72-4A5B-9586-0CC50E2D41D6}" destId="{2982BC7E-D3BB-46D5-BEA1-3FA600C2FDD4}" srcOrd="1" destOrd="0" parTransId="{5B1CF5A2-5F88-4CD8-96BD-0FADD4F70563}" sibTransId="{D3F385C6-0A52-4861-9448-5C8BDAF21BC5}"/>
    <dgm:cxn modelId="{B23D0487-A826-4D08-A151-0F3CA431DD79}" type="presOf" srcId="{752D27F7-97C4-44F1-96FB-33F3F40DF36D}" destId="{544FFA0A-6F3A-4FA9-9B84-B3B1426000B0}" srcOrd="0" destOrd="0" presId="urn:microsoft.com/office/officeart/2005/8/layout/venn1"/>
    <dgm:cxn modelId="{FE1C7C29-5955-402E-AD96-6D941C9FD754}" type="presOf" srcId="{752D27F7-97C4-44F1-96FB-33F3F40DF36D}" destId="{D03CD756-7E44-4079-9CF3-271FE9517825}" srcOrd="1" destOrd="0" presId="urn:microsoft.com/office/officeart/2005/8/layout/venn1"/>
    <dgm:cxn modelId="{D6D7AFEC-0CB9-400B-8F9E-7A5D6B0F914D}" type="presOf" srcId="{2982BC7E-D3BB-46D5-BEA1-3FA600C2FDD4}" destId="{62B31C32-6755-4C3B-905D-45A71648F7D0}" srcOrd="0" destOrd="0" presId="urn:microsoft.com/office/officeart/2005/8/layout/venn1"/>
    <dgm:cxn modelId="{1C8E4B01-85C8-443B-8B16-BB65F5E44A69}" type="presOf" srcId="{2B4E22BE-5359-4B00-9703-9B14A7005704}" destId="{69213B9F-7754-4DA3-A74A-423FFBDE9F89}" srcOrd="1" destOrd="0" presId="urn:microsoft.com/office/officeart/2005/8/layout/venn1"/>
    <dgm:cxn modelId="{76A0E2BB-9E0C-446C-BE1B-022C3B1A155E}" type="presOf" srcId="{2982BC7E-D3BB-46D5-BEA1-3FA600C2FDD4}" destId="{096BBA36-6313-4907-B057-3E78999FC6C6}" srcOrd="1" destOrd="0" presId="urn:microsoft.com/office/officeart/2005/8/layout/venn1"/>
    <dgm:cxn modelId="{A9F673F7-68DA-44F3-BE85-E78802076351}" type="presOf" srcId="{7B8A449F-80FE-4BB2-B96E-5EF781F3B473}" destId="{03C24724-5FB6-42DC-85EC-8F30EA864855}" srcOrd="0" destOrd="0" presId="urn:microsoft.com/office/officeart/2005/8/layout/venn1"/>
    <dgm:cxn modelId="{B640EE25-CE2B-4DAE-AB82-BF880BB15F1C}" srcId="{97B3CA7D-FA72-4A5B-9586-0CC50E2D41D6}" destId="{752D27F7-97C4-44F1-96FB-33F3F40DF36D}" srcOrd="0" destOrd="0" parTransId="{D66BA875-BEA3-41F2-83DF-D39F250BDA85}" sibTransId="{31ED30DD-C182-417B-A69B-56979828B6EE}"/>
    <dgm:cxn modelId="{7154E421-0DA9-4874-9A24-492DDB950CF5}" type="presOf" srcId="{2B4E22BE-5359-4B00-9703-9B14A7005704}" destId="{A36247C7-CBC9-4632-979E-BBA96AA9D263}" srcOrd="0" destOrd="0" presId="urn:microsoft.com/office/officeart/2005/8/layout/venn1"/>
    <dgm:cxn modelId="{01ECAF50-71F5-4700-A418-71FE364C4523}" type="presParOf" srcId="{65BCF1A2-2D54-4544-8999-DDFE5DE06F1D}" destId="{544FFA0A-6F3A-4FA9-9B84-B3B1426000B0}" srcOrd="0" destOrd="0" presId="urn:microsoft.com/office/officeart/2005/8/layout/venn1"/>
    <dgm:cxn modelId="{04845A15-5CFF-4C69-9FEC-EADC50FE8ACC}" type="presParOf" srcId="{65BCF1A2-2D54-4544-8999-DDFE5DE06F1D}" destId="{D03CD756-7E44-4079-9CF3-271FE9517825}" srcOrd="1" destOrd="0" presId="urn:microsoft.com/office/officeart/2005/8/layout/venn1"/>
    <dgm:cxn modelId="{F2E7AA8B-4A2D-469D-BD77-B006ADE2C4F3}" type="presParOf" srcId="{65BCF1A2-2D54-4544-8999-DDFE5DE06F1D}" destId="{62B31C32-6755-4C3B-905D-45A71648F7D0}" srcOrd="2" destOrd="0" presId="urn:microsoft.com/office/officeart/2005/8/layout/venn1"/>
    <dgm:cxn modelId="{AE8A8E4F-92EF-400B-869E-6AAC60EECF81}" type="presParOf" srcId="{65BCF1A2-2D54-4544-8999-DDFE5DE06F1D}" destId="{096BBA36-6313-4907-B057-3E78999FC6C6}" srcOrd="3" destOrd="0" presId="urn:microsoft.com/office/officeart/2005/8/layout/venn1"/>
    <dgm:cxn modelId="{E43AA7CC-C9C3-4387-B377-04A7A19689C1}" type="presParOf" srcId="{65BCF1A2-2D54-4544-8999-DDFE5DE06F1D}" destId="{03C24724-5FB6-42DC-85EC-8F30EA864855}" srcOrd="4" destOrd="0" presId="urn:microsoft.com/office/officeart/2005/8/layout/venn1"/>
    <dgm:cxn modelId="{C26C7105-F2A8-4E34-9C95-7C1745E7639F}" type="presParOf" srcId="{65BCF1A2-2D54-4544-8999-DDFE5DE06F1D}" destId="{FE122E76-2EA7-489D-B62A-451078A59F92}" srcOrd="5" destOrd="0" presId="urn:microsoft.com/office/officeart/2005/8/layout/venn1"/>
    <dgm:cxn modelId="{CF6C09AB-E2AD-4DF3-B5F3-613496467F65}" type="presParOf" srcId="{65BCF1A2-2D54-4544-8999-DDFE5DE06F1D}" destId="{A36247C7-CBC9-4632-979E-BBA96AA9D263}" srcOrd="6" destOrd="0" presId="urn:microsoft.com/office/officeart/2005/8/layout/venn1"/>
    <dgm:cxn modelId="{073DBE2A-EC1F-49D4-85F3-FA26AA3D2F14}" type="presParOf" srcId="{65BCF1A2-2D54-4544-8999-DDFE5DE06F1D}" destId="{69213B9F-7754-4DA3-A74A-423FFBDE9F89}"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1C712-5328-437F-AF1C-7215E3A07A0C}">
      <dsp:nvSpPr>
        <dsp:cNvPr id="0" name=""/>
        <dsp:cNvSpPr/>
      </dsp:nvSpPr>
      <dsp:spPr>
        <a:xfrm>
          <a:off x="2411" y="1459289"/>
          <a:ext cx="2419052" cy="967620"/>
        </a:xfrm>
        <a:prstGeom prst="homePlat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sz="1900" kern="1200" dirty="0"/>
            <a:t>Sigmund Freud</a:t>
          </a:r>
        </a:p>
      </dsp:txBody>
      <dsp:txXfrm>
        <a:off x="2411" y="1459289"/>
        <a:ext cx="2177147" cy="967620"/>
      </dsp:txXfrm>
    </dsp:sp>
    <dsp:sp modelId="{5828A9C9-8F5D-4D4C-AA08-3983ACB04239}">
      <dsp:nvSpPr>
        <dsp:cNvPr id="0" name=""/>
        <dsp:cNvSpPr/>
      </dsp:nvSpPr>
      <dsp:spPr>
        <a:xfrm>
          <a:off x="1937652" y="1295398"/>
          <a:ext cx="2419052" cy="1295402"/>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a:t>D. W. Winnicott</a:t>
          </a:r>
        </a:p>
      </dsp:txBody>
      <dsp:txXfrm>
        <a:off x="2585353" y="1295398"/>
        <a:ext cx="1123650" cy="1295402"/>
      </dsp:txXfrm>
    </dsp:sp>
    <dsp:sp modelId="{3B0FB451-9D7C-42E5-93C3-2335E60DC36D}">
      <dsp:nvSpPr>
        <dsp:cNvPr id="0" name=""/>
        <dsp:cNvSpPr/>
      </dsp:nvSpPr>
      <dsp:spPr>
        <a:xfrm>
          <a:off x="3872894" y="1295398"/>
          <a:ext cx="2419052" cy="1295402"/>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a:t>John Bowlby</a:t>
          </a:r>
        </a:p>
      </dsp:txBody>
      <dsp:txXfrm>
        <a:off x="4520595" y="1295398"/>
        <a:ext cx="1123650" cy="1295402"/>
      </dsp:txXfrm>
    </dsp:sp>
    <dsp:sp modelId="{67B3070A-7AA8-4C2E-999C-DD594C58A66C}">
      <dsp:nvSpPr>
        <dsp:cNvPr id="0" name=""/>
        <dsp:cNvSpPr/>
      </dsp:nvSpPr>
      <dsp:spPr>
        <a:xfrm>
          <a:off x="5808136" y="1295398"/>
          <a:ext cx="2419052" cy="1295402"/>
        </a:xfrm>
        <a:prstGeom prst="chevron">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a:t>Mary Salter Ainsworth</a:t>
          </a:r>
        </a:p>
      </dsp:txBody>
      <dsp:txXfrm>
        <a:off x="6455837" y="1295398"/>
        <a:ext cx="1123650" cy="1295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741F6-D9AE-4F4F-8547-981C2B806F3F}">
      <dsp:nvSpPr>
        <dsp:cNvPr id="0" name=""/>
        <dsp:cNvSpPr/>
      </dsp:nvSpPr>
      <dsp:spPr>
        <a:xfrm>
          <a:off x="0" y="462"/>
          <a:ext cx="4939867" cy="10812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1010E-F1E7-48DB-B758-016D7A578004}">
      <dsp:nvSpPr>
        <dsp:cNvPr id="0" name=""/>
        <dsp:cNvSpPr/>
      </dsp:nvSpPr>
      <dsp:spPr>
        <a:xfrm>
          <a:off x="327088" y="243751"/>
          <a:ext cx="594706" cy="59470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D3F9B2-789E-4E81-819E-A67BBC0AF252}">
      <dsp:nvSpPr>
        <dsp:cNvPr id="0" name=""/>
        <dsp:cNvSpPr/>
      </dsp:nvSpPr>
      <dsp:spPr>
        <a:xfrm>
          <a:off x="1248883" y="462"/>
          <a:ext cx="3690983" cy="1081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36" tIns="114436" rIns="114436" bIns="114436" numCol="1" spcCol="1270" anchor="ctr" anchorCtr="0">
          <a:noAutofit/>
        </a:bodyPr>
        <a:lstStyle/>
        <a:p>
          <a:pPr lvl="0" algn="l" defTabSz="1111250">
            <a:lnSpc>
              <a:spcPct val="100000"/>
            </a:lnSpc>
            <a:spcBef>
              <a:spcPct val="0"/>
            </a:spcBef>
            <a:spcAft>
              <a:spcPct val="35000"/>
            </a:spcAft>
          </a:pPr>
          <a:r>
            <a:rPr lang="en-US" sz="2500" kern="1200" dirty="0"/>
            <a:t>Insecure Attachment</a:t>
          </a:r>
        </a:p>
      </dsp:txBody>
      <dsp:txXfrm>
        <a:off x="1248883" y="462"/>
        <a:ext cx="3690983" cy="1081284"/>
      </dsp:txXfrm>
    </dsp:sp>
    <dsp:sp modelId="{386E1C3E-9E64-45A7-B2EF-2B6209ADA970}">
      <dsp:nvSpPr>
        <dsp:cNvPr id="0" name=""/>
        <dsp:cNvSpPr/>
      </dsp:nvSpPr>
      <dsp:spPr>
        <a:xfrm>
          <a:off x="0" y="1352067"/>
          <a:ext cx="4939867" cy="1081284"/>
        </a:xfrm>
        <a:prstGeom prst="roundRect">
          <a:avLst>
            <a:gd name="adj" fmla="val 1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dsp:style>
    </dsp:sp>
    <dsp:sp modelId="{43B2141B-C574-4AC4-B9DC-5B9514109973}">
      <dsp:nvSpPr>
        <dsp:cNvPr id="0" name=""/>
        <dsp:cNvSpPr/>
      </dsp:nvSpPr>
      <dsp:spPr>
        <a:xfrm>
          <a:off x="327088" y="1595356"/>
          <a:ext cx="594706" cy="59470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F47D4E-8249-4FE4-B649-74501E404C20}">
      <dsp:nvSpPr>
        <dsp:cNvPr id="0" name=""/>
        <dsp:cNvSpPr/>
      </dsp:nvSpPr>
      <dsp:spPr>
        <a:xfrm>
          <a:off x="1248883" y="1352067"/>
          <a:ext cx="3690983" cy="1081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36" tIns="114436" rIns="114436" bIns="114436" numCol="1" spcCol="1270" anchor="ctr" anchorCtr="0">
          <a:noAutofit/>
        </a:bodyPr>
        <a:lstStyle/>
        <a:p>
          <a:pPr lvl="0" algn="l" defTabSz="1111250">
            <a:lnSpc>
              <a:spcPct val="100000"/>
            </a:lnSpc>
            <a:spcBef>
              <a:spcPct val="0"/>
            </a:spcBef>
            <a:spcAft>
              <a:spcPct val="35000"/>
            </a:spcAft>
          </a:pPr>
          <a:r>
            <a:rPr lang="en-US" sz="2500" kern="1200" dirty="0"/>
            <a:t>Secure Attachment</a:t>
          </a:r>
        </a:p>
      </dsp:txBody>
      <dsp:txXfrm>
        <a:off x="1248883" y="1352067"/>
        <a:ext cx="3690983" cy="1081284"/>
      </dsp:txXfrm>
    </dsp:sp>
    <dsp:sp modelId="{2A5D6AFE-47D7-4AB3-AAE0-F700BB64695A}">
      <dsp:nvSpPr>
        <dsp:cNvPr id="0" name=""/>
        <dsp:cNvSpPr/>
      </dsp:nvSpPr>
      <dsp:spPr>
        <a:xfrm>
          <a:off x="0" y="2703672"/>
          <a:ext cx="4939867" cy="1081284"/>
        </a:xfrm>
        <a:prstGeom prst="roundRect">
          <a:avLst>
            <a:gd name="adj" fmla="val 1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65A31158-27A4-4F0B-A227-AF5FDE664E05}">
      <dsp:nvSpPr>
        <dsp:cNvPr id="0" name=""/>
        <dsp:cNvSpPr/>
      </dsp:nvSpPr>
      <dsp:spPr>
        <a:xfrm>
          <a:off x="327088" y="2946961"/>
          <a:ext cx="594706" cy="59470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41CBC9-2242-4E3F-B024-BCD27A5710FF}">
      <dsp:nvSpPr>
        <dsp:cNvPr id="0" name=""/>
        <dsp:cNvSpPr/>
      </dsp:nvSpPr>
      <dsp:spPr>
        <a:xfrm>
          <a:off x="1248883" y="2703672"/>
          <a:ext cx="3690983" cy="1081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36" tIns="114436" rIns="114436" bIns="114436" numCol="1" spcCol="1270" anchor="ctr" anchorCtr="0">
          <a:noAutofit/>
        </a:bodyPr>
        <a:lstStyle/>
        <a:p>
          <a:pPr lvl="0" algn="l" defTabSz="1111250">
            <a:lnSpc>
              <a:spcPct val="100000"/>
            </a:lnSpc>
            <a:spcBef>
              <a:spcPct val="0"/>
            </a:spcBef>
            <a:spcAft>
              <a:spcPct val="35000"/>
            </a:spcAft>
          </a:pPr>
          <a:r>
            <a:rPr lang="en-US" sz="2500" kern="1200" dirty="0"/>
            <a:t>Disorganized  Attachment</a:t>
          </a:r>
        </a:p>
      </dsp:txBody>
      <dsp:txXfrm>
        <a:off x="1248883" y="2703672"/>
        <a:ext cx="3690983" cy="10812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FFA0A-6F3A-4FA9-9B84-B3B1426000B0}">
      <dsp:nvSpPr>
        <dsp:cNvPr id="0" name=""/>
        <dsp:cNvSpPr/>
      </dsp:nvSpPr>
      <dsp:spPr>
        <a:xfrm>
          <a:off x="2812002" y="43513"/>
          <a:ext cx="2262695" cy="226269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a:t>Proximity Maintenance</a:t>
          </a:r>
        </a:p>
      </dsp:txBody>
      <dsp:txXfrm>
        <a:off x="3073082" y="348107"/>
        <a:ext cx="1740535" cy="717970"/>
      </dsp:txXfrm>
    </dsp:sp>
    <dsp:sp modelId="{62B31C32-6755-4C3B-905D-45A71648F7D0}">
      <dsp:nvSpPr>
        <dsp:cNvPr id="0" name=""/>
        <dsp:cNvSpPr/>
      </dsp:nvSpPr>
      <dsp:spPr>
        <a:xfrm>
          <a:off x="3812809" y="1044321"/>
          <a:ext cx="2262695" cy="2262695"/>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a:t>Safe Haven</a:t>
          </a:r>
        </a:p>
      </dsp:txBody>
      <dsp:txXfrm>
        <a:off x="5031184" y="1305401"/>
        <a:ext cx="870267" cy="1740535"/>
      </dsp:txXfrm>
    </dsp:sp>
    <dsp:sp modelId="{03C24724-5FB6-42DC-85EC-8F30EA864855}">
      <dsp:nvSpPr>
        <dsp:cNvPr id="0" name=""/>
        <dsp:cNvSpPr/>
      </dsp:nvSpPr>
      <dsp:spPr>
        <a:xfrm>
          <a:off x="2812002" y="2045128"/>
          <a:ext cx="2262695" cy="2262695"/>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a:t>Separation Distress</a:t>
          </a:r>
        </a:p>
      </dsp:txBody>
      <dsp:txXfrm>
        <a:off x="3073082" y="3285260"/>
        <a:ext cx="1740535" cy="717970"/>
      </dsp:txXfrm>
    </dsp:sp>
    <dsp:sp modelId="{A36247C7-CBC9-4632-979E-BBA96AA9D263}">
      <dsp:nvSpPr>
        <dsp:cNvPr id="0" name=""/>
        <dsp:cNvSpPr/>
      </dsp:nvSpPr>
      <dsp:spPr>
        <a:xfrm>
          <a:off x="1811194" y="1044321"/>
          <a:ext cx="2262695" cy="2262695"/>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a:t>Secure Base</a:t>
          </a:r>
        </a:p>
      </dsp:txBody>
      <dsp:txXfrm>
        <a:off x="1985247" y="1305401"/>
        <a:ext cx="870267" cy="174053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370631-2A67-47B9-A39C-8FC7C613DC9E}" type="datetimeFigureOut">
              <a:rPr lang="en-US" smtClean="0"/>
              <a:pPr/>
              <a:t>7/16/2019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EC59D2-518E-4AA6-85E2-A79C747C0D53}" type="slidenum">
              <a:rPr lang="en-US" smtClean="0"/>
              <a:pPr/>
              <a:t>‹#›</a:t>
            </a:fld>
            <a:endParaRPr lang="en-US"/>
          </a:p>
        </p:txBody>
      </p:sp>
    </p:spTree>
    <p:extLst>
      <p:ext uri="{BB962C8B-B14F-4D97-AF65-F5344CB8AC3E}">
        <p14:creationId xmlns:p14="http://schemas.microsoft.com/office/powerpoint/2010/main" val="77589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 Feminist theorists advanced attachment</a:t>
            </a:r>
            <a:r>
              <a:rPr lang="en-US" baseline="0" dirty="0"/>
              <a:t> theory, viewing relationship and connection as evidence of healthy psychological development. This was a departure from traditional psychoanalytic theory, which saw separation as the highest level of human functioning.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 Children learn about their own thoughts and feelings through engagement with others who can be with them in both their ‘good’ and ‘bad’ feelings and behaviors.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 Engagement in growth-promoting relationships is central to development and healing.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Miller, J.</a:t>
            </a:r>
            <a:r>
              <a:rPr lang="en-US" baseline="0" dirty="0"/>
              <a:t> B. &amp; Stiver, I. P. (1997). The healing connection: How women form relationships in therapy and life. Boston: Beacon Press.</a:t>
            </a:r>
            <a:endParaRPr lang="en-US" dirty="0"/>
          </a:p>
          <a:p>
            <a:r>
              <a:rPr lang="en-US" dirty="0"/>
              <a:t>Photo: www.flickr.com</a:t>
            </a:r>
          </a:p>
        </p:txBody>
      </p:sp>
      <p:sp>
        <p:nvSpPr>
          <p:cNvPr id="4" name="Slide Number Placeholder 3"/>
          <p:cNvSpPr>
            <a:spLocks noGrp="1"/>
          </p:cNvSpPr>
          <p:nvPr>
            <p:ph type="sldNum" sz="quarter" idx="10"/>
          </p:nvPr>
        </p:nvSpPr>
        <p:spPr/>
        <p:txBody>
          <a:bodyPr/>
          <a:lstStyle/>
          <a:p>
            <a:fld id="{48EC59D2-518E-4AA6-85E2-A79C747C0D53}" type="slidenum">
              <a:rPr lang="en-US" smtClean="0"/>
              <a:pPr/>
              <a:t>2</a:t>
            </a:fld>
            <a:endParaRPr lang="en-US"/>
          </a:p>
        </p:txBody>
      </p:sp>
    </p:spTree>
    <p:extLst>
      <p:ext uri="{BB962C8B-B14F-4D97-AF65-F5344CB8AC3E}">
        <p14:creationId xmlns:p14="http://schemas.microsoft.com/office/powerpoint/2010/main" val="4033580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New evidence suggests that the brain is more receptive to change</a:t>
            </a:r>
            <a:r>
              <a:rPr lang="en-US" baseline="0" dirty="0"/>
              <a:t> than previously thought.</a:t>
            </a:r>
          </a:p>
          <a:p>
            <a:pPr marL="228600" indent="-228600">
              <a:buAutoNum type="arabicPeriod"/>
            </a:pPr>
            <a:r>
              <a:rPr lang="en-US" baseline="0" dirty="0"/>
              <a:t>Relational therapies targeting right brain processes appear to improve clients’ regulatory and relational capacities throughout life.</a:t>
            </a:r>
          </a:p>
          <a:p>
            <a:pPr marL="228600" indent="-228600">
              <a:buAutoNum type="arabicPeriod"/>
            </a:pPr>
            <a:r>
              <a:rPr lang="en-US" baseline="0" dirty="0"/>
              <a:t>Paired interactions with caregivers mediate how stress is perceived, managed, and resolved. </a:t>
            </a:r>
          </a:p>
          <a:p>
            <a:pPr marL="228600" indent="-228600">
              <a:buAutoNum type="arabicPeriod"/>
            </a:pPr>
            <a:r>
              <a:rPr lang="en-US" baseline="0" dirty="0"/>
              <a:t>If the infant’s cry is met with need-fulfilling responses, anxiety is alleviated and return to calm is achieved. </a:t>
            </a:r>
          </a:p>
          <a:p>
            <a:pPr marL="228600" indent="-228600">
              <a:buAutoNum type="arabicPeriod"/>
            </a:pPr>
            <a:r>
              <a:rPr lang="en-US" baseline="0" dirty="0"/>
              <a:t>Over time, the infant’s developing brain organizes repeated responses into patterns that inform healthy regulation </a:t>
            </a:r>
          </a:p>
          <a:p>
            <a:pPr marL="228600" indent="-228600">
              <a:buAutoNum type="arabicPeriod"/>
            </a:pPr>
            <a:r>
              <a:rPr lang="en-US" baseline="0" dirty="0"/>
              <a:t>When science explains ‘bad’ behavior it’s more likely to evoke compassion from those who previously would have lost hope or been discouraged by children’s seemingly unmanageable behaviors.</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11</a:t>
            </a:fld>
            <a:endParaRPr lang="en-US"/>
          </a:p>
        </p:txBody>
      </p:sp>
    </p:spTree>
    <p:extLst>
      <p:ext uri="{BB962C8B-B14F-4D97-AF65-F5344CB8AC3E}">
        <p14:creationId xmlns:p14="http://schemas.microsoft.com/office/powerpoint/2010/main" val="50701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Ambiguous</a:t>
            </a:r>
            <a:r>
              <a:rPr lang="en-US" baseline="0" dirty="0"/>
              <a:t> losses are experienced by children who are separated from their parents. This is true for children who have known their parents and those, like adopted children, who have never known them.</a:t>
            </a:r>
          </a:p>
          <a:p>
            <a:pPr marL="228600" indent="-228600">
              <a:buAutoNum type="arabicPeriod"/>
            </a:pPr>
            <a:r>
              <a:rPr lang="en-US" baseline="0" dirty="0"/>
              <a:t>Workers must respect the ties children have to their parents in order to effect a therapeutic alliance.</a:t>
            </a:r>
          </a:p>
          <a:p>
            <a:pPr marL="228600" indent="-228600">
              <a:buAutoNum type="arabicPeriod"/>
            </a:pPr>
            <a:r>
              <a:rPr lang="en-US" baseline="0" dirty="0"/>
              <a:t>The tenacity of children’s ties to their parents is powerful and enduring.</a:t>
            </a:r>
          </a:p>
          <a:p>
            <a:pPr marL="0" indent="0">
              <a:buNone/>
            </a:pPr>
            <a:r>
              <a:rPr lang="en-US" baseline="0" dirty="0"/>
              <a:t>Photo: Photo by Liv Bruce on </a:t>
            </a:r>
            <a:r>
              <a:rPr lang="en-US" baseline="0" dirty="0" err="1"/>
              <a:t>Unsplash</a:t>
            </a:r>
            <a:r>
              <a:rPr lang="en-US" baseline="0" dirty="0"/>
              <a:t> </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12</a:t>
            </a:fld>
            <a:endParaRPr lang="en-US"/>
          </a:p>
        </p:txBody>
      </p:sp>
    </p:spTree>
    <p:extLst>
      <p:ext uri="{BB962C8B-B14F-4D97-AF65-F5344CB8AC3E}">
        <p14:creationId xmlns:p14="http://schemas.microsoft.com/office/powerpoint/2010/main" val="251673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u="none" strike="noStrike" kern="1200" baseline="0" dirty="0">
                <a:solidFill>
                  <a:schemeClr val="tx1"/>
                </a:solidFill>
                <a:latin typeface="+mn-lt"/>
                <a:ea typeface="+mn-ea"/>
                <a:cs typeface="+mn-cs"/>
              </a:rPr>
              <a:t>Sarina was fifteen when I first met her. She had been in foster care since age four. Her initial foster placement occurred after her sleeping mother’s cigarette burned down the family trailer.</a:t>
            </a:r>
          </a:p>
          <a:p>
            <a:r>
              <a:rPr lang="en-US" sz="1200" b="0" i="0" u="none" strike="noStrike" kern="1200" baseline="0" dirty="0">
                <a:solidFill>
                  <a:schemeClr val="tx1"/>
                </a:solidFill>
                <a:latin typeface="+mn-lt"/>
                <a:ea typeface="+mn-ea"/>
                <a:cs typeface="+mn-cs"/>
              </a:rPr>
              <a:t>The family was lucky to have survived, as the trailer was in an isolated, rural location. Smoke from the blaze was noticed by a police officer who just happened to be in the trailer park looking for kids who had robbed a local convenience store. After the fire, Sarina, four, and her sister, Katie, six, were placed in separate foster homes. Their mother, Marlene, thirty-three, was sent to the</a:t>
            </a:r>
          </a:p>
          <a:p>
            <a:r>
              <a:rPr lang="en-US" sz="1200" b="0" i="0" u="none" strike="noStrike" kern="1200" baseline="0" dirty="0">
                <a:solidFill>
                  <a:schemeClr val="tx1"/>
                </a:solidFill>
                <a:latin typeface="+mn-lt"/>
                <a:ea typeface="+mn-ea"/>
                <a:cs typeface="+mn-cs"/>
              </a:rPr>
              <a:t>local hospital’s psychiatric unit to detox from alcohol and prescription medications.</a:t>
            </a:r>
          </a:p>
          <a:p>
            <a:r>
              <a:rPr lang="en-US" sz="1200" b="0" i="0" u="none" strike="noStrike" kern="1200" baseline="0" dirty="0">
                <a:solidFill>
                  <a:schemeClr val="tx1"/>
                </a:solidFill>
                <a:latin typeface="+mn-lt"/>
                <a:ea typeface="+mn-ea"/>
                <a:cs typeface="+mn-cs"/>
              </a:rPr>
              <a:t>During the following two years, child protective services attempted many times to reunify the sisters with their mother. Marlene was able neither to maintain sobriety nor to adequately demonstrate ability to provide appropriate care for her young daughters. Just prior to the termination of parental rights (TPR) hearing, Marlene was given a dual diagnosis of polydrug addiction and schizoaffective disorder. This diagnosis enabled Marlene to receive</a:t>
            </a:r>
          </a:p>
          <a:p>
            <a:r>
              <a:rPr lang="en-US" sz="1200" b="0" i="0" u="none" strike="noStrike" kern="1200" baseline="0" dirty="0">
                <a:solidFill>
                  <a:schemeClr val="tx1"/>
                </a:solidFill>
                <a:latin typeface="+mn-lt"/>
                <a:ea typeface="+mn-ea"/>
                <a:cs typeface="+mn-cs"/>
              </a:rPr>
              <a:t>much needed health insurance and disability benefits, including Section 8</a:t>
            </a:r>
          </a:p>
          <a:p>
            <a:r>
              <a:rPr lang="en-US" sz="1200" b="0" i="0" u="none" strike="noStrike" kern="1200" baseline="0" dirty="0">
                <a:solidFill>
                  <a:schemeClr val="tx1"/>
                </a:solidFill>
                <a:latin typeface="+mn-lt"/>
                <a:ea typeface="+mn-ea"/>
                <a:cs typeface="+mn-cs"/>
              </a:rPr>
              <a:t>housing. In combination, however, the diagnosis and TPR led to multiple losses and transitions for Sarina and Katie.</a:t>
            </a:r>
          </a:p>
          <a:p>
            <a:r>
              <a:rPr lang="en-US" sz="1200" b="0" i="0" u="none" strike="noStrike" kern="1200" baseline="0" dirty="0">
                <a:solidFill>
                  <a:schemeClr val="tx1"/>
                </a:solidFill>
                <a:latin typeface="+mn-lt"/>
                <a:ea typeface="+mn-ea"/>
                <a:cs typeface="+mn-cs"/>
              </a:rPr>
              <a:t>When I met Sarina eleven years later, she was still longing for reunion with her mother. She had lived in five different foster homes. Each placement had been disrupted because of Sarina’s impulse to locate her mother and ‘‘take care of her.’’ Similarly, Sarina and Katie found and lost each other multiple times, in part due to episodic changes in their residencies. When asked about these disruptions, Sarina told me that she loved her mother and knew in her heart that her mother loved her, too. She truly believed that they were meant to be together. Sarina insisted that she was</a:t>
            </a:r>
          </a:p>
          <a:p>
            <a:r>
              <a:rPr lang="en-US" sz="1200" b="0" i="0" u="none" strike="noStrike" kern="1200" baseline="0" dirty="0">
                <a:solidFill>
                  <a:schemeClr val="tx1"/>
                </a:solidFill>
                <a:latin typeface="+mn-lt"/>
                <a:ea typeface="+mn-ea"/>
                <a:cs typeface="+mn-cs"/>
              </a:rPr>
              <a:t>grateful to all the foster parents who tried to ‘‘give me a family.’’ Yet she knew that she was unable to genuinely accept their caring. When I last heard about Sarina, she was nineteen and had a baby of her own, a little girl named Marlena. She was studying for a GED and hoped to get work in the future as a counselor helping kids in foster care.</a:t>
            </a:r>
          </a:p>
          <a:p>
            <a:r>
              <a:rPr lang="en-US" sz="1200" b="0" i="0" u="none" strike="noStrike" kern="1200" baseline="0" dirty="0">
                <a:solidFill>
                  <a:schemeClr val="tx1"/>
                </a:solidFill>
                <a:latin typeface="+mn-lt"/>
                <a:ea typeface="+mn-ea"/>
                <a:cs typeface="+mn-cs"/>
              </a:rPr>
              <a:t>Photo: www.flickr.com </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13</a:t>
            </a:fld>
            <a:endParaRPr lang="en-US"/>
          </a:p>
        </p:txBody>
      </p:sp>
    </p:spTree>
    <p:extLst>
      <p:ext uri="{BB962C8B-B14F-4D97-AF65-F5344CB8AC3E}">
        <p14:creationId xmlns:p14="http://schemas.microsoft.com/office/powerpoint/2010/main" val="714697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Evidence strongly suggests that adolescents not only want relational attention but thrive when it is supplied with</a:t>
            </a:r>
            <a:r>
              <a:rPr lang="en-US" baseline="0" dirty="0"/>
              <a:t> </a:t>
            </a:r>
            <a:r>
              <a:rPr lang="en-US" dirty="0"/>
              <a:t>qualities of secure attachment in mind. </a:t>
            </a:r>
          </a:p>
          <a:p>
            <a:pPr marL="228600" indent="-228600">
              <a:buAutoNum type="arabicPeriod"/>
            </a:pPr>
            <a:r>
              <a:rPr lang="en-US" dirty="0"/>
              <a:t>Youth seek out confiding and caring relationships</a:t>
            </a:r>
            <a:r>
              <a:rPr lang="en-US" baseline="0" dirty="0"/>
              <a:t> </a:t>
            </a:r>
            <a:r>
              <a:rPr lang="en-US" dirty="0"/>
              <a:t>that act as protective factors against high risk behaviors.</a:t>
            </a:r>
          </a:p>
          <a:p>
            <a:pPr marL="228600" indent="-228600">
              <a:buAutoNum type="arabicPeriod"/>
            </a:pPr>
            <a:r>
              <a:rPr lang="en-US" dirty="0"/>
              <a:t>Genuine interest, active listening, and expressed empathy are qualities identified by adolescents as relational links to bridging mistrust and promoting productive and trusting alliances. </a:t>
            </a:r>
          </a:p>
          <a:p>
            <a:pPr marL="228600" indent="-228600">
              <a:buAutoNum type="arabicPeriod"/>
            </a:pPr>
            <a:r>
              <a:rPr lang="en-US" dirty="0"/>
              <a:t>Image by Photo by Matthew T Rader on </a:t>
            </a:r>
            <a:r>
              <a:rPr lang="en-US" dirty="0" err="1"/>
              <a:t>Unsplash</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14</a:t>
            </a:fld>
            <a:endParaRPr lang="en-US"/>
          </a:p>
        </p:txBody>
      </p:sp>
    </p:spTree>
    <p:extLst>
      <p:ext uri="{BB962C8B-B14F-4D97-AF65-F5344CB8AC3E}">
        <p14:creationId xmlns:p14="http://schemas.microsoft.com/office/powerpoint/2010/main" val="90776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From a critical knowledge standpoint, attachment theory prepares practitioners to be compassionate towards those they might otherwise judge, avoid,</a:t>
            </a:r>
            <a:r>
              <a:rPr lang="en-US" baseline="0" dirty="0"/>
              <a:t> or disdain.</a:t>
            </a:r>
          </a:p>
          <a:p>
            <a:pPr marL="228600" indent="-228600">
              <a:buAutoNum type="arabicPeriod"/>
            </a:pPr>
            <a:r>
              <a:rPr lang="en-US" baseline="0" dirty="0"/>
              <a:t>Reflective practice supports empathy and positive regard.</a:t>
            </a:r>
          </a:p>
          <a:p>
            <a:pPr marL="228600" indent="-228600">
              <a:buAutoNum type="arabicPeriod"/>
            </a:pPr>
            <a:r>
              <a:rPr lang="en-US" baseline="0" dirty="0"/>
              <a:t>Image by: Photo by Patrick </a:t>
            </a:r>
            <a:r>
              <a:rPr lang="en-US" baseline="0" dirty="0" err="1"/>
              <a:t>Brinksma</a:t>
            </a:r>
            <a:r>
              <a:rPr lang="en-US" baseline="0" dirty="0"/>
              <a:t>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15</a:t>
            </a:fld>
            <a:endParaRPr lang="en-US"/>
          </a:p>
        </p:txBody>
      </p:sp>
    </p:spTree>
    <p:extLst>
      <p:ext uri="{BB962C8B-B14F-4D97-AF65-F5344CB8AC3E}">
        <p14:creationId xmlns:p14="http://schemas.microsoft.com/office/powerpoint/2010/main" val="201473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To</a:t>
            </a:r>
            <a:r>
              <a:rPr lang="en-US" baseline="0" dirty="0"/>
              <a:t> be cared for and nurtured is a human right. Human rights advocates understand the intrinsic meaning and importance of children’s relational connections.</a:t>
            </a:r>
            <a:endParaRPr lang="en-US" dirty="0"/>
          </a:p>
          <a:p>
            <a:pPr marL="228600" indent="-228600">
              <a:buAutoNum type="arabicPeriod"/>
            </a:pPr>
            <a:r>
              <a:rPr lang="en-US" dirty="0"/>
              <a:t>The Convention on the Rights of Children (CRC) recognizes that children have rights to protection of their relationships with family members and communities.</a:t>
            </a:r>
          </a:p>
          <a:p>
            <a:pPr marL="228600" indent="-228600">
              <a:buAutoNum type="arabicPeriod"/>
            </a:pPr>
            <a:r>
              <a:rPr lang="en-US" dirty="0"/>
              <a:t>When family</a:t>
            </a:r>
            <a:r>
              <a:rPr lang="en-US" baseline="0" dirty="0"/>
              <a:t> systems fail, g</a:t>
            </a:r>
            <a:r>
              <a:rPr lang="en-US" dirty="0"/>
              <a:t>overnments have a responsibility to ensure that all children have opportunities to be nurtured. </a:t>
            </a:r>
          </a:p>
          <a:p>
            <a:pPr marL="228600" indent="-228600">
              <a:buAutoNum type="arabicPeriod"/>
            </a:pPr>
            <a:r>
              <a:rPr lang="en-US" dirty="0"/>
              <a:t>Image by: Photo by </a:t>
            </a:r>
            <a:r>
              <a:rPr lang="en-US" dirty="0" err="1"/>
              <a:t>Chiến</a:t>
            </a:r>
            <a:r>
              <a:rPr lang="en-US" dirty="0"/>
              <a:t> </a:t>
            </a:r>
            <a:r>
              <a:rPr lang="en-US" dirty="0" err="1"/>
              <a:t>Phạm</a:t>
            </a:r>
            <a:r>
              <a:rPr lang="en-US" dirty="0"/>
              <a:t> on </a:t>
            </a:r>
            <a:r>
              <a:rPr lang="en-US" dirty="0" err="1"/>
              <a:t>Unsplash</a:t>
            </a: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16</a:t>
            </a:fld>
            <a:endParaRPr lang="en-US"/>
          </a:p>
        </p:txBody>
      </p:sp>
    </p:spTree>
    <p:extLst>
      <p:ext uri="{BB962C8B-B14F-4D97-AF65-F5344CB8AC3E}">
        <p14:creationId xmlns:p14="http://schemas.microsoft.com/office/powerpoint/2010/main" val="148883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Attachment plays a significant and influential</a:t>
            </a:r>
            <a:r>
              <a:rPr lang="en-US" baseline="0" dirty="0"/>
              <a:t> role in child development. </a:t>
            </a:r>
          </a:p>
          <a:p>
            <a:pPr marL="228600" indent="-228600">
              <a:buAutoNum type="arabicPeriod"/>
            </a:pPr>
            <a:r>
              <a:rPr lang="en-US" baseline="0" dirty="0"/>
              <a:t>Positive attachments are formed through reliable, consistent, and enduring relationships between infants and caregivers. </a:t>
            </a:r>
          </a:p>
          <a:p>
            <a:pPr marL="228600" indent="-228600">
              <a:buAutoNum type="arabicPeriod"/>
            </a:pPr>
            <a:r>
              <a:rPr lang="en-US" baseline="0" dirty="0"/>
              <a:t>As infants and caregivers get to know one another they develop a synchronicity that ensures babies’ needs are met.</a:t>
            </a:r>
          </a:p>
          <a:p>
            <a:pPr marL="228600" indent="-228600">
              <a:buAutoNum type="arabicPeriod"/>
            </a:pPr>
            <a:r>
              <a:rPr lang="en-US" baseline="0" dirty="0"/>
              <a:t>When needs are reliable met, infants learn how to regulate emotions and behaviors; they come to trust themselves and become skillful in delaying the immediacy of their needs.</a:t>
            </a:r>
          </a:p>
          <a:p>
            <a:pPr marL="228600" indent="-228600">
              <a:buAutoNum type="arabicPeriod"/>
            </a:pPr>
            <a:r>
              <a:rPr lang="en-US" baseline="0" dirty="0"/>
              <a:t>When infants feel secure within relationship they become able to explore their world. </a:t>
            </a:r>
          </a:p>
          <a:p>
            <a:pPr marL="0" indent="0">
              <a:buNone/>
            </a:pPr>
            <a:r>
              <a:rPr lang="en-US" baseline="0" dirty="0"/>
              <a:t>Photo: </a:t>
            </a:r>
            <a:r>
              <a:rPr lang="en-US" sz="1200" b="0" i="0" kern="1200" dirty="0" err="1">
                <a:solidFill>
                  <a:schemeClr val="tx1"/>
                </a:solidFill>
                <a:effectLst/>
                <a:latin typeface="+mn-lt"/>
                <a:ea typeface="+mn-ea"/>
                <a:cs typeface="+mn-cs"/>
              </a:rPr>
              <a:t>Sundaram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Ramaswamy</a:t>
            </a:r>
            <a:r>
              <a:rPr lang="en-US" sz="1200" b="0" i="0" kern="1200" dirty="0">
                <a:solidFill>
                  <a:schemeClr val="tx1"/>
                </a:solidFill>
                <a:effectLst/>
                <a:latin typeface="+mn-lt"/>
                <a:ea typeface="+mn-ea"/>
                <a:cs typeface="+mn-cs"/>
              </a:rPr>
              <a:t> at flickr by Yahoo.</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Strong</a:t>
            </a:r>
            <a:r>
              <a:rPr lang="en-US" baseline="0" dirty="0"/>
              <a:t> relational ties make it possible for parents/caregivers to endure the rigors of childrearing and all its challenges.</a:t>
            </a:r>
          </a:p>
          <a:p>
            <a:pPr marL="0" indent="0">
              <a:buNone/>
            </a:pPr>
            <a:r>
              <a:rPr lang="en-US" baseline="0" dirty="0"/>
              <a:t>Photo: Commons.Wikimedia.org.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Dependent</a:t>
            </a:r>
            <a:r>
              <a:rPr lang="en-US" baseline="0" dirty="0"/>
              <a:t> i</a:t>
            </a:r>
            <a:r>
              <a:rPr lang="en-US" dirty="0"/>
              <a:t>nfants rely on their parents attentive and attuned care.</a:t>
            </a:r>
          </a:p>
          <a:p>
            <a:pPr marL="228600" indent="-228600">
              <a:buAutoNum type="arabicPeriod"/>
            </a:pPr>
            <a:r>
              <a:rPr lang="en-US" dirty="0"/>
              <a:t>As</a:t>
            </a:r>
            <a:r>
              <a:rPr lang="en-US" baseline="0" dirty="0"/>
              <a:t> toddlers begin to explore their environments they do so under their parents’ watchful gaze.</a:t>
            </a:r>
          </a:p>
          <a:p>
            <a:pPr marL="228600" indent="-228600">
              <a:buAutoNum type="arabicPeriod"/>
            </a:pPr>
            <a:r>
              <a:rPr lang="en-US" baseline="0" dirty="0"/>
              <a:t>As children grow, parents adjust their expectations for independence and dependence while at the same time providing safety and security.</a:t>
            </a:r>
          </a:p>
          <a:p>
            <a:pPr marL="228600" indent="-228600">
              <a:buAutoNum type="arabicPeriod"/>
            </a:pPr>
            <a:r>
              <a:rPr lang="en-US" baseline="0" dirty="0"/>
              <a:t>Eventually positive attachments transform into warm and mutually satisfying relationships between parents and adult children who are able to endure the natural ebb and flow of life’s changes, conflicts, and unexpected transitions.</a:t>
            </a:r>
          </a:p>
          <a:p>
            <a:pPr marL="228600" indent="-228600">
              <a:buAutoNum type="arabicPeriod"/>
            </a:pPr>
            <a:r>
              <a:rPr lang="en-US" baseline="0" dirty="0"/>
              <a:t>Over the last several decades, research and brain imaging have advanced understanding of the underlying intersectionality of neurobiology and attachment relationships, linking the physiological with the psychological and with the formation of and later capacities for social intelligence and empathy </a:t>
            </a:r>
          </a:p>
          <a:p>
            <a:pPr marL="0" indent="0">
              <a:buNone/>
            </a:pPr>
            <a:r>
              <a:rPr lang="en-US" baseline="0" dirty="0"/>
              <a:t>Photo: Photo by </a:t>
            </a:r>
            <a:r>
              <a:rPr lang="en-US" baseline="0" dirty="0" err="1"/>
              <a:t>Benji</a:t>
            </a:r>
            <a:r>
              <a:rPr lang="en-US" baseline="0" dirty="0"/>
              <a:t> </a:t>
            </a:r>
            <a:r>
              <a:rPr lang="en-US" baseline="0" dirty="0" err="1"/>
              <a:t>Aird</a:t>
            </a:r>
            <a:r>
              <a:rPr lang="en-US" baseline="0" dirty="0"/>
              <a:t>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Human responsivity and relational attachments are highly varied, affected by factors such as the child’s temperamental proclivities, the family’s cultural practices, goodness of fit between parent and child, and by the child’s developmental capacities and health. </a:t>
            </a:r>
          </a:p>
          <a:p>
            <a:pPr marL="228600" indent="-228600">
              <a:buAutoNum type="arabicPeriod"/>
            </a:pPr>
            <a:r>
              <a:rPr lang="en-US" dirty="0"/>
              <a:t>Factors such as economic stability, mental health, and the active presence of adverse circumstances and strains</a:t>
            </a:r>
            <a:r>
              <a:rPr lang="en-US" baseline="0" dirty="0"/>
              <a:t> can influence the quality of attachment.</a:t>
            </a:r>
            <a:endParaRPr lang="en-US" dirty="0"/>
          </a:p>
          <a:p>
            <a:pPr marL="228600" indent="-228600">
              <a:buAutoNum type="arabicPeriod"/>
            </a:pPr>
            <a:r>
              <a:rPr lang="en-US" dirty="0"/>
              <a:t>Family stressors can also affect the quality of early and ongoing attachments. </a:t>
            </a:r>
          </a:p>
          <a:p>
            <a:pPr marL="228600" indent="-228600">
              <a:buAutoNum type="arabicPeriod"/>
            </a:pPr>
            <a:r>
              <a:rPr lang="en-US" dirty="0"/>
              <a:t>Image: Photo boy</a:t>
            </a:r>
            <a:r>
              <a:rPr lang="en-US" baseline="0" dirty="0"/>
              <a:t> and parents</a:t>
            </a:r>
            <a:r>
              <a:rPr lang="en-US" dirty="0"/>
              <a:t> by </a:t>
            </a:r>
            <a:r>
              <a:rPr lang="en-US" dirty="0" err="1"/>
              <a:t>Benji</a:t>
            </a:r>
            <a:r>
              <a:rPr lang="en-US" dirty="0"/>
              <a:t> </a:t>
            </a:r>
            <a:r>
              <a:rPr lang="en-US" dirty="0" err="1"/>
              <a:t>Aird</a:t>
            </a:r>
            <a:r>
              <a:rPr lang="en-US" dirty="0"/>
              <a:t> on </a:t>
            </a:r>
            <a:r>
              <a:rPr lang="en-US" dirty="0" err="1"/>
              <a:t>Unsplash</a:t>
            </a:r>
            <a:r>
              <a:rPr lang="en-US" dirty="0"/>
              <a:t>;</a:t>
            </a:r>
            <a:r>
              <a:rPr lang="en-US" baseline="0" dirty="0"/>
              <a:t> Photo 2 homeless child by HelloDolly89 - Own work, CC BY-SA 4.0, https://commons.wikimedia.org/w/index.php?curid=62745516  Photo 3 Tibetan family by </a:t>
            </a:r>
            <a:r>
              <a:rPr lang="en-US" baseline="0" dirty="0" err="1"/>
              <a:t>Evgeny</a:t>
            </a:r>
            <a:r>
              <a:rPr lang="en-US" baseline="0" dirty="0"/>
              <a:t> </a:t>
            </a:r>
            <a:r>
              <a:rPr lang="en-US" baseline="0" dirty="0" err="1"/>
              <a:t>Nelmin</a:t>
            </a:r>
            <a:r>
              <a:rPr lang="en-US" baseline="0" dirty="0"/>
              <a:t> on </a:t>
            </a:r>
            <a:r>
              <a:rPr lang="en-US" baseline="0" dirty="0" err="1"/>
              <a:t>Unsplash</a:t>
            </a:r>
            <a:r>
              <a:rPr lang="en-US" baseline="0" dirty="0"/>
              <a:t>. </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6</a:t>
            </a:fld>
            <a:endParaRPr lang="en-US"/>
          </a:p>
        </p:txBody>
      </p:sp>
    </p:spTree>
    <p:extLst>
      <p:ext uri="{BB962C8B-B14F-4D97-AF65-F5344CB8AC3E}">
        <p14:creationId xmlns:p14="http://schemas.microsoft.com/office/powerpoint/2010/main" val="427664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Sigmund Freud, a founder of psychoanalysis in the early 20</a:t>
            </a:r>
            <a:r>
              <a:rPr lang="en-US" baseline="30000" dirty="0"/>
              <a:t>th</a:t>
            </a:r>
            <a:r>
              <a:rPr lang="en-US" baseline="0" dirty="0"/>
              <a:t> century emphasized the importance of early attachments and their influential meaning throughout life.</a:t>
            </a:r>
          </a:p>
          <a:p>
            <a:pPr marL="228600" indent="-228600">
              <a:buAutoNum type="arabicPeriod"/>
            </a:pPr>
            <a:r>
              <a:rPr lang="en-US" baseline="0" dirty="0"/>
              <a:t>In the mid 1950’s D. W. Winnicott, a pediatrician by training, observed the relationships between children and parents. He believed that the quality of early relationships affected the child’s capacity to grow and thrive. He coined the phrase “good enough mothering” to describe a relational baseline of attachment and caring necessary to the health of the growing child.</a:t>
            </a:r>
          </a:p>
          <a:p>
            <a:pPr marL="228600" indent="-228600">
              <a:buAutoNum type="arabicPeriod"/>
            </a:pPr>
            <a:r>
              <a:rPr lang="en-US" baseline="0" dirty="0"/>
              <a:t>John Bowlby is recognized as “the father” of attachment theory. He believed that attachment was essential to human growth and survival. He argued that without human connection people can neither thrive nor endure.</a:t>
            </a:r>
          </a:p>
          <a:p>
            <a:pPr marL="228600" indent="-228600">
              <a:buAutoNum type="arabicPeriod"/>
            </a:pPr>
            <a:r>
              <a:rPr lang="en-US" baseline="0" dirty="0"/>
              <a:t>In the 1970’s Mary Salter Ainsworth and colleagues identified variations in human relational patterns.</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7</a:t>
            </a:fld>
            <a:endParaRPr lang="en-US"/>
          </a:p>
        </p:txBody>
      </p:sp>
    </p:spTree>
    <p:extLst>
      <p:ext uri="{BB962C8B-B14F-4D97-AF65-F5344CB8AC3E}">
        <p14:creationId xmlns:p14="http://schemas.microsoft.com/office/powerpoint/2010/main" val="281745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1960’s Ainsworth’s ‘Strange Situation Procedure’ examined whether there were different patterns of attachment linked to divergent parenting styles. The study yielded 3 different attachment patterns –</a:t>
            </a:r>
          </a:p>
          <a:p>
            <a:pPr marL="228600" indent="-228600">
              <a:buAutoNum type="arabicPeriod"/>
            </a:pPr>
            <a:r>
              <a:rPr lang="en-US" baseline="0" dirty="0"/>
              <a:t>Secure attachment – results when primary caregiver is attuned, connected and responsive to the child. Securely attached children tolerate frustration, learn self-regulation, explore, and trust the world.</a:t>
            </a:r>
          </a:p>
          <a:p>
            <a:pPr marL="228600" indent="-228600">
              <a:buAutoNum type="arabicPeriod"/>
            </a:pPr>
            <a:r>
              <a:rPr lang="en-US" baseline="0" dirty="0"/>
              <a:t>Insecure resistant attachment - results from inconsistent and remote parenting styles. Children respond to this pattern by being fearful and distressed upon separation. These children may seek attention yet be uncertain as to what to do when in relationship to others.</a:t>
            </a:r>
          </a:p>
          <a:p>
            <a:pPr marL="228600" indent="-228600">
              <a:buAutoNum type="arabicPeriod"/>
            </a:pPr>
            <a:r>
              <a:rPr lang="en-US" baseline="0" dirty="0"/>
              <a:t>Insecure avoidant attachment – Ainsworth speculated that this pattern emerged in response to angry or overly controlling caregiving. These children seemed indifferent to separation, more interested in toys than human contact.</a:t>
            </a:r>
          </a:p>
          <a:p>
            <a:pPr marL="228600" indent="-228600">
              <a:buAutoNum type="arabicPeriod"/>
            </a:pPr>
            <a:r>
              <a:rPr lang="en-US" baseline="0" dirty="0"/>
              <a:t>Disorganized attachment was identified in 1990’s by Mary Main and colleagues. Disorganized attachments are generated by unpredictable and sometimes extreme caregiving situations. Children with disorganized attachments seem to not have strategies to deal with connection. They tend to be aggressive, completely disinterested, or fearful of relationships. </a:t>
            </a:r>
          </a:p>
          <a:p>
            <a:pPr marL="0" indent="0">
              <a:buNone/>
            </a:pPr>
            <a:r>
              <a:rPr lang="en-US" baseline="0" dirty="0"/>
              <a:t>Photo: Photo by Brittany </a:t>
            </a:r>
            <a:r>
              <a:rPr lang="en-US" baseline="0" dirty="0" err="1"/>
              <a:t>Simuangco</a:t>
            </a:r>
            <a:r>
              <a:rPr lang="en-US" baseline="0" dirty="0"/>
              <a:t> on </a:t>
            </a:r>
            <a:r>
              <a:rPr lang="en-US" baseline="0" dirty="0" err="1"/>
              <a:t>Unsplash</a:t>
            </a:r>
            <a:r>
              <a:rPr lang="en-US" baseline="0" dirty="0"/>
              <a:t>.</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8</a:t>
            </a:fld>
            <a:endParaRPr lang="en-US"/>
          </a:p>
        </p:txBody>
      </p:sp>
    </p:spTree>
    <p:extLst>
      <p:ext uri="{BB962C8B-B14F-4D97-AF65-F5344CB8AC3E}">
        <p14:creationId xmlns:p14="http://schemas.microsoft.com/office/powerpoint/2010/main" val="2694752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Bowlby’s Four Determinants of Attachment:</a:t>
            </a:r>
          </a:p>
          <a:p>
            <a:pPr marL="228600" indent="-228600">
              <a:buAutoNum type="arabicPeriod"/>
            </a:pPr>
            <a:r>
              <a:rPr lang="en-US" dirty="0"/>
              <a:t>Proximity Maintenance – the desire</a:t>
            </a:r>
            <a:r>
              <a:rPr lang="en-US" baseline="0" dirty="0"/>
              <a:t> to be close to those to whom we are attached.</a:t>
            </a:r>
          </a:p>
          <a:p>
            <a:pPr marL="228600" indent="-228600">
              <a:buAutoNum type="arabicPeriod"/>
            </a:pPr>
            <a:r>
              <a:rPr lang="en-US" baseline="0" dirty="0"/>
              <a:t>Safe Haven – inner knowledge that one has a secure relationship they can go to in uncertain times.</a:t>
            </a:r>
          </a:p>
          <a:p>
            <a:pPr marL="228600" indent="-228600">
              <a:buAutoNum type="arabicPeriod"/>
            </a:pPr>
            <a:r>
              <a:rPr lang="en-US" baseline="0" dirty="0"/>
              <a:t>Secure base – the presence of a consistent, familiar person who provides safety for exploration and separation.</a:t>
            </a:r>
          </a:p>
          <a:p>
            <a:pPr marL="228600" indent="-228600">
              <a:buAutoNum type="arabicPeriod"/>
            </a:pPr>
            <a:r>
              <a:rPr lang="en-US" baseline="0" dirty="0"/>
              <a:t>Separation distress – anxiety/distress in the absence of a secure attachment. </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9</a:t>
            </a:fld>
            <a:endParaRPr lang="en-US"/>
          </a:p>
        </p:txBody>
      </p:sp>
    </p:spTree>
    <p:extLst>
      <p:ext uri="{BB962C8B-B14F-4D97-AF65-F5344CB8AC3E}">
        <p14:creationId xmlns:p14="http://schemas.microsoft.com/office/powerpoint/2010/main" val="264876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Human capacities</a:t>
            </a:r>
            <a:r>
              <a:rPr lang="en-US" baseline="0" dirty="0"/>
              <a:t> for communication, intimacy, social acuity and emotional/behavioral regulation are thought to be tied in with early attachments and caregiver responsivity.</a:t>
            </a:r>
          </a:p>
          <a:p>
            <a:pPr marL="228600" indent="-228600">
              <a:buAutoNum type="arabicPeriod"/>
            </a:pPr>
            <a:r>
              <a:rPr lang="en-US" baseline="0" dirty="0"/>
              <a:t>In neuroscience terms the primary carer acts as a regulator for the infant’s developing brain and central nervous system (CNS). This requires that they be attentive to the infant’s verbal and non-verbal solicitations and responses. </a:t>
            </a:r>
          </a:p>
          <a:p>
            <a:pPr marL="228600" indent="-228600">
              <a:buAutoNum type="arabicPeriod"/>
            </a:pPr>
            <a:r>
              <a:rPr lang="en-US" baseline="0" dirty="0"/>
              <a:t>Synchronistic responsiveness promotes right brain development, which in turn, helps the infant develop self-regulation and promotes social/emotional functioning.</a:t>
            </a:r>
          </a:p>
          <a:p>
            <a:pPr marL="228600" indent="-228600">
              <a:buAutoNum type="arabicPeriod"/>
            </a:pPr>
            <a:r>
              <a:rPr lang="en-US" baseline="0" dirty="0"/>
              <a:t>When caregiver responsiveness is insufficient, children are less apt to develop effective regulation skills. Poor regulation sets the child up for later cognitive and behavioral problems.</a:t>
            </a:r>
          </a:p>
          <a:p>
            <a:pPr marL="0" indent="0">
              <a:buNone/>
            </a:pPr>
            <a:r>
              <a:rPr lang="en-US" baseline="0" dirty="0"/>
              <a:t>Photo: Mother &amp; Child at www.flickr.com; Brain at Commons.wikimedia.org.</a:t>
            </a:r>
            <a:endParaRPr lang="en-US" dirty="0"/>
          </a:p>
        </p:txBody>
      </p:sp>
      <p:sp>
        <p:nvSpPr>
          <p:cNvPr id="4" name="Slide Number Placeholder 3"/>
          <p:cNvSpPr>
            <a:spLocks noGrp="1"/>
          </p:cNvSpPr>
          <p:nvPr>
            <p:ph type="sldNum" sz="quarter" idx="10"/>
          </p:nvPr>
        </p:nvSpPr>
        <p:spPr/>
        <p:txBody>
          <a:bodyPr/>
          <a:lstStyle/>
          <a:p>
            <a:fld id="{48EC59D2-518E-4AA6-85E2-A79C747C0D53}" type="slidenum">
              <a:rPr lang="en-US" smtClean="0"/>
              <a:pPr/>
              <a:t>10</a:t>
            </a:fld>
            <a:endParaRPr lang="en-US"/>
          </a:p>
        </p:txBody>
      </p:sp>
    </p:spTree>
    <p:extLst>
      <p:ext uri="{BB962C8B-B14F-4D97-AF65-F5344CB8AC3E}">
        <p14:creationId xmlns:p14="http://schemas.microsoft.com/office/powerpoint/2010/main" val="251054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641EA9-2D49-453E-9670-B28DAD2B165F}"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41EA9-2D49-453E-9670-B28DAD2B165F}"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41EA9-2D49-453E-9670-B28DAD2B165F}"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41EA9-2D49-453E-9670-B28DAD2B165F}"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641EA9-2D49-453E-9670-B28DAD2B165F}"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641EA9-2D49-453E-9670-B28DAD2B165F}" type="datetimeFigureOut">
              <a:rPr lang="en-US" smtClean="0"/>
              <a:pPr/>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641EA9-2D49-453E-9670-B28DAD2B165F}" type="datetimeFigureOut">
              <a:rPr lang="en-US" smtClean="0"/>
              <a:pPr/>
              <a:t>7/16/2019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641EA9-2D49-453E-9670-B28DAD2B165F}" type="datetimeFigureOut">
              <a:rPr lang="en-US" smtClean="0"/>
              <a:pPr/>
              <a:t>7/16/2019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41EA9-2D49-453E-9670-B28DAD2B165F}" type="datetimeFigureOut">
              <a:rPr lang="en-US" smtClean="0"/>
              <a:pPr/>
              <a:t>7/16/2019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641EA9-2D49-453E-9670-B28DAD2B165F}" type="datetimeFigureOut">
              <a:rPr lang="en-US" smtClean="0"/>
              <a:pPr/>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641EA9-2D49-453E-9670-B28DAD2B165F}" type="datetimeFigureOut">
              <a:rPr lang="en-US" smtClean="0"/>
              <a:pPr/>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2C427-AFA1-4055-A42C-E8FD883865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41EA9-2D49-453E-9670-B28DAD2B165F}" type="datetimeFigureOut">
              <a:rPr lang="en-US" smtClean="0"/>
              <a:pPr/>
              <a:t>7/16/2019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2C427-AFA1-4055-A42C-E8FD883865F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7834" r="7834" b="1"/>
          <a:stretch/>
        </p:blipFill>
        <p:spPr>
          <a:xfrm>
            <a:off x="20" y="10"/>
            <a:ext cx="9143980" cy="6857990"/>
          </a:xfrm>
          <a:prstGeom prst="rect">
            <a:avLst/>
          </a:prstGeom>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050" name="Rectangle 2"/>
          <p:cNvSpPr>
            <a:spLocks noGrp="1" noChangeArrowheads="1"/>
          </p:cNvSpPr>
          <p:nvPr>
            <p:ph type="ctrTitle"/>
          </p:nvPr>
        </p:nvSpPr>
        <p:spPr>
          <a:xfrm>
            <a:off x="5306708" y="3734093"/>
            <a:ext cx="3709553" cy="1375542"/>
          </a:xfrm>
        </p:spPr>
        <p:txBody>
          <a:bodyPr>
            <a:normAutofit/>
          </a:bodyPr>
          <a:lstStyle/>
          <a:p>
            <a:pPr eaLnBrk="1" hangingPunct="1">
              <a:defRPr/>
            </a:pPr>
            <a:r>
              <a:rPr lang="en-US" sz="3200"/>
              <a:t>Chapter 3: Learning How to Love</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175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noFill/>
          <a:ln>
            <a:noFill/>
          </a:ln>
        </p:spPr>
        <p:txBody>
          <a:bodyPr/>
          <a:lstStyle/>
          <a:p>
            <a:r>
              <a:rPr lang="en-US" dirty="0">
                <a:solidFill>
                  <a:srgbClr val="002060"/>
                </a:solidFill>
              </a:rPr>
              <a:t>Attachment and the Brain</a:t>
            </a:r>
          </a:p>
        </p:txBody>
      </p:sp>
      <p:sp>
        <p:nvSpPr>
          <p:cNvPr id="4" name="Left-Right Arrow 3"/>
          <p:cNvSpPr/>
          <p:nvPr/>
        </p:nvSpPr>
        <p:spPr>
          <a:xfrm>
            <a:off x="3733800" y="2895600"/>
            <a:ext cx="1600200" cy="48463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410200"/>
            <a:ext cx="8534400" cy="830997"/>
          </a:xfrm>
          <a:prstGeom prst="rect">
            <a:avLst/>
          </a:prstGeom>
          <a:noFill/>
        </p:spPr>
        <p:txBody>
          <a:bodyPr wrap="square" rtlCol="0">
            <a:spAutoFit/>
          </a:bodyPr>
          <a:lstStyle/>
          <a:p>
            <a:r>
              <a:rPr lang="en-US" sz="2400" dirty="0"/>
              <a:t>Primary caregivers model and regulate the infant’s developing central nervous system</a:t>
            </a:r>
          </a:p>
        </p:txBody>
      </p:sp>
      <p:pic>
        <p:nvPicPr>
          <p:cNvPr id="614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4664" y="1676400"/>
            <a:ext cx="328433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9686" y="1866899"/>
            <a:ext cx="2971800" cy="281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447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1470" b="12843"/>
          <a:stretch/>
        </p:blipFill>
        <p:spPr>
          <a:xfrm>
            <a:off x="-1" y="10"/>
            <a:ext cx="9144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30420" y="4277679"/>
            <a:ext cx="3760579" cy="1964879"/>
          </a:xfrm>
        </p:spPr>
        <p:txBody>
          <a:bodyPr anchor="ctr">
            <a:normAutofit/>
          </a:bodyPr>
          <a:lstStyle/>
          <a:p>
            <a:pPr marL="0" indent="0">
              <a:buNone/>
            </a:pPr>
            <a:r>
              <a:rPr lang="en-US" sz="2400" dirty="0"/>
              <a:t>Relational practice engages child client and worker in transformational, brain-changing interventions.</a:t>
            </a:r>
          </a:p>
          <a:p>
            <a:pPr marL="0" indent="0">
              <a:buNone/>
            </a:pPr>
            <a:endParaRPr lang="en-US" sz="1575" dirty="0"/>
          </a:p>
        </p:txBody>
      </p:sp>
    </p:spTree>
    <p:extLst>
      <p:ext uri="{BB962C8B-B14F-4D97-AF65-F5344CB8AC3E}">
        <p14:creationId xmlns:p14="http://schemas.microsoft.com/office/powerpoint/2010/main" val="1883616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3538"/>
          <a:stretch/>
        </p:blipFill>
        <p:spPr>
          <a:xfrm>
            <a:off x="20" y="10"/>
            <a:ext cx="9143980" cy="4666928"/>
          </a:xfrm>
          <a:prstGeom prst="rect">
            <a:avLst/>
          </a:prstGeom>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57400" y="4551037"/>
            <a:ext cx="6490093" cy="1509935"/>
          </a:xfrm>
        </p:spPr>
        <p:txBody>
          <a:bodyPr anchor="ctr">
            <a:normAutofit/>
          </a:bodyPr>
          <a:lstStyle/>
          <a:p>
            <a:pPr marL="0" indent="0">
              <a:buNone/>
            </a:pPr>
            <a:r>
              <a:rPr lang="en-US" sz="2400" dirty="0">
                <a:solidFill>
                  <a:srgbClr val="000000"/>
                </a:solidFill>
              </a:rPr>
              <a:t>Regardless of the quality of care, children yearn to be loved by their parents.</a:t>
            </a:r>
          </a:p>
        </p:txBody>
      </p:sp>
    </p:spTree>
    <p:extLst>
      <p:ext uri="{BB962C8B-B14F-4D97-AF65-F5344CB8AC3E}">
        <p14:creationId xmlns:p14="http://schemas.microsoft.com/office/powerpoint/2010/main" val="188190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Sarina’s Story</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590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9376" r="34377"/>
          <a:stretch/>
        </p:blipFill>
        <p:spPr>
          <a:xfrm>
            <a:off x="20" y="10"/>
            <a:ext cx="3476673" cy="6857990"/>
          </a:xfrm>
          <a:prstGeom prst="rect">
            <a:avLst/>
          </a:prstGeom>
          <a:effectLst/>
        </p:spPr>
      </p:pic>
      <p:sp>
        <p:nvSpPr>
          <p:cNvPr id="3" name="Content Placeholder 2"/>
          <p:cNvSpPr>
            <a:spLocks noGrp="1"/>
          </p:cNvSpPr>
          <p:nvPr>
            <p:ph idx="1"/>
          </p:nvPr>
        </p:nvSpPr>
        <p:spPr>
          <a:xfrm>
            <a:off x="3724073" y="2438400"/>
            <a:ext cx="5267527" cy="3785419"/>
          </a:xfrm>
        </p:spPr>
        <p:txBody>
          <a:bodyPr>
            <a:normAutofit/>
          </a:bodyPr>
          <a:lstStyle/>
          <a:p>
            <a:pPr marL="0" indent="0">
              <a:buNone/>
            </a:pPr>
            <a:r>
              <a:rPr lang="en-US" sz="2100" i="1" dirty="0"/>
              <a:t>“Yeah, like, if you tell an adult something, like a problem that you have, and they are a nice adult and helpful adult, they will relate to it and they will say, “Oh yeah, in my life that happened to me and I can relate to it and this is what I did to deal with that.” </a:t>
            </a:r>
          </a:p>
          <a:p>
            <a:pPr marL="0" indent="0">
              <a:buNone/>
            </a:pPr>
            <a:r>
              <a:rPr lang="en-US" sz="2100" dirty="0"/>
              <a:t>      Adolescent on how adults can build trust</a:t>
            </a:r>
          </a:p>
          <a:p>
            <a:endParaRPr lang="en-US" sz="2100" dirty="0"/>
          </a:p>
        </p:txBody>
      </p:sp>
    </p:spTree>
    <p:extLst>
      <p:ext uri="{BB962C8B-B14F-4D97-AF65-F5344CB8AC3E}">
        <p14:creationId xmlns:p14="http://schemas.microsoft.com/office/powerpoint/2010/main" val="1617484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769" b="9853"/>
          <a:stretch/>
        </p:blipFill>
        <p:spPr>
          <a:xfrm>
            <a:off x="20" y="10"/>
            <a:ext cx="9143980" cy="4666928"/>
          </a:xfrm>
          <a:prstGeom prst="rect">
            <a:avLst/>
          </a:prstGeom>
        </p:spPr>
      </p:pic>
      <p:pic>
        <p:nvPicPr>
          <p:cNvPr id="17" name="Picture 16">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Oval 18">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43400" y="4495801"/>
            <a:ext cx="4724399" cy="1565172"/>
          </a:xfrm>
        </p:spPr>
        <p:txBody>
          <a:bodyPr anchor="ctr">
            <a:noAutofit/>
          </a:bodyPr>
          <a:lstStyle/>
          <a:p>
            <a:pPr marL="0" indent="0">
              <a:buNone/>
            </a:pPr>
            <a:r>
              <a:rPr lang="en-US" sz="2400" b="1" dirty="0">
                <a:solidFill>
                  <a:srgbClr val="000000"/>
                </a:solidFill>
              </a:rPr>
              <a:t>Reflective practice </a:t>
            </a:r>
            <a:r>
              <a:rPr lang="en-US" sz="2400" dirty="0">
                <a:solidFill>
                  <a:srgbClr val="000000"/>
                </a:solidFill>
              </a:rPr>
              <a:t>considers how clients’ stories resonate with workers’ personal attachment histories and affect professional perspectives and practice choices. </a:t>
            </a:r>
          </a:p>
        </p:txBody>
      </p:sp>
    </p:spTree>
    <p:extLst>
      <p:ext uri="{BB962C8B-B14F-4D97-AF65-F5344CB8AC3E}">
        <p14:creationId xmlns:p14="http://schemas.microsoft.com/office/powerpoint/2010/main" val="44252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27026"/>
            <a:ext cx="8172446" cy="2287587"/>
          </a:xfrm>
        </p:spPr>
        <p:txBody>
          <a:bodyPr anchor="ctr">
            <a:normAutofit/>
          </a:bodyPr>
          <a:lstStyle/>
          <a:p>
            <a:pPr marL="0" indent="0">
              <a:buNone/>
            </a:pPr>
            <a:r>
              <a:rPr lang="en-US" sz="2400" dirty="0"/>
              <a:t>Children have the right to be nurtured, to belong, and be loved. </a:t>
            </a:r>
          </a:p>
        </p:txBody>
      </p:sp>
      <p:pic>
        <p:nvPicPr>
          <p:cNvPr id="4" name="Picture 3"/>
          <p:cNvPicPr>
            <a:picLocks noChangeAspect="1"/>
          </p:cNvPicPr>
          <p:nvPr/>
        </p:nvPicPr>
        <p:blipFill rotWithShape="1">
          <a:blip r:embed="rId3"/>
          <a:srcRect t="12374" r="-1" b="20613"/>
          <a:stretch/>
        </p:blipFill>
        <p:spPr>
          <a:xfrm>
            <a:off x="-6876" y="2763151"/>
            <a:ext cx="9150876" cy="4093262"/>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2397627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3400">
                <a:solidFill>
                  <a:schemeClr val="accent1"/>
                </a:solidFill>
              </a:rPr>
              <a:t>Conversation Starters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381000"/>
            <a:ext cx="4783327" cy="6019800"/>
          </a:xfrm>
        </p:spPr>
        <p:txBody>
          <a:bodyPr anchor="ctr">
            <a:normAutofit/>
          </a:bodyPr>
          <a:lstStyle/>
          <a:p>
            <a:pPr>
              <a:lnSpc>
                <a:spcPct val="90000"/>
              </a:lnSpc>
            </a:pPr>
            <a:r>
              <a:rPr lang="en-US" sz="2400" dirty="0"/>
              <a:t>Describe the basic tenets of attachment.</a:t>
            </a:r>
          </a:p>
          <a:p>
            <a:pPr>
              <a:lnSpc>
                <a:spcPct val="90000"/>
              </a:lnSpc>
            </a:pPr>
            <a:r>
              <a:rPr lang="en-US" sz="2400" dirty="0"/>
              <a:t>How do attachment and neuroscience discoveries offer hope for those who have experienced early adversities? What are their implications across the life course.</a:t>
            </a:r>
          </a:p>
          <a:p>
            <a:pPr>
              <a:lnSpc>
                <a:spcPct val="90000"/>
              </a:lnSpc>
            </a:pPr>
            <a:r>
              <a:rPr lang="en-US" sz="2400" dirty="0"/>
              <a:t>Discuss attachment and caring as a human right.</a:t>
            </a:r>
          </a:p>
          <a:p>
            <a:pPr>
              <a:lnSpc>
                <a:spcPct val="90000"/>
              </a:lnSpc>
            </a:pPr>
            <a:r>
              <a:rPr lang="en-US" sz="2400" dirty="0"/>
              <a:t>Apply attachment theory to Sarina’s story?</a:t>
            </a:r>
          </a:p>
          <a:p>
            <a:pPr>
              <a:lnSpc>
                <a:spcPct val="90000"/>
              </a:lnSpc>
            </a:pPr>
            <a:r>
              <a:rPr lang="en-US" sz="2400" dirty="0"/>
              <a:t>Reflect upon your attitudes, assumptions, and beliefs about Sarina. How would they help or hinder your relationship? </a:t>
            </a:r>
          </a:p>
          <a:p>
            <a:pPr>
              <a:lnSpc>
                <a:spcPct val="90000"/>
              </a:lnSpc>
            </a:pPr>
            <a:endParaRPr lang="en-US" sz="2100" dirty="0"/>
          </a:p>
        </p:txBody>
      </p:sp>
    </p:spTree>
    <p:extLst>
      <p:ext uri="{BB962C8B-B14F-4D97-AF65-F5344CB8AC3E}">
        <p14:creationId xmlns:p14="http://schemas.microsoft.com/office/powerpoint/2010/main" val="121277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rotWithShape="1">
          <a:blip r:embed="rId3" cstate="print">
            <a:alphaModFix amt="35000"/>
            <a:extLst>
              <a:ext uri="{28A0092B-C50C-407E-A947-70E740481C1C}">
                <a14:useLocalDpi xmlns:a14="http://schemas.microsoft.com/office/drawing/2010/main" val="0"/>
              </a:ext>
            </a:extLst>
          </a:blip>
          <a:srcRect t="43969" b="5968"/>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a:off x="628650" y="1825625"/>
            <a:ext cx="7886700" cy="4351338"/>
          </a:xfrm>
        </p:spPr>
        <p:txBody>
          <a:bodyPr>
            <a:normAutofit/>
          </a:bodyPr>
          <a:lstStyle/>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endParaRPr lang="en-US" sz="2000">
              <a:solidFill>
                <a:srgbClr val="FFFFFF"/>
              </a:solidFill>
            </a:endParaRPr>
          </a:p>
          <a:p>
            <a:pPr marL="0" indent="0">
              <a:lnSpc>
                <a:spcPct val="90000"/>
              </a:lnSpc>
              <a:buNone/>
            </a:pPr>
            <a:r>
              <a:rPr lang="en-US" sz="2000">
                <a:solidFill>
                  <a:srgbClr val="FFFFFF"/>
                </a:solidFill>
              </a:rPr>
              <a:t>Connection to others is the central organizing feature of human development. (Miller &amp; Stiver, 1997)</a:t>
            </a:r>
          </a:p>
        </p:txBody>
      </p:sp>
    </p:spTree>
    <p:extLst>
      <p:ext uri="{BB962C8B-B14F-4D97-AF65-F5344CB8AC3E}">
        <p14:creationId xmlns:p14="http://schemas.microsoft.com/office/powerpoint/2010/main" val="376127314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2738599" cy="3785419"/>
          </a:xfrm>
        </p:spPr>
        <p:txBody>
          <a:bodyPr>
            <a:normAutofit/>
          </a:bodyPr>
          <a:lstStyle/>
          <a:p>
            <a:pPr indent="0">
              <a:buNone/>
            </a:pPr>
            <a:r>
              <a:rPr lang="en-US" sz="2400" b="1" dirty="0">
                <a:latin typeface="+mj-lt"/>
              </a:rPr>
              <a:t>Attachment</a:t>
            </a:r>
            <a:r>
              <a:rPr lang="en-US" sz="2400" dirty="0">
                <a:latin typeface="+mj-lt"/>
              </a:rPr>
              <a:t> describes enduring and reciprocal relational bonds between children and primary caregivers.</a:t>
            </a:r>
          </a:p>
          <a:p>
            <a:pPr>
              <a:buNone/>
            </a:pPr>
            <a:endParaRPr lang="en-US" sz="1600" dirty="0"/>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54" r="11596"/>
          <a:stretch/>
        </p:blipFill>
        <p:spPr bwMode="auto">
          <a:xfrm>
            <a:off x="3479292" y="10"/>
            <a:ext cx="5664708" cy="6857990"/>
          </a:xfrm>
          <a:prstGeom prst="rect">
            <a:avLst/>
          </a:prstGeom>
          <a:noFill/>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2601" y="2638044"/>
            <a:ext cx="2522980" cy="3415622"/>
          </a:xfrm>
        </p:spPr>
        <p:txBody>
          <a:bodyPr>
            <a:normAutofit/>
          </a:bodyPr>
          <a:lstStyle/>
          <a:p>
            <a:pPr indent="0">
              <a:buNone/>
            </a:pPr>
            <a:r>
              <a:rPr lang="en-US" sz="2800" dirty="0">
                <a:solidFill>
                  <a:schemeClr val="bg1"/>
                </a:solidFill>
                <a:latin typeface="+mj-lt"/>
              </a:rPr>
              <a:t>Caregivers with </a:t>
            </a:r>
            <a:r>
              <a:rPr lang="en-US" sz="2800" b="1" dirty="0">
                <a:solidFill>
                  <a:schemeClr val="bg1"/>
                </a:solidFill>
                <a:latin typeface="+mj-lt"/>
              </a:rPr>
              <a:t>positive attachments </a:t>
            </a:r>
            <a:r>
              <a:rPr lang="en-US" sz="2800" dirty="0">
                <a:solidFill>
                  <a:schemeClr val="bg1"/>
                </a:solidFill>
                <a:latin typeface="+mj-lt"/>
              </a:rPr>
              <a:t>fall in love with their infants.</a:t>
            </a:r>
          </a:p>
          <a:p>
            <a:endParaRPr lang="en-US" sz="1700" dirty="0">
              <a:solidFill>
                <a:schemeClr val="bg1"/>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73322" y="1479195"/>
            <a:ext cx="4688077" cy="3738742"/>
          </a:xfrm>
          <a:prstGeom prst="rect">
            <a:avLst/>
          </a:prstGeom>
          <a:noFill/>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3696" r="22464" b="-1"/>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9654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24073" y="2438400"/>
            <a:ext cx="4939867" cy="3785419"/>
          </a:xfrm>
        </p:spPr>
        <p:txBody>
          <a:bodyPr>
            <a:normAutofit/>
          </a:bodyPr>
          <a:lstStyle/>
          <a:p>
            <a:pPr indent="0">
              <a:buNone/>
            </a:pPr>
            <a:r>
              <a:rPr lang="en-US" sz="2400" b="1" dirty="0"/>
              <a:t>Relational attunement </a:t>
            </a:r>
            <a:r>
              <a:rPr lang="en-US" sz="2400" dirty="0"/>
              <a:t>is a reciprocal process of communication, responsiveness, and understanding  that ensures children grow and thrive under their parent’s safety net of care.</a:t>
            </a:r>
          </a:p>
          <a:p>
            <a:pPr>
              <a:buNone/>
            </a:pP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ED195C-357A-4576-A77E-8FE2D87F74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D52963C7-62FD-4B55-A688-FA0FE912EA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9970"/>
          <a:stretch/>
        </p:blipFill>
        <p:spPr>
          <a:xfrm>
            <a:off x="603504" y="803050"/>
            <a:ext cx="2269998" cy="1589689"/>
          </a:xfrm>
          <a:prstGeom prst="rect">
            <a:avLst/>
          </a:prstGeom>
        </p:spPr>
      </p:pic>
      <p:pic>
        <p:nvPicPr>
          <p:cNvPr id="4" name="Picture 3"/>
          <p:cNvPicPr>
            <a:picLocks noChangeAspect="1"/>
          </p:cNvPicPr>
          <p:nvPr/>
        </p:nvPicPr>
        <p:blipFill rotWithShape="1">
          <a:blip r:embed="rId4"/>
          <a:srcRect r="2542" b="-1"/>
          <a:stretch/>
        </p:blipFill>
        <p:spPr>
          <a:xfrm>
            <a:off x="603503" y="2553605"/>
            <a:ext cx="2269999" cy="1589689"/>
          </a:xfrm>
          <a:prstGeom prst="rect">
            <a:avLst/>
          </a:prstGeom>
        </p:spPr>
      </p:pic>
      <p:pic>
        <p:nvPicPr>
          <p:cNvPr id="6" name="Picture 5"/>
          <p:cNvPicPr>
            <a:picLocks noChangeAspect="1"/>
          </p:cNvPicPr>
          <p:nvPr/>
        </p:nvPicPr>
        <p:blipFill rotWithShape="1">
          <a:blip r:embed="rId5"/>
          <a:srcRect b="5794"/>
          <a:stretch/>
        </p:blipFill>
        <p:spPr>
          <a:xfrm>
            <a:off x="603504" y="4304161"/>
            <a:ext cx="2269998" cy="1603857"/>
          </a:xfrm>
          <a:prstGeom prst="rect">
            <a:avLst/>
          </a:prstGeom>
          <a:effectLst/>
        </p:spPr>
      </p:pic>
      <p:sp>
        <p:nvSpPr>
          <p:cNvPr id="3" name="Content Placeholder 2"/>
          <p:cNvSpPr>
            <a:spLocks noGrp="1"/>
          </p:cNvSpPr>
          <p:nvPr>
            <p:ph idx="1"/>
          </p:nvPr>
        </p:nvSpPr>
        <p:spPr>
          <a:xfrm>
            <a:off x="3837660" y="2438400"/>
            <a:ext cx="4817136" cy="3785419"/>
          </a:xfrm>
        </p:spPr>
        <p:txBody>
          <a:bodyPr>
            <a:normAutofit/>
          </a:bodyPr>
          <a:lstStyle/>
          <a:p>
            <a:pPr marL="0" indent="0">
              <a:buNone/>
            </a:pPr>
            <a:r>
              <a:rPr lang="en-US" sz="2400" dirty="0"/>
              <a:t>Relational attachments are highly varied, affected by factors such as the child’s </a:t>
            </a:r>
            <a:r>
              <a:rPr lang="en-US" sz="2400" b="1" dirty="0"/>
              <a:t>temperament</a:t>
            </a:r>
            <a:r>
              <a:rPr lang="en-US" sz="2400" dirty="0"/>
              <a:t>, the family’s </a:t>
            </a:r>
            <a:r>
              <a:rPr lang="en-US" sz="2400" b="1" dirty="0"/>
              <a:t>cultural practices</a:t>
            </a:r>
            <a:r>
              <a:rPr lang="en-US" sz="2400" dirty="0"/>
              <a:t>, goodness of </a:t>
            </a:r>
            <a:r>
              <a:rPr lang="en-US" sz="2400" b="1" dirty="0"/>
              <a:t>fit</a:t>
            </a:r>
            <a:r>
              <a:rPr lang="en-US" sz="2400" dirty="0"/>
              <a:t> between parent and child, and by the child’s </a:t>
            </a:r>
            <a:r>
              <a:rPr lang="en-US" sz="2400" b="1" dirty="0"/>
              <a:t>developmental capacities </a:t>
            </a:r>
            <a:r>
              <a:rPr lang="en-US" sz="2400" dirty="0"/>
              <a:t>and </a:t>
            </a:r>
            <a:r>
              <a:rPr lang="en-US" sz="2400" b="1" dirty="0"/>
              <a:t>health</a:t>
            </a:r>
            <a:r>
              <a:rPr lang="en-US" sz="2400" dirty="0"/>
              <a:t>. </a:t>
            </a:r>
          </a:p>
        </p:txBody>
      </p:sp>
    </p:spTree>
    <p:extLst>
      <p:ext uri="{BB962C8B-B14F-4D97-AF65-F5344CB8AC3E}">
        <p14:creationId xmlns:p14="http://schemas.microsoft.com/office/powerpoint/2010/main" val="2897158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D0A92D-399A-41B4-B955-6B72A41B7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D6A49DF9-534D-4905-8F46-02AB63EB6F3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3313"/>
          <a:stretch/>
        </p:blipFill>
        <p:spPr>
          <a:xfrm flipH="1">
            <a:off x="-196051" y="0"/>
            <a:ext cx="9340050" cy="6850894"/>
          </a:xfrm>
          <a:prstGeom prst="rect">
            <a:avLst/>
          </a:prstGeom>
        </p:spPr>
      </p:pic>
      <p:sp>
        <p:nvSpPr>
          <p:cNvPr id="2" name="Title 1"/>
          <p:cNvSpPr>
            <a:spLocks noGrp="1"/>
          </p:cNvSpPr>
          <p:nvPr>
            <p:ph type="title"/>
          </p:nvPr>
        </p:nvSpPr>
        <p:spPr>
          <a:xfrm>
            <a:off x="207226" y="4591054"/>
            <a:ext cx="4459934" cy="972836"/>
          </a:xfrm>
        </p:spPr>
        <p:txBody>
          <a:bodyPr vert="horz" lIns="91440" tIns="45720" rIns="91440" bIns="45720" rtlCol="0" anchor="t">
            <a:normAutofit/>
          </a:bodyPr>
          <a:lstStyle/>
          <a:p>
            <a:pPr algn="l" defTabSz="685800">
              <a:lnSpc>
                <a:spcPct val="90000"/>
              </a:lnSpc>
            </a:pPr>
            <a:r>
              <a:rPr lang="en-US" sz="3300" kern="1200">
                <a:solidFill>
                  <a:srgbClr val="000000"/>
                </a:solidFill>
                <a:latin typeface="+mj-lt"/>
                <a:ea typeface="+mj-ea"/>
                <a:cs typeface="+mj-cs"/>
              </a:rPr>
              <a:t>Attachment Theorists</a:t>
            </a:r>
          </a:p>
        </p:txBody>
      </p:sp>
      <p:sp>
        <p:nvSpPr>
          <p:cNvPr id="6" name="TextBox 5"/>
          <p:cNvSpPr txBox="1"/>
          <p:nvPr/>
        </p:nvSpPr>
        <p:spPr>
          <a:xfrm>
            <a:off x="-152399" y="3961930"/>
            <a:ext cx="5076546" cy="629123"/>
          </a:xfrm>
          <a:prstGeom prst="rect">
            <a:avLst/>
          </a:prstGeom>
        </p:spPr>
        <p:txBody>
          <a:bodyPr vert="horz" lIns="91440" tIns="45720" rIns="91440" bIns="45720" rtlCol="0" anchor="b">
            <a:normAutofit/>
          </a:bodyPr>
          <a:lstStyle/>
          <a:p>
            <a:pPr defTabSz="685800">
              <a:lnSpc>
                <a:spcPct val="90000"/>
              </a:lnSpc>
              <a:spcBef>
                <a:spcPts val="750"/>
              </a:spcBef>
            </a:pPr>
            <a:r>
              <a:rPr lang="en-US" kern="1200" dirty="0">
                <a:solidFill>
                  <a:srgbClr val="000000"/>
                </a:solidFill>
                <a:latin typeface="+mn-lt"/>
                <a:ea typeface="+mn-ea"/>
                <a:cs typeface="+mn-cs"/>
              </a:rPr>
              <a:t>Theorists who recognized that early relationships matter</a:t>
            </a:r>
          </a:p>
        </p:txBody>
      </p:sp>
      <p:sp>
        <p:nvSpPr>
          <p:cNvPr id="15"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7"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2482599"/>
              </p:ext>
            </p:extLst>
          </p:nvPr>
        </p:nvGraphicFramePr>
        <p:xfrm>
          <a:off x="457200" y="1295401"/>
          <a:ext cx="8229600" cy="388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a:t>Attachment Patterns</a:t>
            </a:r>
          </a:p>
        </p:txBody>
      </p:sp>
      <p:pic>
        <p:nvPicPr>
          <p:cNvPr id="3" name="Picture 2"/>
          <p:cNvPicPr>
            <a:picLocks noChangeAspect="1"/>
          </p:cNvPicPr>
          <p:nvPr/>
        </p:nvPicPr>
        <p:blipFill rotWithShape="1">
          <a:blip r:embed="rId3"/>
          <a:srcRect l="36536" r="29625" b="-1"/>
          <a:stretch/>
        </p:blipFill>
        <p:spPr>
          <a:xfrm>
            <a:off x="20" y="10"/>
            <a:ext cx="3476673" cy="6857990"/>
          </a:xfrm>
          <a:prstGeom prst="rect">
            <a:avLst/>
          </a:prstGeom>
          <a:effectLst/>
        </p:spPr>
      </p:pic>
      <p:cxnSp>
        <p:nvCxnSpPr>
          <p:cNvPr id="11"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BF04A"/>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p:cNvGraphicFramePr>
            <a:graphicFrameLocks noGrp="1"/>
          </p:cNvGraphicFramePr>
          <p:nvPr>
            <p:ph idx="1"/>
            <p:extLst>
              <p:ext uri="{D42A27DB-BD31-4B8C-83A1-F6EECF244321}">
                <p14:modId xmlns:p14="http://schemas.microsoft.com/office/powerpoint/2010/main" val="1848358608"/>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3521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n-US"/>
              <a:t>Four Determinants of Attachment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1832371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4108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2254</Words>
  <Application>Microsoft Office PowerPoint</Application>
  <PresentationFormat>On-screen Show (4:3)</PresentationFormat>
  <Paragraphs>135</Paragraphs>
  <Slides>17</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Chapter 3: Learning How to Love</vt:lpstr>
      <vt:lpstr>PowerPoint Presentation</vt:lpstr>
      <vt:lpstr>PowerPoint Presentation</vt:lpstr>
      <vt:lpstr>PowerPoint Presentation</vt:lpstr>
      <vt:lpstr>PowerPoint Presentation</vt:lpstr>
      <vt:lpstr>PowerPoint Presentation</vt:lpstr>
      <vt:lpstr>Attachment Theorists</vt:lpstr>
      <vt:lpstr>Attachment Patterns</vt:lpstr>
      <vt:lpstr>Four Determinants of Attachment</vt:lpstr>
      <vt:lpstr>Attachment and the Brain</vt:lpstr>
      <vt:lpstr>PowerPoint Presentation</vt:lpstr>
      <vt:lpstr>PowerPoint Presentation</vt:lpstr>
      <vt:lpstr>Sarina’s Story</vt:lpstr>
      <vt:lpstr>PowerPoint Presentation</vt:lpstr>
      <vt:lpstr>PowerPoint Presentation</vt:lpstr>
      <vt:lpstr>PowerPoint Presentation</vt:lpstr>
      <vt:lpstr>Conversation Starters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 with Children &amp; Families: A Relational Perspective</dc:title>
  <dc:creator>Shelley Cohen Konrad</dc:creator>
  <cp:lastModifiedBy>PALAZZO, Alyssa</cp:lastModifiedBy>
  <cp:revision>5</cp:revision>
  <dcterms:created xsi:type="dcterms:W3CDTF">2019-06-23T23:48:20Z</dcterms:created>
  <dcterms:modified xsi:type="dcterms:W3CDTF">2019-07-16T13:58:08Z</dcterms:modified>
</cp:coreProperties>
</file>