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74" r:id="rId2"/>
    <p:sldId id="259" r:id="rId3"/>
    <p:sldId id="275" r:id="rId4"/>
    <p:sldId id="262" r:id="rId5"/>
    <p:sldId id="260" r:id="rId6"/>
    <p:sldId id="263" r:id="rId7"/>
    <p:sldId id="276" r:id="rId8"/>
    <p:sldId id="264" r:id="rId9"/>
    <p:sldId id="279" r:id="rId10"/>
    <p:sldId id="278" r:id="rId11"/>
    <p:sldId id="265" r:id="rId12"/>
    <p:sldId id="266" r:id="rId13"/>
    <p:sldId id="268" r:id="rId14"/>
    <p:sldId id="271" r:id="rId15"/>
    <p:sldId id="272" r:id="rId16"/>
    <p:sldId id="280"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874" autoAdjust="0"/>
  </p:normalViewPr>
  <p:slideViewPr>
    <p:cSldViewPr>
      <p:cViewPr varScale="1">
        <p:scale>
          <a:sx n="63" d="100"/>
          <a:sy n="63" d="100"/>
        </p:scale>
        <p:origin x="664"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image" Target="../media/image6.png"/><Relationship Id="rId4" Type="http://schemas.openxmlformats.org/officeDocument/2006/relationships/image" Target="../media/image9.png"/></Relationships>
</file>

<file path=ppt/diagrams/_rels/data3.xml.rels><?xml version="1.0" encoding="UTF-8" standalone="yes"?>
<Relationships xmlns="http://schemas.openxmlformats.org/package/2006/relationships"><Relationship Id="rId1" Type="http://schemas.openxmlformats.org/officeDocument/2006/relationships/image" Target="../media/image12.png"/></Relationships>
</file>

<file path=ppt/diagrams/_rels/data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diagrams/_rels/drawing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image" Target="../media/image6.png"/><Relationship Id="rId4" Type="http://schemas.openxmlformats.org/officeDocument/2006/relationships/image" Target="../media/image9.png"/></Relationships>
</file>

<file path=ppt/diagrams/_rels/drawing3.xml.rels><?xml version="1.0" encoding="UTF-8" standalone="yes"?>
<Relationships xmlns="http://schemas.openxmlformats.org/package/2006/relationships"><Relationship Id="rId1" Type="http://schemas.openxmlformats.org/officeDocument/2006/relationships/image" Target="../media/image12.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27E52E-A36B-4FFA-8EA0-7E868EBA10AF}" type="doc">
      <dgm:prSet loTypeId="urn:microsoft.com/office/officeart/2005/8/layout/hProcess7" loCatId="list" qsTypeId="urn:microsoft.com/office/officeart/2005/8/quickstyle/simple1" qsCatId="simple" csTypeId="urn:microsoft.com/office/officeart/2005/8/colors/colorful4" csCatId="colorful" phldr="1"/>
      <dgm:spPr/>
      <dgm:t>
        <a:bodyPr/>
        <a:lstStyle/>
        <a:p>
          <a:endParaRPr lang="en-US"/>
        </a:p>
      </dgm:t>
    </dgm:pt>
    <dgm:pt modelId="{E5912ACD-5FFC-4C00-A977-B684241EF01D}">
      <dgm:prSet phldrT="[Text]"/>
      <dgm:spPr/>
      <dgm:t>
        <a:bodyPr/>
        <a:lstStyle/>
        <a:p>
          <a:r>
            <a:rPr lang="en-US" dirty="0">
              <a:solidFill>
                <a:schemeClr val="tx2">
                  <a:lumMod val="75000"/>
                </a:schemeClr>
              </a:solidFill>
            </a:rPr>
            <a:t>Criteria One</a:t>
          </a:r>
        </a:p>
      </dgm:t>
    </dgm:pt>
    <dgm:pt modelId="{13D83F43-F9E6-4ED6-BFFD-870E096903B4}" type="parTrans" cxnId="{519A7E91-1108-4E65-A8CA-4D1A464A6F02}">
      <dgm:prSet/>
      <dgm:spPr/>
      <dgm:t>
        <a:bodyPr/>
        <a:lstStyle/>
        <a:p>
          <a:endParaRPr lang="en-US"/>
        </a:p>
      </dgm:t>
    </dgm:pt>
    <dgm:pt modelId="{177CA324-8B4F-4663-B855-914587D0BB42}" type="sibTrans" cxnId="{519A7E91-1108-4E65-A8CA-4D1A464A6F02}">
      <dgm:prSet/>
      <dgm:spPr/>
      <dgm:t>
        <a:bodyPr/>
        <a:lstStyle/>
        <a:p>
          <a:endParaRPr lang="en-US"/>
        </a:p>
      </dgm:t>
    </dgm:pt>
    <dgm:pt modelId="{556DE838-6A69-455E-B02D-4A2B19F20CBA}">
      <dgm:prSet phldrT="[Text]"/>
      <dgm:spPr/>
      <dgm:t>
        <a:bodyPr/>
        <a:lstStyle/>
        <a:p>
          <a:r>
            <a:rPr lang="en-US" dirty="0">
              <a:solidFill>
                <a:schemeClr val="tx1"/>
              </a:solidFill>
            </a:rPr>
            <a:t>Social Communication and Interaction</a:t>
          </a:r>
        </a:p>
      </dgm:t>
    </dgm:pt>
    <dgm:pt modelId="{96606356-78AD-4608-BEFD-82CE96F67812}" type="parTrans" cxnId="{33719833-D948-43C8-A843-B1BE7C6469DD}">
      <dgm:prSet/>
      <dgm:spPr/>
      <dgm:t>
        <a:bodyPr/>
        <a:lstStyle/>
        <a:p>
          <a:endParaRPr lang="en-US"/>
        </a:p>
      </dgm:t>
    </dgm:pt>
    <dgm:pt modelId="{93BCBE96-9B0D-4E81-BA6A-CF5CC5B17CE5}" type="sibTrans" cxnId="{33719833-D948-43C8-A843-B1BE7C6469DD}">
      <dgm:prSet/>
      <dgm:spPr/>
      <dgm:t>
        <a:bodyPr/>
        <a:lstStyle/>
        <a:p>
          <a:endParaRPr lang="en-US"/>
        </a:p>
      </dgm:t>
    </dgm:pt>
    <dgm:pt modelId="{6B753629-FBE6-4537-8357-7A1C099569D8}">
      <dgm:prSet phldrT="[Text]"/>
      <dgm:spPr/>
      <dgm:t>
        <a:bodyPr/>
        <a:lstStyle/>
        <a:p>
          <a:r>
            <a:rPr lang="en-US" dirty="0">
              <a:solidFill>
                <a:schemeClr val="accent4">
                  <a:lumMod val="60000"/>
                  <a:lumOff val="40000"/>
                </a:schemeClr>
              </a:solidFill>
            </a:rPr>
            <a:t>Criteria Two</a:t>
          </a:r>
        </a:p>
      </dgm:t>
    </dgm:pt>
    <dgm:pt modelId="{910C95A7-E04F-4448-81D7-49BC3DB5997C}" type="parTrans" cxnId="{AA18A7C2-4259-4CFC-9576-599ED5C19B57}">
      <dgm:prSet/>
      <dgm:spPr/>
      <dgm:t>
        <a:bodyPr/>
        <a:lstStyle/>
        <a:p>
          <a:endParaRPr lang="en-US"/>
        </a:p>
      </dgm:t>
    </dgm:pt>
    <dgm:pt modelId="{A71C70BD-BFF9-4F1F-A582-937134EFFF3E}" type="sibTrans" cxnId="{AA18A7C2-4259-4CFC-9576-599ED5C19B57}">
      <dgm:prSet/>
      <dgm:spPr/>
      <dgm:t>
        <a:bodyPr/>
        <a:lstStyle/>
        <a:p>
          <a:endParaRPr lang="en-US"/>
        </a:p>
      </dgm:t>
    </dgm:pt>
    <dgm:pt modelId="{C14FB823-9956-4B05-A48A-29422AFBF356}">
      <dgm:prSet phldrT="[Text]"/>
      <dgm:spPr/>
      <dgm:t>
        <a:bodyPr/>
        <a:lstStyle/>
        <a:p>
          <a:r>
            <a:rPr lang="en-US" dirty="0">
              <a:solidFill>
                <a:schemeClr val="tx1"/>
              </a:solidFill>
            </a:rPr>
            <a:t>Restricted and Repetitive Behaviors</a:t>
          </a:r>
        </a:p>
      </dgm:t>
    </dgm:pt>
    <dgm:pt modelId="{F337A957-2E3D-44A1-A5B2-751F29B7112C}" type="parTrans" cxnId="{997BE3F1-688B-44EF-B2A1-E385EB9C8EF8}">
      <dgm:prSet/>
      <dgm:spPr/>
      <dgm:t>
        <a:bodyPr/>
        <a:lstStyle/>
        <a:p>
          <a:endParaRPr lang="en-US"/>
        </a:p>
      </dgm:t>
    </dgm:pt>
    <dgm:pt modelId="{39D67786-0BEA-4CBA-B5B1-23E58C4D98D3}" type="sibTrans" cxnId="{997BE3F1-688B-44EF-B2A1-E385EB9C8EF8}">
      <dgm:prSet/>
      <dgm:spPr/>
      <dgm:t>
        <a:bodyPr/>
        <a:lstStyle/>
        <a:p>
          <a:endParaRPr lang="en-US"/>
        </a:p>
      </dgm:t>
    </dgm:pt>
    <dgm:pt modelId="{59887782-4DB5-4735-B07B-43E1ADBEAD06}">
      <dgm:prSet phldrT="[Text]"/>
      <dgm:spPr/>
      <dgm:t>
        <a:bodyPr/>
        <a:lstStyle/>
        <a:p>
          <a:r>
            <a:rPr lang="en-US" dirty="0">
              <a:solidFill>
                <a:schemeClr val="accent5">
                  <a:lumMod val="50000"/>
                </a:schemeClr>
              </a:solidFill>
            </a:rPr>
            <a:t>Eliminated</a:t>
          </a:r>
        </a:p>
      </dgm:t>
    </dgm:pt>
    <dgm:pt modelId="{6B54328E-3E9C-4F21-9E67-DB024150F53D}" type="parTrans" cxnId="{15CE552C-1884-4330-965A-64571F960EE7}">
      <dgm:prSet/>
      <dgm:spPr/>
      <dgm:t>
        <a:bodyPr/>
        <a:lstStyle/>
        <a:p>
          <a:endParaRPr lang="en-US"/>
        </a:p>
      </dgm:t>
    </dgm:pt>
    <dgm:pt modelId="{261E2020-5A77-4251-9AA7-464059A88AF3}" type="sibTrans" cxnId="{15CE552C-1884-4330-965A-64571F960EE7}">
      <dgm:prSet/>
      <dgm:spPr/>
      <dgm:t>
        <a:bodyPr/>
        <a:lstStyle/>
        <a:p>
          <a:endParaRPr lang="en-US"/>
        </a:p>
      </dgm:t>
    </dgm:pt>
    <dgm:pt modelId="{D7D9142E-8FB7-4715-B006-F5FEDF863F97}">
      <dgm:prSet phldrT="[Text]"/>
      <dgm:spPr/>
      <dgm:t>
        <a:bodyPr/>
        <a:lstStyle/>
        <a:p>
          <a:r>
            <a:rPr lang="en-US" dirty="0">
              <a:solidFill>
                <a:schemeClr val="tx1"/>
              </a:solidFill>
            </a:rPr>
            <a:t>Asperger Syndrome</a:t>
          </a:r>
        </a:p>
        <a:p>
          <a:r>
            <a:rPr lang="en-US" dirty="0">
              <a:solidFill>
                <a:schemeClr val="tx1"/>
              </a:solidFill>
            </a:rPr>
            <a:t>Pervasive Developmental Disorder</a:t>
          </a:r>
        </a:p>
        <a:p>
          <a:r>
            <a:rPr lang="en-US" dirty="0">
              <a:solidFill>
                <a:schemeClr val="tx1"/>
              </a:solidFill>
            </a:rPr>
            <a:t>Disintegrative Disorder</a:t>
          </a:r>
        </a:p>
        <a:p>
          <a:endParaRPr lang="en-US" dirty="0"/>
        </a:p>
      </dgm:t>
    </dgm:pt>
    <dgm:pt modelId="{07D1491F-2D2B-4059-9D00-56C0997CAAEF}" type="parTrans" cxnId="{A8750E38-EF51-4369-B5F1-E7CB1DF22DCE}">
      <dgm:prSet/>
      <dgm:spPr/>
      <dgm:t>
        <a:bodyPr/>
        <a:lstStyle/>
        <a:p>
          <a:endParaRPr lang="en-US"/>
        </a:p>
      </dgm:t>
    </dgm:pt>
    <dgm:pt modelId="{F88CB7FB-695B-4526-9315-7E5DA61B7CA4}" type="sibTrans" cxnId="{A8750E38-EF51-4369-B5F1-E7CB1DF22DCE}">
      <dgm:prSet/>
      <dgm:spPr/>
      <dgm:t>
        <a:bodyPr/>
        <a:lstStyle/>
        <a:p>
          <a:endParaRPr lang="en-US"/>
        </a:p>
      </dgm:t>
    </dgm:pt>
    <dgm:pt modelId="{147835EB-1C1C-4580-81B6-F2D5F059AB45}" type="pres">
      <dgm:prSet presAssocID="{DF27E52E-A36B-4FFA-8EA0-7E868EBA10AF}" presName="Name0" presStyleCnt="0">
        <dgm:presLayoutVars>
          <dgm:dir/>
          <dgm:animLvl val="lvl"/>
          <dgm:resizeHandles val="exact"/>
        </dgm:presLayoutVars>
      </dgm:prSet>
      <dgm:spPr/>
    </dgm:pt>
    <dgm:pt modelId="{769153AC-EB61-4907-BA38-DE71F1E40743}" type="pres">
      <dgm:prSet presAssocID="{E5912ACD-5FFC-4C00-A977-B684241EF01D}" presName="compositeNode" presStyleCnt="0">
        <dgm:presLayoutVars>
          <dgm:bulletEnabled val="1"/>
        </dgm:presLayoutVars>
      </dgm:prSet>
      <dgm:spPr/>
    </dgm:pt>
    <dgm:pt modelId="{91B0C082-F08E-4C2E-9100-2067F0AD4E4B}" type="pres">
      <dgm:prSet presAssocID="{E5912ACD-5FFC-4C00-A977-B684241EF01D}" presName="bgRect" presStyleLbl="node1" presStyleIdx="0" presStyleCnt="3"/>
      <dgm:spPr/>
    </dgm:pt>
    <dgm:pt modelId="{B568AFEB-E10B-4710-8999-08ED78DF5367}" type="pres">
      <dgm:prSet presAssocID="{E5912ACD-5FFC-4C00-A977-B684241EF01D}" presName="parentNode" presStyleLbl="node1" presStyleIdx="0" presStyleCnt="3">
        <dgm:presLayoutVars>
          <dgm:chMax val="0"/>
          <dgm:bulletEnabled val="1"/>
        </dgm:presLayoutVars>
      </dgm:prSet>
      <dgm:spPr/>
    </dgm:pt>
    <dgm:pt modelId="{C14A86DC-D66B-4150-9A51-E41581CC81FE}" type="pres">
      <dgm:prSet presAssocID="{E5912ACD-5FFC-4C00-A977-B684241EF01D}" presName="childNode" presStyleLbl="node1" presStyleIdx="0" presStyleCnt="3">
        <dgm:presLayoutVars>
          <dgm:bulletEnabled val="1"/>
        </dgm:presLayoutVars>
      </dgm:prSet>
      <dgm:spPr/>
    </dgm:pt>
    <dgm:pt modelId="{79654CFD-2D5E-43CC-A484-72BAE93980A3}" type="pres">
      <dgm:prSet presAssocID="{177CA324-8B4F-4663-B855-914587D0BB42}" presName="hSp" presStyleCnt="0"/>
      <dgm:spPr/>
    </dgm:pt>
    <dgm:pt modelId="{897F8FB2-EBF3-4695-A5F3-8A5722C3FBA8}" type="pres">
      <dgm:prSet presAssocID="{177CA324-8B4F-4663-B855-914587D0BB42}" presName="vProcSp" presStyleCnt="0"/>
      <dgm:spPr/>
    </dgm:pt>
    <dgm:pt modelId="{127F94EB-9211-4857-B7AD-2404D4C22B94}" type="pres">
      <dgm:prSet presAssocID="{177CA324-8B4F-4663-B855-914587D0BB42}" presName="vSp1" presStyleCnt="0"/>
      <dgm:spPr/>
    </dgm:pt>
    <dgm:pt modelId="{96C0E643-66E6-48D7-81AC-B6C504C81677}" type="pres">
      <dgm:prSet presAssocID="{177CA324-8B4F-4663-B855-914587D0BB42}" presName="simulatedConn" presStyleLbl="solidFgAcc1" presStyleIdx="0" presStyleCnt="2"/>
      <dgm:spPr/>
    </dgm:pt>
    <dgm:pt modelId="{36610286-8661-4C52-A127-61D368B78D1D}" type="pres">
      <dgm:prSet presAssocID="{177CA324-8B4F-4663-B855-914587D0BB42}" presName="vSp2" presStyleCnt="0"/>
      <dgm:spPr/>
    </dgm:pt>
    <dgm:pt modelId="{4F6B7384-00CF-491F-94BB-A6A1EA7349F8}" type="pres">
      <dgm:prSet presAssocID="{177CA324-8B4F-4663-B855-914587D0BB42}" presName="sibTrans" presStyleCnt="0"/>
      <dgm:spPr/>
    </dgm:pt>
    <dgm:pt modelId="{95078431-C5B2-4826-9F28-369BE5F342BE}" type="pres">
      <dgm:prSet presAssocID="{6B753629-FBE6-4537-8357-7A1C099569D8}" presName="compositeNode" presStyleCnt="0">
        <dgm:presLayoutVars>
          <dgm:bulletEnabled val="1"/>
        </dgm:presLayoutVars>
      </dgm:prSet>
      <dgm:spPr/>
    </dgm:pt>
    <dgm:pt modelId="{A9A38513-6592-45A2-88CA-0A0E75339F66}" type="pres">
      <dgm:prSet presAssocID="{6B753629-FBE6-4537-8357-7A1C099569D8}" presName="bgRect" presStyleLbl="node1" presStyleIdx="1" presStyleCnt="3"/>
      <dgm:spPr/>
    </dgm:pt>
    <dgm:pt modelId="{86315B4B-72B2-4161-9EE7-C0C4B522BC7E}" type="pres">
      <dgm:prSet presAssocID="{6B753629-FBE6-4537-8357-7A1C099569D8}" presName="parentNode" presStyleLbl="node1" presStyleIdx="1" presStyleCnt="3">
        <dgm:presLayoutVars>
          <dgm:chMax val="0"/>
          <dgm:bulletEnabled val="1"/>
        </dgm:presLayoutVars>
      </dgm:prSet>
      <dgm:spPr/>
    </dgm:pt>
    <dgm:pt modelId="{ABA73B53-A100-442A-9779-C13E3992E3A1}" type="pres">
      <dgm:prSet presAssocID="{6B753629-FBE6-4537-8357-7A1C099569D8}" presName="childNode" presStyleLbl="node1" presStyleIdx="1" presStyleCnt="3">
        <dgm:presLayoutVars>
          <dgm:bulletEnabled val="1"/>
        </dgm:presLayoutVars>
      </dgm:prSet>
      <dgm:spPr/>
    </dgm:pt>
    <dgm:pt modelId="{D20A89DC-FDF5-4776-8ECA-A369D3558B13}" type="pres">
      <dgm:prSet presAssocID="{A71C70BD-BFF9-4F1F-A582-937134EFFF3E}" presName="hSp" presStyleCnt="0"/>
      <dgm:spPr/>
    </dgm:pt>
    <dgm:pt modelId="{AE89FC06-7F46-467E-ADD9-BA6F8DDDD8BC}" type="pres">
      <dgm:prSet presAssocID="{A71C70BD-BFF9-4F1F-A582-937134EFFF3E}" presName="vProcSp" presStyleCnt="0"/>
      <dgm:spPr/>
    </dgm:pt>
    <dgm:pt modelId="{E6145936-BDCD-49DA-A861-094FFF8E8D14}" type="pres">
      <dgm:prSet presAssocID="{A71C70BD-BFF9-4F1F-A582-937134EFFF3E}" presName="vSp1" presStyleCnt="0"/>
      <dgm:spPr/>
    </dgm:pt>
    <dgm:pt modelId="{E562D35B-CE48-408B-93A5-C14D1A4C3D60}" type="pres">
      <dgm:prSet presAssocID="{A71C70BD-BFF9-4F1F-A582-937134EFFF3E}" presName="simulatedConn" presStyleLbl="solidFgAcc1" presStyleIdx="1" presStyleCnt="2"/>
      <dgm:spPr/>
    </dgm:pt>
    <dgm:pt modelId="{617E675C-8D0C-49F3-93DB-B96078675861}" type="pres">
      <dgm:prSet presAssocID="{A71C70BD-BFF9-4F1F-A582-937134EFFF3E}" presName="vSp2" presStyleCnt="0"/>
      <dgm:spPr/>
    </dgm:pt>
    <dgm:pt modelId="{33DA8196-BCC4-4033-8D32-18766333A985}" type="pres">
      <dgm:prSet presAssocID="{A71C70BD-BFF9-4F1F-A582-937134EFFF3E}" presName="sibTrans" presStyleCnt="0"/>
      <dgm:spPr/>
    </dgm:pt>
    <dgm:pt modelId="{7699FADA-A287-454D-ADE3-48A2D535896E}" type="pres">
      <dgm:prSet presAssocID="{59887782-4DB5-4735-B07B-43E1ADBEAD06}" presName="compositeNode" presStyleCnt="0">
        <dgm:presLayoutVars>
          <dgm:bulletEnabled val="1"/>
        </dgm:presLayoutVars>
      </dgm:prSet>
      <dgm:spPr/>
    </dgm:pt>
    <dgm:pt modelId="{C7519D84-74A1-429A-931E-FB59B0791D7C}" type="pres">
      <dgm:prSet presAssocID="{59887782-4DB5-4735-B07B-43E1ADBEAD06}" presName="bgRect" presStyleLbl="node1" presStyleIdx="2" presStyleCnt="3"/>
      <dgm:spPr/>
    </dgm:pt>
    <dgm:pt modelId="{21276432-A2D1-4984-B6A2-CABC3CAD723E}" type="pres">
      <dgm:prSet presAssocID="{59887782-4DB5-4735-B07B-43E1ADBEAD06}" presName="parentNode" presStyleLbl="node1" presStyleIdx="2" presStyleCnt="3">
        <dgm:presLayoutVars>
          <dgm:chMax val="0"/>
          <dgm:bulletEnabled val="1"/>
        </dgm:presLayoutVars>
      </dgm:prSet>
      <dgm:spPr/>
    </dgm:pt>
    <dgm:pt modelId="{70204431-DC5B-42EE-858B-3F5145EEC499}" type="pres">
      <dgm:prSet presAssocID="{59887782-4DB5-4735-B07B-43E1ADBEAD06}" presName="childNode" presStyleLbl="node1" presStyleIdx="2" presStyleCnt="3">
        <dgm:presLayoutVars>
          <dgm:bulletEnabled val="1"/>
        </dgm:presLayoutVars>
      </dgm:prSet>
      <dgm:spPr/>
    </dgm:pt>
  </dgm:ptLst>
  <dgm:cxnLst>
    <dgm:cxn modelId="{D2E2B40B-CDA3-410F-AA29-F8F084529274}" type="presOf" srcId="{E5912ACD-5FFC-4C00-A977-B684241EF01D}" destId="{B568AFEB-E10B-4710-8999-08ED78DF5367}" srcOrd="1" destOrd="0" presId="urn:microsoft.com/office/officeart/2005/8/layout/hProcess7"/>
    <dgm:cxn modelId="{FE080921-E7F4-45FC-866B-40EF39D07322}" type="presOf" srcId="{C14FB823-9956-4B05-A48A-29422AFBF356}" destId="{ABA73B53-A100-442A-9779-C13E3992E3A1}" srcOrd="0" destOrd="0" presId="urn:microsoft.com/office/officeart/2005/8/layout/hProcess7"/>
    <dgm:cxn modelId="{15CE552C-1884-4330-965A-64571F960EE7}" srcId="{DF27E52E-A36B-4FFA-8EA0-7E868EBA10AF}" destId="{59887782-4DB5-4735-B07B-43E1ADBEAD06}" srcOrd="2" destOrd="0" parTransId="{6B54328E-3E9C-4F21-9E67-DB024150F53D}" sibTransId="{261E2020-5A77-4251-9AA7-464059A88AF3}"/>
    <dgm:cxn modelId="{33719833-D948-43C8-A843-B1BE7C6469DD}" srcId="{E5912ACD-5FFC-4C00-A977-B684241EF01D}" destId="{556DE838-6A69-455E-B02D-4A2B19F20CBA}" srcOrd="0" destOrd="0" parTransId="{96606356-78AD-4608-BEFD-82CE96F67812}" sibTransId="{93BCBE96-9B0D-4E81-BA6A-CF5CC5B17CE5}"/>
    <dgm:cxn modelId="{A8750E38-EF51-4369-B5F1-E7CB1DF22DCE}" srcId="{59887782-4DB5-4735-B07B-43E1ADBEAD06}" destId="{D7D9142E-8FB7-4715-B006-F5FEDF863F97}" srcOrd="0" destOrd="0" parTransId="{07D1491F-2D2B-4059-9D00-56C0997CAAEF}" sibTransId="{F88CB7FB-695B-4526-9315-7E5DA61B7CA4}"/>
    <dgm:cxn modelId="{455D3F4E-17EE-4ADC-8C81-174D8786D951}" type="presOf" srcId="{6B753629-FBE6-4537-8357-7A1C099569D8}" destId="{A9A38513-6592-45A2-88CA-0A0E75339F66}" srcOrd="0" destOrd="0" presId="urn:microsoft.com/office/officeart/2005/8/layout/hProcess7"/>
    <dgm:cxn modelId="{F20D7677-D498-42C7-B691-D5FF73A54675}" type="presOf" srcId="{E5912ACD-5FFC-4C00-A977-B684241EF01D}" destId="{91B0C082-F08E-4C2E-9100-2067F0AD4E4B}" srcOrd="0" destOrd="0" presId="urn:microsoft.com/office/officeart/2005/8/layout/hProcess7"/>
    <dgm:cxn modelId="{AF168B90-16C6-40BE-8FC5-CD9A8F4ABA88}" type="presOf" srcId="{59887782-4DB5-4735-B07B-43E1ADBEAD06}" destId="{21276432-A2D1-4984-B6A2-CABC3CAD723E}" srcOrd="1" destOrd="0" presId="urn:microsoft.com/office/officeart/2005/8/layout/hProcess7"/>
    <dgm:cxn modelId="{519A7E91-1108-4E65-A8CA-4D1A464A6F02}" srcId="{DF27E52E-A36B-4FFA-8EA0-7E868EBA10AF}" destId="{E5912ACD-5FFC-4C00-A977-B684241EF01D}" srcOrd="0" destOrd="0" parTransId="{13D83F43-F9E6-4ED6-BFFD-870E096903B4}" sibTransId="{177CA324-8B4F-4663-B855-914587D0BB42}"/>
    <dgm:cxn modelId="{71A055A0-13EB-49EC-8988-F8AA2644FE1D}" type="presOf" srcId="{DF27E52E-A36B-4FFA-8EA0-7E868EBA10AF}" destId="{147835EB-1C1C-4580-81B6-F2D5F059AB45}" srcOrd="0" destOrd="0" presId="urn:microsoft.com/office/officeart/2005/8/layout/hProcess7"/>
    <dgm:cxn modelId="{AA18A7C2-4259-4CFC-9576-599ED5C19B57}" srcId="{DF27E52E-A36B-4FFA-8EA0-7E868EBA10AF}" destId="{6B753629-FBE6-4537-8357-7A1C099569D8}" srcOrd="1" destOrd="0" parTransId="{910C95A7-E04F-4448-81D7-49BC3DB5997C}" sibTransId="{A71C70BD-BFF9-4F1F-A582-937134EFFF3E}"/>
    <dgm:cxn modelId="{4E0A89C5-588D-4044-86BD-83548C33CC2B}" type="presOf" srcId="{D7D9142E-8FB7-4715-B006-F5FEDF863F97}" destId="{70204431-DC5B-42EE-858B-3F5145EEC499}" srcOrd="0" destOrd="0" presId="urn:microsoft.com/office/officeart/2005/8/layout/hProcess7"/>
    <dgm:cxn modelId="{46F1E7DC-1279-4632-AA87-E5B0105F619B}" type="presOf" srcId="{6B753629-FBE6-4537-8357-7A1C099569D8}" destId="{86315B4B-72B2-4161-9EE7-C0C4B522BC7E}" srcOrd="1" destOrd="0" presId="urn:microsoft.com/office/officeart/2005/8/layout/hProcess7"/>
    <dgm:cxn modelId="{46F126E7-A9EE-4405-AD93-1658CC596A53}" type="presOf" srcId="{556DE838-6A69-455E-B02D-4A2B19F20CBA}" destId="{C14A86DC-D66B-4150-9A51-E41581CC81FE}" srcOrd="0" destOrd="0" presId="urn:microsoft.com/office/officeart/2005/8/layout/hProcess7"/>
    <dgm:cxn modelId="{997BE3F1-688B-44EF-B2A1-E385EB9C8EF8}" srcId="{6B753629-FBE6-4537-8357-7A1C099569D8}" destId="{C14FB823-9956-4B05-A48A-29422AFBF356}" srcOrd="0" destOrd="0" parTransId="{F337A957-2E3D-44A1-A5B2-751F29B7112C}" sibTransId="{39D67786-0BEA-4CBA-B5B1-23E58C4D98D3}"/>
    <dgm:cxn modelId="{08B656F4-FC27-4B91-869C-F47B1EE5E0FC}" type="presOf" srcId="{59887782-4DB5-4735-B07B-43E1ADBEAD06}" destId="{C7519D84-74A1-429A-931E-FB59B0791D7C}" srcOrd="0" destOrd="0" presId="urn:microsoft.com/office/officeart/2005/8/layout/hProcess7"/>
    <dgm:cxn modelId="{0458DD46-F5B6-4DCF-9ACF-AAF7DA3A3AB3}" type="presParOf" srcId="{147835EB-1C1C-4580-81B6-F2D5F059AB45}" destId="{769153AC-EB61-4907-BA38-DE71F1E40743}" srcOrd="0" destOrd="0" presId="urn:microsoft.com/office/officeart/2005/8/layout/hProcess7"/>
    <dgm:cxn modelId="{F6E098E4-4CD2-4605-92B9-044B2FE37740}" type="presParOf" srcId="{769153AC-EB61-4907-BA38-DE71F1E40743}" destId="{91B0C082-F08E-4C2E-9100-2067F0AD4E4B}" srcOrd="0" destOrd="0" presId="urn:microsoft.com/office/officeart/2005/8/layout/hProcess7"/>
    <dgm:cxn modelId="{9C49A747-BFED-456D-BE60-2006EB89408C}" type="presParOf" srcId="{769153AC-EB61-4907-BA38-DE71F1E40743}" destId="{B568AFEB-E10B-4710-8999-08ED78DF5367}" srcOrd="1" destOrd="0" presId="urn:microsoft.com/office/officeart/2005/8/layout/hProcess7"/>
    <dgm:cxn modelId="{8B39A589-ACEE-4D8F-A0B5-7A83C3903EA5}" type="presParOf" srcId="{769153AC-EB61-4907-BA38-DE71F1E40743}" destId="{C14A86DC-D66B-4150-9A51-E41581CC81FE}" srcOrd="2" destOrd="0" presId="urn:microsoft.com/office/officeart/2005/8/layout/hProcess7"/>
    <dgm:cxn modelId="{A4C8F888-22C5-43B3-AA6D-F986C34C2CB6}" type="presParOf" srcId="{147835EB-1C1C-4580-81B6-F2D5F059AB45}" destId="{79654CFD-2D5E-43CC-A484-72BAE93980A3}" srcOrd="1" destOrd="0" presId="urn:microsoft.com/office/officeart/2005/8/layout/hProcess7"/>
    <dgm:cxn modelId="{69E85BD6-3845-4712-9CD5-416E33C338C2}" type="presParOf" srcId="{147835EB-1C1C-4580-81B6-F2D5F059AB45}" destId="{897F8FB2-EBF3-4695-A5F3-8A5722C3FBA8}" srcOrd="2" destOrd="0" presId="urn:microsoft.com/office/officeart/2005/8/layout/hProcess7"/>
    <dgm:cxn modelId="{E2F677B7-762B-45EF-B7E7-8CB93752C01A}" type="presParOf" srcId="{897F8FB2-EBF3-4695-A5F3-8A5722C3FBA8}" destId="{127F94EB-9211-4857-B7AD-2404D4C22B94}" srcOrd="0" destOrd="0" presId="urn:microsoft.com/office/officeart/2005/8/layout/hProcess7"/>
    <dgm:cxn modelId="{01DA99C4-24AA-4BC0-9AA5-421D4962DDE3}" type="presParOf" srcId="{897F8FB2-EBF3-4695-A5F3-8A5722C3FBA8}" destId="{96C0E643-66E6-48D7-81AC-B6C504C81677}" srcOrd="1" destOrd="0" presId="urn:microsoft.com/office/officeart/2005/8/layout/hProcess7"/>
    <dgm:cxn modelId="{9857D02D-AF40-4BB4-9394-CA58FE4F4012}" type="presParOf" srcId="{897F8FB2-EBF3-4695-A5F3-8A5722C3FBA8}" destId="{36610286-8661-4C52-A127-61D368B78D1D}" srcOrd="2" destOrd="0" presId="urn:microsoft.com/office/officeart/2005/8/layout/hProcess7"/>
    <dgm:cxn modelId="{44612F36-6FAC-4812-9145-63A82A2D6B24}" type="presParOf" srcId="{147835EB-1C1C-4580-81B6-F2D5F059AB45}" destId="{4F6B7384-00CF-491F-94BB-A6A1EA7349F8}" srcOrd="3" destOrd="0" presId="urn:microsoft.com/office/officeart/2005/8/layout/hProcess7"/>
    <dgm:cxn modelId="{1A21682B-C3FA-46B7-A904-BA25EFC1DD5A}" type="presParOf" srcId="{147835EB-1C1C-4580-81B6-F2D5F059AB45}" destId="{95078431-C5B2-4826-9F28-369BE5F342BE}" srcOrd="4" destOrd="0" presId="urn:microsoft.com/office/officeart/2005/8/layout/hProcess7"/>
    <dgm:cxn modelId="{B667F8E7-210D-4A5B-8756-3DCB1B8A83B7}" type="presParOf" srcId="{95078431-C5B2-4826-9F28-369BE5F342BE}" destId="{A9A38513-6592-45A2-88CA-0A0E75339F66}" srcOrd="0" destOrd="0" presId="urn:microsoft.com/office/officeart/2005/8/layout/hProcess7"/>
    <dgm:cxn modelId="{8B329F0C-91BB-4B94-B6F7-40D5CEEB2E3D}" type="presParOf" srcId="{95078431-C5B2-4826-9F28-369BE5F342BE}" destId="{86315B4B-72B2-4161-9EE7-C0C4B522BC7E}" srcOrd="1" destOrd="0" presId="urn:microsoft.com/office/officeart/2005/8/layout/hProcess7"/>
    <dgm:cxn modelId="{E450C871-F890-4FF5-AEEB-C87472691AB8}" type="presParOf" srcId="{95078431-C5B2-4826-9F28-369BE5F342BE}" destId="{ABA73B53-A100-442A-9779-C13E3992E3A1}" srcOrd="2" destOrd="0" presId="urn:microsoft.com/office/officeart/2005/8/layout/hProcess7"/>
    <dgm:cxn modelId="{6CFEF614-ACA0-4C55-8FE3-D8DCCEDEE183}" type="presParOf" srcId="{147835EB-1C1C-4580-81B6-F2D5F059AB45}" destId="{D20A89DC-FDF5-4776-8ECA-A369D3558B13}" srcOrd="5" destOrd="0" presId="urn:microsoft.com/office/officeart/2005/8/layout/hProcess7"/>
    <dgm:cxn modelId="{90EADF27-340C-4AB6-835B-8365CFDA6851}" type="presParOf" srcId="{147835EB-1C1C-4580-81B6-F2D5F059AB45}" destId="{AE89FC06-7F46-467E-ADD9-BA6F8DDDD8BC}" srcOrd="6" destOrd="0" presId="urn:microsoft.com/office/officeart/2005/8/layout/hProcess7"/>
    <dgm:cxn modelId="{CADD7327-04A9-4217-996A-4D9E9BC1CFF3}" type="presParOf" srcId="{AE89FC06-7F46-467E-ADD9-BA6F8DDDD8BC}" destId="{E6145936-BDCD-49DA-A861-094FFF8E8D14}" srcOrd="0" destOrd="0" presId="urn:microsoft.com/office/officeart/2005/8/layout/hProcess7"/>
    <dgm:cxn modelId="{9F85CA34-6B71-4DC3-8CEB-54AFF51AA496}" type="presParOf" srcId="{AE89FC06-7F46-467E-ADD9-BA6F8DDDD8BC}" destId="{E562D35B-CE48-408B-93A5-C14D1A4C3D60}" srcOrd="1" destOrd="0" presId="urn:microsoft.com/office/officeart/2005/8/layout/hProcess7"/>
    <dgm:cxn modelId="{C9F66FF7-0EA4-4C36-A54C-273BCA097FBF}" type="presParOf" srcId="{AE89FC06-7F46-467E-ADD9-BA6F8DDDD8BC}" destId="{617E675C-8D0C-49F3-93DB-B96078675861}" srcOrd="2" destOrd="0" presId="urn:microsoft.com/office/officeart/2005/8/layout/hProcess7"/>
    <dgm:cxn modelId="{254523DE-5531-4A3A-B334-1C4E87E6100A}" type="presParOf" srcId="{147835EB-1C1C-4580-81B6-F2D5F059AB45}" destId="{33DA8196-BCC4-4033-8D32-18766333A985}" srcOrd="7" destOrd="0" presId="urn:microsoft.com/office/officeart/2005/8/layout/hProcess7"/>
    <dgm:cxn modelId="{84C70D33-1688-4ADF-A31D-A5E4A932D695}" type="presParOf" srcId="{147835EB-1C1C-4580-81B6-F2D5F059AB45}" destId="{7699FADA-A287-454D-ADE3-48A2D535896E}" srcOrd="8" destOrd="0" presId="urn:microsoft.com/office/officeart/2005/8/layout/hProcess7"/>
    <dgm:cxn modelId="{B1553C10-55CB-44B6-A641-B7D1CFAF4B26}" type="presParOf" srcId="{7699FADA-A287-454D-ADE3-48A2D535896E}" destId="{C7519D84-74A1-429A-931E-FB59B0791D7C}" srcOrd="0" destOrd="0" presId="urn:microsoft.com/office/officeart/2005/8/layout/hProcess7"/>
    <dgm:cxn modelId="{C4D90863-18F2-43B2-AD6B-0D8CE78F208A}" type="presParOf" srcId="{7699FADA-A287-454D-ADE3-48A2D535896E}" destId="{21276432-A2D1-4984-B6A2-CABC3CAD723E}" srcOrd="1" destOrd="0" presId="urn:microsoft.com/office/officeart/2005/8/layout/hProcess7"/>
    <dgm:cxn modelId="{D6E15AFB-6CAF-4E54-B318-CED82E27B013}" type="presParOf" srcId="{7699FADA-A287-454D-ADE3-48A2D535896E}" destId="{70204431-DC5B-42EE-858B-3F5145EEC499}"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E05643B-BE98-4AD0-A101-9E3C7F6A5F7A}" type="doc">
      <dgm:prSet loTypeId="urn:microsoft.com/office/officeart/2008/layout/AccentedPicture" loCatId="picture" qsTypeId="urn:microsoft.com/office/officeart/2005/8/quickstyle/simple1" qsCatId="simple" csTypeId="urn:microsoft.com/office/officeart/2005/8/colors/accent1_2" csCatId="accent1" phldr="1"/>
      <dgm:spPr/>
      <dgm:t>
        <a:bodyPr/>
        <a:lstStyle/>
        <a:p>
          <a:endParaRPr lang="en-US"/>
        </a:p>
      </dgm:t>
    </dgm:pt>
    <dgm:pt modelId="{792F5689-0711-4AD5-B8A0-E85211C4151D}">
      <dgm:prSet phldrT="[Text]" custT="1"/>
      <dgm:spPr/>
      <dgm:t>
        <a:bodyPr/>
        <a:lstStyle/>
        <a:p>
          <a:r>
            <a:rPr lang="en-US" sz="2000" dirty="0"/>
            <a:t>Special Interests</a:t>
          </a:r>
        </a:p>
      </dgm:t>
    </dgm:pt>
    <dgm:pt modelId="{B60C547E-FD36-464D-8596-DDE09B74B475}" type="parTrans" cxnId="{DE071BCA-1F4C-4CB7-AF54-2D6D6EEBC878}">
      <dgm:prSet/>
      <dgm:spPr/>
      <dgm:t>
        <a:bodyPr/>
        <a:lstStyle/>
        <a:p>
          <a:endParaRPr lang="en-US"/>
        </a:p>
      </dgm:t>
    </dgm:pt>
    <dgm:pt modelId="{CB69B567-EE0B-48F3-9EC2-48900042DC47}" type="sibTrans" cxnId="{DE071BCA-1F4C-4CB7-AF54-2D6D6EEBC878}">
      <dgm:prSet/>
      <dgm:spPr/>
      <dgm:t>
        <a:bodyPr/>
        <a:lstStyle/>
        <a:p>
          <a:endParaRPr lang="en-US"/>
        </a:p>
      </dgm:t>
    </dgm:pt>
    <dgm:pt modelId="{12F15A9A-AB28-4C28-A0E1-0907ECC02689}">
      <dgm:prSet phldrT="[Text]" custT="1"/>
      <dgm:spPr/>
      <dgm:t>
        <a:bodyPr/>
        <a:lstStyle/>
        <a:p>
          <a:r>
            <a:rPr lang="en-US" sz="2000" dirty="0"/>
            <a:t>Intellectual Disability</a:t>
          </a:r>
        </a:p>
      </dgm:t>
    </dgm:pt>
    <dgm:pt modelId="{122124D0-BE27-428B-B8C2-B8D476A4BD6D}" type="sibTrans" cxnId="{F96ED629-0F54-4CEA-81B7-C01C08F458B0}">
      <dgm:prSet/>
      <dgm:spPr/>
      <dgm:t>
        <a:bodyPr/>
        <a:lstStyle/>
        <a:p>
          <a:endParaRPr lang="en-US"/>
        </a:p>
      </dgm:t>
    </dgm:pt>
    <dgm:pt modelId="{2E894229-045C-46E1-AFAF-F4D491CE917F}" type="parTrans" cxnId="{F96ED629-0F54-4CEA-81B7-C01C08F458B0}">
      <dgm:prSet/>
      <dgm:spPr/>
      <dgm:t>
        <a:bodyPr/>
        <a:lstStyle/>
        <a:p>
          <a:endParaRPr lang="en-US"/>
        </a:p>
      </dgm:t>
    </dgm:pt>
    <dgm:pt modelId="{B21BA5C4-CF9A-4F35-BFC1-A83908EE5542}">
      <dgm:prSet phldrT="[Text]" custT="1"/>
      <dgm:spPr/>
      <dgm:t>
        <a:bodyPr/>
        <a:lstStyle/>
        <a:p>
          <a:r>
            <a:rPr lang="en-US" sz="2000" dirty="0"/>
            <a:t>Transition Distress</a:t>
          </a:r>
        </a:p>
      </dgm:t>
    </dgm:pt>
    <dgm:pt modelId="{36F5A3C5-F7E2-4BD7-9F3A-4DB6A3252035}" type="sibTrans" cxnId="{3DEF95D6-16F6-49F8-BBA2-41711AACB048}">
      <dgm:prSet/>
      <dgm:spPr/>
      <dgm:t>
        <a:bodyPr/>
        <a:lstStyle/>
        <a:p>
          <a:endParaRPr lang="en-US"/>
        </a:p>
      </dgm:t>
    </dgm:pt>
    <dgm:pt modelId="{297C5306-F90C-4892-B84F-F8641A8CD8E0}" type="parTrans" cxnId="{3DEF95D6-16F6-49F8-BBA2-41711AACB048}">
      <dgm:prSet/>
      <dgm:spPr/>
      <dgm:t>
        <a:bodyPr/>
        <a:lstStyle/>
        <a:p>
          <a:endParaRPr lang="en-US"/>
        </a:p>
      </dgm:t>
    </dgm:pt>
    <dgm:pt modelId="{5E81ABE4-F6DB-48F9-83E2-73FA0FDF9C89}">
      <dgm:prSet phldrT="[Text]" custT="1"/>
      <dgm:spPr/>
      <dgm:t>
        <a:bodyPr/>
        <a:lstStyle/>
        <a:p>
          <a:endParaRPr lang="en-US" sz="2400" dirty="0">
            <a:solidFill>
              <a:schemeClr val="accent3">
                <a:lumMod val="20000"/>
                <a:lumOff val="80000"/>
              </a:schemeClr>
            </a:solidFill>
          </a:endParaRPr>
        </a:p>
      </dgm:t>
    </dgm:pt>
    <dgm:pt modelId="{AA63BECA-AC52-4991-9604-C08DE236FFE8}" type="sibTrans" cxnId="{89225DAE-A1BF-4872-A14E-68E60090315B}">
      <dgm:prSet/>
      <dgm:spPr>
        <a:blipFill rotWithShape="1">
          <a:blip xmlns:r="http://schemas.openxmlformats.org/officeDocument/2006/relationships" r:embed="rId1"/>
          <a:stretch>
            <a:fillRect/>
          </a:stretch>
        </a:blipFill>
      </dgm:spPr>
      <dgm:t>
        <a:bodyPr/>
        <a:lstStyle/>
        <a:p>
          <a:endParaRPr lang="en-US"/>
        </a:p>
      </dgm:t>
    </dgm:pt>
    <dgm:pt modelId="{D1655B3F-DA10-419B-AEBC-EA6B2CC8B9E2}" type="parTrans" cxnId="{89225DAE-A1BF-4872-A14E-68E60090315B}">
      <dgm:prSet/>
      <dgm:spPr/>
      <dgm:t>
        <a:bodyPr/>
        <a:lstStyle/>
        <a:p>
          <a:endParaRPr lang="en-US"/>
        </a:p>
      </dgm:t>
    </dgm:pt>
    <dgm:pt modelId="{98BBE652-DAD0-4F97-B01D-410C10E1A7F8}" type="pres">
      <dgm:prSet presAssocID="{1E05643B-BE98-4AD0-A101-9E3C7F6A5F7A}" presName="Name0" presStyleCnt="0">
        <dgm:presLayoutVars>
          <dgm:dir/>
        </dgm:presLayoutVars>
      </dgm:prSet>
      <dgm:spPr/>
    </dgm:pt>
    <dgm:pt modelId="{3AEA5EBB-D64A-4FFA-B29B-D85E8FF2D2A9}" type="pres">
      <dgm:prSet presAssocID="{AA63BECA-AC52-4991-9604-C08DE236FFE8}" presName="picture_1" presStyleLbl="bgImgPlace1" presStyleIdx="0" presStyleCnt="1" custLinFactNeighborX="-8758" custLinFactNeighborY="5839"/>
      <dgm:spPr/>
    </dgm:pt>
    <dgm:pt modelId="{3FCCB24B-177E-41EB-A76B-716C7286229A}" type="pres">
      <dgm:prSet presAssocID="{5E81ABE4-F6DB-48F9-83E2-73FA0FDF9C89}" presName="text_1" presStyleLbl="node1" presStyleIdx="0" presStyleCnt="0" custAng="0" custScaleX="107526" custScaleY="122784">
        <dgm:presLayoutVars>
          <dgm:bulletEnabled val="1"/>
        </dgm:presLayoutVars>
      </dgm:prSet>
      <dgm:spPr/>
    </dgm:pt>
    <dgm:pt modelId="{33E62408-C92A-45E5-A43F-82F279D0E3C0}" type="pres">
      <dgm:prSet presAssocID="{1E05643B-BE98-4AD0-A101-9E3C7F6A5F7A}" presName="linV" presStyleCnt="0"/>
      <dgm:spPr/>
    </dgm:pt>
    <dgm:pt modelId="{E0A20268-C6C8-4865-BEF9-20EF01734F82}" type="pres">
      <dgm:prSet presAssocID="{792F5689-0711-4AD5-B8A0-E85211C4151D}" presName="pair" presStyleCnt="0"/>
      <dgm:spPr/>
    </dgm:pt>
    <dgm:pt modelId="{3962C665-290F-4EE4-8FA2-97064ECF2283}" type="pres">
      <dgm:prSet presAssocID="{792F5689-0711-4AD5-B8A0-E85211C4151D}" presName="spaceH" presStyleLbl="node1" presStyleIdx="0" presStyleCnt="0"/>
      <dgm:spPr/>
    </dgm:pt>
    <dgm:pt modelId="{003EA922-0CA5-4904-AC6F-776B1E9DB069}" type="pres">
      <dgm:prSet presAssocID="{792F5689-0711-4AD5-B8A0-E85211C4151D}" presName="desPictures" presStyleLbl="alignImgPlace1" presStyleIdx="0" presStyleCnt="3"/>
      <dgm:spPr>
        <a:blipFill rotWithShape="1">
          <a:blip xmlns:r="http://schemas.openxmlformats.org/officeDocument/2006/relationships" r:embed="rId2"/>
          <a:stretch>
            <a:fillRect/>
          </a:stretch>
        </a:blipFill>
      </dgm:spPr>
    </dgm:pt>
    <dgm:pt modelId="{5607CA3C-7080-41A4-BBF2-83C500415139}" type="pres">
      <dgm:prSet presAssocID="{792F5689-0711-4AD5-B8A0-E85211C4151D}" presName="desTextWrapper" presStyleCnt="0"/>
      <dgm:spPr/>
    </dgm:pt>
    <dgm:pt modelId="{9B107235-E5F1-4B60-AC13-F6EB8186F139}" type="pres">
      <dgm:prSet presAssocID="{792F5689-0711-4AD5-B8A0-E85211C4151D}" presName="desText" presStyleLbl="revTx" presStyleIdx="0" presStyleCnt="3">
        <dgm:presLayoutVars>
          <dgm:bulletEnabled val="1"/>
        </dgm:presLayoutVars>
      </dgm:prSet>
      <dgm:spPr/>
    </dgm:pt>
    <dgm:pt modelId="{51257BA6-CA68-4EBB-9B92-414A1439260E}" type="pres">
      <dgm:prSet presAssocID="{CB69B567-EE0B-48F3-9EC2-48900042DC47}" presName="spaceV" presStyleCnt="0"/>
      <dgm:spPr/>
    </dgm:pt>
    <dgm:pt modelId="{7F7165DC-4F95-42B1-AFCC-15FB4DF9B94A}" type="pres">
      <dgm:prSet presAssocID="{B21BA5C4-CF9A-4F35-BFC1-A83908EE5542}" presName="pair" presStyleCnt="0"/>
      <dgm:spPr/>
    </dgm:pt>
    <dgm:pt modelId="{11B79728-94AA-4DF5-8870-8881D793B696}" type="pres">
      <dgm:prSet presAssocID="{B21BA5C4-CF9A-4F35-BFC1-A83908EE5542}" presName="spaceH" presStyleLbl="node1" presStyleIdx="0" presStyleCnt="0"/>
      <dgm:spPr/>
    </dgm:pt>
    <dgm:pt modelId="{CA619C43-C94F-433C-87C5-BD5EF786FBEC}" type="pres">
      <dgm:prSet presAssocID="{B21BA5C4-CF9A-4F35-BFC1-A83908EE5542}" presName="desPictures" presStyleLbl="alignImgPlace1" presStyleIdx="1" presStyleCnt="3"/>
      <dgm:spPr>
        <a:blipFill rotWithShape="1">
          <a:blip xmlns:r="http://schemas.openxmlformats.org/officeDocument/2006/relationships" r:embed="rId3"/>
          <a:stretch>
            <a:fillRect/>
          </a:stretch>
        </a:blipFill>
      </dgm:spPr>
    </dgm:pt>
    <dgm:pt modelId="{01C49F48-FBCB-4F49-B386-B7C2DD00F1D9}" type="pres">
      <dgm:prSet presAssocID="{B21BA5C4-CF9A-4F35-BFC1-A83908EE5542}" presName="desTextWrapper" presStyleCnt="0"/>
      <dgm:spPr/>
    </dgm:pt>
    <dgm:pt modelId="{A47BE472-BDEC-47B1-A03A-B7520F882DA7}" type="pres">
      <dgm:prSet presAssocID="{B21BA5C4-CF9A-4F35-BFC1-A83908EE5542}" presName="desText" presStyleLbl="revTx" presStyleIdx="1" presStyleCnt="3">
        <dgm:presLayoutVars>
          <dgm:bulletEnabled val="1"/>
        </dgm:presLayoutVars>
      </dgm:prSet>
      <dgm:spPr/>
    </dgm:pt>
    <dgm:pt modelId="{70EB6790-2A5C-4AE4-B9EF-E13073110B99}" type="pres">
      <dgm:prSet presAssocID="{36F5A3C5-F7E2-4BD7-9F3A-4DB6A3252035}" presName="spaceV" presStyleCnt="0"/>
      <dgm:spPr/>
    </dgm:pt>
    <dgm:pt modelId="{09861792-3F98-4501-B7F2-E0BD46B77C9C}" type="pres">
      <dgm:prSet presAssocID="{12F15A9A-AB28-4C28-A0E1-0907ECC02689}" presName="pair" presStyleCnt="0"/>
      <dgm:spPr/>
    </dgm:pt>
    <dgm:pt modelId="{13CD884F-9589-4A13-A65F-17BAED66A800}" type="pres">
      <dgm:prSet presAssocID="{12F15A9A-AB28-4C28-A0E1-0907ECC02689}" presName="spaceH" presStyleLbl="node1" presStyleIdx="0" presStyleCnt="0"/>
      <dgm:spPr/>
    </dgm:pt>
    <dgm:pt modelId="{4DE1F903-5DC2-41D5-9818-14208C3E9E22}" type="pres">
      <dgm:prSet presAssocID="{12F15A9A-AB28-4C28-A0E1-0907ECC02689}" presName="desPictures" presStyleLbl="alignImgPlace1" presStyleIdx="2" presStyleCnt="3"/>
      <dgm:spPr>
        <a:blipFill rotWithShape="1">
          <a:blip xmlns:r="http://schemas.openxmlformats.org/officeDocument/2006/relationships" r:embed="rId4"/>
          <a:stretch>
            <a:fillRect/>
          </a:stretch>
        </a:blipFill>
      </dgm:spPr>
    </dgm:pt>
    <dgm:pt modelId="{0ED8BFDB-EAB6-49EF-BA0D-711075B6801C}" type="pres">
      <dgm:prSet presAssocID="{12F15A9A-AB28-4C28-A0E1-0907ECC02689}" presName="desTextWrapper" presStyleCnt="0"/>
      <dgm:spPr/>
    </dgm:pt>
    <dgm:pt modelId="{B4CDEF39-811E-4027-8BA6-FA9E6472C472}" type="pres">
      <dgm:prSet presAssocID="{12F15A9A-AB28-4C28-A0E1-0907ECC02689}" presName="desText" presStyleLbl="revTx" presStyleIdx="2" presStyleCnt="3">
        <dgm:presLayoutVars>
          <dgm:bulletEnabled val="1"/>
        </dgm:presLayoutVars>
      </dgm:prSet>
      <dgm:spPr/>
    </dgm:pt>
    <dgm:pt modelId="{29D5B7B7-EC9F-4878-A777-D476A633CCE1}" type="pres">
      <dgm:prSet presAssocID="{1E05643B-BE98-4AD0-A101-9E3C7F6A5F7A}" presName="maxNode" presStyleCnt="0"/>
      <dgm:spPr/>
    </dgm:pt>
    <dgm:pt modelId="{B2B7305B-E87E-4AF4-894E-CC47BDF52BAB}" type="pres">
      <dgm:prSet presAssocID="{1E05643B-BE98-4AD0-A101-9E3C7F6A5F7A}" presName="Name33" presStyleCnt="0"/>
      <dgm:spPr/>
    </dgm:pt>
  </dgm:ptLst>
  <dgm:cxnLst>
    <dgm:cxn modelId="{F96ED629-0F54-4CEA-81B7-C01C08F458B0}" srcId="{1E05643B-BE98-4AD0-A101-9E3C7F6A5F7A}" destId="{12F15A9A-AB28-4C28-A0E1-0907ECC02689}" srcOrd="3" destOrd="0" parTransId="{2E894229-045C-46E1-AFAF-F4D491CE917F}" sibTransId="{122124D0-BE27-428B-B8C2-B8D476A4BD6D}"/>
    <dgm:cxn modelId="{758C552A-3C0A-41B7-9877-FABFCA984D65}" type="presOf" srcId="{5E81ABE4-F6DB-48F9-83E2-73FA0FDF9C89}" destId="{3FCCB24B-177E-41EB-A76B-716C7286229A}" srcOrd="0" destOrd="0" presId="urn:microsoft.com/office/officeart/2008/layout/AccentedPicture"/>
    <dgm:cxn modelId="{89F70764-1DF3-47AF-B408-765562619A9F}" type="presOf" srcId="{B21BA5C4-CF9A-4F35-BFC1-A83908EE5542}" destId="{A47BE472-BDEC-47B1-A03A-B7520F882DA7}" srcOrd="0" destOrd="0" presId="urn:microsoft.com/office/officeart/2008/layout/AccentedPicture"/>
    <dgm:cxn modelId="{7263F0A2-60E3-4016-AF22-4B9681205D2B}" type="presOf" srcId="{792F5689-0711-4AD5-B8A0-E85211C4151D}" destId="{9B107235-E5F1-4B60-AC13-F6EB8186F139}" srcOrd="0" destOrd="0" presId="urn:microsoft.com/office/officeart/2008/layout/AccentedPicture"/>
    <dgm:cxn modelId="{89225DAE-A1BF-4872-A14E-68E60090315B}" srcId="{1E05643B-BE98-4AD0-A101-9E3C7F6A5F7A}" destId="{5E81ABE4-F6DB-48F9-83E2-73FA0FDF9C89}" srcOrd="0" destOrd="0" parTransId="{D1655B3F-DA10-419B-AEBC-EA6B2CC8B9E2}" sibTransId="{AA63BECA-AC52-4991-9604-C08DE236FFE8}"/>
    <dgm:cxn modelId="{8A8EE4BE-ABD0-4F5A-BBEC-E8913D579640}" type="presOf" srcId="{12F15A9A-AB28-4C28-A0E1-0907ECC02689}" destId="{B4CDEF39-811E-4027-8BA6-FA9E6472C472}" srcOrd="0" destOrd="0" presId="urn:microsoft.com/office/officeart/2008/layout/AccentedPicture"/>
    <dgm:cxn modelId="{DE071BCA-1F4C-4CB7-AF54-2D6D6EEBC878}" srcId="{1E05643B-BE98-4AD0-A101-9E3C7F6A5F7A}" destId="{792F5689-0711-4AD5-B8A0-E85211C4151D}" srcOrd="1" destOrd="0" parTransId="{B60C547E-FD36-464D-8596-DDE09B74B475}" sibTransId="{CB69B567-EE0B-48F3-9EC2-48900042DC47}"/>
    <dgm:cxn modelId="{3DEF95D6-16F6-49F8-BBA2-41711AACB048}" srcId="{1E05643B-BE98-4AD0-A101-9E3C7F6A5F7A}" destId="{B21BA5C4-CF9A-4F35-BFC1-A83908EE5542}" srcOrd="2" destOrd="0" parTransId="{297C5306-F90C-4892-B84F-F8641A8CD8E0}" sibTransId="{36F5A3C5-F7E2-4BD7-9F3A-4DB6A3252035}"/>
    <dgm:cxn modelId="{660F1EDD-CF06-45EA-9C4E-0850543784A5}" type="presOf" srcId="{1E05643B-BE98-4AD0-A101-9E3C7F6A5F7A}" destId="{98BBE652-DAD0-4F97-B01D-410C10E1A7F8}" srcOrd="0" destOrd="0" presId="urn:microsoft.com/office/officeart/2008/layout/AccentedPicture"/>
    <dgm:cxn modelId="{1130D1E9-9910-412B-8024-686DA4895839}" type="presOf" srcId="{AA63BECA-AC52-4991-9604-C08DE236FFE8}" destId="{3AEA5EBB-D64A-4FFA-B29B-D85E8FF2D2A9}" srcOrd="0" destOrd="0" presId="urn:microsoft.com/office/officeart/2008/layout/AccentedPicture"/>
    <dgm:cxn modelId="{9BBA20B1-6761-49D3-A3A0-0C410F8E2291}" type="presParOf" srcId="{98BBE652-DAD0-4F97-B01D-410C10E1A7F8}" destId="{3AEA5EBB-D64A-4FFA-B29B-D85E8FF2D2A9}" srcOrd="0" destOrd="0" presId="urn:microsoft.com/office/officeart/2008/layout/AccentedPicture"/>
    <dgm:cxn modelId="{FC96C5C3-2D0E-41CE-9E77-0451D5683E0D}" type="presParOf" srcId="{98BBE652-DAD0-4F97-B01D-410C10E1A7F8}" destId="{3FCCB24B-177E-41EB-A76B-716C7286229A}" srcOrd="1" destOrd="0" presId="urn:microsoft.com/office/officeart/2008/layout/AccentedPicture"/>
    <dgm:cxn modelId="{57FDB0ED-A390-495E-BA4B-7635E5C2B470}" type="presParOf" srcId="{98BBE652-DAD0-4F97-B01D-410C10E1A7F8}" destId="{33E62408-C92A-45E5-A43F-82F279D0E3C0}" srcOrd="2" destOrd="0" presId="urn:microsoft.com/office/officeart/2008/layout/AccentedPicture"/>
    <dgm:cxn modelId="{ECAAA6DE-83A7-456E-8D6B-DC5C539C0FD8}" type="presParOf" srcId="{33E62408-C92A-45E5-A43F-82F279D0E3C0}" destId="{E0A20268-C6C8-4865-BEF9-20EF01734F82}" srcOrd="0" destOrd="0" presId="urn:microsoft.com/office/officeart/2008/layout/AccentedPicture"/>
    <dgm:cxn modelId="{81616797-E37C-4AF5-9F24-34E6B8052A2F}" type="presParOf" srcId="{E0A20268-C6C8-4865-BEF9-20EF01734F82}" destId="{3962C665-290F-4EE4-8FA2-97064ECF2283}" srcOrd="0" destOrd="0" presId="urn:microsoft.com/office/officeart/2008/layout/AccentedPicture"/>
    <dgm:cxn modelId="{EC3928F3-3566-4209-8576-A3D3CA001936}" type="presParOf" srcId="{E0A20268-C6C8-4865-BEF9-20EF01734F82}" destId="{003EA922-0CA5-4904-AC6F-776B1E9DB069}" srcOrd="1" destOrd="0" presId="urn:microsoft.com/office/officeart/2008/layout/AccentedPicture"/>
    <dgm:cxn modelId="{27171922-723C-4D26-887E-2B30A944A9D0}" type="presParOf" srcId="{E0A20268-C6C8-4865-BEF9-20EF01734F82}" destId="{5607CA3C-7080-41A4-BBF2-83C500415139}" srcOrd="2" destOrd="0" presId="urn:microsoft.com/office/officeart/2008/layout/AccentedPicture"/>
    <dgm:cxn modelId="{F4E9EDB3-9AF3-48E7-9DC6-24B30485856C}" type="presParOf" srcId="{5607CA3C-7080-41A4-BBF2-83C500415139}" destId="{9B107235-E5F1-4B60-AC13-F6EB8186F139}" srcOrd="0" destOrd="0" presId="urn:microsoft.com/office/officeart/2008/layout/AccentedPicture"/>
    <dgm:cxn modelId="{8D4525E7-9AAB-4A4D-8CDC-71B5BB8809B8}" type="presParOf" srcId="{33E62408-C92A-45E5-A43F-82F279D0E3C0}" destId="{51257BA6-CA68-4EBB-9B92-414A1439260E}" srcOrd="1" destOrd="0" presId="urn:microsoft.com/office/officeart/2008/layout/AccentedPicture"/>
    <dgm:cxn modelId="{2B0C3E06-1A10-41D7-88AE-0EAA03670376}" type="presParOf" srcId="{33E62408-C92A-45E5-A43F-82F279D0E3C0}" destId="{7F7165DC-4F95-42B1-AFCC-15FB4DF9B94A}" srcOrd="2" destOrd="0" presId="urn:microsoft.com/office/officeart/2008/layout/AccentedPicture"/>
    <dgm:cxn modelId="{BD8AC66B-9610-4E6E-9882-322820BDD7E1}" type="presParOf" srcId="{7F7165DC-4F95-42B1-AFCC-15FB4DF9B94A}" destId="{11B79728-94AA-4DF5-8870-8881D793B696}" srcOrd="0" destOrd="0" presId="urn:microsoft.com/office/officeart/2008/layout/AccentedPicture"/>
    <dgm:cxn modelId="{E079EFA6-2654-4611-8EE5-BE4E28B2CECC}" type="presParOf" srcId="{7F7165DC-4F95-42B1-AFCC-15FB4DF9B94A}" destId="{CA619C43-C94F-433C-87C5-BD5EF786FBEC}" srcOrd="1" destOrd="0" presId="urn:microsoft.com/office/officeart/2008/layout/AccentedPicture"/>
    <dgm:cxn modelId="{C0EE2D60-8BF9-4A5A-8C91-710C96BBF296}" type="presParOf" srcId="{7F7165DC-4F95-42B1-AFCC-15FB4DF9B94A}" destId="{01C49F48-FBCB-4F49-B386-B7C2DD00F1D9}" srcOrd="2" destOrd="0" presId="urn:microsoft.com/office/officeart/2008/layout/AccentedPicture"/>
    <dgm:cxn modelId="{B17FDDB7-D282-4F7A-9D65-103B410986CD}" type="presParOf" srcId="{01C49F48-FBCB-4F49-B386-B7C2DD00F1D9}" destId="{A47BE472-BDEC-47B1-A03A-B7520F882DA7}" srcOrd="0" destOrd="0" presId="urn:microsoft.com/office/officeart/2008/layout/AccentedPicture"/>
    <dgm:cxn modelId="{20A4B785-52C6-490D-A96C-653125CE5BB0}" type="presParOf" srcId="{33E62408-C92A-45E5-A43F-82F279D0E3C0}" destId="{70EB6790-2A5C-4AE4-B9EF-E13073110B99}" srcOrd="3" destOrd="0" presId="urn:microsoft.com/office/officeart/2008/layout/AccentedPicture"/>
    <dgm:cxn modelId="{4AD3DB68-FEE0-4892-A9BF-7395E2095584}" type="presParOf" srcId="{33E62408-C92A-45E5-A43F-82F279D0E3C0}" destId="{09861792-3F98-4501-B7F2-E0BD46B77C9C}" srcOrd="4" destOrd="0" presId="urn:microsoft.com/office/officeart/2008/layout/AccentedPicture"/>
    <dgm:cxn modelId="{8F145838-200C-4FEC-8058-92C06EEC33C3}" type="presParOf" srcId="{09861792-3F98-4501-B7F2-E0BD46B77C9C}" destId="{13CD884F-9589-4A13-A65F-17BAED66A800}" srcOrd="0" destOrd="0" presId="urn:microsoft.com/office/officeart/2008/layout/AccentedPicture"/>
    <dgm:cxn modelId="{D497E05E-E2DF-467F-9E37-E4F8E98268E8}" type="presParOf" srcId="{09861792-3F98-4501-B7F2-E0BD46B77C9C}" destId="{4DE1F903-5DC2-41D5-9818-14208C3E9E22}" srcOrd="1" destOrd="0" presId="urn:microsoft.com/office/officeart/2008/layout/AccentedPicture"/>
    <dgm:cxn modelId="{9316D6CA-AA5C-4524-9BA1-4047A7A38D38}" type="presParOf" srcId="{09861792-3F98-4501-B7F2-E0BD46B77C9C}" destId="{0ED8BFDB-EAB6-49EF-BA0D-711075B6801C}" srcOrd="2" destOrd="0" presId="urn:microsoft.com/office/officeart/2008/layout/AccentedPicture"/>
    <dgm:cxn modelId="{685BF8E1-9D73-4043-A2BE-7CF05D6F115F}" type="presParOf" srcId="{0ED8BFDB-EAB6-49EF-BA0D-711075B6801C}" destId="{B4CDEF39-811E-4027-8BA6-FA9E6472C472}" srcOrd="0" destOrd="0" presId="urn:microsoft.com/office/officeart/2008/layout/AccentedPicture"/>
    <dgm:cxn modelId="{6A51A9BC-177D-46D6-9EED-96031CDE52F2}" type="presParOf" srcId="{98BBE652-DAD0-4F97-B01D-410C10E1A7F8}" destId="{29D5B7B7-EC9F-4878-A777-D476A633CCE1}" srcOrd="3" destOrd="0" presId="urn:microsoft.com/office/officeart/2008/layout/AccentedPicture"/>
    <dgm:cxn modelId="{25A72FAC-091C-4D20-885B-59B2276172D4}" type="presParOf" srcId="{29D5B7B7-EC9F-4878-A777-D476A633CCE1}" destId="{B2B7305B-E87E-4AF4-894E-CC47BDF52BAB}" srcOrd="0" destOrd="0" presId="urn:microsoft.com/office/officeart/2008/layout/Accented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6C2EDEA-8B0F-486D-9B3D-A78B1CA8B99E}" type="doc">
      <dgm:prSet loTypeId="urn:microsoft.com/office/officeart/2005/8/layout/radial6" loCatId="cycle" qsTypeId="urn:microsoft.com/office/officeart/2005/8/quickstyle/simple1" qsCatId="simple" csTypeId="urn:microsoft.com/office/officeart/2005/8/colors/colorful3" csCatId="colorful" phldr="1"/>
      <dgm:spPr/>
      <dgm:t>
        <a:bodyPr/>
        <a:lstStyle/>
        <a:p>
          <a:endParaRPr lang="en-US"/>
        </a:p>
      </dgm:t>
    </dgm:pt>
    <dgm:pt modelId="{5D538CE7-3DB8-4283-927A-F5809F95797B}">
      <dgm:prSet phldrT="[Text]"/>
      <dgm:spPr>
        <a:blipFill rotWithShape="0">
          <a:blip xmlns:r="http://schemas.openxmlformats.org/officeDocument/2006/relationships" r:embed="rId1"/>
          <a:stretch>
            <a:fillRect/>
          </a:stretch>
        </a:blipFill>
      </dgm:spPr>
      <dgm:t>
        <a:bodyPr/>
        <a:lstStyle/>
        <a:p>
          <a:r>
            <a:rPr lang="en-US" dirty="0">
              <a:solidFill>
                <a:schemeClr val="bg1"/>
              </a:solidFill>
            </a:rPr>
            <a:t>TRUST</a:t>
          </a:r>
        </a:p>
      </dgm:t>
    </dgm:pt>
    <dgm:pt modelId="{8E580C00-167F-47C7-B645-A4E905CE5A9E}" type="parTrans" cxnId="{09D978D0-BC36-4CFA-926A-609802E9E3BF}">
      <dgm:prSet/>
      <dgm:spPr/>
      <dgm:t>
        <a:bodyPr/>
        <a:lstStyle/>
        <a:p>
          <a:endParaRPr lang="en-US"/>
        </a:p>
      </dgm:t>
    </dgm:pt>
    <dgm:pt modelId="{46CBF530-D70F-4298-81E4-960B29F235A7}" type="sibTrans" cxnId="{09D978D0-BC36-4CFA-926A-609802E9E3BF}">
      <dgm:prSet/>
      <dgm:spPr/>
      <dgm:t>
        <a:bodyPr/>
        <a:lstStyle/>
        <a:p>
          <a:endParaRPr lang="en-US"/>
        </a:p>
      </dgm:t>
    </dgm:pt>
    <dgm:pt modelId="{8035EFD7-3EEE-4BB3-9FC6-ED70A53823FC}">
      <dgm:prSet phldrT="[Text]" custT="1"/>
      <dgm:spPr>
        <a:solidFill>
          <a:schemeClr val="accent6">
            <a:lumMod val="75000"/>
          </a:schemeClr>
        </a:solidFill>
      </dgm:spPr>
      <dgm:t>
        <a:bodyPr/>
        <a:lstStyle/>
        <a:p>
          <a:r>
            <a:rPr lang="en-US" sz="2000" dirty="0"/>
            <a:t>Respect</a:t>
          </a:r>
        </a:p>
      </dgm:t>
    </dgm:pt>
    <dgm:pt modelId="{FF9502FD-DE38-4E01-9BA8-5E0E5B136DA6}" type="parTrans" cxnId="{605D285F-6BCF-475C-B1A6-23701310975E}">
      <dgm:prSet/>
      <dgm:spPr/>
      <dgm:t>
        <a:bodyPr/>
        <a:lstStyle/>
        <a:p>
          <a:endParaRPr lang="en-US"/>
        </a:p>
      </dgm:t>
    </dgm:pt>
    <dgm:pt modelId="{AFDB8FA0-86D2-4CA8-AFD0-8C6DD10A15FB}" type="sibTrans" cxnId="{605D285F-6BCF-475C-B1A6-23701310975E}">
      <dgm:prSet/>
      <dgm:spPr/>
      <dgm:t>
        <a:bodyPr/>
        <a:lstStyle/>
        <a:p>
          <a:endParaRPr lang="en-US"/>
        </a:p>
      </dgm:t>
    </dgm:pt>
    <dgm:pt modelId="{06CE2795-4B9A-4FDF-898D-3E77B1FECCD3}">
      <dgm:prSet phldrT="[Text]" custT="1"/>
      <dgm:spPr>
        <a:solidFill>
          <a:schemeClr val="accent3">
            <a:lumMod val="75000"/>
          </a:schemeClr>
        </a:solidFill>
      </dgm:spPr>
      <dgm:t>
        <a:bodyPr/>
        <a:lstStyle/>
        <a:p>
          <a:r>
            <a:rPr lang="en-US" sz="1400" dirty="0"/>
            <a:t>Communication</a:t>
          </a:r>
        </a:p>
      </dgm:t>
    </dgm:pt>
    <dgm:pt modelId="{7902A9F7-1EF7-47C8-8CC6-B4BA56FD8F64}" type="parTrans" cxnId="{44A78C70-49C0-4CC4-B81D-97AC989AD362}">
      <dgm:prSet/>
      <dgm:spPr/>
      <dgm:t>
        <a:bodyPr/>
        <a:lstStyle/>
        <a:p>
          <a:endParaRPr lang="en-US"/>
        </a:p>
      </dgm:t>
    </dgm:pt>
    <dgm:pt modelId="{BC25033B-7CFD-4C36-8681-0C68C574741F}" type="sibTrans" cxnId="{44A78C70-49C0-4CC4-B81D-97AC989AD362}">
      <dgm:prSet/>
      <dgm:spPr/>
      <dgm:t>
        <a:bodyPr/>
        <a:lstStyle/>
        <a:p>
          <a:endParaRPr lang="en-US"/>
        </a:p>
      </dgm:t>
    </dgm:pt>
    <dgm:pt modelId="{FECD6FA0-BDFE-4207-ADD8-D10AFB5A4A72}">
      <dgm:prSet phldrT="[Text]"/>
      <dgm:spPr/>
      <dgm:t>
        <a:bodyPr/>
        <a:lstStyle/>
        <a:p>
          <a:r>
            <a:rPr lang="en-US" dirty="0"/>
            <a:t>Competence</a:t>
          </a:r>
        </a:p>
      </dgm:t>
    </dgm:pt>
    <dgm:pt modelId="{FA988FCB-50BF-466F-A847-F7BD42CA2884}" type="parTrans" cxnId="{F811EC26-F9F8-4B18-AE36-CAE35AF20D2A}">
      <dgm:prSet/>
      <dgm:spPr/>
      <dgm:t>
        <a:bodyPr/>
        <a:lstStyle/>
        <a:p>
          <a:endParaRPr lang="en-US"/>
        </a:p>
      </dgm:t>
    </dgm:pt>
    <dgm:pt modelId="{10973930-A1AA-4784-9851-B06FE1885365}" type="sibTrans" cxnId="{F811EC26-F9F8-4B18-AE36-CAE35AF20D2A}">
      <dgm:prSet/>
      <dgm:spPr/>
      <dgm:t>
        <a:bodyPr/>
        <a:lstStyle/>
        <a:p>
          <a:endParaRPr lang="en-US"/>
        </a:p>
      </dgm:t>
    </dgm:pt>
    <dgm:pt modelId="{FAEE9253-B400-455D-812C-72F86E8F93AD}">
      <dgm:prSet phldrT="[Text]"/>
      <dgm:spPr>
        <a:solidFill>
          <a:schemeClr val="accent2">
            <a:lumMod val="75000"/>
          </a:schemeClr>
        </a:solidFill>
      </dgm:spPr>
      <dgm:t>
        <a:bodyPr/>
        <a:lstStyle/>
        <a:p>
          <a:r>
            <a:rPr lang="en-US" dirty="0"/>
            <a:t>Commitment</a:t>
          </a:r>
        </a:p>
      </dgm:t>
    </dgm:pt>
    <dgm:pt modelId="{D6AAF349-16AC-449D-94BA-7309D0652D92}" type="parTrans" cxnId="{8AA03FBF-176D-46F6-9801-8CA86B3EB64A}">
      <dgm:prSet/>
      <dgm:spPr/>
      <dgm:t>
        <a:bodyPr/>
        <a:lstStyle/>
        <a:p>
          <a:endParaRPr lang="en-US"/>
        </a:p>
      </dgm:t>
    </dgm:pt>
    <dgm:pt modelId="{780A3135-12CC-4CCC-A594-016E67A7884D}" type="sibTrans" cxnId="{8AA03FBF-176D-46F6-9801-8CA86B3EB64A}">
      <dgm:prSet/>
      <dgm:spPr/>
      <dgm:t>
        <a:bodyPr/>
        <a:lstStyle/>
        <a:p>
          <a:endParaRPr lang="en-US"/>
        </a:p>
      </dgm:t>
    </dgm:pt>
    <dgm:pt modelId="{A8C2CF13-F514-477D-AB4D-7F75CD007E8C}">
      <dgm:prSet phldrT="[Text]"/>
      <dgm:spPr>
        <a:solidFill>
          <a:srgbClr val="00B050"/>
        </a:solidFill>
      </dgm:spPr>
      <dgm:t>
        <a:bodyPr/>
        <a:lstStyle/>
        <a:p>
          <a:r>
            <a:rPr lang="en-US" dirty="0"/>
            <a:t>Equality</a:t>
          </a:r>
        </a:p>
      </dgm:t>
    </dgm:pt>
    <dgm:pt modelId="{4103938E-0D3A-4F2A-91AA-2654B9C7A5AE}" type="parTrans" cxnId="{D927D155-04CF-4D23-B50D-F579601A1B33}">
      <dgm:prSet/>
      <dgm:spPr/>
      <dgm:t>
        <a:bodyPr/>
        <a:lstStyle/>
        <a:p>
          <a:endParaRPr lang="en-US"/>
        </a:p>
      </dgm:t>
    </dgm:pt>
    <dgm:pt modelId="{5895C751-8992-4DD6-838A-C2CA62CEFEA6}" type="sibTrans" cxnId="{D927D155-04CF-4D23-B50D-F579601A1B33}">
      <dgm:prSet/>
      <dgm:spPr/>
      <dgm:t>
        <a:bodyPr/>
        <a:lstStyle/>
        <a:p>
          <a:endParaRPr lang="en-US"/>
        </a:p>
      </dgm:t>
    </dgm:pt>
    <dgm:pt modelId="{CC1EBE26-6360-4D6B-A30D-D95CDEE60B68}">
      <dgm:prSet phldrT="[Text]"/>
      <dgm:spPr/>
      <dgm:t>
        <a:bodyPr/>
        <a:lstStyle/>
        <a:p>
          <a:r>
            <a:rPr lang="en-US" dirty="0"/>
            <a:t>Advocacy</a:t>
          </a:r>
        </a:p>
      </dgm:t>
    </dgm:pt>
    <dgm:pt modelId="{EC7CD50B-04AB-4B54-ABC2-5B9852A6BF7B}" type="parTrans" cxnId="{E93F1C63-253D-486F-AC83-8347733211BE}">
      <dgm:prSet/>
      <dgm:spPr/>
      <dgm:t>
        <a:bodyPr/>
        <a:lstStyle/>
        <a:p>
          <a:endParaRPr lang="en-US"/>
        </a:p>
      </dgm:t>
    </dgm:pt>
    <dgm:pt modelId="{E0776ADD-6BF6-4019-B56B-91720E8C3550}" type="sibTrans" cxnId="{E93F1C63-253D-486F-AC83-8347733211BE}">
      <dgm:prSet/>
      <dgm:spPr/>
      <dgm:t>
        <a:bodyPr/>
        <a:lstStyle/>
        <a:p>
          <a:endParaRPr lang="en-US"/>
        </a:p>
      </dgm:t>
    </dgm:pt>
    <dgm:pt modelId="{3FA02F74-CAB0-44FA-B7C3-A2A2DE1B5593}" type="pres">
      <dgm:prSet presAssocID="{E6C2EDEA-8B0F-486D-9B3D-A78B1CA8B99E}" presName="Name0" presStyleCnt="0">
        <dgm:presLayoutVars>
          <dgm:chMax val="1"/>
          <dgm:dir/>
          <dgm:animLvl val="ctr"/>
          <dgm:resizeHandles val="exact"/>
        </dgm:presLayoutVars>
      </dgm:prSet>
      <dgm:spPr/>
    </dgm:pt>
    <dgm:pt modelId="{D5A9B40D-5D8D-491B-98DA-D25CA98A65EF}" type="pres">
      <dgm:prSet presAssocID="{5D538CE7-3DB8-4283-927A-F5809F95797B}" presName="centerShape" presStyleLbl="node0" presStyleIdx="0" presStyleCnt="1" custScaleX="105931" custScaleY="117701"/>
      <dgm:spPr/>
    </dgm:pt>
    <dgm:pt modelId="{5D614451-0A54-4E77-9298-C1BADCE72F59}" type="pres">
      <dgm:prSet presAssocID="{8035EFD7-3EEE-4BB3-9FC6-ED70A53823FC}" presName="node" presStyleLbl="node1" presStyleIdx="0" presStyleCnt="6">
        <dgm:presLayoutVars>
          <dgm:bulletEnabled val="1"/>
        </dgm:presLayoutVars>
      </dgm:prSet>
      <dgm:spPr/>
    </dgm:pt>
    <dgm:pt modelId="{2CC26F92-4943-4D64-8457-4D2AC3F044C7}" type="pres">
      <dgm:prSet presAssocID="{8035EFD7-3EEE-4BB3-9FC6-ED70A53823FC}" presName="dummy" presStyleCnt="0"/>
      <dgm:spPr/>
    </dgm:pt>
    <dgm:pt modelId="{34503531-4702-4E4A-B70D-6977DE55A61F}" type="pres">
      <dgm:prSet presAssocID="{AFDB8FA0-86D2-4CA8-AFD0-8C6DD10A15FB}" presName="sibTrans" presStyleLbl="sibTrans2D1" presStyleIdx="0" presStyleCnt="6"/>
      <dgm:spPr/>
    </dgm:pt>
    <dgm:pt modelId="{37FD3D77-0653-44E0-B59C-2E73DF899423}" type="pres">
      <dgm:prSet presAssocID="{06CE2795-4B9A-4FDF-898D-3E77B1FECCD3}" presName="node" presStyleLbl="node1" presStyleIdx="1" presStyleCnt="6" custScaleX="119985" custScaleY="121651">
        <dgm:presLayoutVars>
          <dgm:bulletEnabled val="1"/>
        </dgm:presLayoutVars>
      </dgm:prSet>
      <dgm:spPr/>
    </dgm:pt>
    <dgm:pt modelId="{1AF94037-1103-4B9F-B910-8D6FF6A8B4E4}" type="pres">
      <dgm:prSet presAssocID="{06CE2795-4B9A-4FDF-898D-3E77B1FECCD3}" presName="dummy" presStyleCnt="0"/>
      <dgm:spPr/>
    </dgm:pt>
    <dgm:pt modelId="{AA9978E7-8CEB-4528-ABC7-18C1647357F7}" type="pres">
      <dgm:prSet presAssocID="{BC25033B-7CFD-4C36-8681-0C68C574741F}" presName="sibTrans" presStyleLbl="sibTrans2D1" presStyleIdx="1" presStyleCnt="6"/>
      <dgm:spPr/>
    </dgm:pt>
    <dgm:pt modelId="{3E22A75C-7581-485B-BDA2-F495FEB2D649}" type="pres">
      <dgm:prSet presAssocID="{FECD6FA0-BDFE-4207-ADD8-D10AFB5A4A72}" presName="node" presStyleLbl="node1" presStyleIdx="2" presStyleCnt="6">
        <dgm:presLayoutVars>
          <dgm:bulletEnabled val="1"/>
        </dgm:presLayoutVars>
      </dgm:prSet>
      <dgm:spPr/>
    </dgm:pt>
    <dgm:pt modelId="{C857F711-42C1-4C43-8814-6DC6BC90E6D5}" type="pres">
      <dgm:prSet presAssocID="{FECD6FA0-BDFE-4207-ADD8-D10AFB5A4A72}" presName="dummy" presStyleCnt="0"/>
      <dgm:spPr/>
    </dgm:pt>
    <dgm:pt modelId="{040EDA4F-3360-4A6C-96C0-50AE4830C4D5}" type="pres">
      <dgm:prSet presAssocID="{10973930-A1AA-4784-9851-B06FE1885365}" presName="sibTrans" presStyleLbl="sibTrans2D1" presStyleIdx="2" presStyleCnt="6"/>
      <dgm:spPr/>
    </dgm:pt>
    <dgm:pt modelId="{581694EE-5020-4F96-B907-7554DC6FCC6D}" type="pres">
      <dgm:prSet presAssocID="{FAEE9253-B400-455D-812C-72F86E8F93AD}" presName="node" presStyleLbl="node1" presStyleIdx="3" presStyleCnt="6">
        <dgm:presLayoutVars>
          <dgm:bulletEnabled val="1"/>
        </dgm:presLayoutVars>
      </dgm:prSet>
      <dgm:spPr/>
    </dgm:pt>
    <dgm:pt modelId="{F73DC982-4D8B-41E3-A287-D6B59B7F4886}" type="pres">
      <dgm:prSet presAssocID="{FAEE9253-B400-455D-812C-72F86E8F93AD}" presName="dummy" presStyleCnt="0"/>
      <dgm:spPr/>
    </dgm:pt>
    <dgm:pt modelId="{5713F47D-FBC5-4495-9A6D-986AEC5EF880}" type="pres">
      <dgm:prSet presAssocID="{780A3135-12CC-4CCC-A594-016E67A7884D}" presName="sibTrans" presStyleLbl="sibTrans2D1" presStyleIdx="3" presStyleCnt="6"/>
      <dgm:spPr/>
    </dgm:pt>
    <dgm:pt modelId="{4B3F940C-F41B-48DC-B0D3-EAFABFF05919}" type="pres">
      <dgm:prSet presAssocID="{A8C2CF13-F514-477D-AB4D-7F75CD007E8C}" presName="node" presStyleLbl="node1" presStyleIdx="4" presStyleCnt="6">
        <dgm:presLayoutVars>
          <dgm:bulletEnabled val="1"/>
        </dgm:presLayoutVars>
      </dgm:prSet>
      <dgm:spPr/>
    </dgm:pt>
    <dgm:pt modelId="{33FFFDE4-200A-404F-9C69-30CABB6DFED9}" type="pres">
      <dgm:prSet presAssocID="{A8C2CF13-F514-477D-AB4D-7F75CD007E8C}" presName="dummy" presStyleCnt="0"/>
      <dgm:spPr/>
    </dgm:pt>
    <dgm:pt modelId="{E8F3D259-79D4-48A9-B4DF-F4C1B58B5EB3}" type="pres">
      <dgm:prSet presAssocID="{5895C751-8992-4DD6-838A-C2CA62CEFEA6}" presName="sibTrans" presStyleLbl="sibTrans2D1" presStyleIdx="4" presStyleCnt="6"/>
      <dgm:spPr/>
    </dgm:pt>
    <dgm:pt modelId="{4EF874C1-482B-4838-B169-5A9547E2CBA3}" type="pres">
      <dgm:prSet presAssocID="{CC1EBE26-6360-4D6B-A30D-D95CDEE60B68}" presName="node" presStyleLbl="node1" presStyleIdx="5" presStyleCnt="6">
        <dgm:presLayoutVars>
          <dgm:bulletEnabled val="1"/>
        </dgm:presLayoutVars>
      </dgm:prSet>
      <dgm:spPr/>
    </dgm:pt>
    <dgm:pt modelId="{995C8AAC-6AF3-4FFC-9DB9-E9501E8DA504}" type="pres">
      <dgm:prSet presAssocID="{CC1EBE26-6360-4D6B-A30D-D95CDEE60B68}" presName="dummy" presStyleCnt="0"/>
      <dgm:spPr/>
    </dgm:pt>
    <dgm:pt modelId="{2EB25B6C-BFC4-4EBB-883D-FF7BE12E27C2}" type="pres">
      <dgm:prSet presAssocID="{E0776ADD-6BF6-4019-B56B-91720E8C3550}" presName="sibTrans" presStyleLbl="sibTrans2D1" presStyleIdx="5" presStyleCnt="6"/>
      <dgm:spPr/>
    </dgm:pt>
  </dgm:ptLst>
  <dgm:cxnLst>
    <dgm:cxn modelId="{7E52C203-1D9B-4CEA-901C-5C8944991FEB}" type="presOf" srcId="{06CE2795-4B9A-4FDF-898D-3E77B1FECCD3}" destId="{37FD3D77-0653-44E0-B59C-2E73DF899423}" srcOrd="0" destOrd="0" presId="urn:microsoft.com/office/officeart/2005/8/layout/radial6"/>
    <dgm:cxn modelId="{3D29271C-0179-4013-A731-A26FCCF67A77}" type="presOf" srcId="{E0776ADD-6BF6-4019-B56B-91720E8C3550}" destId="{2EB25B6C-BFC4-4EBB-883D-FF7BE12E27C2}" srcOrd="0" destOrd="0" presId="urn:microsoft.com/office/officeart/2005/8/layout/radial6"/>
    <dgm:cxn modelId="{A7B65F1F-2673-427E-BB68-0D8F78AB2497}" type="presOf" srcId="{8035EFD7-3EEE-4BB3-9FC6-ED70A53823FC}" destId="{5D614451-0A54-4E77-9298-C1BADCE72F59}" srcOrd="0" destOrd="0" presId="urn:microsoft.com/office/officeart/2005/8/layout/radial6"/>
    <dgm:cxn modelId="{F811EC26-F9F8-4B18-AE36-CAE35AF20D2A}" srcId="{5D538CE7-3DB8-4283-927A-F5809F95797B}" destId="{FECD6FA0-BDFE-4207-ADD8-D10AFB5A4A72}" srcOrd="2" destOrd="0" parTransId="{FA988FCB-50BF-466F-A847-F7BD42CA2884}" sibTransId="{10973930-A1AA-4784-9851-B06FE1885365}"/>
    <dgm:cxn modelId="{3967F82A-9568-4C62-AB0A-384F5FD5BF77}" type="presOf" srcId="{5D538CE7-3DB8-4283-927A-F5809F95797B}" destId="{D5A9B40D-5D8D-491B-98DA-D25CA98A65EF}" srcOrd="0" destOrd="0" presId="urn:microsoft.com/office/officeart/2005/8/layout/radial6"/>
    <dgm:cxn modelId="{56117532-F7FB-4228-8FF0-EF4EF5455D1C}" type="presOf" srcId="{FAEE9253-B400-455D-812C-72F86E8F93AD}" destId="{581694EE-5020-4F96-B907-7554DC6FCC6D}" srcOrd="0" destOrd="0" presId="urn:microsoft.com/office/officeart/2005/8/layout/radial6"/>
    <dgm:cxn modelId="{F83A7A3B-B174-42A6-903A-F0E9DF28455E}" type="presOf" srcId="{5895C751-8992-4DD6-838A-C2CA62CEFEA6}" destId="{E8F3D259-79D4-48A9-B4DF-F4C1B58B5EB3}" srcOrd="0" destOrd="0" presId="urn:microsoft.com/office/officeart/2005/8/layout/radial6"/>
    <dgm:cxn modelId="{605D285F-6BCF-475C-B1A6-23701310975E}" srcId="{5D538CE7-3DB8-4283-927A-F5809F95797B}" destId="{8035EFD7-3EEE-4BB3-9FC6-ED70A53823FC}" srcOrd="0" destOrd="0" parTransId="{FF9502FD-DE38-4E01-9BA8-5E0E5B136DA6}" sibTransId="{AFDB8FA0-86D2-4CA8-AFD0-8C6DD10A15FB}"/>
    <dgm:cxn modelId="{FD545462-5C1C-4F71-9813-2BD68E02F78B}" type="presOf" srcId="{A8C2CF13-F514-477D-AB4D-7F75CD007E8C}" destId="{4B3F940C-F41B-48DC-B0D3-EAFABFF05919}" srcOrd="0" destOrd="0" presId="urn:microsoft.com/office/officeart/2005/8/layout/radial6"/>
    <dgm:cxn modelId="{E93F1C63-253D-486F-AC83-8347733211BE}" srcId="{5D538CE7-3DB8-4283-927A-F5809F95797B}" destId="{CC1EBE26-6360-4D6B-A30D-D95CDEE60B68}" srcOrd="5" destOrd="0" parTransId="{EC7CD50B-04AB-4B54-ABC2-5B9852A6BF7B}" sibTransId="{E0776ADD-6BF6-4019-B56B-91720E8C3550}"/>
    <dgm:cxn modelId="{7B06B963-F6C5-46A9-A803-9D7122FCE487}" type="presOf" srcId="{FECD6FA0-BDFE-4207-ADD8-D10AFB5A4A72}" destId="{3E22A75C-7581-485B-BDA2-F495FEB2D649}" srcOrd="0" destOrd="0" presId="urn:microsoft.com/office/officeart/2005/8/layout/radial6"/>
    <dgm:cxn modelId="{D5B5334F-E7DE-42D2-A667-453312B6352D}" type="presOf" srcId="{E6C2EDEA-8B0F-486D-9B3D-A78B1CA8B99E}" destId="{3FA02F74-CAB0-44FA-B7C3-A2A2DE1B5593}" srcOrd="0" destOrd="0" presId="urn:microsoft.com/office/officeart/2005/8/layout/radial6"/>
    <dgm:cxn modelId="{44A78C70-49C0-4CC4-B81D-97AC989AD362}" srcId="{5D538CE7-3DB8-4283-927A-F5809F95797B}" destId="{06CE2795-4B9A-4FDF-898D-3E77B1FECCD3}" srcOrd="1" destOrd="0" parTransId="{7902A9F7-1EF7-47C8-8CC6-B4BA56FD8F64}" sibTransId="{BC25033B-7CFD-4C36-8681-0C68C574741F}"/>
    <dgm:cxn modelId="{D927D155-04CF-4D23-B50D-F579601A1B33}" srcId="{5D538CE7-3DB8-4283-927A-F5809F95797B}" destId="{A8C2CF13-F514-477D-AB4D-7F75CD007E8C}" srcOrd="4" destOrd="0" parTransId="{4103938E-0D3A-4F2A-91AA-2654B9C7A5AE}" sibTransId="{5895C751-8992-4DD6-838A-C2CA62CEFEA6}"/>
    <dgm:cxn modelId="{1B441757-7767-4C57-9640-A73921760629}" type="presOf" srcId="{BC25033B-7CFD-4C36-8681-0C68C574741F}" destId="{AA9978E7-8CEB-4528-ABC7-18C1647357F7}" srcOrd="0" destOrd="0" presId="urn:microsoft.com/office/officeart/2005/8/layout/radial6"/>
    <dgm:cxn modelId="{E28A757E-2702-484E-B9FF-CA0A82B13971}" type="presOf" srcId="{AFDB8FA0-86D2-4CA8-AFD0-8C6DD10A15FB}" destId="{34503531-4702-4E4A-B70D-6977DE55A61F}" srcOrd="0" destOrd="0" presId="urn:microsoft.com/office/officeart/2005/8/layout/radial6"/>
    <dgm:cxn modelId="{8F0867A6-E96B-439E-BBEF-6411135D3DAD}" type="presOf" srcId="{CC1EBE26-6360-4D6B-A30D-D95CDEE60B68}" destId="{4EF874C1-482B-4838-B169-5A9547E2CBA3}" srcOrd="0" destOrd="0" presId="urn:microsoft.com/office/officeart/2005/8/layout/radial6"/>
    <dgm:cxn modelId="{EFD745BE-9E13-4526-98C1-F6980425642D}" type="presOf" srcId="{10973930-A1AA-4784-9851-B06FE1885365}" destId="{040EDA4F-3360-4A6C-96C0-50AE4830C4D5}" srcOrd="0" destOrd="0" presId="urn:microsoft.com/office/officeart/2005/8/layout/radial6"/>
    <dgm:cxn modelId="{8AA03FBF-176D-46F6-9801-8CA86B3EB64A}" srcId="{5D538CE7-3DB8-4283-927A-F5809F95797B}" destId="{FAEE9253-B400-455D-812C-72F86E8F93AD}" srcOrd="3" destOrd="0" parTransId="{D6AAF349-16AC-449D-94BA-7309D0652D92}" sibTransId="{780A3135-12CC-4CCC-A594-016E67A7884D}"/>
    <dgm:cxn modelId="{8F2E6ECF-7E57-46F9-9DC5-36480BE31700}" type="presOf" srcId="{780A3135-12CC-4CCC-A594-016E67A7884D}" destId="{5713F47D-FBC5-4495-9A6D-986AEC5EF880}" srcOrd="0" destOrd="0" presId="urn:microsoft.com/office/officeart/2005/8/layout/radial6"/>
    <dgm:cxn modelId="{09D978D0-BC36-4CFA-926A-609802E9E3BF}" srcId="{E6C2EDEA-8B0F-486D-9B3D-A78B1CA8B99E}" destId="{5D538CE7-3DB8-4283-927A-F5809F95797B}" srcOrd="0" destOrd="0" parTransId="{8E580C00-167F-47C7-B645-A4E905CE5A9E}" sibTransId="{46CBF530-D70F-4298-81E4-960B29F235A7}"/>
    <dgm:cxn modelId="{BE3D5DE5-1D13-49E3-AFB3-DC3EC69FB19B}" type="presParOf" srcId="{3FA02F74-CAB0-44FA-B7C3-A2A2DE1B5593}" destId="{D5A9B40D-5D8D-491B-98DA-D25CA98A65EF}" srcOrd="0" destOrd="0" presId="urn:microsoft.com/office/officeart/2005/8/layout/radial6"/>
    <dgm:cxn modelId="{9A8B9F10-904A-4868-B163-C254F535318C}" type="presParOf" srcId="{3FA02F74-CAB0-44FA-B7C3-A2A2DE1B5593}" destId="{5D614451-0A54-4E77-9298-C1BADCE72F59}" srcOrd="1" destOrd="0" presId="urn:microsoft.com/office/officeart/2005/8/layout/radial6"/>
    <dgm:cxn modelId="{CE26962F-D639-4EFA-90CC-425505409CEF}" type="presParOf" srcId="{3FA02F74-CAB0-44FA-B7C3-A2A2DE1B5593}" destId="{2CC26F92-4943-4D64-8457-4D2AC3F044C7}" srcOrd="2" destOrd="0" presId="urn:microsoft.com/office/officeart/2005/8/layout/radial6"/>
    <dgm:cxn modelId="{35AC04FE-946A-4961-A7F3-2CA8F4332DBD}" type="presParOf" srcId="{3FA02F74-CAB0-44FA-B7C3-A2A2DE1B5593}" destId="{34503531-4702-4E4A-B70D-6977DE55A61F}" srcOrd="3" destOrd="0" presId="urn:microsoft.com/office/officeart/2005/8/layout/radial6"/>
    <dgm:cxn modelId="{985219A1-8F87-44DB-B294-ED16C9E95742}" type="presParOf" srcId="{3FA02F74-CAB0-44FA-B7C3-A2A2DE1B5593}" destId="{37FD3D77-0653-44E0-B59C-2E73DF899423}" srcOrd="4" destOrd="0" presId="urn:microsoft.com/office/officeart/2005/8/layout/radial6"/>
    <dgm:cxn modelId="{2D798D86-972B-43B4-A763-B9B699A8433A}" type="presParOf" srcId="{3FA02F74-CAB0-44FA-B7C3-A2A2DE1B5593}" destId="{1AF94037-1103-4B9F-B910-8D6FF6A8B4E4}" srcOrd="5" destOrd="0" presId="urn:microsoft.com/office/officeart/2005/8/layout/radial6"/>
    <dgm:cxn modelId="{95358339-574E-4A21-A4AE-5F7F6CA95BE7}" type="presParOf" srcId="{3FA02F74-CAB0-44FA-B7C3-A2A2DE1B5593}" destId="{AA9978E7-8CEB-4528-ABC7-18C1647357F7}" srcOrd="6" destOrd="0" presId="urn:microsoft.com/office/officeart/2005/8/layout/radial6"/>
    <dgm:cxn modelId="{6915D02D-C188-44E1-92D9-89C367416D8C}" type="presParOf" srcId="{3FA02F74-CAB0-44FA-B7C3-A2A2DE1B5593}" destId="{3E22A75C-7581-485B-BDA2-F495FEB2D649}" srcOrd="7" destOrd="0" presId="urn:microsoft.com/office/officeart/2005/8/layout/radial6"/>
    <dgm:cxn modelId="{02E7CE0C-F9D6-4A66-841F-67FC0580EDD7}" type="presParOf" srcId="{3FA02F74-CAB0-44FA-B7C3-A2A2DE1B5593}" destId="{C857F711-42C1-4C43-8814-6DC6BC90E6D5}" srcOrd="8" destOrd="0" presId="urn:microsoft.com/office/officeart/2005/8/layout/radial6"/>
    <dgm:cxn modelId="{89FF6421-E759-4E42-B47A-7108E0CFF811}" type="presParOf" srcId="{3FA02F74-CAB0-44FA-B7C3-A2A2DE1B5593}" destId="{040EDA4F-3360-4A6C-96C0-50AE4830C4D5}" srcOrd="9" destOrd="0" presId="urn:microsoft.com/office/officeart/2005/8/layout/radial6"/>
    <dgm:cxn modelId="{2E2538F4-F996-44A5-B9EF-C7119D5D5CD0}" type="presParOf" srcId="{3FA02F74-CAB0-44FA-B7C3-A2A2DE1B5593}" destId="{581694EE-5020-4F96-B907-7554DC6FCC6D}" srcOrd="10" destOrd="0" presId="urn:microsoft.com/office/officeart/2005/8/layout/radial6"/>
    <dgm:cxn modelId="{9B413692-C979-432D-8120-9E98ACB2A12F}" type="presParOf" srcId="{3FA02F74-CAB0-44FA-B7C3-A2A2DE1B5593}" destId="{F73DC982-4D8B-41E3-A287-D6B59B7F4886}" srcOrd="11" destOrd="0" presId="urn:microsoft.com/office/officeart/2005/8/layout/radial6"/>
    <dgm:cxn modelId="{CBB96AE0-D1AC-4006-9B3C-8AC57A6017E6}" type="presParOf" srcId="{3FA02F74-CAB0-44FA-B7C3-A2A2DE1B5593}" destId="{5713F47D-FBC5-4495-9A6D-986AEC5EF880}" srcOrd="12" destOrd="0" presId="urn:microsoft.com/office/officeart/2005/8/layout/radial6"/>
    <dgm:cxn modelId="{FB994B9E-07DA-407D-95F8-55FB58C90D87}" type="presParOf" srcId="{3FA02F74-CAB0-44FA-B7C3-A2A2DE1B5593}" destId="{4B3F940C-F41B-48DC-B0D3-EAFABFF05919}" srcOrd="13" destOrd="0" presId="urn:microsoft.com/office/officeart/2005/8/layout/radial6"/>
    <dgm:cxn modelId="{30DF1A27-EA29-405F-8486-5A6F22E666EF}" type="presParOf" srcId="{3FA02F74-CAB0-44FA-B7C3-A2A2DE1B5593}" destId="{33FFFDE4-200A-404F-9C69-30CABB6DFED9}" srcOrd="14" destOrd="0" presId="urn:microsoft.com/office/officeart/2005/8/layout/radial6"/>
    <dgm:cxn modelId="{B52E2282-0E01-4FDB-9D92-E4A89EB3B442}" type="presParOf" srcId="{3FA02F74-CAB0-44FA-B7C3-A2A2DE1B5593}" destId="{E8F3D259-79D4-48A9-B4DF-F4C1B58B5EB3}" srcOrd="15" destOrd="0" presId="urn:microsoft.com/office/officeart/2005/8/layout/radial6"/>
    <dgm:cxn modelId="{FC04E82F-F6CE-4F57-9FE6-AF9505C15347}" type="presParOf" srcId="{3FA02F74-CAB0-44FA-B7C3-A2A2DE1B5593}" destId="{4EF874C1-482B-4838-B169-5A9547E2CBA3}" srcOrd="16" destOrd="0" presId="urn:microsoft.com/office/officeart/2005/8/layout/radial6"/>
    <dgm:cxn modelId="{05F6D337-AE90-4ABE-A286-6F582AEBAEA2}" type="presParOf" srcId="{3FA02F74-CAB0-44FA-B7C3-A2A2DE1B5593}" destId="{995C8AAC-6AF3-4FFC-9DB9-E9501E8DA504}" srcOrd="17" destOrd="0" presId="urn:microsoft.com/office/officeart/2005/8/layout/radial6"/>
    <dgm:cxn modelId="{57F25BA2-AC8E-4938-8EDA-B719FE8434D4}" type="presParOf" srcId="{3FA02F74-CAB0-44FA-B7C3-A2A2DE1B5593}" destId="{2EB25B6C-BFC4-4EBB-883D-FF7BE12E27C2}" srcOrd="18"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BB7F5F0-4283-4C17-9BC5-B3A23C2067D1}" type="doc">
      <dgm:prSet loTypeId="urn:microsoft.com/office/officeart/2005/8/layout/hList7" loCatId="relationship" qsTypeId="urn:microsoft.com/office/officeart/2005/8/quickstyle/simple1" qsCatId="simple" csTypeId="urn:microsoft.com/office/officeart/2005/8/colors/accent1_2" csCatId="accent1" phldr="1"/>
      <dgm:spPr/>
    </dgm:pt>
    <dgm:pt modelId="{B3EAFBCD-2678-44B8-A8BB-8CF65C7E13C2}">
      <dgm:prSet phldrT="[Text]"/>
      <dgm:spPr>
        <a:solidFill>
          <a:srgbClr val="00B050"/>
        </a:solidFill>
      </dgm:spPr>
      <dgm:t>
        <a:bodyPr/>
        <a:lstStyle/>
        <a:p>
          <a:r>
            <a:rPr lang="en-US" dirty="0"/>
            <a:t>TEACCH</a:t>
          </a:r>
        </a:p>
      </dgm:t>
    </dgm:pt>
    <dgm:pt modelId="{29D32237-C2FF-4507-AABC-1832961F789D}" type="parTrans" cxnId="{56C21AB2-C7D3-424F-8A1F-04C128E248D7}">
      <dgm:prSet/>
      <dgm:spPr/>
      <dgm:t>
        <a:bodyPr/>
        <a:lstStyle/>
        <a:p>
          <a:endParaRPr lang="en-US"/>
        </a:p>
      </dgm:t>
    </dgm:pt>
    <dgm:pt modelId="{E9C509BC-9FAA-4763-8625-8E546104666F}" type="sibTrans" cxnId="{56C21AB2-C7D3-424F-8A1F-04C128E248D7}">
      <dgm:prSet/>
      <dgm:spPr/>
      <dgm:t>
        <a:bodyPr/>
        <a:lstStyle/>
        <a:p>
          <a:endParaRPr lang="en-US"/>
        </a:p>
      </dgm:t>
    </dgm:pt>
    <dgm:pt modelId="{8833ECE1-09AA-464C-9AE7-794A1D02EF8C}">
      <dgm:prSet phldrT="[Text]"/>
      <dgm:spPr>
        <a:solidFill>
          <a:schemeClr val="accent4">
            <a:lumMod val="75000"/>
          </a:schemeClr>
        </a:solidFill>
      </dgm:spPr>
      <dgm:t>
        <a:bodyPr/>
        <a:lstStyle/>
        <a:p>
          <a:r>
            <a:rPr lang="en-US" dirty="0"/>
            <a:t>DIR: FLOORTIME</a:t>
          </a:r>
        </a:p>
      </dgm:t>
    </dgm:pt>
    <dgm:pt modelId="{5478E60A-7510-4BAC-9A17-DEC834D62B03}" type="parTrans" cxnId="{B7F156EB-8154-4361-9385-F27445B500A3}">
      <dgm:prSet/>
      <dgm:spPr/>
      <dgm:t>
        <a:bodyPr/>
        <a:lstStyle/>
        <a:p>
          <a:endParaRPr lang="en-US"/>
        </a:p>
      </dgm:t>
    </dgm:pt>
    <dgm:pt modelId="{1ED8F6F2-8321-43DA-9C90-94D39886B33B}" type="sibTrans" cxnId="{B7F156EB-8154-4361-9385-F27445B500A3}">
      <dgm:prSet/>
      <dgm:spPr/>
      <dgm:t>
        <a:bodyPr/>
        <a:lstStyle/>
        <a:p>
          <a:endParaRPr lang="en-US"/>
        </a:p>
      </dgm:t>
    </dgm:pt>
    <dgm:pt modelId="{C1CA245F-ACC9-42F0-91B3-C53D24F54FCE}">
      <dgm:prSet phldrT="[Text]"/>
      <dgm:spPr>
        <a:solidFill>
          <a:srgbClr val="C00000"/>
        </a:solidFill>
      </dgm:spPr>
      <dgm:t>
        <a:bodyPr/>
        <a:lstStyle/>
        <a:p>
          <a:r>
            <a:rPr lang="en-US" dirty="0"/>
            <a:t>STRENGTHS PERSPECTIVE</a:t>
          </a:r>
        </a:p>
      </dgm:t>
    </dgm:pt>
    <dgm:pt modelId="{9B0E6005-5FA0-4A36-9E90-4A187F716D26}" type="parTrans" cxnId="{6F9DC8E3-46E9-465E-8984-CB28C3457EC2}">
      <dgm:prSet/>
      <dgm:spPr/>
      <dgm:t>
        <a:bodyPr/>
        <a:lstStyle/>
        <a:p>
          <a:endParaRPr lang="en-US"/>
        </a:p>
      </dgm:t>
    </dgm:pt>
    <dgm:pt modelId="{A5FA8941-C0BD-49D1-9C8B-23EAFB97E9AA}" type="sibTrans" cxnId="{6F9DC8E3-46E9-465E-8984-CB28C3457EC2}">
      <dgm:prSet/>
      <dgm:spPr/>
      <dgm:t>
        <a:bodyPr/>
        <a:lstStyle/>
        <a:p>
          <a:endParaRPr lang="en-US"/>
        </a:p>
      </dgm:t>
    </dgm:pt>
    <dgm:pt modelId="{D6A31EC0-BA91-4523-8ADA-6DDB31755D44}" type="pres">
      <dgm:prSet presAssocID="{6BB7F5F0-4283-4C17-9BC5-B3A23C2067D1}" presName="Name0" presStyleCnt="0">
        <dgm:presLayoutVars>
          <dgm:dir/>
          <dgm:resizeHandles val="exact"/>
        </dgm:presLayoutVars>
      </dgm:prSet>
      <dgm:spPr/>
    </dgm:pt>
    <dgm:pt modelId="{1B70B4B3-34D9-434B-9056-319386915130}" type="pres">
      <dgm:prSet presAssocID="{6BB7F5F0-4283-4C17-9BC5-B3A23C2067D1}" presName="fgShape" presStyleLbl="fgShp" presStyleIdx="0" presStyleCnt="1"/>
      <dgm:spPr>
        <a:solidFill>
          <a:srgbClr val="FFC000"/>
        </a:solidFill>
      </dgm:spPr>
    </dgm:pt>
    <dgm:pt modelId="{3FD1D807-A279-4151-966C-732D1F52E56F}" type="pres">
      <dgm:prSet presAssocID="{6BB7F5F0-4283-4C17-9BC5-B3A23C2067D1}" presName="linComp" presStyleCnt="0"/>
      <dgm:spPr/>
    </dgm:pt>
    <dgm:pt modelId="{4196AED0-C918-448C-946A-9DEF7BEBA97A}" type="pres">
      <dgm:prSet presAssocID="{B3EAFBCD-2678-44B8-A8BB-8CF65C7E13C2}" presName="compNode" presStyleCnt="0"/>
      <dgm:spPr/>
    </dgm:pt>
    <dgm:pt modelId="{6C2C9F35-6F94-4C4D-98C7-796D54C65BE9}" type="pres">
      <dgm:prSet presAssocID="{B3EAFBCD-2678-44B8-A8BB-8CF65C7E13C2}" presName="bkgdShape" presStyleLbl="node1" presStyleIdx="0" presStyleCnt="3"/>
      <dgm:spPr/>
    </dgm:pt>
    <dgm:pt modelId="{D9D29151-D41D-45E6-9D03-3173B1BAD9DE}" type="pres">
      <dgm:prSet presAssocID="{B3EAFBCD-2678-44B8-A8BB-8CF65C7E13C2}" presName="nodeTx" presStyleLbl="node1" presStyleIdx="0" presStyleCnt="3">
        <dgm:presLayoutVars>
          <dgm:bulletEnabled val="1"/>
        </dgm:presLayoutVars>
      </dgm:prSet>
      <dgm:spPr/>
    </dgm:pt>
    <dgm:pt modelId="{006F0D09-4AC2-4279-809F-B29EF80DC7FE}" type="pres">
      <dgm:prSet presAssocID="{B3EAFBCD-2678-44B8-A8BB-8CF65C7E13C2}" presName="invisiNode" presStyleLbl="node1" presStyleIdx="0" presStyleCnt="3"/>
      <dgm:spPr/>
    </dgm:pt>
    <dgm:pt modelId="{768B59BE-972D-4EF1-A6BD-F902EC548927}" type="pres">
      <dgm:prSet presAssocID="{B3EAFBCD-2678-44B8-A8BB-8CF65C7E13C2}" presName="imagNode" presStyleLbl="fgImgPlace1" presStyleIdx="0" presStyleCnt="3"/>
      <dgm:spPr>
        <a:blipFill rotWithShape="1">
          <a:blip xmlns:r="http://schemas.openxmlformats.org/officeDocument/2006/relationships" r:embed="rId1"/>
          <a:stretch>
            <a:fillRect/>
          </a:stretch>
        </a:blipFill>
      </dgm:spPr>
    </dgm:pt>
    <dgm:pt modelId="{585289D5-608D-4AA3-A6B8-F41494F0380E}" type="pres">
      <dgm:prSet presAssocID="{E9C509BC-9FAA-4763-8625-8E546104666F}" presName="sibTrans" presStyleLbl="sibTrans2D1" presStyleIdx="0" presStyleCnt="0"/>
      <dgm:spPr/>
    </dgm:pt>
    <dgm:pt modelId="{267CB2D3-002F-4351-849B-7586A9C4827D}" type="pres">
      <dgm:prSet presAssocID="{8833ECE1-09AA-464C-9AE7-794A1D02EF8C}" presName="compNode" presStyleCnt="0"/>
      <dgm:spPr/>
    </dgm:pt>
    <dgm:pt modelId="{4F39BF9B-D787-44C4-AA6F-270EE6962626}" type="pres">
      <dgm:prSet presAssocID="{8833ECE1-09AA-464C-9AE7-794A1D02EF8C}" presName="bkgdShape" presStyleLbl="node1" presStyleIdx="1" presStyleCnt="3"/>
      <dgm:spPr/>
    </dgm:pt>
    <dgm:pt modelId="{EAC92B57-66AA-4A77-AA83-9AC8FCDD5532}" type="pres">
      <dgm:prSet presAssocID="{8833ECE1-09AA-464C-9AE7-794A1D02EF8C}" presName="nodeTx" presStyleLbl="node1" presStyleIdx="1" presStyleCnt="3">
        <dgm:presLayoutVars>
          <dgm:bulletEnabled val="1"/>
        </dgm:presLayoutVars>
      </dgm:prSet>
      <dgm:spPr/>
    </dgm:pt>
    <dgm:pt modelId="{F2BAB142-84DC-4233-89E6-6C9BC6B48B0E}" type="pres">
      <dgm:prSet presAssocID="{8833ECE1-09AA-464C-9AE7-794A1D02EF8C}" presName="invisiNode" presStyleLbl="node1" presStyleIdx="1" presStyleCnt="3"/>
      <dgm:spPr/>
    </dgm:pt>
    <dgm:pt modelId="{56F374F4-D3EF-4F9F-8851-49A91E334FA1}" type="pres">
      <dgm:prSet presAssocID="{8833ECE1-09AA-464C-9AE7-794A1D02EF8C}" presName="imagNode" presStyleLbl="fgImgPlace1" presStyleIdx="1" presStyleCnt="3"/>
      <dgm:spPr>
        <a:blipFill rotWithShape="1">
          <a:blip xmlns:r="http://schemas.openxmlformats.org/officeDocument/2006/relationships" r:embed="rId2"/>
          <a:stretch>
            <a:fillRect/>
          </a:stretch>
        </a:blipFill>
      </dgm:spPr>
    </dgm:pt>
    <dgm:pt modelId="{80139834-5957-4BA0-9839-870D6323AE39}" type="pres">
      <dgm:prSet presAssocID="{1ED8F6F2-8321-43DA-9C90-94D39886B33B}" presName="sibTrans" presStyleLbl="sibTrans2D1" presStyleIdx="0" presStyleCnt="0"/>
      <dgm:spPr/>
    </dgm:pt>
    <dgm:pt modelId="{BDBFEBA8-42C4-409A-869A-34178CD798A5}" type="pres">
      <dgm:prSet presAssocID="{C1CA245F-ACC9-42F0-91B3-C53D24F54FCE}" presName="compNode" presStyleCnt="0"/>
      <dgm:spPr/>
    </dgm:pt>
    <dgm:pt modelId="{923C2C77-1352-475A-A914-7B1C736D8C00}" type="pres">
      <dgm:prSet presAssocID="{C1CA245F-ACC9-42F0-91B3-C53D24F54FCE}" presName="bkgdShape" presStyleLbl="node1" presStyleIdx="2" presStyleCnt="3"/>
      <dgm:spPr/>
    </dgm:pt>
    <dgm:pt modelId="{3E879E27-0F5E-41B3-A9F9-1AEE678AC65C}" type="pres">
      <dgm:prSet presAssocID="{C1CA245F-ACC9-42F0-91B3-C53D24F54FCE}" presName="nodeTx" presStyleLbl="node1" presStyleIdx="2" presStyleCnt="3">
        <dgm:presLayoutVars>
          <dgm:bulletEnabled val="1"/>
        </dgm:presLayoutVars>
      </dgm:prSet>
      <dgm:spPr/>
    </dgm:pt>
    <dgm:pt modelId="{F04599DB-03E5-4003-B2A9-1149FBC2742C}" type="pres">
      <dgm:prSet presAssocID="{C1CA245F-ACC9-42F0-91B3-C53D24F54FCE}" presName="invisiNode" presStyleLbl="node1" presStyleIdx="2" presStyleCnt="3"/>
      <dgm:spPr/>
    </dgm:pt>
    <dgm:pt modelId="{F63517AE-C298-4B68-BDA7-3CFD3612A9FE}" type="pres">
      <dgm:prSet presAssocID="{C1CA245F-ACC9-42F0-91B3-C53D24F54FCE}" presName="imagNode" presStyleLbl="fgImgPlace1" presStyleIdx="2" presStyleCnt="3"/>
      <dgm:spPr>
        <a:blipFill rotWithShape="1">
          <a:blip xmlns:r="http://schemas.openxmlformats.org/officeDocument/2006/relationships" r:embed="rId3"/>
          <a:stretch>
            <a:fillRect/>
          </a:stretch>
        </a:blipFill>
      </dgm:spPr>
    </dgm:pt>
  </dgm:ptLst>
  <dgm:cxnLst>
    <dgm:cxn modelId="{5507DF25-9D1C-4A76-B089-B1307DAB08B9}" type="presOf" srcId="{C1CA245F-ACC9-42F0-91B3-C53D24F54FCE}" destId="{923C2C77-1352-475A-A914-7B1C736D8C00}" srcOrd="0" destOrd="0" presId="urn:microsoft.com/office/officeart/2005/8/layout/hList7"/>
    <dgm:cxn modelId="{DBF0A12B-8D34-4931-A87F-B17F22A19B44}" type="presOf" srcId="{8833ECE1-09AA-464C-9AE7-794A1D02EF8C}" destId="{EAC92B57-66AA-4A77-AA83-9AC8FCDD5532}" srcOrd="1" destOrd="0" presId="urn:microsoft.com/office/officeart/2005/8/layout/hList7"/>
    <dgm:cxn modelId="{26290331-041F-48C1-B608-AC0D3145A654}" type="presOf" srcId="{E9C509BC-9FAA-4763-8625-8E546104666F}" destId="{585289D5-608D-4AA3-A6B8-F41494F0380E}" srcOrd="0" destOrd="0" presId="urn:microsoft.com/office/officeart/2005/8/layout/hList7"/>
    <dgm:cxn modelId="{9F5C5646-8B24-423D-870C-9D4E555BB4DC}" type="presOf" srcId="{B3EAFBCD-2678-44B8-A8BB-8CF65C7E13C2}" destId="{6C2C9F35-6F94-4C4D-98C7-796D54C65BE9}" srcOrd="0" destOrd="0" presId="urn:microsoft.com/office/officeart/2005/8/layout/hList7"/>
    <dgm:cxn modelId="{E072A96A-FC65-4A24-B7E9-4C2CB7552066}" type="presOf" srcId="{C1CA245F-ACC9-42F0-91B3-C53D24F54FCE}" destId="{3E879E27-0F5E-41B3-A9F9-1AEE678AC65C}" srcOrd="1" destOrd="0" presId="urn:microsoft.com/office/officeart/2005/8/layout/hList7"/>
    <dgm:cxn modelId="{389E4882-C8B4-44EE-9865-379B18BC3C99}" type="presOf" srcId="{8833ECE1-09AA-464C-9AE7-794A1D02EF8C}" destId="{4F39BF9B-D787-44C4-AA6F-270EE6962626}" srcOrd="0" destOrd="0" presId="urn:microsoft.com/office/officeart/2005/8/layout/hList7"/>
    <dgm:cxn modelId="{FB39B6A3-3373-40B8-AE11-FB098B29E76B}" type="presOf" srcId="{6BB7F5F0-4283-4C17-9BC5-B3A23C2067D1}" destId="{D6A31EC0-BA91-4523-8ADA-6DDB31755D44}" srcOrd="0" destOrd="0" presId="urn:microsoft.com/office/officeart/2005/8/layout/hList7"/>
    <dgm:cxn modelId="{B86DDEA4-7393-4662-A2C0-FF239496F08D}" type="presOf" srcId="{1ED8F6F2-8321-43DA-9C90-94D39886B33B}" destId="{80139834-5957-4BA0-9839-870D6323AE39}" srcOrd="0" destOrd="0" presId="urn:microsoft.com/office/officeart/2005/8/layout/hList7"/>
    <dgm:cxn modelId="{9B5F2EA9-B7A9-4858-A044-484FCCBB4B2C}" type="presOf" srcId="{B3EAFBCD-2678-44B8-A8BB-8CF65C7E13C2}" destId="{D9D29151-D41D-45E6-9D03-3173B1BAD9DE}" srcOrd="1" destOrd="0" presId="urn:microsoft.com/office/officeart/2005/8/layout/hList7"/>
    <dgm:cxn modelId="{56C21AB2-C7D3-424F-8A1F-04C128E248D7}" srcId="{6BB7F5F0-4283-4C17-9BC5-B3A23C2067D1}" destId="{B3EAFBCD-2678-44B8-A8BB-8CF65C7E13C2}" srcOrd="0" destOrd="0" parTransId="{29D32237-C2FF-4507-AABC-1832961F789D}" sibTransId="{E9C509BC-9FAA-4763-8625-8E546104666F}"/>
    <dgm:cxn modelId="{6F9DC8E3-46E9-465E-8984-CB28C3457EC2}" srcId="{6BB7F5F0-4283-4C17-9BC5-B3A23C2067D1}" destId="{C1CA245F-ACC9-42F0-91B3-C53D24F54FCE}" srcOrd="2" destOrd="0" parTransId="{9B0E6005-5FA0-4A36-9E90-4A187F716D26}" sibTransId="{A5FA8941-C0BD-49D1-9C8B-23EAFB97E9AA}"/>
    <dgm:cxn modelId="{B7F156EB-8154-4361-9385-F27445B500A3}" srcId="{6BB7F5F0-4283-4C17-9BC5-B3A23C2067D1}" destId="{8833ECE1-09AA-464C-9AE7-794A1D02EF8C}" srcOrd="1" destOrd="0" parTransId="{5478E60A-7510-4BAC-9A17-DEC834D62B03}" sibTransId="{1ED8F6F2-8321-43DA-9C90-94D39886B33B}"/>
    <dgm:cxn modelId="{1324C7DD-A041-4480-B41B-9AE2701D4D3F}" type="presParOf" srcId="{D6A31EC0-BA91-4523-8ADA-6DDB31755D44}" destId="{1B70B4B3-34D9-434B-9056-319386915130}" srcOrd="0" destOrd="0" presId="urn:microsoft.com/office/officeart/2005/8/layout/hList7"/>
    <dgm:cxn modelId="{8D421AAD-F37E-44B4-B797-E8FF00B77BFB}" type="presParOf" srcId="{D6A31EC0-BA91-4523-8ADA-6DDB31755D44}" destId="{3FD1D807-A279-4151-966C-732D1F52E56F}" srcOrd="1" destOrd="0" presId="urn:microsoft.com/office/officeart/2005/8/layout/hList7"/>
    <dgm:cxn modelId="{4B174208-E8E2-41E8-AE44-030504AD7ED7}" type="presParOf" srcId="{3FD1D807-A279-4151-966C-732D1F52E56F}" destId="{4196AED0-C918-448C-946A-9DEF7BEBA97A}" srcOrd="0" destOrd="0" presId="urn:microsoft.com/office/officeart/2005/8/layout/hList7"/>
    <dgm:cxn modelId="{1DB15C4B-9664-4D4F-A5CE-81A219E2AD0C}" type="presParOf" srcId="{4196AED0-C918-448C-946A-9DEF7BEBA97A}" destId="{6C2C9F35-6F94-4C4D-98C7-796D54C65BE9}" srcOrd="0" destOrd="0" presId="urn:microsoft.com/office/officeart/2005/8/layout/hList7"/>
    <dgm:cxn modelId="{431BA9F3-A056-41CF-9603-0FF2493068D1}" type="presParOf" srcId="{4196AED0-C918-448C-946A-9DEF7BEBA97A}" destId="{D9D29151-D41D-45E6-9D03-3173B1BAD9DE}" srcOrd="1" destOrd="0" presId="urn:microsoft.com/office/officeart/2005/8/layout/hList7"/>
    <dgm:cxn modelId="{E0A5D339-5A3E-4502-BE86-5F7AEE915BE8}" type="presParOf" srcId="{4196AED0-C918-448C-946A-9DEF7BEBA97A}" destId="{006F0D09-4AC2-4279-809F-B29EF80DC7FE}" srcOrd="2" destOrd="0" presId="urn:microsoft.com/office/officeart/2005/8/layout/hList7"/>
    <dgm:cxn modelId="{D61BA32D-D68E-423D-88B2-C2E954C267F6}" type="presParOf" srcId="{4196AED0-C918-448C-946A-9DEF7BEBA97A}" destId="{768B59BE-972D-4EF1-A6BD-F902EC548927}" srcOrd="3" destOrd="0" presId="urn:microsoft.com/office/officeart/2005/8/layout/hList7"/>
    <dgm:cxn modelId="{1C609284-DA95-4687-B4DA-E41FCB01EF24}" type="presParOf" srcId="{3FD1D807-A279-4151-966C-732D1F52E56F}" destId="{585289D5-608D-4AA3-A6B8-F41494F0380E}" srcOrd="1" destOrd="0" presId="urn:microsoft.com/office/officeart/2005/8/layout/hList7"/>
    <dgm:cxn modelId="{A8D64A82-E094-42FF-9A92-77C65A7B4E0F}" type="presParOf" srcId="{3FD1D807-A279-4151-966C-732D1F52E56F}" destId="{267CB2D3-002F-4351-849B-7586A9C4827D}" srcOrd="2" destOrd="0" presId="urn:microsoft.com/office/officeart/2005/8/layout/hList7"/>
    <dgm:cxn modelId="{C1E87799-616D-4455-AA61-01F41D256ED3}" type="presParOf" srcId="{267CB2D3-002F-4351-849B-7586A9C4827D}" destId="{4F39BF9B-D787-44C4-AA6F-270EE6962626}" srcOrd="0" destOrd="0" presId="urn:microsoft.com/office/officeart/2005/8/layout/hList7"/>
    <dgm:cxn modelId="{26EEBDA2-D06B-434F-8EBF-7D0EBE39C0CE}" type="presParOf" srcId="{267CB2D3-002F-4351-849B-7586A9C4827D}" destId="{EAC92B57-66AA-4A77-AA83-9AC8FCDD5532}" srcOrd="1" destOrd="0" presId="urn:microsoft.com/office/officeart/2005/8/layout/hList7"/>
    <dgm:cxn modelId="{12479F0D-40F2-456A-BFAB-F0BB5C4DBD2A}" type="presParOf" srcId="{267CB2D3-002F-4351-849B-7586A9C4827D}" destId="{F2BAB142-84DC-4233-89E6-6C9BC6B48B0E}" srcOrd="2" destOrd="0" presId="urn:microsoft.com/office/officeart/2005/8/layout/hList7"/>
    <dgm:cxn modelId="{B92E82CB-7461-4D1D-9CA0-164C9C930712}" type="presParOf" srcId="{267CB2D3-002F-4351-849B-7586A9C4827D}" destId="{56F374F4-D3EF-4F9F-8851-49A91E334FA1}" srcOrd="3" destOrd="0" presId="urn:microsoft.com/office/officeart/2005/8/layout/hList7"/>
    <dgm:cxn modelId="{34D55C12-3888-473C-9E9C-C4E6719AF80D}" type="presParOf" srcId="{3FD1D807-A279-4151-966C-732D1F52E56F}" destId="{80139834-5957-4BA0-9839-870D6323AE39}" srcOrd="3" destOrd="0" presId="urn:microsoft.com/office/officeart/2005/8/layout/hList7"/>
    <dgm:cxn modelId="{447A1E32-59BF-48A0-BC91-7176D0E5CCE9}" type="presParOf" srcId="{3FD1D807-A279-4151-966C-732D1F52E56F}" destId="{BDBFEBA8-42C4-409A-869A-34178CD798A5}" srcOrd="4" destOrd="0" presId="urn:microsoft.com/office/officeart/2005/8/layout/hList7"/>
    <dgm:cxn modelId="{82ACCE63-BAA0-4D0D-8E98-43309D9BFB64}" type="presParOf" srcId="{BDBFEBA8-42C4-409A-869A-34178CD798A5}" destId="{923C2C77-1352-475A-A914-7B1C736D8C00}" srcOrd="0" destOrd="0" presId="urn:microsoft.com/office/officeart/2005/8/layout/hList7"/>
    <dgm:cxn modelId="{1717BE5A-E9AB-43D2-A5DA-559500CF6FC4}" type="presParOf" srcId="{BDBFEBA8-42C4-409A-869A-34178CD798A5}" destId="{3E879E27-0F5E-41B3-A9F9-1AEE678AC65C}" srcOrd="1" destOrd="0" presId="urn:microsoft.com/office/officeart/2005/8/layout/hList7"/>
    <dgm:cxn modelId="{35AFF94D-6D8A-443C-8A6A-B7B7B7AA70EE}" type="presParOf" srcId="{BDBFEBA8-42C4-409A-869A-34178CD798A5}" destId="{F04599DB-03E5-4003-B2A9-1149FBC2742C}" srcOrd="2" destOrd="0" presId="urn:microsoft.com/office/officeart/2005/8/layout/hList7"/>
    <dgm:cxn modelId="{CBB64F4B-A88E-4B36-AB4E-5F70FB1A82DF}" type="presParOf" srcId="{BDBFEBA8-42C4-409A-869A-34178CD798A5}" destId="{F63517AE-C298-4B68-BDA7-3CFD3612A9FE}"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B0C082-F08E-4C2E-9100-2067F0AD4E4B}">
      <dsp:nvSpPr>
        <dsp:cNvPr id="0" name=""/>
        <dsp:cNvSpPr/>
      </dsp:nvSpPr>
      <dsp:spPr>
        <a:xfrm>
          <a:off x="588" y="957694"/>
          <a:ext cx="2531343" cy="3037611"/>
        </a:xfrm>
        <a:prstGeom prst="roundRect">
          <a:avLst>
            <a:gd name="adj" fmla="val 5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9441" rIns="128905" bIns="0" numCol="1" spcCol="1270" anchor="t" anchorCtr="0">
          <a:noAutofit/>
        </a:bodyPr>
        <a:lstStyle/>
        <a:p>
          <a:pPr marL="0" lvl="0" indent="0" algn="r" defTabSz="1289050">
            <a:lnSpc>
              <a:spcPct val="90000"/>
            </a:lnSpc>
            <a:spcBef>
              <a:spcPct val="0"/>
            </a:spcBef>
            <a:spcAft>
              <a:spcPct val="35000"/>
            </a:spcAft>
            <a:buNone/>
          </a:pPr>
          <a:r>
            <a:rPr lang="en-US" sz="2900" kern="1200" dirty="0">
              <a:solidFill>
                <a:schemeClr val="tx2">
                  <a:lumMod val="75000"/>
                </a:schemeClr>
              </a:solidFill>
            </a:rPr>
            <a:t>Criteria One</a:t>
          </a:r>
        </a:p>
      </dsp:txBody>
      <dsp:txXfrm rot="16200000">
        <a:off x="-991698" y="1949980"/>
        <a:ext cx="2490841" cy="506268"/>
      </dsp:txXfrm>
    </dsp:sp>
    <dsp:sp modelId="{C14A86DC-D66B-4150-9A51-E41581CC81FE}">
      <dsp:nvSpPr>
        <dsp:cNvPr id="0" name=""/>
        <dsp:cNvSpPr/>
      </dsp:nvSpPr>
      <dsp:spPr>
        <a:xfrm>
          <a:off x="506856" y="957694"/>
          <a:ext cx="1885850" cy="303761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8867" rIns="0" bIns="0" numCol="1" spcCol="1270" anchor="t" anchorCtr="0">
          <a:noAutofit/>
        </a:bodyPr>
        <a:lstStyle/>
        <a:p>
          <a:pPr marL="0" lvl="0" indent="0" algn="l" defTabSz="1022350">
            <a:lnSpc>
              <a:spcPct val="90000"/>
            </a:lnSpc>
            <a:spcBef>
              <a:spcPct val="0"/>
            </a:spcBef>
            <a:spcAft>
              <a:spcPct val="35000"/>
            </a:spcAft>
            <a:buNone/>
          </a:pPr>
          <a:r>
            <a:rPr lang="en-US" sz="2300" kern="1200" dirty="0">
              <a:solidFill>
                <a:schemeClr val="tx1"/>
              </a:solidFill>
            </a:rPr>
            <a:t>Social Communication and Interaction</a:t>
          </a:r>
        </a:p>
      </dsp:txBody>
      <dsp:txXfrm>
        <a:off x="506856" y="957694"/>
        <a:ext cx="1885850" cy="3037611"/>
      </dsp:txXfrm>
    </dsp:sp>
    <dsp:sp modelId="{A9A38513-6592-45A2-88CA-0A0E75339F66}">
      <dsp:nvSpPr>
        <dsp:cNvPr id="0" name=""/>
        <dsp:cNvSpPr/>
      </dsp:nvSpPr>
      <dsp:spPr>
        <a:xfrm>
          <a:off x="2620528" y="957694"/>
          <a:ext cx="2531343" cy="3037611"/>
        </a:xfrm>
        <a:prstGeom prst="roundRect">
          <a:avLst>
            <a:gd name="adj" fmla="val 5000"/>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9441" rIns="128905" bIns="0" numCol="1" spcCol="1270" anchor="t" anchorCtr="0">
          <a:noAutofit/>
        </a:bodyPr>
        <a:lstStyle/>
        <a:p>
          <a:pPr marL="0" lvl="0" indent="0" algn="r" defTabSz="1289050">
            <a:lnSpc>
              <a:spcPct val="90000"/>
            </a:lnSpc>
            <a:spcBef>
              <a:spcPct val="0"/>
            </a:spcBef>
            <a:spcAft>
              <a:spcPct val="35000"/>
            </a:spcAft>
            <a:buNone/>
          </a:pPr>
          <a:r>
            <a:rPr lang="en-US" sz="2900" kern="1200" dirty="0">
              <a:solidFill>
                <a:schemeClr val="accent4">
                  <a:lumMod val="60000"/>
                  <a:lumOff val="40000"/>
                </a:schemeClr>
              </a:solidFill>
            </a:rPr>
            <a:t>Criteria Two</a:t>
          </a:r>
        </a:p>
      </dsp:txBody>
      <dsp:txXfrm rot="16200000">
        <a:off x="1628241" y="1949980"/>
        <a:ext cx="2490841" cy="506268"/>
      </dsp:txXfrm>
    </dsp:sp>
    <dsp:sp modelId="{96C0E643-66E6-48D7-81AC-B6C504C81677}">
      <dsp:nvSpPr>
        <dsp:cNvPr id="0" name=""/>
        <dsp:cNvSpPr/>
      </dsp:nvSpPr>
      <dsp:spPr>
        <a:xfrm rot="5400000">
          <a:off x="2410096" y="3370541"/>
          <a:ext cx="446176" cy="379701"/>
        </a:xfrm>
        <a:prstGeom prst="flowChartExtract">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BA73B53-A100-442A-9779-C13E3992E3A1}">
      <dsp:nvSpPr>
        <dsp:cNvPr id="0" name=""/>
        <dsp:cNvSpPr/>
      </dsp:nvSpPr>
      <dsp:spPr>
        <a:xfrm>
          <a:off x="3126797" y="957694"/>
          <a:ext cx="1885850" cy="303761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8867" rIns="0" bIns="0" numCol="1" spcCol="1270" anchor="t" anchorCtr="0">
          <a:noAutofit/>
        </a:bodyPr>
        <a:lstStyle/>
        <a:p>
          <a:pPr marL="0" lvl="0" indent="0" algn="l" defTabSz="1022350">
            <a:lnSpc>
              <a:spcPct val="90000"/>
            </a:lnSpc>
            <a:spcBef>
              <a:spcPct val="0"/>
            </a:spcBef>
            <a:spcAft>
              <a:spcPct val="35000"/>
            </a:spcAft>
            <a:buNone/>
          </a:pPr>
          <a:r>
            <a:rPr lang="en-US" sz="2300" kern="1200" dirty="0">
              <a:solidFill>
                <a:schemeClr val="tx1"/>
              </a:solidFill>
            </a:rPr>
            <a:t>Restricted and Repetitive Behaviors</a:t>
          </a:r>
        </a:p>
      </dsp:txBody>
      <dsp:txXfrm>
        <a:off x="3126797" y="957694"/>
        <a:ext cx="1885850" cy="3037611"/>
      </dsp:txXfrm>
    </dsp:sp>
    <dsp:sp modelId="{C7519D84-74A1-429A-931E-FB59B0791D7C}">
      <dsp:nvSpPr>
        <dsp:cNvPr id="0" name=""/>
        <dsp:cNvSpPr/>
      </dsp:nvSpPr>
      <dsp:spPr>
        <a:xfrm>
          <a:off x="5240468" y="957694"/>
          <a:ext cx="2531343" cy="3037611"/>
        </a:xfrm>
        <a:prstGeom prst="roundRect">
          <a:avLst>
            <a:gd name="adj" fmla="val 5000"/>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9441" rIns="128905" bIns="0" numCol="1" spcCol="1270" anchor="t" anchorCtr="0">
          <a:noAutofit/>
        </a:bodyPr>
        <a:lstStyle/>
        <a:p>
          <a:pPr marL="0" lvl="0" indent="0" algn="r" defTabSz="1289050">
            <a:lnSpc>
              <a:spcPct val="90000"/>
            </a:lnSpc>
            <a:spcBef>
              <a:spcPct val="0"/>
            </a:spcBef>
            <a:spcAft>
              <a:spcPct val="35000"/>
            </a:spcAft>
            <a:buNone/>
          </a:pPr>
          <a:r>
            <a:rPr lang="en-US" sz="2900" kern="1200" dirty="0">
              <a:solidFill>
                <a:schemeClr val="accent5">
                  <a:lumMod val="50000"/>
                </a:schemeClr>
              </a:solidFill>
            </a:rPr>
            <a:t>Eliminated</a:t>
          </a:r>
        </a:p>
      </dsp:txBody>
      <dsp:txXfrm rot="16200000">
        <a:off x="4248182" y="1949980"/>
        <a:ext cx="2490841" cy="506268"/>
      </dsp:txXfrm>
    </dsp:sp>
    <dsp:sp modelId="{E562D35B-CE48-408B-93A5-C14D1A4C3D60}">
      <dsp:nvSpPr>
        <dsp:cNvPr id="0" name=""/>
        <dsp:cNvSpPr/>
      </dsp:nvSpPr>
      <dsp:spPr>
        <a:xfrm rot="5400000">
          <a:off x="5030036" y="3370541"/>
          <a:ext cx="446176" cy="379701"/>
        </a:xfrm>
        <a:prstGeom prst="flowChartExtract">
          <a:avLst/>
        </a:prstGeom>
        <a:solidFill>
          <a:schemeClr val="lt1">
            <a:hueOff val="0"/>
            <a:satOff val="0"/>
            <a:lumOff val="0"/>
            <a:alphaOff val="0"/>
          </a:schemeClr>
        </a:solidFill>
        <a:ln w="25400" cap="flat" cmpd="sng" algn="ctr">
          <a:solidFill>
            <a:schemeClr val="accent4">
              <a:hueOff val="-4464770"/>
              <a:satOff val="26899"/>
              <a:lumOff val="2156"/>
              <a:alphaOff val="0"/>
            </a:schemeClr>
          </a:solidFill>
          <a:prstDash val="solid"/>
        </a:ln>
        <a:effectLst/>
      </dsp:spPr>
      <dsp:style>
        <a:lnRef idx="2">
          <a:scrgbClr r="0" g="0" b="0"/>
        </a:lnRef>
        <a:fillRef idx="1">
          <a:scrgbClr r="0" g="0" b="0"/>
        </a:fillRef>
        <a:effectRef idx="0">
          <a:scrgbClr r="0" g="0" b="0"/>
        </a:effectRef>
        <a:fontRef idx="minor"/>
      </dsp:style>
    </dsp:sp>
    <dsp:sp modelId="{70204431-DC5B-42EE-858B-3F5145EEC499}">
      <dsp:nvSpPr>
        <dsp:cNvPr id="0" name=""/>
        <dsp:cNvSpPr/>
      </dsp:nvSpPr>
      <dsp:spPr>
        <a:xfrm>
          <a:off x="5746737" y="957694"/>
          <a:ext cx="1885850" cy="303761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8867" rIns="0" bIns="0" numCol="1" spcCol="1270" anchor="t" anchorCtr="0">
          <a:noAutofit/>
        </a:bodyPr>
        <a:lstStyle/>
        <a:p>
          <a:pPr marL="0" lvl="0" indent="0" algn="l" defTabSz="1022350">
            <a:lnSpc>
              <a:spcPct val="90000"/>
            </a:lnSpc>
            <a:spcBef>
              <a:spcPct val="0"/>
            </a:spcBef>
            <a:spcAft>
              <a:spcPct val="35000"/>
            </a:spcAft>
            <a:buNone/>
          </a:pPr>
          <a:r>
            <a:rPr lang="en-US" sz="2300" kern="1200" dirty="0">
              <a:solidFill>
                <a:schemeClr val="tx1"/>
              </a:solidFill>
            </a:rPr>
            <a:t>Asperger Syndrome</a:t>
          </a:r>
        </a:p>
        <a:p>
          <a:pPr marL="0" lvl="0" indent="0" algn="l" defTabSz="1022350">
            <a:lnSpc>
              <a:spcPct val="90000"/>
            </a:lnSpc>
            <a:spcBef>
              <a:spcPct val="0"/>
            </a:spcBef>
            <a:spcAft>
              <a:spcPct val="35000"/>
            </a:spcAft>
            <a:buNone/>
          </a:pPr>
          <a:r>
            <a:rPr lang="en-US" sz="2300" kern="1200" dirty="0">
              <a:solidFill>
                <a:schemeClr val="tx1"/>
              </a:solidFill>
            </a:rPr>
            <a:t>Pervasive Developmental Disorder</a:t>
          </a:r>
        </a:p>
        <a:p>
          <a:pPr marL="0" lvl="0" indent="0" algn="l" defTabSz="1022350">
            <a:lnSpc>
              <a:spcPct val="90000"/>
            </a:lnSpc>
            <a:spcBef>
              <a:spcPct val="0"/>
            </a:spcBef>
            <a:spcAft>
              <a:spcPct val="35000"/>
            </a:spcAft>
            <a:buNone/>
          </a:pPr>
          <a:r>
            <a:rPr lang="en-US" sz="2300" kern="1200" dirty="0">
              <a:solidFill>
                <a:schemeClr val="tx1"/>
              </a:solidFill>
            </a:rPr>
            <a:t>Disintegrative Disorder</a:t>
          </a:r>
        </a:p>
        <a:p>
          <a:pPr marL="0" lvl="0" indent="0" algn="l" defTabSz="1022350">
            <a:lnSpc>
              <a:spcPct val="90000"/>
            </a:lnSpc>
            <a:spcBef>
              <a:spcPct val="0"/>
            </a:spcBef>
            <a:spcAft>
              <a:spcPct val="35000"/>
            </a:spcAft>
            <a:buNone/>
          </a:pPr>
          <a:endParaRPr lang="en-US" sz="2300" kern="1200" dirty="0"/>
        </a:p>
      </dsp:txBody>
      <dsp:txXfrm>
        <a:off x="5746737" y="957694"/>
        <a:ext cx="1885850" cy="30376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EA5EBB-D64A-4FFA-B29B-D85E8FF2D2A9}">
      <dsp:nvSpPr>
        <dsp:cNvPr id="0" name=""/>
        <dsp:cNvSpPr/>
      </dsp:nvSpPr>
      <dsp:spPr>
        <a:xfrm>
          <a:off x="392611" y="582472"/>
          <a:ext cx="4561568" cy="5818327"/>
        </a:xfrm>
        <a:prstGeom prst="round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FCCB24B-177E-41EB-A76B-716C7286229A}">
      <dsp:nvSpPr>
        <dsp:cNvPr id="0" name=""/>
        <dsp:cNvSpPr/>
      </dsp:nvSpPr>
      <dsp:spPr>
        <a:xfrm>
          <a:off x="842404" y="2051117"/>
          <a:ext cx="3776751" cy="428638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b" anchorCtr="0">
          <a:noAutofit/>
        </a:bodyPr>
        <a:lstStyle/>
        <a:p>
          <a:pPr marL="0" lvl="0" indent="0" algn="l" defTabSz="1066800">
            <a:lnSpc>
              <a:spcPct val="90000"/>
            </a:lnSpc>
            <a:spcBef>
              <a:spcPct val="0"/>
            </a:spcBef>
            <a:spcAft>
              <a:spcPct val="35000"/>
            </a:spcAft>
            <a:buNone/>
          </a:pPr>
          <a:endParaRPr lang="en-US" sz="2400" kern="1200" dirty="0">
            <a:solidFill>
              <a:schemeClr val="accent3">
                <a:lumMod val="20000"/>
                <a:lumOff val="80000"/>
              </a:schemeClr>
            </a:solidFill>
          </a:endParaRPr>
        </a:p>
      </dsp:txBody>
      <dsp:txXfrm>
        <a:off x="842404" y="2051117"/>
        <a:ext cx="3776751" cy="4286384"/>
      </dsp:txXfrm>
    </dsp:sp>
    <dsp:sp modelId="{003EA922-0CA5-4904-AC6F-776B1E9DB069}">
      <dsp:nvSpPr>
        <dsp:cNvPr id="0" name=""/>
        <dsp:cNvSpPr/>
      </dsp:nvSpPr>
      <dsp:spPr>
        <a:xfrm>
          <a:off x="4568208" y="63297"/>
          <a:ext cx="1570948" cy="1570948"/>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107235-E5F1-4B60-AC13-F6EB8186F139}">
      <dsp:nvSpPr>
        <dsp:cNvPr id="0" name=""/>
        <dsp:cNvSpPr/>
      </dsp:nvSpPr>
      <dsp:spPr>
        <a:xfrm>
          <a:off x="6139156" y="63297"/>
          <a:ext cx="1298329" cy="1570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25400" rIns="50800" bIns="25400" numCol="1" spcCol="1270" anchor="ctr" anchorCtr="0">
          <a:noAutofit/>
        </a:bodyPr>
        <a:lstStyle/>
        <a:p>
          <a:pPr marL="0" lvl="0" indent="0" algn="l" defTabSz="889000">
            <a:lnSpc>
              <a:spcPct val="90000"/>
            </a:lnSpc>
            <a:spcBef>
              <a:spcPct val="0"/>
            </a:spcBef>
            <a:spcAft>
              <a:spcPct val="35000"/>
            </a:spcAft>
            <a:buNone/>
          </a:pPr>
          <a:r>
            <a:rPr lang="en-US" sz="2000" kern="1200" dirty="0"/>
            <a:t>Special Interests</a:t>
          </a:r>
        </a:p>
      </dsp:txBody>
      <dsp:txXfrm>
        <a:off x="6139156" y="63297"/>
        <a:ext cx="1298329" cy="1570948"/>
      </dsp:txXfrm>
    </dsp:sp>
    <dsp:sp modelId="{CA619C43-C94F-433C-87C5-BD5EF786FBEC}">
      <dsp:nvSpPr>
        <dsp:cNvPr id="0" name=""/>
        <dsp:cNvSpPr/>
      </dsp:nvSpPr>
      <dsp:spPr>
        <a:xfrm>
          <a:off x="4568208" y="1917016"/>
          <a:ext cx="1570948" cy="1570948"/>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7BE472-BDEC-47B1-A03A-B7520F882DA7}">
      <dsp:nvSpPr>
        <dsp:cNvPr id="0" name=""/>
        <dsp:cNvSpPr/>
      </dsp:nvSpPr>
      <dsp:spPr>
        <a:xfrm>
          <a:off x="6139156" y="1917016"/>
          <a:ext cx="1298329" cy="1570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25400" rIns="50800" bIns="25400" numCol="1" spcCol="1270" anchor="ctr" anchorCtr="0">
          <a:noAutofit/>
        </a:bodyPr>
        <a:lstStyle/>
        <a:p>
          <a:pPr marL="0" lvl="0" indent="0" algn="l" defTabSz="889000">
            <a:lnSpc>
              <a:spcPct val="90000"/>
            </a:lnSpc>
            <a:spcBef>
              <a:spcPct val="0"/>
            </a:spcBef>
            <a:spcAft>
              <a:spcPct val="35000"/>
            </a:spcAft>
            <a:buNone/>
          </a:pPr>
          <a:r>
            <a:rPr lang="en-US" sz="2000" kern="1200" dirty="0"/>
            <a:t>Transition Distress</a:t>
          </a:r>
        </a:p>
      </dsp:txBody>
      <dsp:txXfrm>
        <a:off x="6139156" y="1917016"/>
        <a:ext cx="1298329" cy="1570948"/>
      </dsp:txXfrm>
    </dsp:sp>
    <dsp:sp modelId="{4DE1F903-5DC2-41D5-9818-14208C3E9E22}">
      <dsp:nvSpPr>
        <dsp:cNvPr id="0" name=""/>
        <dsp:cNvSpPr/>
      </dsp:nvSpPr>
      <dsp:spPr>
        <a:xfrm>
          <a:off x="4568208" y="3770735"/>
          <a:ext cx="1570948" cy="1570948"/>
        </a:xfrm>
        <a:prstGeom prst="ellipse">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4CDEF39-811E-4027-8BA6-FA9E6472C472}">
      <dsp:nvSpPr>
        <dsp:cNvPr id="0" name=""/>
        <dsp:cNvSpPr/>
      </dsp:nvSpPr>
      <dsp:spPr>
        <a:xfrm>
          <a:off x="6139156" y="3770735"/>
          <a:ext cx="1298329" cy="1570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25400" rIns="50800" bIns="25400" numCol="1" spcCol="1270" anchor="ctr" anchorCtr="0">
          <a:noAutofit/>
        </a:bodyPr>
        <a:lstStyle/>
        <a:p>
          <a:pPr marL="0" lvl="0" indent="0" algn="l" defTabSz="889000">
            <a:lnSpc>
              <a:spcPct val="90000"/>
            </a:lnSpc>
            <a:spcBef>
              <a:spcPct val="0"/>
            </a:spcBef>
            <a:spcAft>
              <a:spcPct val="35000"/>
            </a:spcAft>
            <a:buNone/>
          </a:pPr>
          <a:r>
            <a:rPr lang="en-US" sz="2000" kern="1200" dirty="0"/>
            <a:t>Intellectual Disability</a:t>
          </a:r>
        </a:p>
      </dsp:txBody>
      <dsp:txXfrm>
        <a:off x="6139156" y="3770735"/>
        <a:ext cx="1298329" cy="15709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B25B6C-BFC4-4EBB-883D-FF7BE12E27C2}">
      <dsp:nvSpPr>
        <dsp:cNvPr id="0" name=""/>
        <dsp:cNvSpPr/>
      </dsp:nvSpPr>
      <dsp:spPr>
        <a:xfrm>
          <a:off x="1281625" y="731694"/>
          <a:ext cx="5013611" cy="5013611"/>
        </a:xfrm>
        <a:prstGeom prst="blockArc">
          <a:avLst>
            <a:gd name="adj1" fmla="val 12600000"/>
            <a:gd name="adj2" fmla="val 16200000"/>
            <a:gd name="adj3" fmla="val 4525"/>
          </a:avLst>
        </a:prstGeom>
        <a:solidFill>
          <a:schemeClr val="accent3">
            <a:hueOff val="11250264"/>
            <a:satOff val="-16880"/>
            <a:lumOff val="-274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8F3D259-79D4-48A9-B4DF-F4C1B58B5EB3}">
      <dsp:nvSpPr>
        <dsp:cNvPr id="0" name=""/>
        <dsp:cNvSpPr/>
      </dsp:nvSpPr>
      <dsp:spPr>
        <a:xfrm>
          <a:off x="1281625" y="731694"/>
          <a:ext cx="5013611" cy="5013611"/>
        </a:xfrm>
        <a:prstGeom prst="blockArc">
          <a:avLst>
            <a:gd name="adj1" fmla="val 9000000"/>
            <a:gd name="adj2" fmla="val 12600000"/>
            <a:gd name="adj3" fmla="val 4525"/>
          </a:avLst>
        </a:prstGeom>
        <a:solidFill>
          <a:schemeClr val="accent3">
            <a:hueOff val="9000211"/>
            <a:satOff val="-13504"/>
            <a:lumOff val="-219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713F47D-FBC5-4495-9A6D-986AEC5EF880}">
      <dsp:nvSpPr>
        <dsp:cNvPr id="0" name=""/>
        <dsp:cNvSpPr/>
      </dsp:nvSpPr>
      <dsp:spPr>
        <a:xfrm>
          <a:off x="1281625" y="731694"/>
          <a:ext cx="5013611" cy="5013611"/>
        </a:xfrm>
        <a:prstGeom prst="blockArc">
          <a:avLst>
            <a:gd name="adj1" fmla="val 5400000"/>
            <a:gd name="adj2" fmla="val 9000000"/>
            <a:gd name="adj3" fmla="val 4525"/>
          </a:avLst>
        </a:prstGeom>
        <a:solidFill>
          <a:schemeClr val="accent3">
            <a:hueOff val="6750158"/>
            <a:satOff val="-10128"/>
            <a:lumOff val="-164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40EDA4F-3360-4A6C-96C0-50AE4830C4D5}">
      <dsp:nvSpPr>
        <dsp:cNvPr id="0" name=""/>
        <dsp:cNvSpPr/>
      </dsp:nvSpPr>
      <dsp:spPr>
        <a:xfrm>
          <a:off x="1281625" y="731694"/>
          <a:ext cx="5013611" cy="5013611"/>
        </a:xfrm>
        <a:prstGeom prst="blockArc">
          <a:avLst>
            <a:gd name="adj1" fmla="val 1800000"/>
            <a:gd name="adj2" fmla="val 5400000"/>
            <a:gd name="adj3" fmla="val 4525"/>
          </a:avLst>
        </a:prstGeom>
        <a:solidFill>
          <a:schemeClr val="accent3">
            <a:hueOff val="4500106"/>
            <a:satOff val="-6752"/>
            <a:lumOff val="-109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A9978E7-8CEB-4528-ABC7-18C1647357F7}">
      <dsp:nvSpPr>
        <dsp:cNvPr id="0" name=""/>
        <dsp:cNvSpPr/>
      </dsp:nvSpPr>
      <dsp:spPr>
        <a:xfrm>
          <a:off x="1281625" y="731694"/>
          <a:ext cx="5013611" cy="5013611"/>
        </a:xfrm>
        <a:prstGeom prst="blockArc">
          <a:avLst>
            <a:gd name="adj1" fmla="val 19800000"/>
            <a:gd name="adj2" fmla="val 1800000"/>
            <a:gd name="adj3" fmla="val 4525"/>
          </a:avLst>
        </a:prstGeom>
        <a:solidFill>
          <a:schemeClr val="accent3">
            <a:hueOff val="2250053"/>
            <a:satOff val="-3376"/>
            <a:lumOff val="-54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4503531-4702-4E4A-B70D-6977DE55A61F}">
      <dsp:nvSpPr>
        <dsp:cNvPr id="0" name=""/>
        <dsp:cNvSpPr/>
      </dsp:nvSpPr>
      <dsp:spPr>
        <a:xfrm>
          <a:off x="1281625" y="731694"/>
          <a:ext cx="5013611" cy="5013611"/>
        </a:xfrm>
        <a:prstGeom prst="blockArc">
          <a:avLst>
            <a:gd name="adj1" fmla="val 16200000"/>
            <a:gd name="adj2" fmla="val 19800000"/>
            <a:gd name="adj3" fmla="val 4525"/>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5A9B40D-5D8D-491B-98DA-D25CA98A65EF}">
      <dsp:nvSpPr>
        <dsp:cNvPr id="0" name=""/>
        <dsp:cNvSpPr/>
      </dsp:nvSpPr>
      <dsp:spPr>
        <a:xfrm>
          <a:off x="2596282" y="1913891"/>
          <a:ext cx="2384297" cy="2649216"/>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en-US" sz="4700" kern="1200" dirty="0">
              <a:solidFill>
                <a:schemeClr val="bg1"/>
              </a:solidFill>
            </a:rPr>
            <a:t>TRUST</a:t>
          </a:r>
        </a:p>
      </dsp:txBody>
      <dsp:txXfrm>
        <a:off x="2945454" y="2301860"/>
        <a:ext cx="1685953" cy="1873278"/>
      </dsp:txXfrm>
    </dsp:sp>
    <dsp:sp modelId="{5D614451-0A54-4E77-9298-C1BADCE72F59}">
      <dsp:nvSpPr>
        <dsp:cNvPr id="0" name=""/>
        <dsp:cNvSpPr/>
      </dsp:nvSpPr>
      <dsp:spPr>
        <a:xfrm>
          <a:off x="3000650" y="633"/>
          <a:ext cx="1575561" cy="1575561"/>
        </a:xfrm>
        <a:prstGeom prst="ellipse">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Respect</a:t>
          </a:r>
        </a:p>
      </dsp:txBody>
      <dsp:txXfrm>
        <a:off x="3231386" y="231369"/>
        <a:ext cx="1114089" cy="1114089"/>
      </dsp:txXfrm>
    </dsp:sp>
    <dsp:sp modelId="{37FD3D77-0653-44E0-B59C-2E73DF899423}">
      <dsp:nvSpPr>
        <dsp:cNvPr id="0" name=""/>
        <dsp:cNvSpPr/>
      </dsp:nvSpPr>
      <dsp:spPr>
        <a:xfrm>
          <a:off x="4965048" y="1055114"/>
          <a:ext cx="1890437" cy="1916686"/>
        </a:xfrm>
        <a:prstGeom prst="ellipse">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Communication</a:t>
          </a:r>
        </a:p>
      </dsp:txBody>
      <dsp:txXfrm>
        <a:off x="5241896" y="1335806"/>
        <a:ext cx="1336741" cy="1355302"/>
      </dsp:txXfrm>
    </dsp:sp>
    <dsp:sp modelId="{3E22A75C-7581-485B-BDA2-F495FEB2D649}">
      <dsp:nvSpPr>
        <dsp:cNvPr id="0" name=""/>
        <dsp:cNvSpPr/>
      </dsp:nvSpPr>
      <dsp:spPr>
        <a:xfrm>
          <a:off x="5122486" y="3675761"/>
          <a:ext cx="1575561" cy="1575561"/>
        </a:xfrm>
        <a:prstGeom prst="ellipse">
          <a:avLst/>
        </a:prstGeom>
        <a:solidFill>
          <a:schemeClr val="accent3">
            <a:hueOff val="4500106"/>
            <a:satOff val="-6752"/>
            <a:lumOff val="-1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Competence</a:t>
          </a:r>
        </a:p>
      </dsp:txBody>
      <dsp:txXfrm>
        <a:off x="5353222" y="3906497"/>
        <a:ext cx="1114089" cy="1114089"/>
      </dsp:txXfrm>
    </dsp:sp>
    <dsp:sp modelId="{581694EE-5020-4F96-B907-7554DC6FCC6D}">
      <dsp:nvSpPr>
        <dsp:cNvPr id="0" name=""/>
        <dsp:cNvSpPr/>
      </dsp:nvSpPr>
      <dsp:spPr>
        <a:xfrm>
          <a:off x="3000650" y="4900804"/>
          <a:ext cx="1575561" cy="1575561"/>
        </a:xfrm>
        <a:prstGeom prst="ellipse">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Commitment</a:t>
          </a:r>
        </a:p>
      </dsp:txBody>
      <dsp:txXfrm>
        <a:off x="3231386" y="5131540"/>
        <a:ext cx="1114089" cy="1114089"/>
      </dsp:txXfrm>
    </dsp:sp>
    <dsp:sp modelId="{4B3F940C-F41B-48DC-B0D3-EAFABFF05919}">
      <dsp:nvSpPr>
        <dsp:cNvPr id="0" name=""/>
        <dsp:cNvSpPr/>
      </dsp:nvSpPr>
      <dsp:spPr>
        <a:xfrm>
          <a:off x="878814" y="3675761"/>
          <a:ext cx="1575561" cy="1575561"/>
        </a:xfrm>
        <a:prstGeom prst="ellipse">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Equality</a:t>
          </a:r>
        </a:p>
      </dsp:txBody>
      <dsp:txXfrm>
        <a:off x="1109550" y="3906497"/>
        <a:ext cx="1114089" cy="1114089"/>
      </dsp:txXfrm>
    </dsp:sp>
    <dsp:sp modelId="{4EF874C1-482B-4838-B169-5A9547E2CBA3}">
      <dsp:nvSpPr>
        <dsp:cNvPr id="0" name=""/>
        <dsp:cNvSpPr/>
      </dsp:nvSpPr>
      <dsp:spPr>
        <a:xfrm>
          <a:off x="878814" y="1225676"/>
          <a:ext cx="1575561" cy="1575561"/>
        </a:xfrm>
        <a:prstGeom prst="ellipse">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Advocacy</a:t>
          </a:r>
        </a:p>
      </dsp:txBody>
      <dsp:txXfrm>
        <a:off x="1109550" y="1456412"/>
        <a:ext cx="1114089" cy="11140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2C9F35-6F94-4C4D-98C7-796D54C65BE9}">
      <dsp:nvSpPr>
        <dsp:cNvPr id="0" name=""/>
        <dsp:cNvSpPr/>
      </dsp:nvSpPr>
      <dsp:spPr>
        <a:xfrm>
          <a:off x="1727" y="0"/>
          <a:ext cx="2688282" cy="4525963"/>
        </a:xfrm>
        <a:prstGeom prst="roundRect">
          <a:avLst>
            <a:gd name="adj" fmla="val 10000"/>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t>TEACCH</a:t>
          </a:r>
        </a:p>
      </dsp:txBody>
      <dsp:txXfrm>
        <a:off x="1727" y="1810385"/>
        <a:ext cx="2688282" cy="1810385"/>
      </dsp:txXfrm>
    </dsp:sp>
    <dsp:sp modelId="{768B59BE-972D-4EF1-A6BD-F902EC548927}">
      <dsp:nvSpPr>
        <dsp:cNvPr id="0" name=""/>
        <dsp:cNvSpPr/>
      </dsp:nvSpPr>
      <dsp:spPr>
        <a:xfrm>
          <a:off x="592296" y="271557"/>
          <a:ext cx="1507145" cy="1507145"/>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39BF9B-D787-44C4-AA6F-270EE6962626}">
      <dsp:nvSpPr>
        <dsp:cNvPr id="0" name=""/>
        <dsp:cNvSpPr/>
      </dsp:nvSpPr>
      <dsp:spPr>
        <a:xfrm>
          <a:off x="2770658" y="0"/>
          <a:ext cx="2688282" cy="4525963"/>
        </a:xfrm>
        <a:prstGeom prst="roundRect">
          <a:avLst>
            <a:gd name="adj" fmla="val 10000"/>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t>DIR: FLOORTIME</a:t>
          </a:r>
        </a:p>
      </dsp:txBody>
      <dsp:txXfrm>
        <a:off x="2770658" y="1810385"/>
        <a:ext cx="2688282" cy="1810385"/>
      </dsp:txXfrm>
    </dsp:sp>
    <dsp:sp modelId="{56F374F4-D3EF-4F9F-8851-49A91E334FA1}">
      <dsp:nvSpPr>
        <dsp:cNvPr id="0" name=""/>
        <dsp:cNvSpPr/>
      </dsp:nvSpPr>
      <dsp:spPr>
        <a:xfrm>
          <a:off x="3361227" y="271557"/>
          <a:ext cx="1507145" cy="1507145"/>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3C2C77-1352-475A-A914-7B1C736D8C00}">
      <dsp:nvSpPr>
        <dsp:cNvPr id="0" name=""/>
        <dsp:cNvSpPr/>
      </dsp:nvSpPr>
      <dsp:spPr>
        <a:xfrm>
          <a:off x="5539589" y="0"/>
          <a:ext cx="2688282" cy="4525963"/>
        </a:xfrm>
        <a:prstGeom prst="roundRect">
          <a:avLst>
            <a:gd name="adj" fmla="val 10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t>STRENGTHS PERSPECTIVE</a:t>
          </a:r>
        </a:p>
      </dsp:txBody>
      <dsp:txXfrm>
        <a:off x="5539589" y="1810385"/>
        <a:ext cx="2688282" cy="1810385"/>
      </dsp:txXfrm>
    </dsp:sp>
    <dsp:sp modelId="{F63517AE-C298-4B68-BDA7-3CFD3612A9FE}">
      <dsp:nvSpPr>
        <dsp:cNvPr id="0" name=""/>
        <dsp:cNvSpPr/>
      </dsp:nvSpPr>
      <dsp:spPr>
        <a:xfrm>
          <a:off x="6130158" y="271557"/>
          <a:ext cx="1507145" cy="1507145"/>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70B4B3-34D9-434B-9056-319386915130}">
      <dsp:nvSpPr>
        <dsp:cNvPr id="0" name=""/>
        <dsp:cNvSpPr/>
      </dsp:nvSpPr>
      <dsp:spPr>
        <a:xfrm>
          <a:off x="329183" y="3620770"/>
          <a:ext cx="7571232" cy="678894"/>
        </a:xfrm>
        <a:prstGeom prst="leftRightArrow">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5D9A3D-6651-414E-B46D-A3FF05063D46}" type="datetimeFigureOut">
              <a:rPr lang="en-US" smtClean="0"/>
              <a:t>7/19/2019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9F10567-1FAC-468F-BA50-8A64D725CB49}" type="slidenum">
              <a:rPr lang="en-US" smtClean="0"/>
              <a:t>‹#›</a:t>
            </a:fld>
            <a:endParaRPr lang="en-US" dirty="0"/>
          </a:p>
        </p:txBody>
      </p:sp>
    </p:spTree>
    <p:extLst>
      <p:ext uri="{BB962C8B-B14F-4D97-AF65-F5344CB8AC3E}">
        <p14:creationId xmlns:p14="http://schemas.microsoft.com/office/powerpoint/2010/main" val="211484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beachcenter.or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Neurodiversity is a term used to describe atypical or divergent neurological development.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Understanding the variability of children’s brains is important for those who live with and work alongside children with neurodiversity and developmental and intellectual disabilities.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mn-lt"/>
                <a:ea typeface="+mn-ea"/>
                <a:cs typeface="+mn-cs"/>
              </a:rPr>
              <a:t>Diagnostic classifications such as autism spectrum disorders (ASD) and Tourette’s syndrome (TS) fall under this description.</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mn-lt"/>
                <a:ea typeface="+mn-ea"/>
                <a:cs typeface="+mn-cs"/>
              </a:rPr>
              <a:t> Learning differences, developmental disabilities, for example Down syndrome, and a range of conditions that contribute to intellectual disabilities are included as part of a larger spectrum of human neurodevelopmental variability.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mn-lt"/>
                <a:ea typeface="+mn-ea"/>
                <a:cs typeface="+mn-cs"/>
              </a:rPr>
              <a:t>Scientists and sociologists study</a:t>
            </a:r>
            <a:r>
              <a:rPr lang="en-US" sz="1200" kern="1200" baseline="0" dirty="0">
                <a:solidFill>
                  <a:schemeClr val="tx1"/>
                </a:solidFill>
                <a:effectLst/>
                <a:latin typeface="+mn-lt"/>
                <a:ea typeface="+mn-ea"/>
                <a:cs typeface="+mn-cs"/>
              </a:rPr>
              <a:t> the origins and implications of neurodiversity while</a:t>
            </a:r>
            <a:r>
              <a:rPr lang="en-US" sz="1200" kern="1200" dirty="0">
                <a:solidFill>
                  <a:schemeClr val="tx1"/>
                </a:solidFill>
                <a:effectLst/>
                <a:latin typeface="+mn-lt"/>
                <a:ea typeface="+mn-ea"/>
                <a:cs typeface="+mn-cs"/>
              </a:rPr>
              <a:t> child-centered practitioners</a:t>
            </a:r>
            <a:r>
              <a:rPr lang="en-US" sz="1200" kern="1200" baseline="0" dirty="0">
                <a:solidFill>
                  <a:schemeClr val="tx1"/>
                </a:solidFill>
                <a:effectLst/>
                <a:latin typeface="+mn-lt"/>
                <a:ea typeface="+mn-ea"/>
                <a:cs typeface="+mn-cs"/>
              </a:rPr>
              <a:t> support</a:t>
            </a:r>
            <a:r>
              <a:rPr lang="en-US" sz="1200" kern="1200" dirty="0">
                <a:solidFill>
                  <a:schemeClr val="tx1"/>
                </a:solidFill>
                <a:effectLst/>
                <a:latin typeface="+mn-lt"/>
                <a:ea typeface="+mn-ea"/>
                <a:cs typeface="+mn-cs"/>
              </a:rPr>
              <a:t> children with neuro-differences and support their families as they work to keep pace with life’s complicated demands.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Photo: www.flickr.com.</a:t>
            </a:r>
          </a:p>
        </p:txBody>
      </p:sp>
      <p:sp>
        <p:nvSpPr>
          <p:cNvPr id="4" name="Slide Number Placeholder 3"/>
          <p:cNvSpPr>
            <a:spLocks noGrp="1"/>
          </p:cNvSpPr>
          <p:nvPr>
            <p:ph type="sldNum" sz="quarter" idx="10"/>
          </p:nvPr>
        </p:nvSpPr>
        <p:spPr/>
        <p:txBody>
          <a:bodyPr/>
          <a:lstStyle/>
          <a:p>
            <a:fld id="{89F10567-1FAC-468F-BA50-8A64D725CB49}" type="slidenum">
              <a:rPr lang="en-US" smtClean="0"/>
              <a:t>2</a:t>
            </a:fld>
            <a:endParaRPr lang="en-US" dirty="0"/>
          </a:p>
        </p:txBody>
      </p:sp>
    </p:spTree>
    <p:extLst>
      <p:ext uri="{BB962C8B-B14F-4D97-AF65-F5344CB8AC3E}">
        <p14:creationId xmlns:p14="http://schemas.microsoft.com/office/powerpoint/2010/main" val="27866251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a:t>Those working in the field suggest that we view autism as a ‘culture’; one that shares common child, adult, and family</a:t>
            </a:r>
            <a:r>
              <a:rPr lang="en-US" sz="1200" kern="1200" dirty="0">
                <a:solidFill>
                  <a:schemeClr val="tx1"/>
                </a:solidFill>
                <a:effectLst/>
                <a:latin typeface="+mn-lt"/>
                <a:ea typeface="+mn-ea"/>
                <a:cs typeface="+mn-cs"/>
              </a:rPr>
              <a:t> characteristics</a:t>
            </a:r>
            <a:r>
              <a:rPr lang="en-US" sz="1200" kern="1200" baseline="0" dirty="0">
                <a:solidFill>
                  <a:schemeClr val="tx1"/>
                </a:solidFill>
                <a:effectLst/>
                <a:latin typeface="+mn-lt"/>
                <a:ea typeface="+mn-ea"/>
                <a:cs typeface="+mn-cs"/>
              </a:rPr>
              <a:t> including</a:t>
            </a:r>
            <a:r>
              <a:rPr lang="en-US" sz="1200" kern="1200" dirty="0">
                <a:solidFill>
                  <a:schemeClr val="tx1"/>
                </a:solidFill>
                <a:effectLst/>
                <a:latin typeface="+mn-lt"/>
                <a:ea typeface="+mn-ea"/>
                <a:cs typeface="+mn-cs"/>
              </a:rPr>
              <a:t> willingness to get to know each child</a:t>
            </a:r>
            <a:r>
              <a:rPr lang="en-US" sz="1200" kern="1200" baseline="0" dirty="0">
                <a:solidFill>
                  <a:schemeClr val="tx1"/>
                </a:solidFill>
                <a:effectLst/>
                <a:latin typeface="+mn-lt"/>
                <a:ea typeface="+mn-ea"/>
                <a:cs typeface="+mn-cs"/>
              </a:rPr>
              <a:t>/person</a:t>
            </a:r>
            <a:r>
              <a:rPr lang="en-US" sz="1200" kern="1200" dirty="0">
                <a:solidFill>
                  <a:schemeClr val="tx1"/>
                </a:solidFill>
                <a:effectLst/>
                <a:latin typeface="+mn-lt"/>
                <a:ea typeface="+mn-ea"/>
                <a:cs typeface="+mn-cs"/>
              </a:rPr>
              <a:t> as an individual; openness; ability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 tolerate</a:t>
            </a:r>
            <a:r>
              <a:rPr lang="en-US" sz="1200" kern="1200" baseline="0" dirty="0">
                <a:solidFill>
                  <a:schemeClr val="tx1"/>
                </a:solidFill>
                <a:effectLst/>
                <a:latin typeface="+mn-lt"/>
                <a:ea typeface="+mn-ea"/>
                <a:cs typeface="+mn-cs"/>
              </a:rPr>
              <a:t> uncertainty; and knowledge that there is not</a:t>
            </a:r>
            <a:r>
              <a:rPr lang="en-US" sz="1200" kern="1200" dirty="0">
                <a:solidFill>
                  <a:schemeClr val="tx1"/>
                </a:solidFill>
                <a:effectLst/>
                <a:latin typeface="+mn-lt"/>
                <a:ea typeface="+mn-ea"/>
                <a:cs typeface="+mn-cs"/>
              </a:rPr>
              <a:t> a one-size-fits all approach to treatment</a:t>
            </a:r>
            <a:r>
              <a:rPr lang="en-US" sz="1200" kern="1200" baseline="0" dirty="0">
                <a:solidFill>
                  <a:schemeClr val="tx1"/>
                </a:solidFill>
                <a:effectLst/>
                <a:latin typeface="+mn-lt"/>
                <a:ea typeface="+mn-ea"/>
                <a:cs typeface="+mn-cs"/>
              </a:rPr>
              <a:t> and care</a:t>
            </a:r>
            <a:r>
              <a:rPr lang="en-US" sz="1200" kern="1200" dirty="0">
                <a:solidFill>
                  <a:schemeClr val="tx1"/>
                </a:solidFill>
                <a:effectLst/>
                <a:latin typeface="+mn-lt"/>
                <a:ea typeface="+mn-ea"/>
                <a:cs typeface="+mn-cs"/>
              </a:rPr>
              <a:t>.</a:t>
            </a:r>
          </a:p>
          <a:p>
            <a:pPr marL="228600" indent="-228600">
              <a:buAutoNum type="arabicPeriod"/>
            </a:pPr>
            <a:r>
              <a:rPr lang="en-US" sz="1200" kern="1200" dirty="0">
                <a:solidFill>
                  <a:schemeClr val="tx1"/>
                </a:solidFill>
                <a:effectLst/>
                <a:latin typeface="+mn-lt"/>
                <a:ea typeface="+mn-ea"/>
                <a:cs typeface="+mn-cs"/>
              </a:rPr>
              <a:t>The internet has opened</a:t>
            </a:r>
            <a:r>
              <a:rPr lang="en-US" sz="1200" kern="1200" baseline="0" dirty="0">
                <a:solidFill>
                  <a:schemeClr val="tx1"/>
                </a:solidFill>
                <a:effectLst/>
                <a:latin typeface="+mn-lt"/>
                <a:ea typeface="+mn-ea"/>
                <a:cs typeface="+mn-cs"/>
              </a:rPr>
              <a:t> new possibilities for youth with autism to create community and belonging.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Film reference: The film </a:t>
            </a:r>
            <a:r>
              <a:rPr lang="en-US" sz="1200" b="0" i="1" kern="1200" dirty="0">
                <a:solidFill>
                  <a:schemeClr val="tx1"/>
                </a:solidFill>
                <a:effectLst/>
                <a:latin typeface="+mn-lt"/>
                <a:ea typeface="+mn-ea"/>
                <a:cs typeface="+mn-cs"/>
              </a:rPr>
              <a:t>Adam </a:t>
            </a:r>
            <a:r>
              <a:rPr lang="en-US" sz="1200" b="0" i="0" kern="1200" dirty="0">
                <a:solidFill>
                  <a:schemeClr val="tx1"/>
                </a:solidFill>
                <a:effectLst/>
                <a:latin typeface="+mn-lt"/>
                <a:ea typeface="+mn-ea"/>
                <a:cs typeface="+mn-cs"/>
              </a:rPr>
              <a:t>(2009),</a:t>
            </a:r>
            <a:r>
              <a:rPr lang="en-US" sz="1200" b="0" i="0" kern="1200" baseline="0" dirty="0">
                <a:solidFill>
                  <a:schemeClr val="tx1"/>
                </a:solidFill>
                <a:effectLst/>
                <a:latin typeface="+mn-lt"/>
                <a:ea typeface="+mn-ea"/>
                <a:cs typeface="+mn-cs"/>
              </a:rPr>
              <a:t> directed by Max Mayer, tells the story of a young </a:t>
            </a:r>
            <a:r>
              <a:rPr lang="en-US" sz="1200" b="0" i="0" kern="1200" dirty="0">
                <a:solidFill>
                  <a:schemeClr val="tx1"/>
                </a:solidFill>
                <a:effectLst/>
                <a:latin typeface="+mn-lt"/>
                <a:ea typeface="+mn-ea"/>
                <a:cs typeface="+mn-cs"/>
              </a:rPr>
              <a:t>man with Asperger's Syndrome</a:t>
            </a:r>
            <a:r>
              <a:rPr lang="en-US" sz="1200" b="0" i="0" kern="1200" baseline="0" dirty="0">
                <a:solidFill>
                  <a:schemeClr val="tx1"/>
                </a:solidFill>
                <a:effectLst/>
                <a:latin typeface="+mn-lt"/>
                <a:ea typeface="+mn-ea"/>
                <a:cs typeface="+mn-cs"/>
              </a:rPr>
              <a:t> and his </a:t>
            </a:r>
            <a:r>
              <a:rPr lang="en-US" sz="1200" b="0" i="0" kern="1200" dirty="0">
                <a:solidFill>
                  <a:schemeClr val="tx1"/>
                </a:solidFill>
                <a:effectLst/>
                <a:latin typeface="+mn-lt"/>
                <a:ea typeface="+mn-ea"/>
                <a:cs typeface="+mn-cs"/>
              </a:rPr>
              <a:t> relationship with a</a:t>
            </a:r>
            <a:r>
              <a:rPr lang="en-US" sz="1200" b="0" i="0" kern="1200" baseline="0" dirty="0">
                <a:solidFill>
                  <a:schemeClr val="tx1"/>
                </a:solidFill>
                <a:effectLst/>
                <a:latin typeface="+mn-lt"/>
                <a:ea typeface="+mn-ea"/>
                <a:cs typeface="+mn-cs"/>
              </a:rPr>
              <a:t> young woman who lives in his apartment building. It offers credible insight into the worlds of young adults with autism.</a:t>
            </a:r>
            <a:endParaRPr lang="en-US" dirty="0"/>
          </a:p>
          <a:p>
            <a:r>
              <a:rPr lang="en-US" dirty="0"/>
              <a:t>Photo: commons.wikimedia.org.</a:t>
            </a:r>
          </a:p>
        </p:txBody>
      </p:sp>
      <p:sp>
        <p:nvSpPr>
          <p:cNvPr id="4" name="Slide Number Placeholder 3"/>
          <p:cNvSpPr>
            <a:spLocks noGrp="1"/>
          </p:cNvSpPr>
          <p:nvPr>
            <p:ph type="sldNum" sz="quarter" idx="10"/>
          </p:nvPr>
        </p:nvSpPr>
        <p:spPr/>
        <p:txBody>
          <a:bodyPr/>
          <a:lstStyle/>
          <a:p>
            <a:fld id="{89F10567-1FAC-468F-BA50-8A64D725CB49}" type="slidenum">
              <a:rPr lang="en-US" smtClean="0"/>
              <a:t>11</a:t>
            </a:fld>
            <a:endParaRPr lang="en-US"/>
          </a:p>
        </p:txBody>
      </p:sp>
    </p:spTree>
    <p:extLst>
      <p:ext uri="{BB962C8B-B14F-4D97-AF65-F5344CB8AC3E}">
        <p14:creationId xmlns:p14="http://schemas.microsoft.com/office/powerpoint/2010/main" val="1992247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kern="1200" dirty="0">
                <a:solidFill>
                  <a:schemeClr val="tx1"/>
                </a:solidFill>
                <a:effectLst/>
                <a:latin typeface="+mn-lt"/>
                <a:ea typeface="+mn-ea"/>
                <a:cs typeface="+mn-cs"/>
              </a:rPr>
              <a:t>There is an array of valid educational theories and therapeutic strategies for working with children and youth with ASD.</a:t>
            </a:r>
          </a:p>
          <a:p>
            <a:pPr marL="228600" indent="-228600">
              <a:buAutoNum type="arabicPeriod"/>
            </a:pPr>
            <a:r>
              <a:rPr lang="en-US" sz="1200" kern="1200" dirty="0">
                <a:solidFill>
                  <a:schemeClr val="tx1"/>
                </a:solidFill>
                <a:effectLst/>
                <a:latin typeface="+mn-lt"/>
                <a:ea typeface="+mn-ea"/>
                <a:cs typeface="+mn-cs"/>
              </a:rPr>
              <a:t>It</a:t>
            </a:r>
            <a:r>
              <a:rPr lang="en-US" sz="1200" kern="1200" baseline="0" dirty="0">
                <a:solidFill>
                  <a:schemeClr val="tx1"/>
                </a:solidFill>
                <a:effectLst/>
                <a:latin typeface="+mn-lt"/>
                <a:ea typeface="+mn-ea"/>
                <a:cs typeface="+mn-cs"/>
              </a:rPr>
              <a:t> is most beneficial </a:t>
            </a:r>
            <a:r>
              <a:rPr lang="en-US" sz="1200" kern="1200" dirty="0">
                <a:solidFill>
                  <a:schemeClr val="tx1"/>
                </a:solidFill>
                <a:effectLst/>
                <a:latin typeface="+mn-lt"/>
                <a:ea typeface="+mn-ea"/>
                <a:cs typeface="+mn-cs"/>
              </a:rPr>
              <a:t>when workers</a:t>
            </a:r>
            <a:r>
              <a:rPr lang="en-US" sz="1200" kern="1200" baseline="0" dirty="0">
                <a:solidFill>
                  <a:schemeClr val="tx1"/>
                </a:solidFill>
                <a:effectLst/>
                <a:latin typeface="+mn-lt"/>
                <a:ea typeface="+mn-ea"/>
                <a:cs typeface="+mn-cs"/>
              </a:rPr>
              <a:t> and educators</a:t>
            </a:r>
            <a:r>
              <a:rPr lang="en-US" sz="1200" kern="1200" dirty="0">
                <a:solidFill>
                  <a:schemeClr val="tx1"/>
                </a:solidFill>
                <a:effectLst/>
                <a:latin typeface="+mn-lt"/>
                <a:ea typeface="+mn-ea"/>
                <a:cs typeface="+mn-cs"/>
              </a:rPr>
              <a:t> are open to a diversity of</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therapeutic and educational approaches geared</a:t>
            </a:r>
            <a:r>
              <a:rPr lang="en-US" sz="1200" kern="1200" baseline="0" dirty="0">
                <a:solidFill>
                  <a:schemeClr val="tx1"/>
                </a:solidFill>
                <a:effectLst/>
                <a:latin typeface="+mn-lt"/>
                <a:ea typeface="+mn-ea"/>
                <a:cs typeface="+mn-cs"/>
              </a:rPr>
              <a:t> to the unique child’s needs and capacities</a:t>
            </a:r>
            <a:r>
              <a:rPr lang="en-US" sz="1200" kern="1200" dirty="0">
                <a:solidFill>
                  <a:schemeClr val="tx1"/>
                </a:solidFill>
                <a:effectLst/>
                <a:latin typeface="+mn-lt"/>
                <a:ea typeface="+mn-ea"/>
                <a:cs typeface="+mn-cs"/>
              </a:rPr>
              <a:t>. </a:t>
            </a:r>
          </a:p>
          <a:p>
            <a:pPr marL="228600" indent="-228600">
              <a:buAutoNum type="arabicPeriod"/>
            </a:pPr>
            <a:r>
              <a:rPr lang="en-US" sz="1200" kern="1200" dirty="0">
                <a:solidFill>
                  <a:schemeClr val="tx1"/>
                </a:solidFill>
                <a:effectLst/>
                <a:latin typeface="+mn-lt"/>
                <a:ea typeface="+mn-ea"/>
                <a:cs typeface="+mn-cs"/>
              </a:rPr>
              <a:t>Proponents of the TEACCH</a:t>
            </a:r>
            <a:r>
              <a:rPr lang="en-US" sz="1200" kern="1200" baseline="300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 program advise that treatment for ASD must occur within the context of caring, consistent, and accepting relationships. TEACCH staff suggest</a:t>
            </a:r>
            <a:r>
              <a:rPr lang="en-US" sz="1200" kern="1200" baseline="0" dirty="0">
                <a:solidFill>
                  <a:schemeClr val="tx1"/>
                </a:solidFill>
                <a:effectLst/>
                <a:latin typeface="+mn-lt"/>
                <a:ea typeface="+mn-ea"/>
                <a:cs typeface="+mn-cs"/>
              </a:rPr>
              <a:t> that children with autism learn best through visual and structured therapeutic education.</a:t>
            </a:r>
          </a:p>
          <a:p>
            <a:pPr marL="228600" indent="-228600">
              <a:buAutoNum type="arabicPeriod"/>
            </a:pPr>
            <a:r>
              <a:rPr lang="en-US" sz="1200" kern="1200" dirty="0">
                <a:solidFill>
                  <a:schemeClr val="tx1"/>
                </a:solidFill>
                <a:effectLst/>
                <a:latin typeface="+mn-lt"/>
                <a:ea typeface="+mn-ea"/>
                <a:cs typeface="+mn-cs"/>
              </a:rPr>
              <a:t> DIR, the developmental, individual-difference, relationship based model</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uses play to facilitate social and communicative development,</a:t>
            </a:r>
            <a:r>
              <a:rPr lang="en-US" sz="1200" kern="1200" baseline="0" dirty="0">
                <a:solidFill>
                  <a:schemeClr val="tx1"/>
                </a:solidFill>
                <a:effectLst/>
                <a:latin typeface="+mn-lt"/>
                <a:ea typeface="+mn-ea"/>
                <a:cs typeface="+mn-cs"/>
              </a:rPr>
              <a:t> a method they call </a:t>
            </a:r>
            <a:r>
              <a:rPr lang="en-US" sz="1200" kern="1200" baseline="0" dirty="0" err="1">
                <a:solidFill>
                  <a:schemeClr val="tx1"/>
                </a:solidFill>
                <a:effectLst/>
                <a:latin typeface="+mn-lt"/>
                <a:ea typeface="+mn-ea"/>
                <a:cs typeface="+mn-cs"/>
              </a:rPr>
              <a:t>Floortime</a:t>
            </a:r>
            <a:r>
              <a:rPr lang="en-US" sz="1200" kern="1200" baseline="0" dirty="0">
                <a:solidFill>
                  <a:schemeClr val="tx1"/>
                </a:solidFill>
                <a:effectLst/>
                <a:latin typeface="+mn-lt"/>
                <a:ea typeface="+mn-ea"/>
                <a:cs typeface="+mn-cs"/>
              </a:rPr>
              <a:t>.</a:t>
            </a:r>
          </a:p>
          <a:p>
            <a:pPr marL="228600" indent="-228600">
              <a:buAutoNum type="arabicPeriod"/>
            </a:pPr>
            <a:r>
              <a:rPr lang="en-US" sz="1200" kern="1200" baseline="0" dirty="0">
                <a:solidFill>
                  <a:schemeClr val="tx1"/>
                </a:solidFill>
                <a:effectLst/>
                <a:latin typeface="+mn-lt"/>
                <a:ea typeface="+mn-ea"/>
                <a:cs typeface="+mn-cs"/>
              </a:rPr>
              <a:t>The strengths perspective applied to autism treatment </a:t>
            </a:r>
            <a:r>
              <a:rPr lang="en-US" sz="1200" kern="1200" dirty="0">
                <a:solidFill>
                  <a:schemeClr val="tx1"/>
                </a:solidFill>
                <a:effectLst/>
                <a:latin typeface="+mn-lt"/>
                <a:ea typeface="+mn-ea"/>
                <a:cs typeface="+mn-cs"/>
              </a:rPr>
              <a:t>highlight the benefits of conducting assessments and implementing treatment approaches focused on the strengths of children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their families. They propose</a:t>
            </a:r>
            <a:r>
              <a:rPr lang="en-US" sz="1200" kern="1200" baseline="0" dirty="0">
                <a:solidFill>
                  <a:schemeClr val="tx1"/>
                </a:solidFill>
                <a:effectLst/>
                <a:latin typeface="+mn-lt"/>
                <a:ea typeface="+mn-ea"/>
                <a:cs typeface="+mn-cs"/>
              </a:rPr>
              <a:t> that c</a:t>
            </a:r>
            <a:r>
              <a:rPr lang="en-US" sz="1200" kern="1200" dirty="0">
                <a:solidFill>
                  <a:schemeClr val="tx1"/>
                </a:solidFill>
                <a:effectLst/>
                <a:latin typeface="+mn-lt"/>
                <a:ea typeface="+mn-ea"/>
                <a:cs typeface="+mn-cs"/>
              </a:rPr>
              <a:t>oncentrating on successes rather than on deficits creates a foundation of hope.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mn-lt"/>
                <a:ea typeface="+mn-ea"/>
                <a:cs typeface="+mn-cs"/>
              </a:rPr>
              <a:t>At the present time there is no known cure for autism thus regardless of chosen treatment</a:t>
            </a:r>
            <a:r>
              <a:rPr lang="en-US" sz="1200" kern="1200" baseline="0" dirty="0">
                <a:solidFill>
                  <a:schemeClr val="tx1"/>
                </a:solidFill>
                <a:effectLst/>
                <a:latin typeface="+mn-lt"/>
                <a:ea typeface="+mn-ea"/>
                <a:cs typeface="+mn-cs"/>
              </a:rPr>
              <a:t> approach, children seem to do best when workers/educators</a:t>
            </a:r>
            <a:r>
              <a:rPr lang="en-US" sz="1200" kern="1200" dirty="0">
                <a:solidFill>
                  <a:schemeClr val="tx1"/>
                </a:solidFill>
                <a:effectLst/>
                <a:latin typeface="+mn-lt"/>
                <a:ea typeface="+mn-ea"/>
                <a:cs typeface="+mn-cs"/>
              </a:rPr>
              <a:t> focus on developing strengths that will enable each unique child “to function as meaningfully and as independently as possible” in their homes and in their communities (TEACCH Mission Statement, 2012).</a:t>
            </a:r>
          </a:p>
          <a:p>
            <a:pPr marL="228600" indent="-228600">
              <a:buAutoNum type="arabicPeriod"/>
            </a:pPr>
            <a:endParaRPr lang="en-US" sz="1200" kern="1200" baseline="0" dirty="0">
              <a:solidFill>
                <a:schemeClr val="tx1"/>
              </a:solidFill>
              <a:effectLst/>
              <a:latin typeface="+mn-lt"/>
              <a:ea typeface="+mn-ea"/>
              <a:cs typeface="+mn-cs"/>
            </a:endParaRPr>
          </a:p>
          <a:p>
            <a:endParaRPr lang="en-US" sz="1200" kern="1200" baseline="0" dirty="0">
              <a:solidFill>
                <a:schemeClr val="tx1"/>
              </a:solidFill>
              <a:effectLst/>
              <a:latin typeface="+mn-lt"/>
              <a:ea typeface="+mn-ea"/>
              <a:cs typeface="+mn-cs"/>
            </a:endParaRPr>
          </a:p>
          <a:p>
            <a:r>
              <a:rPr lang="en-US" sz="1200" b="0" kern="1200" baseline="30000" dirty="0">
                <a:solidFill>
                  <a:schemeClr val="tx1"/>
                </a:solidFill>
                <a:effectLst/>
                <a:latin typeface="+mn-lt"/>
                <a:ea typeface="+mn-ea"/>
                <a:cs typeface="+mn-cs"/>
              </a:rPr>
              <a:t>1</a:t>
            </a:r>
            <a:r>
              <a:rPr lang="en-US" sz="1200" b="0" kern="1200" dirty="0">
                <a:solidFill>
                  <a:schemeClr val="tx1"/>
                </a:solidFill>
                <a:effectLst/>
                <a:latin typeface="+mn-lt"/>
                <a:ea typeface="+mn-ea"/>
                <a:cs typeface="+mn-cs"/>
              </a:rPr>
              <a:t>T</a:t>
            </a:r>
            <a:r>
              <a:rPr lang="en-US" sz="1200" kern="1200" dirty="0">
                <a:solidFill>
                  <a:schemeClr val="tx1"/>
                </a:solidFill>
                <a:effectLst/>
                <a:latin typeface="+mn-lt"/>
                <a:ea typeface="+mn-ea"/>
                <a:cs typeface="+mn-cs"/>
              </a:rPr>
              <a:t>reatment and </a:t>
            </a:r>
            <a:r>
              <a:rPr lang="en-US" sz="1200" b="0" kern="1200" dirty="0">
                <a:solidFill>
                  <a:schemeClr val="tx1"/>
                </a:solidFill>
                <a:effectLst/>
                <a:latin typeface="+mn-lt"/>
                <a:ea typeface="+mn-ea"/>
                <a:cs typeface="+mn-cs"/>
              </a:rPr>
              <a:t>E</a:t>
            </a:r>
            <a:r>
              <a:rPr lang="en-US" sz="1200" kern="1200" dirty="0">
                <a:solidFill>
                  <a:schemeClr val="tx1"/>
                </a:solidFill>
                <a:effectLst/>
                <a:latin typeface="+mn-lt"/>
                <a:ea typeface="+mn-ea"/>
                <a:cs typeface="+mn-cs"/>
              </a:rPr>
              <a:t>ducation of </a:t>
            </a:r>
            <a:r>
              <a:rPr lang="en-US" sz="1200" b="0"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utistic and </a:t>
            </a:r>
            <a:r>
              <a:rPr lang="en-US" sz="1200" b="0"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ommunication related handicapped </a:t>
            </a:r>
            <a:r>
              <a:rPr lang="en-US" sz="1200" b="0" kern="1200" dirty="0">
                <a:solidFill>
                  <a:schemeClr val="tx1"/>
                </a:solidFill>
                <a:effectLst/>
                <a:latin typeface="+mn-lt"/>
                <a:ea typeface="+mn-ea"/>
                <a:cs typeface="+mn-cs"/>
              </a:rPr>
              <a:t>Ch</a:t>
            </a:r>
            <a:r>
              <a:rPr lang="en-US" sz="1200" kern="1200" dirty="0">
                <a:solidFill>
                  <a:schemeClr val="tx1"/>
                </a:solidFill>
                <a:effectLst/>
                <a:latin typeface="+mn-lt"/>
                <a:ea typeface="+mn-ea"/>
                <a:cs typeface="+mn-cs"/>
              </a:rPr>
              <a:t>ildren.  </a:t>
            </a:r>
          </a:p>
          <a:p>
            <a:endParaRPr lang="en-US" dirty="0"/>
          </a:p>
          <a:p>
            <a:r>
              <a:rPr lang="en-US" dirty="0"/>
              <a:t>Photos: Left -- commons.wikimedia.org; Middle – www.flickr.com; Right – commons.wikimedia.org.</a:t>
            </a:r>
          </a:p>
        </p:txBody>
      </p:sp>
      <p:sp>
        <p:nvSpPr>
          <p:cNvPr id="4" name="Slide Number Placeholder 3"/>
          <p:cNvSpPr>
            <a:spLocks noGrp="1"/>
          </p:cNvSpPr>
          <p:nvPr>
            <p:ph type="sldNum" sz="quarter" idx="10"/>
          </p:nvPr>
        </p:nvSpPr>
        <p:spPr/>
        <p:txBody>
          <a:bodyPr/>
          <a:lstStyle/>
          <a:p>
            <a:fld id="{89F10567-1FAC-468F-BA50-8A64D725CB49}" type="slidenum">
              <a:rPr lang="en-US" smtClean="0"/>
              <a:t>12</a:t>
            </a:fld>
            <a:endParaRPr lang="en-US"/>
          </a:p>
        </p:txBody>
      </p:sp>
    </p:spTree>
    <p:extLst>
      <p:ext uri="{BB962C8B-B14F-4D97-AF65-F5344CB8AC3E}">
        <p14:creationId xmlns:p14="http://schemas.microsoft.com/office/powerpoint/2010/main" val="23682726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kern="1200" dirty="0">
                <a:solidFill>
                  <a:schemeClr val="tx1"/>
                </a:solidFill>
                <a:effectLst/>
                <a:latin typeface="+mn-lt"/>
                <a:ea typeface="+mn-ea"/>
                <a:cs typeface="+mn-cs"/>
              </a:rPr>
              <a:t>Tourette’s syndrome</a:t>
            </a:r>
            <a:r>
              <a:rPr lang="en-US" sz="1200" kern="1200" baseline="300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(TS) is an often misunderstood neurodevelopmental condition characterized by motor and vocal tics. </a:t>
            </a:r>
          </a:p>
          <a:p>
            <a:pPr marL="228600" indent="-228600">
              <a:buAutoNum type="arabicPeriod"/>
            </a:pPr>
            <a:r>
              <a:rPr lang="en-US" sz="1200" kern="1200" dirty="0">
                <a:solidFill>
                  <a:schemeClr val="tx1"/>
                </a:solidFill>
                <a:effectLst/>
                <a:latin typeface="+mn-lt"/>
                <a:ea typeface="+mn-ea"/>
                <a:cs typeface="+mn-cs"/>
              </a:rPr>
              <a:t>Prevalence</a:t>
            </a:r>
            <a:r>
              <a:rPr lang="en-US" sz="1200" kern="1200" baseline="0" dirty="0">
                <a:solidFill>
                  <a:schemeClr val="tx1"/>
                </a:solidFill>
                <a:effectLst/>
                <a:latin typeface="+mn-lt"/>
                <a:ea typeface="+mn-ea"/>
                <a:cs typeface="+mn-cs"/>
              </a:rPr>
              <a:t> estimates range from </a:t>
            </a:r>
            <a:r>
              <a:rPr lang="en-US" sz="1200" kern="1200" dirty="0">
                <a:solidFill>
                  <a:schemeClr val="tx1"/>
                </a:solidFill>
                <a:effectLst/>
                <a:latin typeface="+mn-lt"/>
                <a:ea typeface="+mn-ea"/>
                <a:cs typeface="+mn-cs"/>
              </a:rPr>
              <a:t>1-10% per 1000 in children between the ages 6-17. Boys are more often diagnosed with TS than girls and its symptoms seem to diminish with age.</a:t>
            </a:r>
          </a:p>
          <a:p>
            <a:pPr marL="228600" indent="-228600">
              <a:buAutoNum type="arabicPeriod"/>
            </a:pPr>
            <a:r>
              <a:rPr lang="en-US" sz="1200" kern="1200" dirty="0">
                <a:solidFill>
                  <a:schemeClr val="tx1"/>
                </a:solidFill>
                <a:effectLst/>
                <a:latin typeface="+mn-lt"/>
                <a:ea typeface="+mn-ea"/>
                <a:cs typeface="+mn-cs"/>
              </a:rPr>
              <a:t> Young people report that tics are particularly difficult to manage and control while at school due to stress caused by cognitive</a:t>
            </a:r>
            <a:r>
              <a:rPr lang="en-US" sz="1200" kern="1200" baseline="0" dirty="0">
                <a:solidFill>
                  <a:schemeClr val="tx1"/>
                </a:solidFill>
                <a:effectLst/>
                <a:latin typeface="+mn-lt"/>
                <a:ea typeface="+mn-ea"/>
                <a:cs typeface="+mn-cs"/>
              </a:rPr>
              <a:t> and social strains; teasing and bullying are common.</a:t>
            </a:r>
          </a:p>
          <a:p>
            <a:pPr marL="0" indent="0">
              <a:buNone/>
            </a:pPr>
            <a:r>
              <a:rPr lang="en-US" sz="1200" kern="1200" dirty="0">
                <a:solidFill>
                  <a:schemeClr val="tx1"/>
                </a:solidFill>
                <a:effectLst/>
                <a:latin typeface="+mn-lt"/>
                <a:ea typeface="+mn-ea"/>
                <a:cs typeface="+mn-cs"/>
              </a:rPr>
              <a:t>4.</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TS often goes unrecognized or misdiagnosed because of lack of awareness and training.</a:t>
            </a:r>
          </a:p>
          <a:p>
            <a:pPr marL="0" indent="0">
              <a:buNone/>
            </a:pPr>
            <a:r>
              <a:rPr lang="en-US" sz="1200" kern="1200" dirty="0">
                <a:solidFill>
                  <a:schemeClr val="tx1"/>
                </a:solidFill>
                <a:effectLst/>
                <a:latin typeface="+mn-lt"/>
                <a:ea typeface="+mn-ea"/>
                <a:cs typeface="+mn-cs"/>
              </a:rPr>
              <a:t>5.</a:t>
            </a:r>
            <a:r>
              <a:rPr lang="en-US" sz="1200" kern="1200" baseline="0" dirty="0">
                <a:solidFill>
                  <a:schemeClr val="tx1"/>
                </a:solidFill>
                <a:effectLst/>
                <a:latin typeface="+mn-lt"/>
                <a:ea typeface="+mn-ea"/>
                <a:cs typeface="+mn-cs"/>
              </a:rPr>
              <a:t> Similar to families with children living with autism, family impact from TS can significantly affect daily functioning and quality of life.</a:t>
            </a:r>
            <a:endParaRPr lang="en-US" sz="1200" kern="1200" dirty="0">
              <a:solidFill>
                <a:schemeClr val="tx1"/>
              </a:solidFill>
              <a:effectLst/>
              <a:latin typeface="+mn-lt"/>
              <a:ea typeface="+mn-ea"/>
              <a:cs typeface="+mn-cs"/>
            </a:endParaRPr>
          </a:p>
          <a:p>
            <a:pPr marL="0" indent="0">
              <a:buNone/>
            </a:pPr>
            <a:r>
              <a:rPr lang="en-US" sz="1200" kern="1200" dirty="0">
                <a:solidFill>
                  <a:schemeClr val="tx1"/>
                </a:solidFill>
                <a:effectLst/>
                <a:latin typeface="+mn-lt"/>
                <a:ea typeface="+mn-ea"/>
                <a:cs typeface="+mn-cs"/>
              </a:rPr>
              <a:t>5. There is not as yet a cure for</a:t>
            </a:r>
            <a:r>
              <a:rPr lang="en-US" sz="1200" kern="1200" baseline="0" dirty="0">
                <a:solidFill>
                  <a:schemeClr val="tx1"/>
                </a:solidFill>
                <a:effectLst/>
                <a:latin typeface="+mn-lt"/>
                <a:ea typeface="+mn-ea"/>
                <a:cs typeface="+mn-cs"/>
              </a:rPr>
              <a:t> Tourette’s but </a:t>
            </a:r>
            <a:r>
              <a:rPr lang="en-US" sz="1200" kern="1200" dirty="0">
                <a:solidFill>
                  <a:schemeClr val="tx1"/>
                </a:solidFill>
                <a:effectLst/>
                <a:latin typeface="+mn-lt"/>
                <a:ea typeface="+mn-ea"/>
                <a:cs typeface="+mn-cs"/>
              </a:rPr>
              <a:t>there are a number of therapeutic strategies</a:t>
            </a:r>
            <a:r>
              <a:rPr lang="en-US" sz="1200" kern="1200" baseline="0" dirty="0">
                <a:solidFill>
                  <a:schemeClr val="tx1"/>
                </a:solidFill>
                <a:effectLst/>
                <a:latin typeface="+mn-lt"/>
                <a:ea typeface="+mn-ea"/>
                <a:cs typeface="+mn-cs"/>
              </a:rPr>
              <a:t> (CBT, narrative approaches, relational therapies) </a:t>
            </a:r>
            <a:r>
              <a:rPr lang="en-US" sz="1200" kern="1200" dirty="0">
                <a:solidFill>
                  <a:schemeClr val="tx1"/>
                </a:solidFill>
                <a:effectLst/>
                <a:latin typeface="+mn-lt"/>
                <a:ea typeface="+mn-ea"/>
                <a:cs typeface="+mn-cs"/>
              </a:rPr>
              <a:t>along with proper medication management, that reduce problematic behaviors and stresses associated with the</a:t>
            </a:r>
            <a:r>
              <a:rPr lang="en-US" sz="1200" kern="1200" baseline="0" dirty="0">
                <a:solidFill>
                  <a:schemeClr val="tx1"/>
                </a:solidFill>
                <a:effectLst/>
                <a:latin typeface="+mn-lt"/>
                <a:ea typeface="+mn-ea"/>
                <a:cs typeface="+mn-cs"/>
              </a:rPr>
              <a:t> disorder</a:t>
            </a:r>
            <a:r>
              <a:rPr lang="en-US" sz="120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6. The</a:t>
            </a:r>
            <a:r>
              <a:rPr lang="en-US" sz="1200" kern="1200" baseline="0" dirty="0">
                <a:solidFill>
                  <a:schemeClr val="tx1"/>
                </a:solidFill>
                <a:effectLst/>
                <a:latin typeface="+mn-lt"/>
                <a:ea typeface="+mn-ea"/>
                <a:cs typeface="+mn-cs"/>
              </a:rPr>
              <a:t> link goes to a segment of the film ‘</a:t>
            </a:r>
            <a:r>
              <a:rPr lang="en-US" sz="1200" dirty="0"/>
              <a:t>I Have Tourette’s But Tourette’s Doesn’t Have Me!’,</a:t>
            </a:r>
            <a:r>
              <a:rPr lang="en-US" sz="1200" baseline="0" dirty="0"/>
              <a:t> an HBO documentary.</a:t>
            </a:r>
            <a:endParaRPr lang="en-US" sz="1200" dirty="0"/>
          </a:p>
          <a:p>
            <a:pPr marL="0" indent="0">
              <a:buNone/>
            </a:pPr>
            <a:endParaRPr lang="en-US" sz="1200" kern="1200" dirty="0">
              <a:solidFill>
                <a:schemeClr val="tx1"/>
              </a:solidFill>
              <a:effectLst/>
              <a:latin typeface="+mn-lt"/>
              <a:ea typeface="+mn-ea"/>
              <a:cs typeface="+mn-cs"/>
            </a:endParaRPr>
          </a:p>
          <a:p>
            <a:pPr marL="0" indent="0">
              <a:buNone/>
            </a:pP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Photo: commons.wikimedia.org.</a:t>
            </a:r>
            <a:endParaRPr lang="en-US" dirty="0"/>
          </a:p>
        </p:txBody>
      </p:sp>
      <p:sp>
        <p:nvSpPr>
          <p:cNvPr id="4" name="Slide Number Placeholder 3"/>
          <p:cNvSpPr>
            <a:spLocks noGrp="1"/>
          </p:cNvSpPr>
          <p:nvPr>
            <p:ph type="sldNum" sz="quarter" idx="10"/>
          </p:nvPr>
        </p:nvSpPr>
        <p:spPr/>
        <p:txBody>
          <a:bodyPr/>
          <a:lstStyle/>
          <a:p>
            <a:fld id="{89F10567-1FAC-468F-BA50-8A64D725CB49}" type="slidenum">
              <a:rPr lang="en-US" smtClean="0"/>
              <a:t>13</a:t>
            </a:fld>
            <a:endParaRPr lang="en-US"/>
          </a:p>
        </p:txBody>
      </p:sp>
    </p:spTree>
    <p:extLst>
      <p:ext uri="{BB962C8B-B14F-4D97-AF65-F5344CB8AC3E}">
        <p14:creationId xmlns:p14="http://schemas.microsoft.com/office/powerpoint/2010/main" val="3711360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kern="1200" dirty="0">
                <a:solidFill>
                  <a:schemeClr val="tx1"/>
                </a:solidFill>
                <a:effectLst/>
                <a:latin typeface="+mn-lt"/>
                <a:ea typeface="+mn-ea"/>
                <a:cs typeface="+mn-cs"/>
              </a:rPr>
              <a:t>Most parents who have a baby with Down</a:t>
            </a:r>
            <a:r>
              <a:rPr lang="en-US" sz="1200" kern="1200" baseline="0" dirty="0">
                <a:solidFill>
                  <a:schemeClr val="tx1"/>
                </a:solidFill>
                <a:effectLst/>
                <a:latin typeface="+mn-lt"/>
                <a:ea typeface="+mn-ea"/>
                <a:cs typeface="+mn-cs"/>
              </a:rPr>
              <a:t> syndrome or other developmental disability</a:t>
            </a:r>
            <a:r>
              <a:rPr lang="en-US" sz="1200" kern="1200" dirty="0">
                <a:solidFill>
                  <a:schemeClr val="tx1"/>
                </a:solidFill>
                <a:effectLst/>
                <a:latin typeface="+mn-lt"/>
                <a:ea typeface="+mn-ea"/>
                <a:cs typeface="+mn-cs"/>
              </a:rPr>
              <a:t> learn of the diagnosis after birth because for a number of reasons there was no prenatal testing. </a:t>
            </a:r>
          </a:p>
          <a:p>
            <a:pPr marL="228600" indent="-228600">
              <a:buAutoNum type="arabicPeriod"/>
            </a:pPr>
            <a:r>
              <a:rPr lang="en-US" sz="1200" kern="1200" dirty="0">
                <a:solidFill>
                  <a:schemeClr val="tx1"/>
                </a:solidFill>
                <a:effectLst/>
                <a:latin typeface="+mn-lt"/>
                <a:ea typeface="+mn-ea"/>
                <a:cs typeface="+mn-cs"/>
              </a:rPr>
              <a:t>Even</a:t>
            </a:r>
            <a:r>
              <a:rPr lang="en-US" sz="1200" kern="1200" baseline="0" dirty="0">
                <a:solidFill>
                  <a:schemeClr val="tx1"/>
                </a:solidFill>
                <a:effectLst/>
                <a:latin typeface="+mn-lt"/>
                <a:ea typeface="+mn-ea"/>
                <a:cs typeface="+mn-cs"/>
              </a:rPr>
              <a:t> when prepared, p</a:t>
            </a:r>
            <a:r>
              <a:rPr lang="en-US" sz="1200" kern="1200" dirty="0">
                <a:solidFill>
                  <a:schemeClr val="tx1"/>
                </a:solidFill>
                <a:effectLst/>
                <a:latin typeface="+mn-lt"/>
                <a:ea typeface="+mn-ea"/>
                <a:cs typeface="+mn-cs"/>
              </a:rPr>
              <a:t>arents are surprised</a:t>
            </a:r>
            <a:r>
              <a:rPr lang="en-US" sz="1200" kern="1200" baseline="0" dirty="0">
                <a:solidFill>
                  <a:schemeClr val="tx1"/>
                </a:solidFill>
                <a:effectLst/>
                <a:latin typeface="+mn-lt"/>
                <a:ea typeface="+mn-ea"/>
                <a:cs typeface="+mn-cs"/>
              </a:rPr>
              <a:t> by the </a:t>
            </a:r>
            <a:r>
              <a:rPr lang="en-US" sz="1200" kern="1200" dirty="0">
                <a:solidFill>
                  <a:schemeClr val="tx1"/>
                </a:solidFill>
                <a:effectLst/>
                <a:latin typeface="+mn-lt"/>
                <a:ea typeface="+mn-ea"/>
                <a:cs typeface="+mn-cs"/>
              </a:rPr>
              <a:t>range of emotions they experience in response to having a child with disabilities. Shock, disappointment, guilt, grief and anger are common yet disenfranchised emotions reported by parents. </a:t>
            </a:r>
          </a:p>
          <a:p>
            <a:pPr marL="228600" indent="-228600">
              <a:buAutoNum type="arabicPeriod"/>
            </a:pPr>
            <a:r>
              <a:rPr lang="en-US" sz="1200" kern="1200" dirty="0">
                <a:solidFill>
                  <a:schemeClr val="tx1"/>
                </a:solidFill>
                <a:effectLst/>
                <a:latin typeface="+mn-lt"/>
                <a:ea typeface="+mn-ea"/>
                <a:cs typeface="+mn-cs"/>
              </a:rPr>
              <a:t>Difficult feelings co-exist with powerfully positive emotions such as love, pride, and awe at what children are able to accomplish given their struggles. </a:t>
            </a:r>
          </a:p>
          <a:p>
            <a:pPr marL="228600" indent="-228600">
              <a:buAutoNum type="arabicPeriod"/>
            </a:pPr>
            <a:r>
              <a:rPr lang="en-US" sz="1200" kern="1200" dirty="0">
                <a:solidFill>
                  <a:schemeClr val="tx1"/>
                </a:solidFill>
                <a:effectLst/>
                <a:latin typeface="+mn-lt"/>
                <a:ea typeface="+mn-ea"/>
                <a:cs typeface="+mn-cs"/>
              </a:rPr>
              <a:t>No matter how knowledgeable or skilled workers might be, they can never truly know what it’s like to raise a child with special needs.</a:t>
            </a:r>
          </a:p>
          <a:p>
            <a:pPr marL="0" indent="0">
              <a:buNone/>
            </a:pPr>
            <a:r>
              <a:rPr lang="en-US" sz="1200" kern="1200" dirty="0">
                <a:solidFill>
                  <a:schemeClr val="tx1"/>
                </a:solidFill>
                <a:effectLst/>
                <a:latin typeface="+mn-lt"/>
                <a:ea typeface="+mn-ea"/>
                <a:cs typeface="+mn-cs"/>
              </a:rPr>
              <a:t>Photo: commons.wikimedia.org.</a:t>
            </a:r>
            <a:endParaRPr lang="en-US" dirty="0"/>
          </a:p>
        </p:txBody>
      </p:sp>
      <p:sp>
        <p:nvSpPr>
          <p:cNvPr id="4" name="Slide Number Placeholder 3"/>
          <p:cNvSpPr>
            <a:spLocks noGrp="1"/>
          </p:cNvSpPr>
          <p:nvPr>
            <p:ph type="sldNum" sz="quarter" idx="10"/>
          </p:nvPr>
        </p:nvSpPr>
        <p:spPr/>
        <p:txBody>
          <a:bodyPr/>
          <a:lstStyle/>
          <a:p>
            <a:fld id="{89F10567-1FAC-468F-BA50-8A64D725CB49}" type="slidenum">
              <a:rPr lang="en-US" smtClean="0"/>
              <a:t>14</a:t>
            </a:fld>
            <a:endParaRPr lang="en-US"/>
          </a:p>
        </p:txBody>
      </p:sp>
    </p:spTree>
    <p:extLst>
      <p:ext uri="{BB962C8B-B14F-4D97-AF65-F5344CB8AC3E}">
        <p14:creationId xmlns:p14="http://schemas.microsoft.com/office/powerpoint/2010/main" val="19799661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a:solidFill>
                  <a:schemeClr val="tx1"/>
                </a:solidFill>
                <a:effectLst/>
                <a:latin typeface="+mn-lt"/>
                <a:ea typeface="+mn-ea"/>
                <a:cs typeface="+mn-cs"/>
              </a:rPr>
              <a:t>Myrna &amp; Phoebe (Modified from Chapter 9, pp. 212-213): </a:t>
            </a:r>
            <a:r>
              <a:rPr lang="en-US" sz="1200" kern="1200" dirty="0">
                <a:solidFill>
                  <a:schemeClr val="tx1"/>
                </a:solidFill>
                <a:effectLst/>
                <a:latin typeface="+mn-lt"/>
                <a:ea typeface="+mn-ea"/>
                <a:cs typeface="+mn-cs"/>
              </a:rPr>
              <a:t>Early on the snowy evening of February 18, 2000 Phoebe Anna Fleming was born. When Myrna looked at her daughter she knew immediately that she had Down syndrome, however no one, not even the pediatrician said a word. She felt anxious and frightened and strangely disconnected from her tiny newborn. The day after Phoebe’s birth Myrna was visited by a woman who introduced herself as another mother of a child with Down syndrome. Myrna was appalled by the intrusion and asked the woman to leave. Before leaving the hospital, their pediatrician confirmed the diagnosis – Phoebe had Down syndrome also known as Trisomy 21.</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What he could guarantee was that Phoebe would be slower in her development than a youngster without Down syndrome;</a:t>
            </a:r>
            <a:r>
              <a:rPr lang="en-US" sz="1200" kern="1200" baseline="0" dirty="0">
                <a:solidFill>
                  <a:schemeClr val="tx1"/>
                </a:solidFill>
                <a:effectLst/>
                <a:latin typeface="+mn-lt"/>
                <a:ea typeface="+mn-ea"/>
                <a:cs typeface="+mn-cs"/>
              </a:rPr>
              <a:t> what</a:t>
            </a:r>
            <a:r>
              <a:rPr lang="en-US" sz="1200" kern="1200" dirty="0">
                <a:solidFill>
                  <a:schemeClr val="tx1"/>
                </a:solidFill>
                <a:effectLst/>
                <a:latin typeface="+mn-lt"/>
                <a:ea typeface="+mn-ea"/>
                <a:cs typeface="+mn-cs"/>
              </a:rPr>
              <a:t> he didn’t know was how much slower nor could</a:t>
            </a:r>
            <a:r>
              <a:rPr lang="en-US" sz="1200" kern="1200" baseline="0" dirty="0">
                <a:solidFill>
                  <a:schemeClr val="tx1"/>
                </a:solidFill>
                <a:effectLst/>
                <a:latin typeface="+mn-lt"/>
                <a:ea typeface="+mn-ea"/>
                <a:cs typeface="+mn-cs"/>
              </a:rPr>
              <a:t> he </a:t>
            </a:r>
            <a:r>
              <a:rPr lang="en-US" sz="1200" kern="1200" dirty="0">
                <a:solidFill>
                  <a:schemeClr val="tx1"/>
                </a:solidFill>
                <a:effectLst/>
                <a:latin typeface="+mn-lt"/>
                <a:ea typeface="+mn-ea"/>
                <a:cs typeface="+mn-cs"/>
              </a:rPr>
              <a:t>specify what other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symptoms or conditions might evolve. </a:t>
            </a:r>
          </a:p>
          <a:p>
            <a:r>
              <a:rPr lang="en-US" sz="1200" kern="1200" dirty="0">
                <a:solidFill>
                  <a:schemeClr val="tx1"/>
                </a:solidFill>
                <a:effectLst/>
                <a:latin typeface="+mn-lt"/>
                <a:ea typeface="+mn-ea"/>
                <a:cs typeface="+mn-cs"/>
              </a:rPr>
              <a:t>For the first few months of Phoebe’s life Myrna kept hoping that the doctor was wrong. “I kept looking at her and thinking that she would suddenly be normal. But then I’d see her tiny mouth and too large tongue, her flattened nose and her short little fingers and those almond eyes and I knew there was no going back.” </a:t>
            </a:r>
          </a:p>
          <a:p>
            <a:r>
              <a:rPr lang="en-US" sz="1200" kern="1200" dirty="0">
                <a:solidFill>
                  <a:schemeClr val="tx1"/>
                </a:solidFill>
                <a:effectLst/>
                <a:latin typeface="+mn-lt"/>
                <a:ea typeface="+mn-ea"/>
                <a:cs typeface="+mn-cs"/>
              </a:rPr>
              <a:t>When Phoebe was 5-months-old Myrna contacted the woman who had come to the hospital. They gradually became close friends as well as vocal advocates for kids with disabilities in their school district. Phoebe’s older siblings were helpful however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Gregory the five-year-old, was jealous and sometimes behaved</a:t>
            </a:r>
            <a:r>
              <a:rPr lang="en-US" sz="1200" kern="1200" baseline="0" dirty="0">
                <a:solidFill>
                  <a:schemeClr val="tx1"/>
                </a:solidFill>
                <a:effectLst/>
                <a:latin typeface="+mn-lt"/>
                <a:ea typeface="+mn-ea"/>
                <a:cs typeface="+mn-cs"/>
              </a:rPr>
              <a:t> aggressively towards</a:t>
            </a:r>
            <a:r>
              <a:rPr lang="en-US" sz="1200" kern="1200" dirty="0">
                <a:solidFill>
                  <a:schemeClr val="tx1"/>
                </a:solidFill>
                <a:effectLst/>
                <a:latin typeface="+mn-lt"/>
                <a:ea typeface="+mn-ea"/>
                <a:cs typeface="+mn-cs"/>
              </a:rPr>
              <a:t> his baby sister.  </a:t>
            </a:r>
          </a:p>
          <a:p>
            <a:r>
              <a:rPr lang="en-US" sz="1200" kern="1200" dirty="0">
                <a:solidFill>
                  <a:schemeClr val="tx1"/>
                </a:solidFill>
                <a:effectLst/>
                <a:latin typeface="+mn-lt"/>
                <a:ea typeface="+mn-ea"/>
                <a:cs typeface="+mn-cs"/>
              </a:rPr>
              <a:t>As she got older Phoebe’s engaging personality earned her admirers. The Flemings were lucky that Mike’s insurance covered most of her health expenses. This was especially important because shortly after birth Phoebe was diagnosed with an intestinal malformation that required two surgeries. The family paid</a:t>
            </a:r>
            <a:r>
              <a:rPr lang="en-US" sz="1200" kern="1200" baseline="0" dirty="0">
                <a:solidFill>
                  <a:schemeClr val="tx1"/>
                </a:solidFill>
                <a:effectLst/>
                <a:latin typeface="+mn-lt"/>
                <a:ea typeface="+mn-ea"/>
                <a:cs typeface="+mn-cs"/>
              </a:rPr>
              <a:t> out of pocket</a:t>
            </a:r>
            <a:r>
              <a:rPr lang="en-US" sz="1200" kern="1200" dirty="0">
                <a:solidFill>
                  <a:schemeClr val="tx1"/>
                </a:solidFill>
                <a:effectLst/>
                <a:latin typeface="+mn-lt"/>
                <a:ea typeface="+mn-ea"/>
                <a:cs typeface="+mn-cs"/>
              </a:rPr>
              <a:t> for many of her non-covered therapies,</a:t>
            </a:r>
            <a:r>
              <a:rPr lang="en-US" sz="1200" kern="1200" baseline="0" dirty="0">
                <a:solidFill>
                  <a:schemeClr val="tx1"/>
                </a:solidFill>
                <a:effectLst/>
                <a:latin typeface="+mn-lt"/>
                <a:ea typeface="+mn-ea"/>
                <a:cs typeface="+mn-cs"/>
              </a:rPr>
              <a:t> which strained their tight resources. </a:t>
            </a:r>
            <a:r>
              <a:rPr lang="en-US" sz="1200" kern="1200" dirty="0">
                <a:solidFill>
                  <a:schemeClr val="tx1"/>
                </a:solidFill>
                <a:effectLst/>
                <a:latin typeface="+mn-lt"/>
                <a:ea typeface="+mn-ea"/>
                <a:cs typeface="+mn-cs"/>
              </a:rPr>
              <a:t>To make ends meet Myrna opened a small home day care to supplement</a:t>
            </a:r>
            <a:r>
              <a:rPr lang="en-US" sz="1200" kern="1200" baseline="0" dirty="0">
                <a:solidFill>
                  <a:schemeClr val="tx1"/>
                </a:solidFill>
                <a:effectLst/>
                <a:latin typeface="+mn-lt"/>
                <a:ea typeface="+mn-ea"/>
                <a:cs typeface="+mn-cs"/>
              </a:rPr>
              <a:t> the family income</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Myrna candidly talks about the exhaustion she feels and admits at earlier times she was resentful of Phoebe. But these</a:t>
            </a:r>
            <a:r>
              <a:rPr lang="en-US" sz="1200" kern="1200" baseline="0" dirty="0">
                <a:solidFill>
                  <a:schemeClr val="tx1"/>
                </a:solidFill>
                <a:effectLst/>
                <a:latin typeface="+mn-lt"/>
                <a:ea typeface="+mn-ea"/>
                <a:cs typeface="+mn-cs"/>
              </a:rPr>
              <a:t> feelings were eased</a:t>
            </a:r>
            <a:r>
              <a:rPr lang="en-US" sz="1200" kern="1200" dirty="0">
                <a:solidFill>
                  <a:schemeClr val="tx1"/>
                </a:solidFill>
                <a:effectLst/>
                <a:latin typeface="+mn-lt"/>
                <a:ea typeface="+mn-ea"/>
                <a:cs typeface="+mn-cs"/>
              </a:rPr>
              <a:t> when Phoebe danced into the living room and made everyone’s day a little brighter. Both Mike and Myrna worry about what the future will hold for their young daughter. “She’s advancing far beyond what we expected,” Myrna said. “But her deficits will likely prevent her from living on her own and we don’t know yet what that means for her and for us?” </a:t>
            </a:r>
          </a:p>
          <a:p>
            <a:r>
              <a:rPr lang="en-US" sz="1200" kern="1200" dirty="0">
                <a:solidFill>
                  <a:schemeClr val="tx1"/>
                </a:solidFill>
                <a:effectLst/>
                <a:latin typeface="+mn-lt"/>
                <a:ea typeface="+mn-ea"/>
                <a:cs typeface="+mn-cs"/>
              </a:rPr>
              <a:t>Both parents acknowledge that waves of grief still encompass them when they think about their little girl and the prospects lost. They describe moments of overwhelming sorrow that hits at unexpected times.</a:t>
            </a:r>
          </a:p>
          <a:p>
            <a:r>
              <a:rPr lang="en-US" sz="1200" kern="1200" dirty="0">
                <a:solidFill>
                  <a:schemeClr val="tx1"/>
                </a:solidFill>
                <a:effectLst/>
                <a:latin typeface="+mn-lt"/>
                <a:ea typeface="+mn-ea"/>
                <a:cs typeface="+mn-cs"/>
              </a:rPr>
              <a:t>Yet</a:t>
            </a:r>
            <a:r>
              <a:rPr lang="en-US" sz="1200" kern="1200" baseline="0" dirty="0">
                <a:solidFill>
                  <a:schemeClr val="tx1"/>
                </a:solidFill>
                <a:effectLst/>
                <a:latin typeface="+mn-lt"/>
                <a:ea typeface="+mn-ea"/>
                <a:cs typeface="+mn-cs"/>
              </a:rPr>
              <a:t> they</a:t>
            </a:r>
            <a:r>
              <a:rPr lang="en-US" sz="1200" kern="1200" dirty="0">
                <a:solidFill>
                  <a:schemeClr val="tx1"/>
                </a:solidFill>
                <a:effectLst/>
                <a:latin typeface="+mn-lt"/>
                <a:ea typeface="+mn-ea"/>
                <a:cs typeface="+mn-cs"/>
              </a:rPr>
              <a:t> wouldn’t want Phoebe to be anyone but who she is. “She’s brought our family an amazing perspective on life. She always sees the positive. She’s always in the present. She’s always hopeful. And even when she’s uncompromisingly stubborn, she does it in a way that reminds us to slow life down – just like the doctor said, she would take things slower and now we do, too.” </a:t>
            </a:r>
          </a:p>
          <a:p>
            <a:r>
              <a:rPr lang="en-US" dirty="0"/>
              <a:t>Photo: www.flickr.com.</a:t>
            </a:r>
          </a:p>
        </p:txBody>
      </p:sp>
      <p:sp>
        <p:nvSpPr>
          <p:cNvPr id="4" name="Slide Number Placeholder 3"/>
          <p:cNvSpPr>
            <a:spLocks noGrp="1"/>
          </p:cNvSpPr>
          <p:nvPr>
            <p:ph type="sldNum" sz="quarter" idx="10"/>
          </p:nvPr>
        </p:nvSpPr>
        <p:spPr/>
        <p:txBody>
          <a:bodyPr/>
          <a:lstStyle/>
          <a:p>
            <a:fld id="{89F10567-1FAC-468F-BA50-8A64D725CB49}" type="slidenum">
              <a:rPr lang="en-US" smtClean="0"/>
              <a:t>15</a:t>
            </a:fld>
            <a:endParaRPr lang="en-US"/>
          </a:p>
        </p:txBody>
      </p:sp>
    </p:spTree>
    <p:extLst>
      <p:ext uri="{BB962C8B-B14F-4D97-AF65-F5344CB8AC3E}">
        <p14:creationId xmlns:p14="http://schemas.microsoft.com/office/powerpoint/2010/main" val="2181564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The DSM-5 reflects significant modifications in ASD criteria.</a:t>
            </a:r>
          </a:p>
          <a:p>
            <a:pPr marL="228600" indent="-228600">
              <a:buAutoNum type="arabicPeriod"/>
            </a:pPr>
            <a:r>
              <a:rPr lang="en-US" dirty="0"/>
              <a:t>New diagnostic criteria were reduced from three to two domains: 1) problems in areas of social communication/interaction, and 2) restricted and repetitive behaviors; each of which are considered on a continuum of occurrence and severity of symptoms in these areas. </a:t>
            </a:r>
          </a:p>
          <a:p>
            <a:pPr marL="228600" indent="-228600">
              <a:buAutoNum type="arabicPeriod"/>
            </a:pPr>
            <a:r>
              <a:rPr lang="en-US" dirty="0"/>
              <a:t>Sub-diagnoses such as Autistic Disorder, Asperger Syndrome, Pervasive Developmental Disorder Not Otherwise Specified, and Disintegrative Disorder have</a:t>
            </a:r>
            <a:r>
              <a:rPr lang="en-US" baseline="0" dirty="0"/>
              <a:t> been</a:t>
            </a:r>
            <a:r>
              <a:rPr lang="en-US" dirty="0"/>
              <a:t> eliminated. </a:t>
            </a:r>
          </a:p>
        </p:txBody>
      </p:sp>
      <p:sp>
        <p:nvSpPr>
          <p:cNvPr id="4" name="Slide Number Placeholder 3"/>
          <p:cNvSpPr>
            <a:spLocks noGrp="1"/>
          </p:cNvSpPr>
          <p:nvPr>
            <p:ph type="sldNum" sz="quarter" idx="10"/>
          </p:nvPr>
        </p:nvSpPr>
        <p:spPr/>
        <p:txBody>
          <a:bodyPr/>
          <a:lstStyle/>
          <a:p>
            <a:fld id="{89F10567-1FAC-468F-BA50-8A64D725CB49}" type="slidenum">
              <a:rPr lang="en-US" smtClean="0"/>
              <a:t>3</a:t>
            </a:fld>
            <a:endParaRPr lang="en-US" dirty="0"/>
          </a:p>
        </p:txBody>
      </p:sp>
    </p:spTree>
    <p:extLst>
      <p:ext uri="{BB962C8B-B14F-4D97-AF65-F5344CB8AC3E}">
        <p14:creationId xmlns:p14="http://schemas.microsoft.com/office/powerpoint/2010/main" val="298724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Children</a:t>
            </a:r>
            <a:r>
              <a:rPr lang="en-US" baseline="0" dirty="0"/>
              <a:t> with autism are often misunderstood by adults and peers alike. Wyatt introduces us to what it’s like to see the world through his eyes. Although he understands that he’s different, he doesn’t yet have the skills to negotiate social and interpersonal relationships. He is the target of bullies; children who also don’t how to manage difference. Wyatt’s mother exhibits great compassion and listens attentively to Wyatt’s trials. For parents too, living with autism can be challenging.</a:t>
            </a:r>
          </a:p>
          <a:p>
            <a:pPr marL="0" indent="0">
              <a:buNone/>
            </a:pPr>
            <a:r>
              <a:rPr lang="en-US" baseline="0" dirty="0"/>
              <a:t>Photo: Flickr</a:t>
            </a:r>
            <a:endParaRPr lang="en-US" dirty="0"/>
          </a:p>
          <a:p>
            <a:r>
              <a:rPr lang="en-US" dirty="0"/>
              <a:t>YouTube</a:t>
            </a:r>
            <a:r>
              <a:rPr lang="en-US" baseline="0" dirty="0"/>
              <a:t> link segment from Hall, E., </a:t>
            </a:r>
            <a:r>
              <a:rPr lang="en-US" baseline="0" dirty="0" err="1"/>
              <a:t>Katon</a:t>
            </a:r>
            <a:r>
              <a:rPr lang="en-US" baseline="0" dirty="0"/>
              <a:t>, R. &amp; Regan, T. (2008). </a:t>
            </a:r>
            <a:r>
              <a:rPr lang="en-US" i="1" baseline="0" dirty="0"/>
              <a:t>Autism: the Musical</a:t>
            </a:r>
            <a:r>
              <a:rPr lang="en-US" i="0" baseline="0" dirty="0"/>
              <a:t>. HBO Documentary Films. New York: New Video Group. </a:t>
            </a:r>
            <a:endParaRPr lang="en-US" dirty="0"/>
          </a:p>
        </p:txBody>
      </p:sp>
      <p:sp>
        <p:nvSpPr>
          <p:cNvPr id="4" name="Slide Number Placeholder 3"/>
          <p:cNvSpPr>
            <a:spLocks noGrp="1"/>
          </p:cNvSpPr>
          <p:nvPr>
            <p:ph type="sldNum" sz="quarter" idx="10"/>
          </p:nvPr>
        </p:nvSpPr>
        <p:spPr/>
        <p:txBody>
          <a:bodyPr/>
          <a:lstStyle/>
          <a:p>
            <a:fld id="{89F10567-1FAC-468F-BA50-8A64D725CB49}" type="slidenum">
              <a:rPr lang="en-US" smtClean="0"/>
              <a:t>4</a:t>
            </a:fld>
            <a:endParaRPr lang="en-US"/>
          </a:p>
        </p:txBody>
      </p:sp>
    </p:spTree>
    <p:extLst>
      <p:ext uri="{BB962C8B-B14F-4D97-AF65-F5344CB8AC3E}">
        <p14:creationId xmlns:p14="http://schemas.microsoft.com/office/powerpoint/2010/main" val="713196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latin typeface="+mn-lt"/>
                <a:ea typeface="+mn-ea"/>
                <a:cs typeface="+mn-cs"/>
              </a:rPr>
              <a:t>Dr. Leo Kanner (1943)</a:t>
            </a:r>
            <a:r>
              <a:rPr lang="en-US" sz="1200" b="0" i="0" kern="1200" baseline="0" dirty="0">
                <a:solidFill>
                  <a:schemeClr val="tx1"/>
                </a:solidFill>
                <a:effectLst/>
                <a:latin typeface="+mn-lt"/>
                <a:ea typeface="+mn-ea"/>
                <a:cs typeface="+mn-cs"/>
              </a:rPr>
              <a:t> identified children in his practice with “extreme autistic aloneness.”  He rejected the early belief that their condition was caused by rejecting parents and turned his attention to neurobiological sources of the disability.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2. </a:t>
            </a:r>
            <a:r>
              <a:rPr lang="en-US" sz="1200" kern="1200" dirty="0">
                <a:solidFill>
                  <a:schemeClr val="tx1"/>
                </a:solidFill>
                <a:effectLst/>
                <a:latin typeface="+mn-lt"/>
                <a:ea typeface="+mn-ea"/>
                <a:cs typeface="+mn-cs"/>
              </a:rPr>
              <a:t>Contemporary research points to autism spectrum disorders (ASD) being a continuum of neurologically-based developmental disabilities of yet unknown etiology</a:t>
            </a:r>
            <a:endParaRPr lang="en-US" sz="1200" kern="1200" baseline="300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3. In the 21</a:t>
            </a:r>
            <a:r>
              <a:rPr lang="en-US" sz="1200" b="0" i="0" kern="1200" baseline="30000" dirty="0">
                <a:solidFill>
                  <a:schemeClr val="tx1"/>
                </a:solidFill>
                <a:effectLst/>
                <a:latin typeface="+mn-lt"/>
                <a:ea typeface="+mn-ea"/>
                <a:cs typeface="+mn-cs"/>
              </a:rPr>
              <a:t>st</a:t>
            </a:r>
            <a:r>
              <a:rPr lang="en-US" sz="1200" b="0" i="0" kern="1200" baseline="0" dirty="0">
                <a:solidFill>
                  <a:schemeClr val="tx1"/>
                </a:solidFill>
                <a:effectLst/>
                <a:latin typeface="+mn-lt"/>
                <a:ea typeface="+mn-ea"/>
                <a:cs typeface="+mn-cs"/>
              </a:rPr>
              <a:t> century rates of ASD diagnoses are increasing. </a:t>
            </a:r>
            <a:r>
              <a:rPr lang="en-US" sz="1200" kern="1200" dirty="0">
                <a:solidFill>
                  <a:schemeClr val="tx1"/>
                </a:solidFill>
                <a:effectLst/>
                <a:latin typeface="+mn-lt"/>
                <a:ea typeface="+mn-ea"/>
                <a:cs typeface="+mn-cs"/>
              </a:rPr>
              <a:t>General estimates indicate that approximately 1:150 children in the United States and Canada are annually diagnosed with ASD before the age of 4.</a:t>
            </a:r>
            <a:endParaRPr lang="en-US" sz="1200" b="0" i="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Bar</a:t>
            </a:r>
            <a:r>
              <a:rPr lang="en-US" sz="1200" b="0" i="0" kern="1200" baseline="0" dirty="0">
                <a:solidFill>
                  <a:schemeClr val="tx1"/>
                </a:solidFill>
                <a:effectLst/>
                <a:latin typeface="+mn-lt"/>
                <a:ea typeface="+mn-ea"/>
                <a:cs typeface="+mn-cs"/>
              </a:rPr>
              <a:t> Chart </a:t>
            </a:r>
            <a:r>
              <a:rPr lang="en-US" sz="1200" b="0" i="0" kern="1200" dirty="0">
                <a:solidFill>
                  <a:schemeClr val="tx1"/>
                </a:solidFill>
                <a:effectLst/>
                <a:latin typeface="+mn-lt"/>
                <a:ea typeface="+mn-ea"/>
                <a:cs typeface="+mn-cs"/>
              </a:rPr>
              <a:t>File:US-autism-6-17-1996-2007.png, commons.wikimedia.org.</a:t>
            </a:r>
          </a:p>
          <a:p>
            <a:endParaRPr lang="en-US" dirty="0"/>
          </a:p>
        </p:txBody>
      </p:sp>
      <p:sp>
        <p:nvSpPr>
          <p:cNvPr id="4" name="Slide Number Placeholder 3"/>
          <p:cNvSpPr>
            <a:spLocks noGrp="1"/>
          </p:cNvSpPr>
          <p:nvPr>
            <p:ph type="sldNum" sz="quarter" idx="10"/>
          </p:nvPr>
        </p:nvSpPr>
        <p:spPr/>
        <p:txBody>
          <a:bodyPr/>
          <a:lstStyle/>
          <a:p>
            <a:fld id="{89F10567-1FAC-468F-BA50-8A64D725CB49}" type="slidenum">
              <a:rPr lang="en-US" smtClean="0"/>
              <a:t>5</a:t>
            </a:fld>
            <a:endParaRPr lang="en-US"/>
          </a:p>
        </p:txBody>
      </p:sp>
    </p:spTree>
    <p:extLst>
      <p:ext uri="{BB962C8B-B14F-4D97-AF65-F5344CB8AC3E}">
        <p14:creationId xmlns:p14="http://schemas.microsoft.com/office/powerpoint/2010/main" val="4273280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The effects of ASD </a:t>
            </a:r>
            <a:r>
              <a:rPr lang="en-US" sz="1200" kern="1200" dirty="0">
                <a:solidFill>
                  <a:schemeClr val="tx1"/>
                </a:solidFill>
                <a:effectLst/>
                <a:latin typeface="+mn-lt"/>
                <a:ea typeface="+mn-ea"/>
                <a:cs typeface="+mn-cs"/>
              </a:rPr>
              <a:t>vary in composition and severity from individual to individual; some youngsters with autism may be intellectually high functioning with impairments</a:t>
            </a:r>
            <a:r>
              <a:rPr lang="en-US" sz="1200" kern="1200" baseline="0" dirty="0">
                <a:solidFill>
                  <a:schemeClr val="tx1"/>
                </a:solidFill>
                <a:effectLst/>
                <a:latin typeface="+mn-lt"/>
                <a:ea typeface="+mn-ea"/>
                <a:cs typeface="+mn-cs"/>
              </a:rPr>
              <a:t> to social communication only.  </a:t>
            </a:r>
          </a:p>
          <a:p>
            <a:pPr marL="228600" indent="-228600">
              <a:buAutoNum type="arabicPeriod"/>
            </a:pPr>
            <a:r>
              <a:rPr lang="en-US" sz="1200" kern="1200" dirty="0">
                <a:solidFill>
                  <a:schemeClr val="tx1"/>
                </a:solidFill>
                <a:effectLst/>
                <a:latin typeface="+mn-lt"/>
                <a:ea typeface="+mn-ea"/>
                <a:cs typeface="+mn-cs"/>
              </a:rPr>
              <a:t>However a greater majority, nearly 70% have co-occurring cognitive disabilities and/or mood disorders. In some instances, children with ASD display significant psychiatric impairment.</a:t>
            </a:r>
            <a:r>
              <a:rPr lang="en-US" sz="1200" kern="1200" baseline="0" dirty="0">
                <a:solidFill>
                  <a:schemeClr val="tx1"/>
                </a:solidFill>
                <a:effectLst/>
                <a:latin typeface="+mn-lt"/>
                <a:ea typeface="+mn-ea"/>
                <a:cs typeface="+mn-cs"/>
              </a:rPr>
              <a:t> </a:t>
            </a:r>
          </a:p>
          <a:p>
            <a:pPr marL="228600" indent="-228600">
              <a:buAutoNum type="arabicPeriod"/>
            </a:pPr>
            <a:r>
              <a:rPr lang="en-US" sz="1200" kern="1200" dirty="0">
                <a:solidFill>
                  <a:schemeClr val="tx1"/>
                </a:solidFill>
                <a:effectLst/>
                <a:latin typeface="+mn-lt"/>
                <a:ea typeface="+mn-ea"/>
                <a:cs typeface="+mn-cs"/>
              </a:rPr>
              <a:t>Common among children with ASD is their inability to understand the give and take of relationships. </a:t>
            </a:r>
          </a:p>
          <a:p>
            <a:pPr marL="228600" indent="-228600">
              <a:buAutoNum type="arabicPeriod"/>
            </a:pPr>
            <a:r>
              <a:rPr lang="en-US" sz="1200" kern="1200" dirty="0">
                <a:solidFill>
                  <a:schemeClr val="tx1"/>
                </a:solidFill>
                <a:effectLst/>
                <a:latin typeface="+mn-lt"/>
                <a:ea typeface="+mn-ea"/>
                <a:cs typeface="+mn-cs"/>
              </a:rPr>
              <a:t>Preoccupation and special interests as well as repetitive motor mannerisms are behavioral capstones of ASD. </a:t>
            </a:r>
          </a:p>
          <a:p>
            <a:pPr marL="228600" indent="-228600">
              <a:buAutoNum type="arabicPeriod"/>
            </a:pPr>
            <a:r>
              <a:rPr lang="en-US" sz="1200" kern="1200" dirty="0">
                <a:solidFill>
                  <a:schemeClr val="tx1"/>
                </a:solidFill>
                <a:effectLst/>
                <a:latin typeface="+mn-lt"/>
                <a:ea typeface="+mn-ea"/>
                <a:cs typeface="+mn-cs"/>
              </a:rPr>
              <a:t>ASD researchers have noted that that children and adolescents with ASD have lower quality of life (QOL) than their typically developing peers </a:t>
            </a:r>
          </a:p>
          <a:p>
            <a:pPr marL="0" indent="0">
              <a:buNone/>
            </a:pPr>
            <a:r>
              <a:rPr lang="en-US" sz="1200" kern="1200" dirty="0">
                <a:solidFill>
                  <a:schemeClr val="tx1"/>
                </a:solidFill>
                <a:effectLst/>
                <a:latin typeface="+mn-lt"/>
                <a:ea typeface="+mn-ea"/>
                <a:cs typeface="+mn-cs"/>
              </a:rPr>
              <a:t>Photos:</a:t>
            </a:r>
            <a:r>
              <a:rPr lang="en-US" sz="1200" kern="1200" baseline="0" dirty="0">
                <a:solidFill>
                  <a:schemeClr val="tx1"/>
                </a:solidFill>
                <a:effectLst/>
                <a:latin typeface="+mn-lt"/>
                <a:ea typeface="+mn-ea"/>
                <a:cs typeface="+mn-cs"/>
              </a:rPr>
              <a:t> Large -- www.flickr.com; Top Right – commons.wikimedia.org; Middle Right -- www.flickr.com; Bottom Right -- www.flickr.com.</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9F10567-1FAC-468F-BA50-8A64D725CB49}" type="slidenum">
              <a:rPr lang="en-US" smtClean="0"/>
              <a:t>6</a:t>
            </a:fld>
            <a:endParaRPr lang="en-US"/>
          </a:p>
        </p:txBody>
      </p:sp>
    </p:spTree>
    <p:extLst>
      <p:ext uri="{BB962C8B-B14F-4D97-AF65-F5344CB8AC3E}">
        <p14:creationId xmlns:p14="http://schemas.microsoft.com/office/powerpoint/2010/main" val="4236085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Siblings are impacted in different ways by autism in the family. </a:t>
            </a:r>
          </a:p>
          <a:p>
            <a:pPr marL="228600" indent="-228600">
              <a:buAutoNum type="arabicPeriod"/>
            </a:pPr>
            <a:r>
              <a:rPr lang="en-US" dirty="0"/>
              <a:t>On the negative side, siblings experience feelings of being neglected or of less importance to their parents as compared to their diagnosed sibling. </a:t>
            </a:r>
          </a:p>
          <a:p>
            <a:pPr marL="228600" indent="-228600">
              <a:buAutoNum type="arabicPeriod"/>
            </a:pPr>
            <a:r>
              <a:rPr lang="en-US" dirty="0"/>
              <a:t>Conversely,</a:t>
            </a:r>
            <a:r>
              <a:rPr lang="en-US" baseline="0" dirty="0"/>
              <a:t> </a:t>
            </a:r>
            <a:r>
              <a:rPr lang="en-US" dirty="0"/>
              <a:t>siblings often possess strengths and </a:t>
            </a:r>
            <a:r>
              <a:rPr lang="en-US" baseline="0" dirty="0"/>
              <a:t>show resourcefulness and maturity</a:t>
            </a:r>
            <a:r>
              <a:rPr lang="en-US" dirty="0"/>
              <a:t>. Positive sibling outcomes include</a:t>
            </a:r>
            <a:r>
              <a:rPr lang="en-US" baseline="0" dirty="0"/>
              <a:t> </a:t>
            </a:r>
            <a:r>
              <a:rPr lang="en-US" dirty="0"/>
              <a:t>increased capacity for compassion</a:t>
            </a:r>
            <a:r>
              <a:rPr lang="en-US" baseline="0" dirty="0"/>
              <a:t> </a:t>
            </a:r>
            <a:r>
              <a:rPr lang="en-US" dirty="0"/>
              <a:t>and capacity for solution-building especially when parents are engaged in the process. </a:t>
            </a:r>
          </a:p>
          <a:p>
            <a:pPr marL="228600" indent="-228600">
              <a:buAutoNum type="arabicPeriod"/>
            </a:pPr>
            <a:r>
              <a:rPr lang="en-US" dirty="0"/>
              <a:t>This solution-focused perspective for working with siblings and families aligns well with resiliency models presented in the previous chapter. </a:t>
            </a:r>
          </a:p>
          <a:p>
            <a:pPr marL="0" indent="0">
              <a:buNone/>
            </a:pPr>
            <a:r>
              <a:rPr lang="en-US" baseline="0" dirty="0"/>
              <a:t>Photo by Annie Spratt on </a:t>
            </a:r>
            <a:r>
              <a:rPr lang="en-US" baseline="0" dirty="0" err="1"/>
              <a:t>Unsplash</a:t>
            </a:r>
            <a:endParaRPr lang="en-US" dirty="0"/>
          </a:p>
        </p:txBody>
      </p:sp>
      <p:sp>
        <p:nvSpPr>
          <p:cNvPr id="4" name="Slide Number Placeholder 3"/>
          <p:cNvSpPr>
            <a:spLocks noGrp="1"/>
          </p:cNvSpPr>
          <p:nvPr>
            <p:ph type="sldNum" sz="quarter" idx="10"/>
          </p:nvPr>
        </p:nvSpPr>
        <p:spPr/>
        <p:txBody>
          <a:bodyPr/>
          <a:lstStyle/>
          <a:p>
            <a:fld id="{89F10567-1FAC-468F-BA50-8A64D725CB49}" type="slidenum">
              <a:rPr lang="en-US" smtClean="0"/>
              <a:t>7</a:t>
            </a:fld>
            <a:endParaRPr lang="en-US"/>
          </a:p>
        </p:txBody>
      </p:sp>
    </p:spTree>
    <p:extLst>
      <p:ext uri="{BB962C8B-B14F-4D97-AF65-F5344CB8AC3E}">
        <p14:creationId xmlns:p14="http://schemas.microsoft.com/office/powerpoint/2010/main" val="3717238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mn-lt"/>
                <a:ea typeface="+mn-ea"/>
                <a:cs typeface="+mn-cs"/>
              </a:rPr>
              <a:t>Difficulties with transitions significantly affect family functioning and the overall quality of daily life.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mn-lt"/>
                <a:ea typeface="+mn-ea"/>
                <a:cs typeface="+mn-cs"/>
              </a:rPr>
              <a:t>People with ASD rely heavily on structure and become agitated when routines are altered. </a:t>
            </a:r>
          </a:p>
          <a:p>
            <a:pPr marL="228600" indent="-228600">
              <a:buAutoNum type="arabicPeriod"/>
            </a:pPr>
            <a:r>
              <a:rPr lang="en-US" sz="1200" kern="1200" dirty="0">
                <a:solidFill>
                  <a:schemeClr val="tx1"/>
                </a:solidFill>
                <a:effectLst/>
                <a:latin typeface="+mn-lt"/>
                <a:ea typeface="+mn-ea"/>
                <a:cs typeface="+mn-cs"/>
              </a:rPr>
              <a:t>Routine activities, for example, waking, mealtime, going to school, taking a bath, and going to bed are potentially accompanied by behavioral meltdowns. </a:t>
            </a:r>
          </a:p>
          <a:p>
            <a:pPr marL="228600" indent="-228600">
              <a:buAutoNum type="arabicPeriod"/>
            </a:pPr>
            <a:r>
              <a:rPr lang="en-US" sz="1200" kern="1200" dirty="0">
                <a:solidFill>
                  <a:schemeClr val="tx1"/>
                </a:solidFill>
                <a:effectLst/>
                <a:latin typeface="+mn-lt"/>
                <a:ea typeface="+mn-ea"/>
                <a:cs typeface="+mn-cs"/>
              </a:rPr>
              <a:t>In some cases atypical development may not be noticed by family members because of its gradual onset;</a:t>
            </a:r>
            <a:r>
              <a:rPr lang="en-US" sz="1200" kern="1200" baseline="0" dirty="0">
                <a:solidFill>
                  <a:schemeClr val="tx1"/>
                </a:solidFill>
                <a:effectLst/>
                <a:latin typeface="+mn-lt"/>
                <a:ea typeface="+mn-ea"/>
                <a:cs typeface="+mn-cs"/>
              </a:rPr>
              <a:t> other families report that </a:t>
            </a:r>
            <a:r>
              <a:rPr lang="en-US" sz="1200" kern="1200" dirty="0">
                <a:solidFill>
                  <a:schemeClr val="tx1"/>
                </a:solidFill>
                <a:effectLst/>
                <a:latin typeface="+mn-lt"/>
                <a:ea typeface="+mn-ea"/>
                <a:cs typeface="+mn-cs"/>
              </a:rPr>
              <a:t>they were aware of their children’s atypical development but did not receive validation for</a:t>
            </a:r>
            <a:r>
              <a:rPr lang="en-US" sz="1200" kern="1200" baseline="0" dirty="0">
                <a:solidFill>
                  <a:schemeClr val="tx1"/>
                </a:solidFill>
                <a:effectLst/>
                <a:latin typeface="+mn-lt"/>
                <a:ea typeface="+mn-ea"/>
                <a:cs typeface="+mn-cs"/>
              </a:rPr>
              <a:t> their perceptions from extended family, pediatricians, and/or educators.</a:t>
            </a:r>
          </a:p>
          <a:p>
            <a:pPr marL="228600" indent="-228600">
              <a:buAutoNum type="arabicPeriod"/>
            </a:pPr>
            <a:r>
              <a:rPr lang="en-US" sz="1200" kern="1200" baseline="0" dirty="0">
                <a:solidFill>
                  <a:schemeClr val="tx1"/>
                </a:solidFill>
                <a:effectLst/>
                <a:latin typeface="+mn-lt"/>
                <a:ea typeface="+mn-ea"/>
                <a:cs typeface="+mn-cs"/>
              </a:rPr>
              <a:t>Siblings are especially affected by autism; the affected child takes up much of the parents’ time. </a:t>
            </a:r>
          </a:p>
          <a:p>
            <a:pPr marL="0" indent="0">
              <a:buNone/>
            </a:pPr>
            <a:r>
              <a:rPr lang="en-US" sz="1200" kern="1200" baseline="0" dirty="0">
                <a:solidFill>
                  <a:schemeClr val="tx1"/>
                </a:solidFill>
                <a:effectLst/>
                <a:latin typeface="+mn-lt"/>
                <a:ea typeface="+mn-ea"/>
                <a:cs typeface="+mn-cs"/>
              </a:rPr>
              <a:t>Photo: www.flickr.com.</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9F10567-1FAC-468F-BA50-8A64D725CB49}" type="slidenum">
              <a:rPr lang="en-US" smtClean="0"/>
              <a:t>8</a:t>
            </a:fld>
            <a:endParaRPr lang="en-US"/>
          </a:p>
        </p:txBody>
      </p:sp>
    </p:spTree>
    <p:extLst>
      <p:ext uri="{BB962C8B-B14F-4D97-AF65-F5344CB8AC3E}">
        <p14:creationId xmlns:p14="http://schemas.microsoft.com/office/powerpoint/2010/main" val="955438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kern="1200" dirty="0">
                <a:solidFill>
                  <a:schemeClr val="tx1"/>
                </a:solidFill>
                <a:effectLst/>
                <a:latin typeface="+mn-lt"/>
                <a:ea typeface="+mn-ea"/>
                <a:cs typeface="+mn-cs"/>
              </a:rPr>
              <a:t>The family quality of life (FQL) paradigm is a well-researched, resiliency-based model for working with families of children with disabilities developed by researchers at the University of Kansas and expanded upon by other disability scholars. </a:t>
            </a:r>
          </a:p>
          <a:p>
            <a:pPr marL="228600" indent="-228600">
              <a:buAutoNum type="arabicPeriod"/>
            </a:pPr>
            <a:r>
              <a:rPr lang="en-US" sz="1200" kern="1200" dirty="0">
                <a:solidFill>
                  <a:schemeClr val="tx1"/>
                </a:solidFill>
                <a:effectLst/>
                <a:latin typeface="+mn-lt"/>
                <a:ea typeface="+mn-ea"/>
                <a:cs typeface="+mn-cs"/>
              </a:rPr>
              <a:t>Quality of life for children and families1 relies on resilience, resources, and positive partnerships. </a:t>
            </a:r>
          </a:p>
          <a:p>
            <a:pPr marL="228600" indent="-228600">
              <a:buAutoNum type="arabicPeriod"/>
            </a:pPr>
            <a:r>
              <a:rPr lang="en-US" sz="1200" kern="1200" baseline="0" dirty="0">
                <a:solidFill>
                  <a:schemeClr val="tx1"/>
                </a:solidFill>
                <a:effectLst/>
                <a:latin typeface="+mn-lt"/>
                <a:ea typeface="+mn-ea"/>
                <a:cs typeface="+mn-cs"/>
              </a:rPr>
              <a:t>Quality parent-professional partnerships consist of </a:t>
            </a:r>
            <a:r>
              <a:rPr lang="en-US" sz="1200" kern="1200" dirty="0">
                <a:solidFill>
                  <a:schemeClr val="tx1"/>
                </a:solidFill>
                <a:effectLst/>
                <a:latin typeface="+mn-lt"/>
                <a:ea typeface="+mn-ea"/>
                <a:cs typeface="+mn-cs"/>
              </a:rPr>
              <a:t>seven essential principles: communication, professional competence, respect, commitment, equality, advocacy, and trust; trust being the “keystone” or base from which all other principles emanate. </a:t>
            </a:r>
          </a:p>
          <a:p>
            <a:r>
              <a:rPr lang="en-US" baseline="30000" dirty="0"/>
              <a:t>1</a:t>
            </a:r>
            <a:r>
              <a:rPr lang="en-US" sz="1200" kern="1200" baseline="0" dirty="0">
                <a:solidFill>
                  <a:schemeClr val="tx1"/>
                </a:solidFill>
                <a:effectLst/>
                <a:latin typeface="+mn-lt"/>
                <a:ea typeface="+mn-ea"/>
                <a:cs typeface="+mn-cs"/>
              </a:rPr>
              <a:t> See </a:t>
            </a:r>
            <a:r>
              <a:rPr lang="en-US" sz="1200" u="sng" kern="1200" dirty="0">
                <a:solidFill>
                  <a:schemeClr val="tx1"/>
                </a:solidFill>
                <a:effectLst/>
                <a:latin typeface="+mn-lt"/>
                <a:ea typeface="+mn-ea"/>
                <a:cs typeface="+mn-cs"/>
                <a:hlinkClick r:id="rId3"/>
              </a:rPr>
              <a:t>http://www.beachcenter.org</a:t>
            </a:r>
            <a:r>
              <a:rPr lang="en-US" sz="1200" kern="1200" dirty="0">
                <a:solidFill>
                  <a:schemeClr val="tx1"/>
                </a:solidFill>
                <a:effectLst/>
                <a:latin typeface="+mn-lt"/>
                <a:ea typeface="+mn-ea"/>
                <a:cs typeface="+mn-cs"/>
              </a:rPr>
              <a:t>. </a:t>
            </a:r>
            <a:endParaRPr lang="en-US" baseline="30000" dirty="0"/>
          </a:p>
        </p:txBody>
      </p:sp>
      <p:sp>
        <p:nvSpPr>
          <p:cNvPr id="4" name="Slide Number Placeholder 3"/>
          <p:cNvSpPr>
            <a:spLocks noGrp="1"/>
          </p:cNvSpPr>
          <p:nvPr>
            <p:ph type="sldNum" sz="quarter" idx="10"/>
          </p:nvPr>
        </p:nvSpPr>
        <p:spPr/>
        <p:txBody>
          <a:bodyPr/>
          <a:lstStyle/>
          <a:p>
            <a:fld id="{89F10567-1FAC-468F-BA50-8A64D725CB49}" type="slidenum">
              <a:rPr lang="en-US" smtClean="0"/>
              <a:t>9</a:t>
            </a:fld>
            <a:endParaRPr lang="en-US"/>
          </a:p>
        </p:txBody>
      </p:sp>
    </p:spTree>
    <p:extLst>
      <p:ext uri="{BB962C8B-B14F-4D97-AF65-F5344CB8AC3E}">
        <p14:creationId xmlns:p14="http://schemas.microsoft.com/office/powerpoint/2010/main" val="787456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Link to a grandfather’s story about his young grandson with autism whose special interest is a particular ride on the Boston subway. </a:t>
            </a:r>
          </a:p>
          <a:p>
            <a:r>
              <a:rPr lang="en-US" baseline="0" dirty="0"/>
              <a:t>Photo: www.flickr.com.</a:t>
            </a:r>
            <a:endParaRPr lang="en-US" dirty="0"/>
          </a:p>
        </p:txBody>
      </p:sp>
      <p:sp>
        <p:nvSpPr>
          <p:cNvPr id="4" name="Slide Number Placeholder 3"/>
          <p:cNvSpPr>
            <a:spLocks noGrp="1"/>
          </p:cNvSpPr>
          <p:nvPr>
            <p:ph type="sldNum" sz="quarter" idx="10"/>
          </p:nvPr>
        </p:nvSpPr>
        <p:spPr/>
        <p:txBody>
          <a:bodyPr/>
          <a:lstStyle/>
          <a:p>
            <a:fld id="{89F10567-1FAC-468F-BA50-8A64D725CB49}" type="slidenum">
              <a:rPr lang="en-US" smtClean="0"/>
              <a:t>10</a:t>
            </a:fld>
            <a:endParaRPr lang="en-US"/>
          </a:p>
        </p:txBody>
      </p:sp>
    </p:spTree>
    <p:extLst>
      <p:ext uri="{BB962C8B-B14F-4D97-AF65-F5344CB8AC3E}">
        <p14:creationId xmlns:p14="http://schemas.microsoft.com/office/powerpoint/2010/main" val="1314224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F06D000-4FF3-4852-8208-F7E50E4648AF}" type="datetimeFigureOut">
              <a:rPr lang="en-US" smtClean="0"/>
              <a:t>7/19/2019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99BFC1-7DD9-4ED9-9698-16CE81FD4761}" type="slidenum">
              <a:rPr lang="en-US" smtClean="0"/>
              <a:t>‹#›</a:t>
            </a:fld>
            <a:endParaRPr lang="en-US" dirty="0"/>
          </a:p>
        </p:txBody>
      </p:sp>
    </p:spTree>
    <p:extLst>
      <p:ext uri="{BB962C8B-B14F-4D97-AF65-F5344CB8AC3E}">
        <p14:creationId xmlns:p14="http://schemas.microsoft.com/office/powerpoint/2010/main" val="731825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06D000-4FF3-4852-8208-F7E50E4648AF}" type="datetimeFigureOut">
              <a:rPr lang="en-US" smtClean="0"/>
              <a:t>7/19/2019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99BFC1-7DD9-4ED9-9698-16CE81FD4761}" type="slidenum">
              <a:rPr lang="en-US" smtClean="0"/>
              <a:t>‹#›</a:t>
            </a:fld>
            <a:endParaRPr lang="en-US" dirty="0"/>
          </a:p>
        </p:txBody>
      </p:sp>
    </p:spTree>
    <p:extLst>
      <p:ext uri="{BB962C8B-B14F-4D97-AF65-F5344CB8AC3E}">
        <p14:creationId xmlns:p14="http://schemas.microsoft.com/office/powerpoint/2010/main" val="3208899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06D000-4FF3-4852-8208-F7E50E4648AF}" type="datetimeFigureOut">
              <a:rPr lang="en-US" smtClean="0"/>
              <a:t>7/19/2019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99BFC1-7DD9-4ED9-9698-16CE81FD4761}" type="slidenum">
              <a:rPr lang="en-US" smtClean="0"/>
              <a:t>‹#›</a:t>
            </a:fld>
            <a:endParaRPr lang="en-US" dirty="0"/>
          </a:p>
        </p:txBody>
      </p:sp>
    </p:spTree>
    <p:extLst>
      <p:ext uri="{BB962C8B-B14F-4D97-AF65-F5344CB8AC3E}">
        <p14:creationId xmlns:p14="http://schemas.microsoft.com/office/powerpoint/2010/main" val="629540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06D000-4FF3-4852-8208-F7E50E4648AF}" type="datetimeFigureOut">
              <a:rPr lang="en-US" smtClean="0"/>
              <a:t>7/19/2019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99BFC1-7DD9-4ED9-9698-16CE81FD4761}" type="slidenum">
              <a:rPr lang="en-US" smtClean="0"/>
              <a:t>‹#›</a:t>
            </a:fld>
            <a:endParaRPr lang="en-US" dirty="0"/>
          </a:p>
        </p:txBody>
      </p:sp>
    </p:spTree>
    <p:extLst>
      <p:ext uri="{BB962C8B-B14F-4D97-AF65-F5344CB8AC3E}">
        <p14:creationId xmlns:p14="http://schemas.microsoft.com/office/powerpoint/2010/main" val="1001555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06D000-4FF3-4852-8208-F7E50E4648AF}" type="datetimeFigureOut">
              <a:rPr lang="en-US" smtClean="0"/>
              <a:t>7/19/2019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99BFC1-7DD9-4ED9-9698-16CE81FD4761}" type="slidenum">
              <a:rPr lang="en-US" smtClean="0"/>
              <a:t>‹#›</a:t>
            </a:fld>
            <a:endParaRPr lang="en-US" dirty="0"/>
          </a:p>
        </p:txBody>
      </p:sp>
    </p:spTree>
    <p:extLst>
      <p:ext uri="{BB962C8B-B14F-4D97-AF65-F5344CB8AC3E}">
        <p14:creationId xmlns:p14="http://schemas.microsoft.com/office/powerpoint/2010/main" val="3586751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06D000-4FF3-4852-8208-F7E50E4648AF}" type="datetimeFigureOut">
              <a:rPr lang="en-US" smtClean="0"/>
              <a:t>7/19/2019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D99BFC1-7DD9-4ED9-9698-16CE81FD4761}" type="slidenum">
              <a:rPr lang="en-US" smtClean="0"/>
              <a:t>‹#›</a:t>
            </a:fld>
            <a:endParaRPr lang="en-US" dirty="0"/>
          </a:p>
        </p:txBody>
      </p:sp>
    </p:spTree>
    <p:extLst>
      <p:ext uri="{BB962C8B-B14F-4D97-AF65-F5344CB8AC3E}">
        <p14:creationId xmlns:p14="http://schemas.microsoft.com/office/powerpoint/2010/main" val="2106538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06D000-4FF3-4852-8208-F7E50E4648AF}" type="datetimeFigureOut">
              <a:rPr lang="en-US" smtClean="0"/>
              <a:t>7/19/2019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D99BFC1-7DD9-4ED9-9698-16CE81FD4761}" type="slidenum">
              <a:rPr lang="en-US" smtClean="0"/>
              <a:t>‹#›</a:t>
            </a:fld>
            <a:endParaRPr lang="en-US" dirty="0"/>
          </a:p>
        </p:txBody>
      </p:sp>
    </p:spTree>
    <p:extLst>
      <p:ext uri="{BB962C8B-B14F-4D97-AF65-F5344CB8AC3E}">
        <p14:creationId xmlns:p14="http://schemas.microsoft.com/office/powerpoint/2010/main" val="1884335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F06D000-4FF3-4852-8208-F7E50E4648AF}" type="datetimeFigureOut">
              <a:rPr lang="en-US" smtClean="0"/>
              <a:t>7/19/2019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D99BFC1-7DD9-4ED9-9698-16CE81FD4761}" type="slidenum">
              <a:rPr lang="en-US" smtClean="0"/>
              <a:t>‹#›</a:t>
            </a:fld>
            <a:endParaRPr lang="en-US" dirty="0"/>
          </a:p>
        </p:txBody>
      </p:sp>
    </p:spTree>
    <p:extLst>
      <p:ext uri="{BB962C8B-B14F-4D97-AF65-F5344CB8AC3E}">
        <p14:creationId xmlns:p14="http://schemas.microsoft.com/office/powerpoint/2010/main" val="3880159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06D000-4FF3-4852-8208-F7E50E4648AF}" type="datetimeFigureOut">
              <a:rPr lang="en-US" smtClean="0"/>
              <a:t>7/19/2019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D99BFC1-7DD9-4ED9-9698-16CE81FD4761}" type="slidenum">
              <a:rPr lang="en-US" smtClean="0"/>
              <a:t>‹#›</a:t>
            </a:fld>
            <a:endParaRPr lang="en-US" dirty="0"/>
          </a:p>
        </p:txBody>
      </p:sp>
    </p:spTree>
    <p:extLst>
      <p:ext uri="{BB962C8B-B14F-4D97-AF65-F5344CB8AC3E}">
        <p14:creationId xmlns:p14="http://schemas.microsoft.com/office/powerpoint/2010/main" val="2050039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06D000-4FF3-4852-8208-F7E50E4648AF}" type="datetimeFigureOut">
              <a:rPr lang="en-US" smtClean="0"/>
              <a:t>7/19/2019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D99BFC1-7DD9-4ED9-9698-16CE81FD4761}" type="slidenum">
              <a:rPr lang="en-US" smtClean="0"/>
              <a:t>‹#›</a:t>
            </a:fld>
            <a:endParaRPr lang="en-US" dirty="0"/>
          </a:p>
        </p:txBody>
      </p:sp>
    </p:spTree>
    <p:extLst>
      <p:ext uri="{BB962C8B-B14F-4D97-AF65-F5344CB8AC3E}">
        <p14:creationId xmlns:p14="http://schemas.microsoft.com/office/powerpoint/2010/main" val="3237517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06D000-4FF3-4852-8208-F7E50E4648AF}" type="datetimeFigureOut">
              <a:rPr lang="en-US" smtClean="0"/>
              <a:t>7/19/2019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D99BFC1-7DD9-4ED9-9698-16CE81FD4761}" type="slidenum">
              <a:rPr lang="en-US" smtClean="0"/>
              <a:t>‹#›</a:t>
            </a:fld>
            <a:endParaRPr lang="en-US" dirty="0"/>
          </a:p>
        </p:txBody>
      </p:sp>
    </p:spTree>
    <p:extLst>
      <p:ext uri="{BB962C8B-B14F-4D97-AF65-F5344CB8AC3E}">
        <p14:creationId xmlns:p14="http://schemas.microsoft.com/office/powerpoint/2010/main" val="1749273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06D000-4FF3-4852-8208-F7E50E4648AF}" type="datetimeFigureOut">
              <a:rPr lang="en-US" smtClean="0"/>
              <a:t>7/19/2019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99BFC1-7DD9-4ED9-9698-16CE81FD4761}" type="slidenum">
              <a:rPr lang="en-US" smtClean="0"/>
              <a:t>‹#›</a:t>
            </a:fld>
            <a:endParaRPr lang="en-US" dirty="0"/>
          </a:p>
        </p:txBody>
      </p:sp>
    </p:spTree>
    <p:extLst>
      <p:ext uri="{BB962C8B-B14F-4D97-AF65-F5344CB8AC3E}">
        <p14:creationId xmlns:p14="http://schemas.microsoft.com/office/powerpoint/2010/main" val="16830060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video.pbs.org/video/1884325580"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www.youtube.com/watch?v=aDipNAuZuZI"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www.youtube.com/watch?v=S_XRVwRFPKk" TargetMode="Externa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04800" y="365125"/>
            <a:ext cx="8610600" cy="1325563"/>
          </a:xfrm>
        </p:spPr>
        <p:txBody>
          <a:bodyPr vert="horz" lIns="91440" tIns="45720" rIns="91440" bIns="45720" rtlCol="0" anchor="ctr">
            <a:normAutofit fontScale="90000"/>
          </a:bodyPr>
          <a:lstStyle/>
          <a:p>
            <a:pPr algn="l">
              <a:lnSpc>
                <a:spcPct val="90000"/>
              </a:lnSpc>
              <a:defRPr/>
            </a:pPr>
            <a:r>
              <a:rPr lang="en-US" kern="1200" dirty="0">
                <a:solidFill>
                  <a:schemeClr val="tx1"/>
                </a:solidFill>
                <a:latin typeface="+mj-lt"/>
                <a:ea typeface="+mj-ea"/>
                <a:cs typeface="+mj-cs"/>
              </a:rPr>
              <a:t>Chapter 9</a:t>
            </a:r>
            <a:r>
              <a:rPr lang="en-US" dirty="0"/>
              <a:t>: Neurodiversity &amp; Developmental Disabilities of Childhood</a:t>
            </a:r>
            <a:endParaRPr lang="en-US" kern="1200" dirty="0">
              <a:solidFill>
                <a:schemeClr val="tx1"/>
              </a:solidFill>
              <a:latin typeface="+mj-lt"/>
              <a:ea typeface="+mj-ea"/>
              <a:cs typeface="+mj-cs"/>
            </a:endParaRPr>
          </a:p>
        </p:txBody>
      </p:sp>
      <p:pic>
        <p:nvPicPr>
          <p:cNvPr id="2" name="Picture 1"/>
          <p:cNvPicPr>
            <a:picLocks noChangeAspect="1"/>
          </p:cNvPicPr>
          <p:nvPr/>
        </p:nvPicPr>
        <p:blipFill>
          <a:blip r:embed="rId2"/>
          <a:stretch>
            <a:fillRect/>
          </a:stretch>
        </p:blipFill>
        <p:spPr>
          <a:xfrm>
            <a:off x="1123619" y="1825626"/>
            <a:ext cx="6889618" cy="4351338"/>
          </a:xfrm>
          <a:prstGeom prst="rect">
            <a:avLst/>
          </a:prstGeom>
        </p:spPr>
      </p:pic>
    </p:spTree>
    <p:extLst>
      <p:ext uri="{BB962C8B-B14F-4D97-AF65-F5344CB8AC3E}">
        <p14:creationId xmlns:p14="http://schemas.microsoft.com/office/powerpoint/2010/main" val="9694074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82601" y="2638044"/>
            <a:ext cx="2522980" cy="3415622"/>
          </a:xfrm>
        </p:spPr>
        <p:txBody>
          <a:bodyPr>
            <a:normAutofit/>
          </a:bodyPr>
          <a:lstStyle/>
          <a:p>
            <a:pPr marL="0" indent="0">
              <a:buFontTx/>
              <a:buNone/>
              <a:defRPr/>
            </a:pPr>
            <a:r>
              <a:rPr lang="en-US" sz="2000" dirty="0">
                <a:solidFill>
                  <a:schemeClr val="bg1"/>
                </a:solidFill>
              </a:rPr>
              <a:t>A Grandfather’s Story </a:t>
            </a:r>
            <a:r>
              <a:rPr lang="en-US" sz="2000" u="sng" dirty="0">
                <a:solidFill>
                  <a:schemeClr val="bg1"/>
                </a:solidFill>
                <a:hlinkClick r:id="rId3"/>
              </a:rPr>
              <a:t>http://video.pbs.org/video/1884325580</a:t>
            </a:r>
            <a:r>
              <a:rPr lang="en-US" sz="2000" dirty="0">
                <a:solidFill>
                  <a:schemeClr val="bg1"/>
                </a:solidFill>
              </a:rPr>
              <a:t>  </a:t>
            </a:r>
          </a:p>
          <a:p>
            <a:pPr>
              <a:defRPr/>
            </a:pPr>
            <a:endParaRPr lang="en-US" sz="1700" dirty="0">
              <a:solidFill>
                <a:schemeClr val="bg1"/>
              </a:solidFill>
            </a:endParaRP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973322" y="2223427"/>
            <a:ext cx="4688077" cy="225027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93930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4657" r="16676" b="-1"/>
          <a:stretch/>
        </p:blipFill>
        <p:spPr bwMode="auto">
          <a:xfrm>
            <a:off x="20" y="10"/>
            <a:ext cx="9143980" cy="68579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 name="Rectangle 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2906" y="5317240"/>
            <a:ext cx="8408194" cy="744836"/>
          </a:xfrm>
        </p:spPr>
        <p:txBody>
          <a:bodyPr vert="horz" lIns="91440" tIns="45720" rIns="91440" bIns="45720" rtlCol="0" anchor="ctr">
            <a:normAutofit/>
          </a:bodyPr>
          <a:lstStyle/>
          <a:p>
            <a:pPr>
              <a:lnSpc>
                <a:spcPct val="90000"/>
              </a:lnSpc>
            </a:pPr>
            <a:r>
              <a:rPr lang="en-US" sz="3100">
                <a:solidFill>
                  <a:schemeClr val="tx1">
                    <a:lumMod val="85000"/>
                    <a:lumOff val="15000"/>
                  </a:schemeClr>
                </a:solidFill>
              </a:rPr>
              <a:t>The Culture of Autism</a:t>
            </a:r>
          </a:p>
        </p:txBody>
      </p:sp>
      <p:cxnSp>
        <p:nvCxnSpPr>
          <p:cNvPr id="73" name="Straight Connector 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84812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a:solidFill>
            <a:schemeClr val="accent6">
              <a:lumMod val="75000"/>
            </a:schemeClr>
          </a:solidFill>
        </p:spPr>
        <p:txBody>
          <a:bodyPr/>
          <a:lstStyle/>
          <a:p>
            <a:r>
              <a:rPr lang="en-US" dirty="0">
                <a:solidFill>
                  <a:schemeClr val="accent4">
                    <a:lumMod val="50000"/>
                  </a:schemeClr>
                </a:solidFill>
              </a:rPr>
              <a:t>Treatment Approaches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20733630"/>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1143000" y="5334000"/>
            <a:ext cx="6781799" cy="369332"/>
          </a:xfrm>
          <a:prstGeom prst="rect">
            <a:avLst/>
          </a:prstGeom>
          <a:noFill/>
        </p:spPr>
        <p:txBody>
          <a:bodyPr wrap="square" rtlCol="0">
            <a:spAutoFit/>
          </a:bodyPr>
          <a:lstStyle/>
          <a:p>
            <a:r>
              <a:rPr lang="en-US" b="1" dirty="0"/>
              <a:t>TO FUNCTION AS MEANINGFULLY AND INDEPENDENTLY AS POSSIBLE</a:t>
            </a:r>
          </a:p>
        </p:txBody>
      </p:sp>
    </p:spTree>
    <p:extLst>
      <p:ext uri="{BB962C8B-B14F-4D97-AF65-F5344CB8AC3E}">
        <p14:creationId xmlns:p14="http://schemas.microsoft.com/office/powerpoint/2010/main" val="17628599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4A4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954" r="5259" b="-1"/>
          <a:stretch/>
        </p:blipFill>
        <p:spPr bwMode="auto">
          <a:xfrm>
            <a:off x="245660" y="321733"/>
            <a:ext cx="5293729" cy="410739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021989" y="917725"/>
            <a:ext cx="2568554" cy="4852362"/>
          </a:xfrm>
        </p:spPr>
        <p:txBody>
          <a:bodyPr anchor="ctr">
            <a:normAutofit/>
          </a:bodyPr>
          <a:lstStyle/>
          <a:p>
            <a:pPr marL="0" indent="0">
              <a:lnSpc>
                <a:spcPct val="90000"/>
              </a:lnSpc>
              <a:buNone/>
            </a:pPr>
            <a:r>
              <a:rPr lang="en-US" sz="2400" dirty="0">
                <a:solidFill>
                  <a:srgbClr val="FFFFFF"/>
                </a:solidFill>
              </a:rPr>
              <a:t>I Have Tourette’s But Tourette’s Doesn’t Have Me!</a:t>
            </a:r>
          </a:p>
          <a:p>
            <a:pPr marL="0" indent="0">
              <a:lnSpc>
                <a:spcPct val="90000"/>
              </a:lnSpc>
              <a:buNone/>
            </a:pPr>
            <a:endParaRPr lang="en-US" sz="1700" dirty="0">
              <a:solidFill>
                <a:srgbClr val="FFFFFF"/>
              </a:solidFill>
              <a:hlinkClick r:id="rId4"/>
            </a:endParaRPr>
          </a:p>
          <a:p>
            <a:pPr marL="0" indent="0">
              <a:lnSpc>
                <a:spcPct val="90000"/>
              </a:lnSpc>
              <a:buNone/>
            </a:pPr>
            <a:endParaRPr lang="en-US" sz="1700" dirty="0">
              <a:solidFill>
                <a:srgbClr val="FFFFFF"/>
              </a:solidFill>
              <a:hlinkClick r:id="rId4"/>
            </a:endParaRPr>
          </a:p>
          <a:p>
            <a:pPr marL="0" indent="0">
              <a:lnSpc>
                <a:spcPct val="90000"/>
              </a:lnSpc>
              <a:buNone/>
            </a:pPr>
            <a:endParaRPr lang="en-US" sz="1700" dirty="0">
              <a:solidFill>
                <a:srgbClr val="FFFFFF"/>
              </a:solidFill>
              <a:hlinkClick r:id="rId4"/>
            </a:endParaRPr>
          </a:p>
          <a:p>
            <a:pPr marL="0" indent="0">
              <a:lnSpc>
                <a:spcPct val="90000"/>
              </a:lnSpc>
              <a:buNone/>
            </a:pPr>
            <a:endParaRPr lang="en-US" sz="1700" dirty="0">
              <a:solidFill>
                <a:srgbClr val="FFFFFF"/>
              </a:solidFill>
              <a:hlinkClick r:id="rId4"/>
            </a:endParaRPr>
          </a:p>
          <a:p>
            <a:pPr marL="0" indent="0">
              <a:lnSpc>
                <a:spcPct val="90000"/>
              </a:lnSpc>
              <a:buNone/>
            </a:pPr>
            <a:endParaRPr lang="en-US" sz="1700" dirty="0">
              <a:solidFill>
                <a:srgbClr val="FFFFFF"/>
              </a:solidFill>
              <a:hlinkClick r:id="rId4"/>
            </a:endParaRPr>
          </a:p>
          <a:p>
            <a:pPr marL="0" indent="0">
              <a:lnSpc>
                <a:spcPct val="90000"/>
              </a:lnSpc>
              <a:buNone/>
            </a:pPr>
            <a:endParaRPr lang="en-US" sz="1700" dirty="0">
              <a:solidFill>
                <a:srgbClr val="FFFFFF"/>
              </a:solidFill>
              <a:hlinkClick r:id="rId4"/>
            </a:endParaRPr>
          </a:p>
          <a:p>
            <a:pPr marL="0" indent="0">
              <a:lnSpc>
                <a:spcPct val="90000"/>
              </a:lnSpc>
              <a:buNone/>
            </a:pPr>
            <a:endParaRPr lang="en-US" sz="1700" dirty="0">
              <a:solidFill>
                <a:srgbClr val="FFFFFF"/>
              </a:solidFill>
              <a:hlinkClick r:id="rId4"/>
            </a:endParaRPr>
          </a:p>
          <a:p>
            <a:pPr marL="0" indent="0">
              <a:lnSpc>
                <a:spcPct val="90000"/>
              </a:lnSpc>
              <a:buNone/>
            </a:pPr>
            <a:endParaRPr lang="en-US" sz="1700" dirty="0">
              <a:solidFill>
                <a:srgbClr val="FFFFFF"/>
              </a:solidFill>
              <a:hlinkClick r:id="rId4"/>
            </a:endParaRPr>
          </a:p>
          <a:p>
            <a:pPr marL="0" indent="0">
              <a:lnSpc>
                <a:spcPct val="90000"/>
              </a:lnSpc>
              <a:buNone/>
            </a:pPr>
            <a:endParaRPr lang="en-US" sz="1700" dirty="0">
              <a:solidFill>
                <a:srgbClr val="FFFFFF"/>
              </a:solidFill>
              <a:hlinkClick r:id="rId4"/>
            </a:endParaRPr>
          </a:p>
          <a:p>
            <a:pPr marL="0" indent="0">
              <a:lnSpc>
                <a:spcPct val="90000"/>
              </a:lnSpc>
              <a:buNone/>
            </a:pPr>
            <a:endParaRPr lang="en-US" sz="1700" dirty="0">
              <a:solidFill>
                <a:srgbClr val="FFFFFF"/>
              </a:solidFill>
              <a:hlinkClick r:id="rId4"/>
            </a:endParaRPr>
          </a:p>
          <a:p>
            <a:pPr marL="0" indent="0">
              <a:lnSpc>
                <a:spcPct val="90000"/>
              </a:lnSpc>
              <a:buNone/>
            </a:pPr>
            <a:endParaRPr lang="en-US" sz="1700" dirty="0">
              <a:solidFill>
                <a:srgbClr val="FFFFFF"/>
              </a:solidFill>
              <a:hlinkClick r:id="rId4"/>
            </a:endParaRPr>
          </a:p>
          <a:p>
            <a:pPr marL="0" indent="0">
              <a:lnSpc>
                <a:spcPct val="90000"/>
              </a:lnSpc>
              <a:buNone/>
            </a:pPr>
            <a:r>
              <a:rPr lang="en-US" sz="1700" dirty="0">
                <a:solidFill>
                  <a:srgbClr val="FFFFFF"/>
                </a:solidFill>
                <a:hlinkClick r:id="rId4"/>
              </a:rPr>
              <a:t>http://www.youtube.com/watch?v=aDipNAuZuZI</a:t>
            </a:r>
            <a:r>
              <a:rPr lang="en-US" sz="1700" dirty="0">
                <a:solidFill>
                  <a:srgbClr val="FFFFFF"/>
                </a:solidFill>
              </a:rPr>
              <a:t> </a:t>
            </a:r>
          </a:p>
          <a:p>
            <a:pPr>
              <a:lnSpc>
                <a:spcPct val="90000"/>
              </a:lnSpc>
            </a:pPr>
            <a:endParaRPr lang="en-US" sz="1700" dirty="0">
              <a:solidFill>
                <a:srgbClr val="FFFFFF"/>
              </a:solidFill>
            </a:endParaRPr>
          </a:p>
        </p:txBody>
      </p:sp>
    </p:spTree>
    <p:extLst>
      <p:ext uri="{BB962C8B-B14F-4D97-AF65-F5344CB8AC3E}">
        <p14:creationId xmlns:p14="http://schemas.microsoft.com/office/powerpoint/2010/main" val="2862371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1637" r="16512" b="-1"/>
          <a:stretch/>
        </p:blipFill>
        <p:spPr bwMode="auto">
          <a:xfrm>
            <a:off x="241298" y="321732"/>
            <a:ext cx="4296411" cy="621453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rotWithShape="1">
          <a:blip r:embed="rId4"/>
          <a:srcRect l="47346" r="6506" b="-2"/>
          <a:stretch/>
        </p:blipFill>
        <p:spPr>
          <a:xfrm>
            <a:off x="4606290" y="321732"/>
            <a:ext cx="4296411" cy="6214533"/>
          </a:xfrm>
          <a:prstGeom prst="rect">
            <a:avLst/>
          </a:prstGeom>
        </p:spPr>
      </p:pic>
    </p:spTree>
    <p:extLst>
      <p:ext uri="{BB962C8B-B14F-4D97-AF65-F5344CB8AC3E}">
        <p14:creationId xmlns:p14="http://schemas.microsoft.com/office/powerpoint/2010/main" val="37530401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6" name="Picture 3"/>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r="3" b="1641"/>
          <a:stretch/>
        </p:blipFill>
        <p:spPr bwMode="auto">
          <a:xfrm>
            <a:off x="3849320" y="710531"/>
            <a:ext cx="5294679" cy="6145051"/>
          </a:xfrm>
          <a:custGeom>
            <a:avLst/>
            <a:gdLst>
              <a:gd name="connsiteX0" fmla="*/ 3479124 w 5294678"/>
              <a:gd name="connsiteY0" fmla="*/ 0 h 6145051"/>
              <a:gd name="connsiteX1" fmla="*/ 5137482 w 5294678"/>
              <a:gd name="connsiteY1" fmla="*/ 419912 h 6145051"/>
              <a:gd name="connsiteX2" fmla="*/ 5294678 w 5294678"/>
              <a:gd name="connsiteY2" fmla="*/ 515411 h 6145051"/>
              <a:gd name="connsiteX3" fmla="*/ 5294678 w 5294678"/>
              <a:gd name="connsiteY3" fmla="*/ 6145051 h 6145051"/>
              <a:gd name="connsiteX4" fmla="*/ 1245466 w 5294678"/>
              <a:gd name="connsiteY4" fmla="*/ 6145051 h 6145051"/>
              <a:gd name="connsiteX5" fmla="*/ 1019012 w 5294678"/>
              <a:gd name="connsiteY5" fmla="*/ 5939236 h 6145051"/>
              <a:gd name="connsiteX6" fmla="*/ 0 w 5294678"/>
              <a:gd name="connsiteY6" fmla="*/ 3479124 h 6145051"/>
              <a:gd name="connsiteX7" fmla="*/ 3479124 w 5294678"/>
              <a:gd name="connsiteY7" fmla="*/ 0 h 6145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4678" h="6145051">
                <a:moveTo>
                  <a:pt x="3479124" y="0"/>
                </a:moveTo>
                <a:cubicBezTo>
                  <a:pt x="4079583" y="0"/>
                  <a:pt x="4644513" y="152115"/>
                  <a:pt x="5137482" y="419912"/>
                </a:cubicBezTo>
                <a:lnTo>
                  <a:pt x="5294678" y="515411"/>
                </a:lnTo>
                <a:lnTo>
                  <a:pt x="5294678" y="6145051"/>
                </a:lnTo>
                <a:lnTo>
                  <a:pt x="1245466" y="6145051"/>
                </a:lnTo>
                <a:lnTo>
                  <a:pt x="1019012" y="5939236"/>
                </a:lnTo>
                <a:cubicBezTo>
                  <a:pt x="389414" y="5309639"/>
                  <a:pt x="0" y="4439858"/>
                  <a:pt x="0" y="3479124"/>
                </a:cubicBezTo>
                <a:cubicBezTo>
                  <a:pt x="0" y="1557657"/>
                  <a:pt x="1557657" y="0"/>
                  <a:pt x="3479124" y="0"/>
                </a:cubicBezTo>
                <a:close/>
              </a:path>
            </a:pathLst>
          </a:custGeom>
          <a:noFill/>
          <a:effectLst>
            <a:softEdge rad="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 name="Picture 74">
            <a:extLst>
              <a:ext uri="{FF2B5EF4-FFF2-40B4-BE49-F238E27FC236}">
                <a16:creationId xmlns:a16="http://schemas.microsoft.com/office/drawing/2014/main" id="{6D104383-AD7E-45AE-BEBC-A74A7E3364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25000"/>
          <a:stretch/>
        </p:blipFill>
        <p:spPr>
          <a:xfrm flipH="1">
            <a:off x="0" y="0"/>
            <a:ext cx="9144000" cy="6858000"/>
          </a:xfrm>
          <a:prstGeom prst="rect">
            <a:avLst/>
          </a:prstGeom>
        </p:spPr>
      </p:pic>
      <p:sp>
        <p:nvSpPr>
          <p:cNvPr id="2" name="Title 1"/>
          <p:cNvSpPr>
            <a:spLocks noGrp="1"/>
          </p:cNvSpPr>
          <p:nvPr>
            <p:ph type="title"/>
          </p:nvPr>
        </p:nvSpPr>
        <p:spPr>
          <a:xfrm>
            <a:off x="603466" y="4301494"/>
            <a:ext cx="4459934" cy="1089656"/>
          </a:xfrm>
        </p:spPr>
        <p:txBody>
          <a:bodyPr vert="horz" lIns="91440" tIns="45720" rIns="91440" bIns="45720" rtlCol="0" anchor="t">
            <a:normAutofit/>
          </a:bodyPr>
          <a:lstStyle/>
          <a:p>
            <a:pPr algn="l" defTabSz="685800">
              <a:lnSpc>
                <a:spcPct val="90000"/>
              </a:lnSpc>
            </a:pPr>
            <a:r>
              <a:rPr lang="en-US" sz="3300" kern="1200">
                <a:solidFill>
                  <a:srgbClr val="000000"/>
                </a:solidFill>
                <a:latin typeface="+mj-lt"/>
                <a:ea typeface="+mj-ea"/>
                <a:cs typeface="+mj-cs"/>
              </a:rPr>
              <a:t>Myrna &amp; Phoebe</a:t>
            </a:r>
          </a:p>
        </p:txBody>
      </p:sp>
    </p:spTree>
    <p:extLst>
      <p:ext uri="{BB962C8B-B14F-4D97-AF65-F5344CB8AC3E}">
        <p14:creationId xmlns:p14="http://schemas.microsoft.com/office/powerpoint/2010/main" val="3253272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63877"/>
            <a:ext cx="2620771" cy="4930246"/>
          </a:xfrm>
        </p:spPr>
        <p:txBody>
          <a:bodyPr>
            <a:normAutofit/>
          </a:bodyPr>
          <a:lstStyle/>
          <a:p>
            <a:pPr algn="r"/>
            <a:r>
              <a:rPr lang="en-US" sz="3400">
                <a:solidFill>
                  <a:schemeClr val="accent1"/>
                </a:solidFill>
              </a:rPr>
              <a:t>Conversation Starters</a:t>
            </a:r>
          </a:p>
        </p:txBody>
      </p:sp>
      <p:sp>
        <p:nvSpPr>
          <p:cNvPr id="3" name="Content Placeholder 2"/>
          <p:cNvSpPr>
            <a:spLocks noGrp="1"/>
          </p:cNvSpPr>
          <p:nvPr>
            <p:ph idx="1"/>
          </p:nvPr>
        </p:nvSpPr>
        <p:spPr>
          <a:xfrm>
            <a:off x="3732023" y="381000"/>
            <a:ext cx="4783327" cy="6019800"/>
          </a:xfrm>
        </p:spPr>
        <p:txBody>
          <a:bodyPr anchor="ctr">
            <a:normAutofit lnSpcReduction="10000"/>
          </a:bodyPr>
          <a:lstStyle/>
          <a:p>
            <a:pPr>
              <a:lnSpc>
                <a:spcPct val="90000"/>
              </a:lnSpc>
            </a:pPr>
            <a:endParaRPr lang="en-US" sz="2400" dirty="0"/>
          </a:p>
          <a:p>
            <a:pPr>
              <a:lnSpc>
                <a:spcPct val="90000"/>
              </a:lnSpc>
            </a:pPr>
            <a:endParaRPr lang="en-US" sz="2400" dirty="0"/>
          </a:p>
          <a:p>
            <a:pPr>
              <a:lnSpc>
                <a:spcPct val="90000"/>
              </a:lnSpc>
            </a:pPr>
            <a:r>
              <a:rPr lang="en-US" sz="2400" dirty="0"/>
              <a:t>Do you know people with autism or other neurodiverse conditions? What have you learned that has influenced or changed your previous assumptions? </a:t>
            </a:r>
          </a:p>
          <a:p>
            <a:pPr>
              <a:lnSpc>
                <a:spcPct val="90000"/>
              </a:lnSpc>
            </a:pPr>
            <a:r>
              <a:rPr lang="en-US" sz="2400" dirty="0"/>
              <a:t>Myrna’s story is unique to one family’s experience. What thoughts do you have about her experience  of raising a child with Down syndrome?</a:t>
            </a:r>
          </a:p>
          <a:p>
            <a:pPr>
              <a:lnSpc>
                <a:spcPct val="90000"/>
              </a:lnSpc>
            </a:pPr>
            <a:r>
              <a:rPr lang="en-US" sz="2400" dirty="0"/>
              <a:t>What role does attachment play in Phoebe and Myrna’s story?</a:t>
            </a:r>
          </a:p>
          <a:p>
            <a:pPr>
              <a:lnSpc>
                <a:spcPct val="90000"/>
              </a:lnSpc>
            </a:pPr>
            <a:r>
              <a:rPr lang="en-US" sz="2400" dirty="0"/>
              <a:t>How do micro and macro advocacy play a role for neurodiverse children and their families? </a:t>
            </a:r>
          </a:p>
          <a:p>
            <a:pPr marL="0" indent="0">
              <a:lnSpc>
                <a:spcPct val="90000"/>
              </a:lnSpc>
              <a:buNone/>
            </a:pPr>
            <a:endParaRPr lang="en-US" sz="2400" dirty="0"/>
          </a:p>
          <a:p>
            <a:pPr>
              <a:lnSpc>
                <a:spcPct val="90000"/>
              </a:lnSpc>
            </a:pPr>
            <a:endParaRPr lang="en-US" sz="2400" dirty="0"/>
          </a:p>
          <a:p>
            <a:pPr>
              <a:lnSpc>
                <a:spcPct val="90000"/>
              </a:lnSpc>
            </a:pPr>
            <a:endParaRPr lang="en-US" sz="2100" dirty="0"/>
          </a:p>
        </p:txBody>
      </p:sp>
    </p:spTree>
    <p:extLst>
      <p:ext uri="{BB962C8B-B14F-4D97-AF65-F5344CB8AC3E}">
        <p14:creationId xmlns:p14="http://schemas.microsoft.com/office/powerpoint/2010/main" val="183873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73" name="Rectangle 72">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611505" y="683404"/>
            <a:ext cx="792099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3921" r="-1" b="2882"/>
          <a:stretch/>
        </p:blipFill>
        <p:spPr bwMode="auto">
          <a:xfrm rot="21480000">
            <a:off x="853377" y="1003258"/>
            <a:ext cx="7437246" cy="476439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1503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52400"/>
            <a:ext cx="8229600" cy="5821363"/>
          </a:xfrm>
        </p:spPr>
        <p:txBody>
          <a:bodyPr/>
          <a:lstStyle/>
          <a:p>
            <a:pPr marL="0" indent="0">
              <a:buNone/>
            </a:pPr>
            <a:r>
              <a:rPr lang="en-US" dirty="0"/>
              <a:t>In 2013 the Diagnostic and Statistical Manual of Mental Disorders version 5 (DSM-5) revised criteria for autism spectrum disorder (ASD).</a:t>
            </a:r>
          </a:p>
        </p:txBody>
      </p:sp>
      <p:graphicFrame>
        <p:nvGraphicFramePr>
          <p:cNvPr id="4" name="Diagram 3"/>
          <p:cNvGraphicFramePr/>
          <p:nvPr>
            <p:extLst>
              <p:ext uri="{D42A27DB-BD31-4B8C-83A1-F6EECF244321}">
                <p14:modId xmlns:p14="http://schemas.microsoft.com/office/powerpoint/2010/main" val="2087529467"/>
              </p:ext>
            </p:extLst>
          </p:nvPr>
        </p:nvGraphicFramePr>
        <p:xfrm>
          <a:off x="685800" y="1752600"/>
          <a:ext cx="77724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64415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9307"/>
          <a:stretch/>
        </p:blipFill>
        <p:spPr>
          <a:xfrm>
            <a:off x="20" y="10"/>
            <a:ext cx="9143980" cy="4666928"/>
          </a:xfrm>
          <a:prstGeom prst="rect">
            <a:avLst/>
          </a:prstGeom>
        </p:spPr>
      </p:pic>
      <p:pic>
        <p:nvPicPr>
          <p:cNvPr id="9" name="Picture 8">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Oval 10">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200" y="4388303"/>
            <a:ext cx="618067"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3748" y="4551037"/>
            <a:ext cx="3766337" cy="1509931"/>
          </a:xfrm>
        </p:spPr>
        <p:txBody>
          <a:bodyPr>
            <a:normAutofit/>
          </a:bodyPr>
          <a:lstStyle/>
          <a:p>
            <a:r>
              <a:rPr lang="en-US" sz="3500">
                <a:solidFill>
                  <a:srgbClr val="000000"/>
                </a:solidFill>
              </a:rPr>
              <a:t>Meet Wyatt</a:t>
            </a:r>
          </a:p>
        </p:txBody>
      </p:sp>
      <p:sp>
        <p:nvSpPr>
          <p:cNvPr id="3" name="Content Placeholder 2"/>
          <p:cNvSpPr>
            <a:spLocks noGrp="1"/>
          </p:cNvSpPr>
          <p:nvPr>
            <p:ph idx="1"/>
          </p:nvPr>
        </p:nvSpPr>
        <p:spPr>
          <a:xfrm>
            <a:off x="4852685" y="4551037"/>
            <a:ext cx="3694808" cy="1509935"/>
          </a:xfrm>
        </p:spPr>
        <p:txBody>
          <a:bodyPr anchor="ctr">
            <a:normAutofit/>
          </a:bodyPr>
          <a:lstStyle/>
          <a:p>
            <a:pPr marL="0" indent="0">
              <a:buNone/>
            </a:pPr>
            <a:r>
              <a:rPr lang="en-US" sz="1600">
                <a:solidFill>
                  <a:srgbClr val="000000"/>
                </a:solidFill>
                <a:hlinkClick r:id="rId5"/>
              </a:rPr>
              <a:t>http://www.youtube.com/watch?v=S_XRVwRFPKk</a:t>
            </a:r>
            <a:r>
              <a:rPr lang="en-US" sz="1600">
                <a:solidFill>
                  <a:srgbClr val="000000"/>
                </a:solidFill>
              </a:rPr>
              <a:t> </a:t>
            </a:r>
          </a:p>
          <a:p>
            <a:pPr marL="0" indent="0">
              <a:buNone/>
            </a:pPr>
            <a:r>
              <a:rPr lang="en-US" sz="1600">
                <a:solidFill>
                  <a:srgbClr val="000000"/>
                </a:solidFill>
              </a:rPr>
              <a:t>	</a:t>
            </a:r>
          </a:p>
          <a:p>
            <a:pPr marL="0" indent="0">
              <a:buNone/>
            </a:pPr>
            <a:endParaRPr lang="en-US" sz="1600">
              <a:solidFill>
                <a:srgbClr val="000000"/>
              </a:solidFill>
            </a:endParaRPr>
          </a:p>
        </p:txBody>
      </p:sp>
    </p:spTree>
    <p:extLst>
      <p:ext uri="{BB962C8B-B14F-4D97-AF65-F5344CB8AC3E}">
        <p14:creationId xmlns:p14="http://schemas.microsoft.com/office/powerpoint/2010/main" val="36447095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760" y="2614613"/>
            <a:ext cx="3875483" cy="3590925"/>
          </a:xfrm>
        </p:spPr>
        <p:txBody>
          <a:bodyPr>
            <a:normAutofit/>
          </a:bodyPr>
          <a:lstStyle/>
          <a:p>
            <a:pPr marL="0" indent="0">
              <a:buNone/>
            </a:pPr>
            <a:r>
              <a:rPr lang="en-US" sz="2400" dirty="0"/>
              <a:t>In 2019, the U. S. Center for Disease Control estimates that 1:59 children are annually diagnosed with Autism Spectrum Disorders</a:t>
            </a:r>
          </a:p>
        </p:txBody>
      </p:sp>
      <p:pic>
        <p:nvPicPr>
          <p:cNvPr id="6" name="Picture 5"/>
          <p:cNvPicPr>
            <a:picLocks noChangeAspect="1"/>
          </p:cNvPicPr>
          <p:nvPr/>
        </p:nvPicPr>
        <p:blipFill rotWithShape="1">
          <a:blip r:embed="rId3"/>
          <a:srcRect l="33502" r="31994"/>
          <a:stretch/>
        </p:blipFill>
        <p:spPr>
          <a:xfrm>
            <a:off x="4291152" y="1"/>
            <a:ext cx="4852848" cy="6856412"/>
          </a:xfrm>
          <a:custGeom>
            <a:avLst/>
            <a:gdLst>
              <a:gd name="connsiteX0" fmla="*/ 0 w 6470464"/>
              <a:gd name="connsiteY0" fmla="*/ 0 h 6856412"/>
              <a:gd name="connsiteX1" fmla="*/ 6470464 w 6470464"/>
              <a:gd name="connsiteY1" fmla="*/ 0 h 6856412"/>
              <a:gd name="connsiteX2" fmla="*/ 6470464 w 6470464"/>
              <a:gd name="connsiteY2" fmla="*/ 6856412 h 6856412"/>
              <a:gd name="connsiteX3" fmla="*/ 753 w 6470464"/>
              <a:gd name="connsiteY3" fmla="*/ 6856412 h 6856412"/>
              <a:gd name="connsiteX4" fmla="*/ 83736 w 6470464"/>
              <a:gd name="connsiteY4" fmla="*/ 6682434 h 6856412"/>
              <a:gd name="connsiteX5" fmla="*/ 777103 w 6470464"/>
              <a:gd name="connsiteY5" fmla="*/ 3428997 h 6856412"/>
              <a:gd name="connsiteX6" fmla="*/ 83736 w 6470464"/>
              <a:gd name="connsiteY6" fmla="*/ 175558 h 6856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0464" h="6856412">
                <a:moveTo>
                  <a:pt x="0" y="0"/>
                </a:moveTo>
                <a:lnTo>
                  <a:pt x="6470464" y="0"/>
                </a:lnTo>
                <a:lnTo>
                  <a:pt x="6470464" y="6856412"/>
                </a:lnTo>
                <a:lnTo>
                  <a:pt x="753" y="6856412"/>
                </a:lnTo>
                <a:lnTo>
                  <a:pt x="83736" y="6682434"/>
                </a:lnTo>
                <a:cubicBezTo>
                  <a:pt x="534353" y="5654674"/>
                  <a:pt x="777103" y="4561946"/>
                  <a:pt x="777103" y="3428997"/>
                </a:cubicBezTo>
                <a:cubicBezTo>
                  <a:pt x="777103" y="2296047"/>
                  <a:pt x="534353" y="1203318"/>
                  <a:pt x="83736" y="175558"/>
                </a:cubicBezTo>
                <a:close/>
              </a:path>
            </a:pathLst>
          </a:custGeom>
        </p:spPr>
      </p:pic>
    </p:spTree>
    <p:extLst>
      <p:ext uri="{BB962C8B-B14F-4D97-AF65-F5344CB8AC3E}">
        <p14:creationId xmlns:p14="http://schemas.microsoft.com/office/powerpoint/2010/main" val="984964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519500848"/>
              </p:ext>
            </p:extLst>
          </p:nvPr>
        </p:nvGraphicFramePr>
        <p:xfrm>
          <a:off x="533400" y="304800"/>
          <a:ext cx="8229600" cy="640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1905000" y="2514600"/>
            <a:ext cx="2057400" cy="1938992"/>
          </a:xfrm>
          <a:prstGeom prst="rect">
            <a:avLst/>
          </a:prstGeom>
          <a:noFill/>
        </p:spPr>
        <p:txBody>
          <a:bodyPr wrap="square" rtlCol="0">
            <a:spAutoFit/>
          </a:bodyPr>
          <a:lstStyle/>
          <a:p>
            <a:r>
              <a:rPr lang="en-US" sz="2000" b="1" dirty="0">
                <a:solidFill>
                  <a:schemeClr val="accent3">
                    <a:lumMod val="20000"/>
                    <a:lumOff val="80000"/>
                  </a:schemeClr>
                </a:solidFill>
              </a:rPr>
              <a:t>Autism varies in  </a:t>
            </a:r>
          </a:p>
          <a:p>
            <a:r>
              <a:rPr lang="en-US" sz="2000" b="1" dirty="0">
                <a:solidFill>
                  <a:schemeClr val="accent3">
                    <a:lumMod val="20000"/>
                    <a:lumOff val="80000"/>
                  </a:schemeClr>
                </a:solidFill>
              </a:rPr>
              <a:t>severity affecting </a:t>
            </a:r>
          </a:p>
          <a:p>
            <a:r>
              <a:rPr lang="en-US" sz="2000" b="1" dirty="0">
                <a:solidFill>
                  <a:schemeClr val="accent3">
                    <a:lumMod val="20000"/>
                    <a:lumOff val="80000"/>
                  </a:schemeClr>
                </a:solidFill>
              </a:rPr>
              <a:t>social perceptions</a:t>
            </a:r>
          </a:p>
          <a:p>
            <a:r>
              <a:rPr lang="en-US" sz="2000" b="1" dirty="0">
                <a:solidFill>
                  <a:schemeClr val="accent3">
                    <a:lumMod val="20000"/>
                    <a:lumOff val="80000"/>
                  </a:schemeClr>
                </a:solidFill>
              </a:rPr>
              <a:t>interactions &amp; communication</a:t>
            </a:r>
          </a:p>
        </p:txBody>
      </p:sp>
    </p:spTree>
    <p:extLst>
      <p:ext uri="{BB962C8B-B14F-4D97-AF65-F5344CB8AC3E}">
        <p14:creationId xmlns:p14="http://schemas.microsoft.com/office/powerpoint/2010/main" val="28655825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417399" y="643467"/>
            <a:ext cx="8408193" cy="744836"/>
          </a:xfrm>
        </p:spPr>
        <p:txBody>
          <a:bodyPr vert="horz" lIns="91440" tIns="45720" rIns="91440" bIns="45720" rtlCol="0" anchor="ctr">
            <a:normAutofit/>
            <a:scene3d>
              <a:camera prst="isometricOffAxis1Right"/>
              <a:lightRig rig="threePt" dir="t"/>
            </a:scene3d>
          </a:bodyPr>
          <a:lstStyle/>
          <a:p>
            <a:pPr>
              <a:lnSpc>
                <a:spcPct val="90000"/>
              </a:lnSpc>
            </a:pPr>
            <a:r>
              <a:rPr lang="en-US" sz="2800" kern="1200">
                <a:solidFill>
                  <a:schemeClr val="bg1"/>
                </a:solidFill>
                <a:latin typeface="+mj-lt"/>
                <a:ea typeface="+mj-ea"/>
                <a:cs typeface="+mj-cs"/>
              </a:rPr>
              <a:t>Siblings</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80465" y="1675227"/>
            <a:ext cx="6583068" cy="4394199"/>
          </a:xfrm>
          <a:prstGeom prst="rect">
            <a:avLst/>
          </a:prstGeom>
        </p:spPr>
      </p:pic>
    </p:spTree>
    <p:extLst>
      <p:ext uri="{BB962C8B-B14F-4D97-AF65-F5344CB8AC3E}">
        <p14:creationId xmlns:p14="http://schemas.microsoft.com/office/powerpoint/2010/main" val="37756361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5677" y="914400"/>
            <a:ext cx="2743200" cy="2887579"/>
          </a:xfrm>
        </p:spPr>
        <p:txBody>
          <a:bodyPr vert="horz" lIns="91440" tIns="45720" rIns="91440" bIns="45720" rtlCol="0" anchor="b">
            <a:prstTxWarp prst="textChevron">
              <a:avLst/>
            </a:prstTxWarp>
            <a:normAutofit/>
          </a:bodyPr>
          <a:lstStyle/>
          <a:p>
            <a:pPr>
              <a:lnSpc>
                <a:spcPct val="90000"/>
              </a:lnSpc>
            </a:pPr>
            <a:r>
              <a:rPr lang="en-US" sz="4200" kern="1200">
                <a:solidFill>
                  <a:srgbClr val="FFFFFF"/>
                </a:solidFill>
                <a:effectLst>
                  <a:outerShdw blurRad="60007" dist="310007" dir="7680000" sy="30000" kx="1300200" algn="ctr" rotWithShape="0">
                    <a:prstClr val="black">
                      <a:alpha val="32000"/>
                    </a:prstClr>
                  </a:outerShdw>
                </a:effectLst>
                <a:latin typeface="+mj-lt"/>
                <a:ea typeface="+mj-ea"/>
                <a:cs typeface="+mj-cs"/>
              </a:rPr>
              <a:t>Daily  Life</a:t>
            </a:r>
          </a:p>
        </p:txBody>
      </p:sp>
      <p:cxnSp>
        <p:nvCxnSpPr>
          <p:cNvPr id="73" name="Straight Connector 72">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65366" y="1589786"/>
            <a:ext cx="4915159" cy="368636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5237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4018046618"/>
              </p:ext>
            </p:extLst>
          </p:nvPr>
        </p:nvGraphicFramePr>
        <p:xfrm>
          <a:off x="914400" y="304800"/>
          <a:ext cx="7734300" cy="6477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95133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2558</Words>
  <Application>Microsoft Office PowerPoint</Application>
  <PresentationFormat>On-screen Show (4:3)</PresentationFormat>
  <Paragraphs>152</Paragraphs>
  <Slides>16</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Impact</vt:lpstr>
      <vt:lpstr>Office Theme</vt:lpstr>
      <vt:lpstr>Chapter 9: Neurodiversity &amp; Developmental Disabilities of Childhood</vt:lpstr>
      <vt:lpstr>PowerPoint Presentation</vt:lpstr>
      <vt:lpstr>PowerPoint Presentation</vt:lpstr>
      <vt:lpstr>Meet Wyatt</vt:lpstr>
      <vt:lpstr>PowerPoint Presentation</vt:lpstr>
      <vt:lpstr>PowerPoint Presentation</vt:lpstr>
      <vt:lpstr>Siblings</vt:lpstr>
      <vt:lpstr>Daily  Life</vt:lpstr>
      <vt:lpstr>PowerPoint Presentation</vt:lpstr>
      <vt:lpstr>PowerPoint Presentation</vt:lpstr>
      <vt:lpstr>The Culture of Autism</vt:lpstr>
      <vt:lpstr>Treatment Approaches</vt:lpstr>
      <vt:lpstr>PowerPoint Presentation</vt:lpstr>
      <vt:lpstr>PowerPoint Presentation</vt:lpstr>
      <vt:lpstr>Myrna &amp; Phoebe</vt:lpstr>
      <vt:lpstr>Conversation Starters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9: Neurodiversity &amp; Developmental Disabilities of Childhood</dc:title>
  <dc:creator>Shelley Cohen Konrad</dc:creator>
  <cp:lastModifiedBy>Shelley Cohen Konrad</cp:lastModifiedBy>
  <cp:revision>1</cp:revision>
  <dcterms:created xsi:type="dcterms:W3CDTF">2019-07-19T17:31:42Z</dcterms:created>
  <dcterms:modified xsi:type="dcterms:W3CDTF">2019-07-19T17:32:48Z</dcterms:modified>
</cp:coreProperties>
</file>