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38"/>
  </p:notesMasterIdLst>
  <p:sldIdLst>
    <p:sldId id="256" r:id="rId7"/>
    <p:sldId id="258" r:id="rId8"/>
    <p:sldId id="257" r:id="rId9"/>
    <p:sldId id="259" r:id="rId10"/>
    <p:sldId id="260" r:id="rId11"/>
    <p:sldId id="261" r:id="rId12"/>
    <p:sldId id="299" r:id="rId13"/>
    <p:sldId id="301" r:id="rId14"/>
    <p:sldId id="300" r:id="rId15"/>
    <p:sldId id="302" r:id="rId16"/>
    <p:sldId id="264" r:id="rId17"/>
    <p:sldId id="266" r:id="rId18"/>
    <p:sldId id="303" r:id="rId19"/>
    <p:sldId id="306" r:id="rId20"/>
    <p:sldId id="304" r:id="rId21"/>
    <p:sldId id="307" r:id="rId22"/>
    <p:sldId id="315" r:id="rId23"/>
    <p:sldId id="308" r:id="rId24"/>
    <p:sldId id="316" r:id="rId25"/>
    <p:sldId id="309" r:id="rId26"/>
    <p:sldId id="310" r:id="rId27"/>
    <p:sldId id="311" r:id="rId28"/>
    <p:sldId id="314" r:id="rId29"/>
    <p:sldId id="312" r:id="rId30"/>
    <p:sldId id="318" r:id="rId31"/>
    <p:sldId id="320" r:id="rId32"/>
    <p:sldId id="321" r:id="rId33"/>
    <p:sldId id="322" r:id="rId34"/>
    <p:sldId id="323" r:id="rId35"/>
    <p:sldId id="324" r:id="rId36"/>
    <p:sldId id="31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11" autoAdjust="0"/>
  </p:normalViewPr>
  <p:slideViewPr>
    <p:cSldViewPr snapToGrid="0">
      <p:cViewPr>
        <p:scale>
          <a:sx n="116" d="100"/>
          <a:sy n="116" d="100"/>
        </p:scale>
        <p:origin x="-130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3"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n-US" sz="4400" b="0" strike="noStrike" spc="-1">
                <a:latin typeface="Arial"/>
              </a:rPr>
              <a:t>Click to move the slide</a:t>
            </a:r>
          </a:p>
        </p:txBody>
      </p:sp>
      <p:sp>
        <p:nvSpPr>
          <p:cNvPr id="244"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245"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 </a:t>
            </a:r>
          </a:p>
        </p:txBody>
      </p:sp>
      <p:sp>
        <p:nvSpPr>
          <p:cNvPr id="246"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 </a:t>
            </a:r>
          </a:p>
        </p:txBody>
      </p:sp>
      <p:sp>
        <p:nvSpPr>
          <p:cNvPr id="247"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 </a:t>
            </a:r>
          </a:p>
        </p:txBody>
      </p:sp>
      <p:sp>
        <p:nvSpPr>
          <p:cNvPr id="248"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194456DA-4926-4152-A3ED-CE732EAC76DF}"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97704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noRot="1" noChangeAspect="1"/>
          </p:cNvSpPr>
          <p:nvPr>
            <p:ph type="sldImg"/>
          </p:nvPr>
        </p:nvSpPr>
        <p:spPr>
          <a:xfrm>
            <a:off x="1143000" y="685800"/>
            <a:ext cx="4572000" cy="3429000"/>
          </a:xfrm>
          <a:prstGeom prst="rect">
            <a:avLst/>
          </a:prstGeom>
        </p:spPr>
      </p:sp>
      <p:sp>
        <p:nvSpPr>
          <p:cNvPr id="327" name="PlaceHolder 2"/>
          <p:cNvSpPr>
            <a:spLocks noGrp="1"/>
          </p:cNvSpPr>
          <p:nvPr>
            <p:ph type="body"/>
          </p:nvPr>
        </p:nvSpPr>
        <p:spPr>
          <a:xfrm>
            <a:off x="685800" y="4343400"/>
            <a:ext cx="5485680" cy="4114080"/>
          </a:xfrm>
          <a:prstGeom prst="rect">
            <a:avLst/>
          </a:prstGeom>
        </p:spPr>
        <p:txBody>
          <a:bodyPr lIns="0" tIns="0" rIns="0" bIns="0">
            <a:noAutofit/>
          </a:bodyPr>
          <a:lstStyle/>
          <a:p>
            <a:endParaRPr lang="en-US" sz="2000" b="0" strike="noStrike" spc="-1" dirty="0">
              <a:latin typeface="Arial"/>
            </a:endParaRPr>
          </a:p>
        </p:txBody>
      </p:sp>
      <p:sp>
        <p:nvSpPr>
          <p:cNvPr id="328"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C12D266-5A7B-46CF-A46A-E289E20043E3}" type="slidenum">
              <a:rPr lang="en-US" sz="1200" b="0" strike="noStrike" spc="-1">
                <a:solidFill>
                  <a:srgbClr val="000000"/>
                </a:solidFill>
                <a:latin typeface="+mn-lt"/>
                <a:ea typeface="+mn-ea"/>
              </a:rPr>
              <a:t>1</a:t>
            </a:fld>
            <a:endParaRPr lang="en-US"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b="1" dirty="0" smtClean="0"/>
              <a:t>1.</a:t>
            </a:r>
            <a:r>
              <a:rPr lang="en-US" b="1" baseline="0" dirty="0" smtClean="0"/>
              <a:t> </a:t>
            </a:r>
            <a:r>
              <a:rPr lang="en-US" b="1" dirty="0" smtClean="0"/>
              <a:t>The study of global politics has continued to evolve and grow into an interdisciplinary field of academic inquiry.</a:t>
            </a:r>
          </a:p>
          <a:p>
            <a:r>
              <a:rPr lang="en-US" dirty="0" smtClean="0"/>
              <a:t>a)</a:t>
            </a:r>
            <a:r>
              <a:rPr lang="en-US" baseline="0" dirty="0" smtClean="0"/>
              <a:t> </a:t>
            </a:r>
            <a:r>
              <a:rPr lang="en-US" dirty="0" smtClean="0"/>
              <a:t>the International Studies Association (ISA; www.isanet.org), a leading forum of the study of global affairs. </a:t>
            </a:r>
          </a:p>
          <a:p>
            <a:r>
              <a:rPr lang="en-US" dirty="0" smtClean="0"/>
              <a:t>b)</a:t>
            </a:r>
            <a:r>
              <a:rPr lang="en-US" baseline="0" dirty="0" smtClean="0"/>
              <a:t> </a:t>
            </a:r>
            <a:r>
              <a:rPr lang="en-US" dirty="0" smtClean="0"/>
              <a:t>Special study sections on diplomatic studies, feminist theory, global health, history, technology, communication, law, sociology, economics, demography and geography, religion, and more. </a:t>
            </a:r>
          </a:p>
          <a:p>
            <a:r>
              <a:rPr lang="en-US" b="1" dirty="0" smtClean="0"/>
              <a:t>2.</a:t>
            </a:r>
            <a:r>
              <a:rPr lang="en-US" b="1" baseline="0" dirty="0" smtClean="0"/>
              <a:t> </a:t>
            </a:r>
            <a:r>
              <a:rPr lang="en-US" b="1" dirty="0" smtClean="0"/>
              <a:t>The first Chair in the field of IR was established at the University of Wales, </a:t>
            </a:r>
            <a:r>
              <a:rPr lang="en-US" b="1" dirty="0" err="1" smtClean="0"/>
              <a:t>Aberystwyth</a:t>
            </a:r>
            <a:r>
              <a:rPr lang="en-US" b="1" dirty="0" smtClean="0"/>
              <a:t>, in 1919</a:t>
            </a:r>
          </a:p>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12</a:t>
            </a:fld>
            <a:endParaRPr lang="en-US" sz="1400" b="0" strike="noStrike" spc="-1">
              <a:latin typeface="Times New Roman"/>
            </a:endParaRPr>
          </a:p>
        </p:txBody>
      </p:sp>
    </p:spTree>
    <p:extLst>
      <p:ext uri="{BB962C8B-B14F-4D97-AF65-F5344CB8AC3E}">
        <p14:creationId xmlns:p14="http://schemas.microsoft.com/office/powerpoint/2010/main" val="2430980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b="1" dirty="0" smtClean="0"/>
              <a:t>1.</a:t>
            </a:r>
            <a:r>
              <a:rPr lang="en-US" b="1" baseline="0" dirty="0" smtClean="0"/>
              <a:t> </a:t>
            </a:r>
            <a:r>
              <a:rPr lang="en-US" b="1" dirty="0" smtClean="0"/>
              <a:t>Why not choose international relations, global relations, or global affairs in the title instead of Politics?</a:t>
            </a:r>
          </a:p>
          <a:p>
            <a:r>
              <a:rPr lang="en-US" dirty="0" smtClean="0"/>
              <a:t>a)</a:t>
            </a:r>
            <a:r>
              <a:rPr lang="en-US" baseline="0" dirty="0" smtClean="0"/>
              <a:t> </a:t>
            </a:r>
            <a:r>
              <a:rPr lang="en-US" dirty="0" smtClean="0"/>
              <a:t>Part of the reason the authors educational grounds are rooted in political science (PhD). </a:t>
            </a:r>
          </a:p>
          <a:p>
            <a:r>
              <a:rPr lang="en-US" dirty="0" smtClean="0"/>
              <a:t>b)</a:t>
            </a:r>
            <a:r>
              <a:rPr lang="en-US" baseline="0" dirty="0" smtClean="0"/>
              <a:t> </a:t>
            </a:r>
            <a:r>
              <a:rPr lang="en-US" dirty="0" smtClean="0"/>
              <a:t>Part of it has to do with what classes will find this book helpful.</a:t>
            </a:r>
          </a:p>
          <a:p>
            <a:r>
              <a:rPr lang="en-US" dirty="0" smtClean="0"/>
              <a:t>c)</a:t>
            </a:r>
            <a:r>
              <a:rPr lang="en-US" baseline="0" dirty="0" smtClean="0"/>
              <a:t> </a:t>
            </a:r>
            <a:r>
              <a:rPr lang="en-US" dirty="0" smtClean="0"/>
              <a:t>The linguistic conventions that still keep most academic study tied to disciplines. </a:t>
            </a:r>
          </a:p>
          <a:p>
            <a:r>
              <a:rPr lang="en-US" dirty="0" smtClean="0"/>
              <a:t>d)</a:t>
            </a:r>
            <a:r>
              <a:rPr lang="en-US" baseline="0" dirty="0" smtClean="0"/>
              <a:t> </a:t>
            </a:r>
            <a:r>
              <a:rPr lang="en-US" dirty="0" smtClean="0"/>
              <a:t>It has a lot to do with the desire to keep the question of power a central theme of the book.</a:t>
            </a:r>
          </a:p>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13</a:t>
            </a:fld>
            <a:endParaRPr lang="en-US" sz="1400" b="0" strike="noStrike" spc="-1">
              <a:latin typeface="Times New Roman"/>
            </a:endParaRPr>
          </a:p>
        </p:txBody>
      </p:sp>
    </p:spTree>
    <p:extLst>
      <p:ext uri="{BB962C8B-B14F-4D97-AF65-F5344CB8AC3E}">
        <p14:creationId xmlns:p14="http://schemas.microsoft.com/office/powerpoint/2010/main" val="269045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2.	There are almost 200 states in the global community.</a:t>
            </a:r>
          </a:p>
          <a:p>
            <a:pPr lvl="2"/>
            <a:r>
              <a:rPr lang="en-US" dirty="0" smtClean="0"/>
              <a:t>3.	Some states are more involve in global politics than others because of their power, history, geographic location </a:t>
            </a:r>
            <a:r>
              <a:rPr lang="en-US" dirty="0" err="1" smtClean="0"/>
              <a:t>etc</a:t>
            </a:r>
            <a:endParaRPr lang="en-US" dirty="0" smtClean="0"/>
          </a:p>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14</a:t>
            </a:fld>
            <a:endParaRPr lang="en-US" sz="1400" b="0" strike="noStrike" spc="-1">
              <a:latin typeface="Times New Roman"/>
            </a:endParaRPr>
          </a:p>
        </p:txBody>
      </p:sp>
    </p:spTree>
    <p:extLst>
      <p:ext uri="{BB962C8B-B14F-4D97-AF65-F5344CB8AC3E}">
        <p14:creationId xmlns:p14="http://schemas.microsoft.com/office/powerpoint/2010/main" val="2471419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15</a:t>
            </a:fld>
            <a:endParaRPr lang="en-US" sz="1400" b="0" strike="noStrike" spc="-1">
              <a:latin typeface="Times New Roman"/>
            </a:endParaRPr>
          </a:p>
        </p:txBody>
      </p:sp>
    </p:spTree>
    <p:extLst>
      <p:ext uri="{BB962C8B-B14F-4D97-AF65-F5344CB8AC3E}">
        <p14:creationId xmlns:p14="http://schemas.microsoft.com/office/powerpoint/2010/main" val="308417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UN General Assembly and Equal Representation</a:t>
            </a:r>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16</a:t>
            </a:fld>
            <a:endParaRPr lang="en-US" sz="1400" b="0" strike="noStrike" spc="-1">
              <a:latin typeface="Times New Roman"/>
            </a:endParaRPr>
          </a:p>
        </p:txBody>
      </p:sp>
    </p:spTree>
    <p:extLst>
      <p:ext uri="{BB962C8B-B14F-4D97-AF65-F5344CB8AC3E}">
        <p14:creationId xmlns:p14="http://schemas.microsoft.com/office/powerpoint/2010/main" val="2258603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Multinational corporation; Monsanto agribusiness</a:t>
            </a:r>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17</a:t>
            </a:fld>
            <a:endParaRPr lang="en-US" sz="1400" b="0" strike="noStrike" spc="-1">
              <a:latin typeface="Times New Roman"/>
            </a:endParaRPr>
          </a:p>
        </p:txBody>
      </p:sp>
    </p:spTree>
    <p:extLst>
      <p:ext uri="{BB962C8B-B14F-4D97-AF65-F5344CB8AC3E}">
        <p14:creationId xmlns:p14="http://schemas.microsoft.com/office/powerpoint/2010/main" val="4160558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18</a:t>
            </a:fld>
            <a:endParaRPr lang="en-US" sz="1400" b="0" strike="noStrike" spc="-1">
              <a:latin typeface="Times New Roman"/>
            </a:endParaRPr>
          </a:p>
        </p:txBody>
      </p:sp>
    </p:spTree>
    <p:extLst>
      <p:ext uri="{BB962C8B-B14F-4D97-AF65-F5344CB8AC3E}">
        <p14:creationId xmlns:p14="http://schemas.microsoft.com/office/powerpoint/2010/main" val="761151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Edna Adan, a Somalian woman who built Somalia’s first maternity hospital</a:t>
            </a:r>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19</a:t>
            </a:fld>
            <a:endParaRPr lang="en-US" sz="1400" b="0" strike="noStrike" spc="-1">
              <a:latin typeface="Times New Roman"/>
            </a:endParaRPr>
          </a:p>
        </p:txBody>
      </p:sp>
    </p:spTree>
    <p:extLst>
      <p:ext uri="{BB962C8B-B14F-4D97-AF65-F5344CB8AC3E}">
        <p14:creationId xmlns:p14="http://schemas.microsoft.com/office/powerpoint/2010/main" val="110615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20</a:t>
            </a:fld>
            <a:endParaRPr lang="en-US" sz="1400" b="0" strike="noStrike" spc="-1">
              <a:latin typeface="Times New Roman"/>
            </a:endParaRPr>
          </a:p>
        </p:txBody>
      </p:sp>
    </p:spTree>
    <p:extLst>
      <p:ext uri="{BB962C8B-B14F-4D97-AF65-F5344CB8AC3E}">
        <p14:creationId xmlns:p14="http://schemas.microsoft.com/office/powerpoint/2010/main" val="3161884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21</a:t>
            </a:fld>
            <a:endParaRPr lang="en-US" sz="1400" b="0" strike="noStrike" spc="-1">
              <a:latin typeface="Times New Roman"/>
            </a:endParaRPr>
          </a:p>
        </p:txBody>
      </p:sp>
    </p:spTree>
    <p:extLst>
      <p:ext uri="{BB962C8B-B14F-4D97-AF65-F5344CB8AC3E}">
        <p14:creationId xmlns:p14="http://schemas.microsoft.com/office/powerpoint/2010/main" val="335854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a:t>
            </a:fld>
            <a:endParaRPr lang="en-US" sz="1400" b="0" strike="noStrike" spc="-1">
              <a:latin typeface="Times New Roman"/>
            </a:endParaRPr>
          </a:p>
        </p:txBody>
      </p:sp>
    </p:spTree>
    <p:extLst>
      <p:ext uri="{BB962C8B-B14F-4D97-AF65-F5344CB8AC3E}">
        <p14:creationId xmlns:p14="http://schemas.microsoft.com/office/powerpoint/2010/main" val="3070961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22</a:t>
            </a:fld>
            <a:endParaRPr lang="en-US" sz="1400" b="0" strike="noStrike" spc="-1">
              <a:latin typeface="Times New Roman"/>
            </a:endParaRPr>
          </a:p>
        </p:txBody>
      </p:sp>
    </p:spTree>
    <p:extLst>
      <p:ext uri="{BB962C8B-B14F-4D97-AF65-F5344CB8AC3E}">
        <p14:creationId xmlns:p14="http://schemas.microsoft.com/office/powerpoint/2010/main" val="4022212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23</a:t>
            </a:fld>
            <a:endParaRPr lang="en-US" sz="1400" b="0" strike="noStrike" spc="-1">
              <a:latin typeface="Times New Roman"/>
            </a:endParaRPr>
          </a:p>
        </p:txBody>
      </p:sp>
    </p:spTree>
    <p:extLst>
      <p:ext uri="{BB962C8B-B14F-4D97-AF65-F5344CB8AC3E}">
        <p14:creationId xmlns:p14="http://schemas.microsoft.com/office/powerpoint/2010/main" val="193951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24</a:t>
            </a:fld>
            <a:endParaRPr lang="en-US" sz="1400" b="0" strike="noStrike" spc="-1">
              <a:latin typeface="Times New Roman"/>
            </a:endParaRPr>
          </a:p>
        </p:txBody>
      </p:sp>
    </p:spTree>
    <p:extLst>
      <p:ext uri="{BB962C8B-B14F-4D97-AF65-F5344CB8AC3E}">
        <p14:creationId xmlns:p14="http://schemas.microsoft.com/office/powerpoint/2010/main" val="184011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Table suggest growing complexity in the global system, and there is tangible evidence of this trend. First, the evolving trajectories in global politics reflect how we interact as individuals inside our own countries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25</a:t>
            </a:fld>
            <a:endParaRPr lang="en-US" sz="1400" b="0" strike="noStrike" spc="-1">
              <a:latin typeface="Times New Roman"/>
            </a:endParaRPr>
          </a:p>
        </p:txBody>
      </p:sp>
    </p:spTree>
    <p:extLst>
      <p:ext uri="{BB962C8B-B14F-4D97-AF65-F5344CB8AC3E}">
        <p14:creationId xmlns:p14="http://schemas.microsoft.com/office/powerpoint/2010/main" val="1827918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sz="1200" b="1" kern="1200" dirty="0" smtClean="0">
                <a:solidFill>
                  <a:schemeClr val="tx1"/>
                </a:solidFill>
                <a:effectLst/>
                <a:latin typeface="+mn-lt"/>
                <a:ea typeface="+mn-ea"/>
                <a:cs typeface="+mn-cs"/>
              </a:rPr>
              <a:t>flow of goods; trucks at US-Mex border</a:t>
            </a:r>
            <a:r>
              <a:rPr lang="en-US" b="1" dirty="0" smtClean="0"/>
              <a:t>	</a:t>
            </a:r>
            <a:endParaRPr lang="en-US" b="1"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26</a:t>
            </a:fld>
            <a:endParaRPr lang="en-US" sz="1400" b="0" strike="noStrike" spc="-1">
              <a:latin typeface="Times New Roman"/>
            </a:endParaRPr>
          </a:p>
        </p:txBody>
      </p:sp>
    </p:spTree>
    <p:extLst>
      <p:ext uri="{BB962C8B-B14F-4D97-AF65-F5344CB8AC3E}">
        <p14:creationId xmlns:p14="http://schemas.microsoft.com/office/powerpoint/2010/main" val="3114018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27</a:t>
            </a:fld>
            <a:endParaRPr lang="en-US" sz="1400" b="0" strike="noStrike" spc="-1">
              <a:latin typeface="Times New Roman"/>
            </a:endParaRPr>
          </a:p>
        </p:txBody>
      </p:sp>
    </p:spTree>
    <p:extLst>
      <p:ext uri="{BB962C8B-B14F-4D97-AF65-F5344CB8AC3E}">
        <p14:creationId xmlns:p14="http://schemas.microsoft.com/office/powerpoint/2010/main" val="1964943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28</a:t>
            </a:fld>
            <a:endParaRPr lang="en-US" sz="1400" b="0" strike="noStrike" spc="-1">
              <a:latin typeface="Times New Roman"/>
            </a:endParaRPr>
          </a:p>
        </p:txBody>
      </p:sp>
    </p:spTree>
    <p:extLst>
      <p:ext uri="{BB962C8B-B14F-4D97-AF65-F5344CB8AC3E}">
        <p14:creationId xmlns:p14="http://schemas.microsoft.com/office/powerpoint/2010/main" val="104923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29</a:t>
            </a:fld>
            <a:endParaRPr lang="en-US" sz="1400" b="0" strike="noStrike" spc="-1">
              <a:latin typeface="Times New Roman"/>
            </a:endParaRPr>
          </a:p>
        </p:txBody>
      </p:sp>
    </p:spTree>
    <p:extLst>
      <p:ext uri="{BB962C8B-B14F-4D97-AF65-F5344CB8AC3E}">
        <p14:creationId xmlns:p14="http://schemas.microsoft.com/office/powerpoint/2010/main" val="2605099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	</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30</a:t>
            </a:fld>
            <a:endParaRPr lang="en-US" sz="1400" b="0" strike="noStrike" spc="-1">
              <a:latin typeface="Times New Roman"/>
            </a:endParaRPr>
          </a:p>
        </p:txBody>
      </p:sp>
    </p:spTree>
    <p:extLst>
      <p:ext uri="{BB962C8B-B14F-4D97-AF65-F5344CB8AC3E}">
        <p14:creationId xmlns:p14="http://schemas.microsoft.com/office/powerpoint/2010/main" val="1286833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31</a:t>
            </a:fld>
            <a:endParaRPr lang="en-US" sz="1400" b="0" strike="noStrike" spc="-1">
              <a:latin typeface="Times New Roman"/>
            </a:endParaRPr>
          </a:p>
        </p:txBody>
      </p:sp>
    </p:spTree>
    <p:extLst>
      <p:ext uri="{BB962C8B-B14F-4D97-AF65-F5344CB8AC3E}">
        <p14:creationId xmlns:p14="http://schemas.microsoft.com/office/powerpoint/2010/main" val="81978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3</a:t>
            </a:fld>
            <a:endParaRPr lang="en-US" sz="1400" b="0" strike="noStrike" spc="-1">
              <a:latin typeface="Times New Roman"/>
            </a:endParaRPr>
          </a:p>
        </p:txBody>
      </p:sp>
    </p:spTree>
    <p:extLst>
      <p:ext uri="{BB962C8B-B14F-4D97-AF65-F5344CB8AC3E}">
        <p14:creationId xmlns:p14="http://schemas.microsoft.com/office/powerpoint/2010/main" val="3155040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4</a:t>
            </a:fld>
            <a:endParaRPr lang="en-US" sz="1400" b="0" strike="noStrike" spc="-1">
              <a:latin typeface="Times New Roman"/>
            </a:endParaRPr>
          </a:p>
        </p:txBody>
      </p:sp>
    </p:spTree>
    <p:extLst>
      <p:ext uri="{BB962C8B-B14F-4D97-AF65-F5344CB8AC3E}">
        <p14:creationId xmlns:p14="http://schemas.microsoft.com/office/powerpoint/2010/main" val="404153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Indeed, the interconnections between national and global affairs are so close that many social scientists now use the term </a:t>
            </a:r>
            <a:r>
              <a:rPr lang="en-US" sz="1200" b="1" kern="1200" dirty="0" err="1" smtClean="0">
                <a:solidFill>
                  <a:schemeClr val="tx1"/>
                </a:solidFill>
                <a:effectLst/>
                <a:latin typeface="+mn-lt"/>
                <a:ea typeface="+mn-ea"/>
                <a:cs typeface="+mn-cs"/>
              </a:rPr>
              <a:t>intermestic</a:t>
            </a:r>
            <a:r>
              <a:rPr lang="en-US" sz="1200" kern="1200" dirty="0" smtClean="0">
                <a:solidFill>
                  <a:schemeClr val="tx1"/>
                </a:solidFill>
                <a:effectLst/>
                <a:latin typeface="+mn-lt"/>
                <a:ea typeface="+mn-ea"/>
                <a:cs typeface="+mn-cs"/>
              </a:rPr>
              <a:t> to symbolize the intersection of international and domestic concerns.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6</a:t>
            </a:fld>
            <a:endParaRPr lang="en-US" sz="1400" b="0" strike="noStrike" spc="-1">
              <a:latin typeface="Times New Roman"/>
            </a:endParaRPr>
          </a:p>
        </p:txBody>
      </p:sp>
    </p:spTree>
    <p:extLst>
      <p:ext uri="{BB962C8B-B14F-4D97-AF65-F5344CB8AC3E}">
        <p14:creationId xmlns:p14="http://schemas.microsoft.com/office/powerpoint/2010/main" val="201314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7</a:t>
            </a:fld>
            <a:endParaRPr lang="en-US" sz="1400" b="0" strike="noStrike" spc="-1">
              <a:latin typeface="Times New Roman"/>
            </a:endParaRPr>
          </a:p>
        </p:txBody>
      </p:sp>
    </p:spTree>
    <p:extLst>
      <p:ext uri="{BB962C8B-B14F-4D97-AF65-F5344CB8AC3E}">
        <p14:creationId xmlns:p14="http://schemas.microsoft.com/office/powerpoint/2010/main" val="427161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California coastal flooding, rains or fires</a:t>
            </a:r>
            <a:endParaRPr lang="en-US" dirty="0"/>
          </a:p>
        </p:txBody>
      </p:sp>
      <p:sp>
        <p:nvSpPr>
          <p:cNvPr id="4" name="Slide Number Placeholder 3"/>
          <p:cNvSpPr>
            <a:spLocks noGrp="1"/>
          </p:cNvSpPr>
          <p:nvPr>
            <p:ph type="sldNum" idx="10"/>
          </p:nvPr>
        </p:nvSpPr>
        <p:spPr/>
        <p:txBody>
          <a:bodyPr/>
          <a:lstStyle/>
          <a:p>
            <a:pPr algn="r"/>
            <a:fld id="{194456DA-4926-4152-A3ED-CE732EAC76DF}" type="slidenum">
              <a:rPr lang="en-US" sz="1400" b="0" strike="noStrike" spc="-1" smtClean="0">
                <a:latin typeface="Times New Roman"/>
              </a:rPr>
              <a:t>8</a:t>
            </a:fld>
            <a:endParaRPr lang="en-US" sz="1400" b="0" strike="noStrike" spc="-1">
              <a:latin typeface="Times New Roman"/>
            </a:endParaRPr>
          </a:p>
        </p:txBody>
      </p:sp>
    </p:spTree>
    <p:extLst>
      <p:ext uri="{BB962C8B-B14F-4D97-AF65-F5344CB8AC3E}">
        <p14:creationId xmlns:p14="http://schemas.microsoft.com/office/powerpoint/2010/main" val="1277781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High-value, low-probability problems, they are unlikely to occur. If they do will be extremely serious</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9</a:t>
            </a:fld>
            <a:endParaRPr lang="en-US" sz="1400" b="0" strike="noStrike" spc="-1">
              <a:latin typeface="Times New Roman"/>
            </a:endParaRPr>
          </a:p>
        </p:txBody>
      </p:sp>
    </p:spTree>
    <p:extLst>
      <p:ext uri="{BB962C8B-B14F-4D97-AF65-F5344CB8AC3E}">
        <p14:creationId xmlns:p14="http://schemas.microsoft.com/office/powerpoint/2010/main" val="324367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smtClean="0"/>
              <a:t>Photo</a:t>
            </a:r>
            <a:r>
              <a:rPr lang="en-US" baseline="0" dirty="0" smtClean="0"/>
              <a:t> depicts </a:t>
            </a:r>
            <a:r>
              <a:rPr lang="en-US" sz="1200" kern="1200" dirty="0" smtClean="0">
                <a:solidFill>
                  <a:schemeClr val="tx1"/>
                </a:solidFill>
                <a:effectLst/>
                <a:latin typeface="+mn-lt"/>
                <a:ea typeface="+mn-ea"/>
                <a:cs typeface="+mn-cs"/>
              </a:rPr>
              <a:t>Iran nuclear deal </a:t>
            </a:r>
            <a:r>
              <a:rPr lang="en-US" baseline="0" dirty="0" smtClean="0"/>
              <a:t>  </a:t>
            </a:r>
            <a:endParaRPr lang="en-US" dirty="0"/>
          </a:p>
        </p:txBody>
      </p:sp>
      <p:sp>
        <p:nvSpPr>
          <p:cNvPr id="4" name="Slide Number Placeholder 3"/>
          <p:cNvSpPr>
            <a:spLocks noGrp="1"/>
          </p:cNvSpPr>
          <p:nvPr>
            <p:ph type="sldNum" idx="10"/>
          </p:nvPr>
        </p:nvSpPr>
        <p:spPr/>
        <p:txBody>
          <a:bodyPr/>
          <a:lstStyle/>
          <a:p>
            <a:pPr algn="r"/>
            <a:fld id="{194456DA-4926-4152-A3ED-CE732EAC76DF}" type="slidenum">
              <a:rPr lang="en-US" sz="1400" b="0" strike="noStrike" spc="-1" smtClean="0">
                <a:latin typeface="Times New Roman"/>
              </a:rPr>
              <a:t>10</a:t>
            </a:fld>
            <a:endParaRPr lang="en-US" sz="1400" b="0" strike="noStrike" spc="-1">
              <a:latin typeface="Times New Roman"/>
            </a:endParaRPr>
          </a:p>
        </p:txBody>
      </p:sp>
    </p:spTree>
    <p:extLst>
      <p:ext uri="{BB962C8B-B14F-4D97-AF65-F5344CB8AC3E}">
        <p14:creationId xmlns:p14="http://schemas.microsoft.com/office/powerpoint/2010/main" val="253133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44"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4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4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4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5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5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5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5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5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6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6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7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7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7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7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7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7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7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7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85"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8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8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9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9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9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9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9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9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0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0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0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0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0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10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0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1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1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11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1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11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11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11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11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11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2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2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3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3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3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3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4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4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4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4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4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4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14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5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15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5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15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15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15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15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16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6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6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7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7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4"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7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7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7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8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8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8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8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18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9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9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9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19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9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19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19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19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20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20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08"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1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1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2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5"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1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1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21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2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22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2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2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2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2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2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23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3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3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3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23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3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23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23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24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24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24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 name="Picture 2"/>
          <p:cNvPicPr/>
          <p:nvPr/>
        </p:nvPicPr>
        <p:blipFill>
          <a:blip r:embed="rId14"/>
          <a:stretch/>
        </p:blipFill>
        <p:spPr>
          <a:xfrm>
            <a:off x="5040" y="0"/>
            <a:ext cx="9138240" cy="6860880"/>
          </a:xfrm>
          <a:prstGeom prst="rect">
            <a:avLst/>
          </a:prstGeom>
          <a:ln>
            <a:noFill/>
          </a:ln>
        </p:spPr>
      </p:pic>
      <p:sp>
        <p:nvSpPr>
          <p:cNvPr id="39" name="CustomShape 1"/>
          <p:cNvSpPr/>
          <p:nvPr/>
        </p:nvSpPr>
        <p:spPr>
          <a:xfrm>
            <a:off x="7117920" y="6423840"/>
            <a:ext cx="1568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r>
              <a:rPr lang="en-US" sz="1000" b="0" strike="noStrike" spc="-1">
                <a:solidFill>
                  <a:srgbClr val="FFFFFF"/>
                </a:solidFill>
                <a:latin typeface="Calibri"/>
                <a:ea typeface="DejaVu Sans"/>
              </a:rPr>
              <a:t>© 2018</a:t>
            </a:r>
            <a:endParaRPr lang="en-US" sz="1000" b="0" strike="noStrike" spc="-1">
              <a:latin typeface="Arial"/>
            </a:endParaRPr>
          </a:p>
        </p:txBody>
      </p:sp>
      <p:sp>
        <p:nvSpPr>
          <p:cNvPr id="40" name="CustomShape 2"/>
          <p:cNvSpPr/>
          <p:nvPr/>
        </p:nvSpPr>
        <p:spPr>
          <a:xfrm>
            <a:off x="8686800" y="6423840"/>
            <a:ext cx="389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D320C7A-E202-4246-82B6-80B68D17B475}" type="slidenum">
              <a:rPr lang="en-US" sz="1200" b="0" strike="noStrike" spc="-1">
                <a:solidFill>
                  <a:srgbClr val="FFFFFF"/>
                </a:solidFill>
                <a:latin typeface="Calibri"/>
                <a:ea typeface="DejaVu Sans"/>
              </a:rPr>
              <a:t>‹#›</a:t>
            </a:fld>
            <a:endParaRPr lang="en-US" sz="1200" b="0" strike="noStrike" spc="-1">
              <a:latin typeface="Arial"/>
            </a:endParaRPr>
          </a:p>
        </p:txBody>
      </p:sp>
      <p:sp>
        <p:nvSpPr>
          <p:cNvPr id="41" name="PlaceHolder 3"/>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2"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9" name="Picture 2"/>
          <p:cNvPicPr/>
          <p:nvPr/>
        </p:nvPicPr>
        <p:blipFill>
          <a:blip r:embed="rId14"/>
          <a:stretch/>
        </p:blipFill>
        <p:spPr>
          <a:xfrm>
            <a:off x="5040" y="0"/>
            <a:ext cx="9138240" cy="6860880"/>
          </a:xfrm>
          <a:prstGeom prst="rect">
            <a:avLst/>
          </a:prstGeom>
          <a:ln>
            <a:noFill/>
          </a:ln>
        </p:spPr>
      </p:pic>
      <p:sp>
        <p:nvSpPr>
          <p:cNvPr id="80" name="CustomShape 1"/>
          <p:cNvSpPr/>
          <p:nvPr/>
        </p:nvSpPr>
        <p:spPr>
          <a:xfrm>
            <a:off x="7117920" y="6423840"/>
            <a:ext cx="1568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r>
              <a:rPr lang="en-US" sz="1000" b="0" strike="noStrike" spc="-1">
                <a:solidFill>
                  <a:srgbClr val="FFFFFF"/>
                </a:solidFill>
                <a:latin typeface="Calibri"/>
                <a:ea typeface="DejaVu Sans"/>
              </a:rPr>
              <a:t>© 2018</a:t>
            </a:r>
            <a:endParaRPr lang="en-US" sz="1000" b="0" strike="noStrike" spc="-1">
              <a:latin typeface="Arial"/>
            </a:endParaRPr>
          </a:p>
        </p:txBody>
      </p:sp>
      <p:sp>
        <p:nvSpPr>
          <p:cNvPr id="81" name="CustomShape 2"/>
          <p:cNvSpPr/>
          <p:nvPr/>
        </p:nvSpPr>
        <p:spPr>
          <a:xfrm>
            <a:off x="8686800" y="6423840"/>
            <a:ext cx="389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5D844AB7-42B3-4625-A6E2-F5062EB1095A}" type="slidenum">
              <a:rPr lang="en-US" sz="1200" b="0" strike="noStrike" spc="-1">
                <a:solidFill>
                  <a:srgbClr val="FFFFFF"/>
                </a:solidFill>
                <a:latin typeface="Calibri"/>
                <a:ea typeface="DejaVu Sans"/>
              </a:rPr>
              <a:t>‹#›</a:t>
            </a:fld>
            <a:endParaRPr lang="en-US" sz="1200" b="0" strike="noStrike" spc="-1">
              <a:latin typeface="Arial"/>
            </a:endParaRPr>
          </a:p>
        </p:txBody>
      </p:sp>
      <p:sp>
        <p:nvSpPr>
          <p:cNvPr id="82" name="PlaceHolder 3"/>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83"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0" name="Picture 2"/>
          <p:cNvPicPr/>
          <p:nvPr/>
        </p:nvPicPr>
        <p:blipFill>
          <a:blip r:embed="rId14"/>
          <a:stretch/>
        </p:blipFill>
        <p:spPr>
          <a:xfrm>
            <a:off x="5040" y="0"/>
            <a:ext cx="9138240" cy="6860880"/>
          </a:xfrm>
          <a:prstGeom prst="rect">
            <a:avLst/>
          </a:prstGeom>
          <a:ln>
            <a:noFill/>
          </a:ln>
        </p:spPr>
      </p:pic>
      <p:sp>
        <p:nvSpPr>
          <p:cNvPr id="121" name="CustomShape 1"/>
          <p:cNvSpPr/>
          <p:nvPr/>
        </p:nvSpPr>
        <p:spPr>
          <a:xfrm>
            <a:off x="7117920" y="6423840"/>
            <a:ext cx="1568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r>
              <a:rPr lang="en-US" sz="1000" b="0" strike="noStrike" spc="-1">
                <a:solidFill>
                  <a:srgbClr val="FFFFFF"/>
                </a:solidFill>
                <a:latin typeface="Calibri"/>
                <a:ea typeface="DejaVu Sans"/>
              </a:rPr>
              <a:t>© 2018</a:t>
            </a:r>
            <a:endParaRPr lang="en-US" sz="1000" b="0" strike="noStrike" spc="-1">
              <a:latin typeface="Arial"/>
            </a:endParaRPr>
          </a:p>
        </p:txBody>
      </p:sp>
      <p:sp>
        <p:nvSpPr>
          <p:cNvPr id="122" name="CustomShape 2"/>
          <p:cNvSpPr/>
          <p:nvPr/>
        </p:nvSpPr>
        <p:spPr>
          <a:xfrm>
            <a:off x="8686800" y="6423840"/>
            <a:ext cx="389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AA960E8-C137-4C00-9A2F-8231520B1FB1}" type="slidenum">
              <a:rPr lang="en-US" sz="1200" b="0" strike="noStrike" spc="-1">
                <a:solidFill>
                  <a:srgbClr val="FFFFFF"/>
                </a:solidFill>
                <a:latin typeface="Calibri"/>
                <a:ea typeface="DejaVu Sans"/>
              </a:rPr>
              <a:t>‹#›</a:t>
            </a:fld>
            <a:endParaRPr lang="en-US" sz="1200" b="0" strike="noStrike" spc="-1">
              <a:latin typeface="Arial"/>
            </a:endParaRPr>
          </a:p>
        </p:txBody>
      </p:sp>
      <p:sp>
        <p:nvSpPr>
          <p:cNvPr id="123" name="PlaceHolder 3"/>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24"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1" name="Picture 2"/>
          <p:cNvPicPr/>
          <p:nvPr/>
        </p:nvPicPr>
        <p:blipFill>
          <a:blip r:embed="rId14"/>
          <a:stretch/>
        </p:blipFill>
        <p:spPr>
          <a:xfrm>
            <a:off x="5040" y="0"/>
            <a:ext cx="9138240" cy="6860880"/>
          </a:xfrm>
          <a:prstGeom prst="rect">
            <a:avLst/>
          </a:prstGeom>
          <a:ln>
            <a:noFill/>
          </a:ln>
        </p:spPr>
      </p:pic>
      <p:sp>
        <p:nvSpPr>
          <p:cNvPr id="162" name="CustomShape 1"/>
          <p:cNvSpPr/>
          <p:nvPr/>
        </p:nvSpPr>
        <p:spPr>
          <a:xfrm>
            <a:off x="7117920" y="6423840"/>
            <a:ext cx="1568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r>
              <a:rPr lang="en-US" sz="1000" b="0" strike="noStrike" spc="-1">
                <a:solidFill>
                  <a:srgbClr val="FFFFFF"/>
                </a:solidFill>
                <a:latin typeface="Calibri"/>
                <a:ea typeface="DejaVu Sans"/>
              </a:rPr>
              <a:t>© 2018</a:t>
            </a:r>
            <a:endParaRPr lang="en-US" sz="1000" b="0" strike="noStrike" spc="-1">
              <a:latin typeface="Arial"/>
            </a:endParaRPr>
          </a:p>
        </p:txBody>
      </p:sp>
      <p:sp>
        <p:nvSpPr>
          <p:cNvPr id="163" name="CustomShape 2"/>
          <p:cNvSpPr/>
          <p:nvPr/>
        </p:nvSpPr>
        <p:spPr>
          <a:xfrm>
            <a:off x="8686800" y="6423840"/>
            <a:ext cx="389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252E8E7-6A20-4C6C-A636-F6BA85FD1B1C}" type="slidenum">
              <a:rPr lang="en-US" sz="1200" b="0" strike="noStrike" spc="-1">
                <a:solidFill>
                  <a:srgbClr val="FFFFFF"/>
                </a:solidFill>
                <a:latin typeface="Calibri"/>
                <a:ea typeface="DejaVu Sans"/>
              </a:rPr>
              <a:t>‹#›</a:t>
            </a:fld>
            <a:endParaRPr lang="en-US" sz="1200" b="0" strike="noStrike" spc="-1">
              <a:latin typeface="Arial"/>
            </a:endParaRPr>
          </a:p>
        </p:txBody>
      </p:sp>
      <p:sp>
        <p:nvSpPr>
          <p:cNvPr id="164" name="PlaceHolder 3"/>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65"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2" name="Picture 2"/>
          <p:cNvPicPr/>
          <p:nvPr/>
        </p:nvPicPr>
        <p:blipFill>
          <a:blip r:embed="rId14"/>
          <a:stretch/>
        </p:blipFill>
        <p:spPr>
          <a:xfrm>
            <a:off x="5040" y="0"/>
            <a:ext cx="9138240" cy="6860880"/>
          </a:xfrm>
          <a:prstGeom prst="rect">
            <a:avLst/>
          </a:prstGeom>
          <a:ln>
            <a:noFill/>
          </a:ln>
        </p:spPr>
      </p:pic>
      <p:sp>
        <p:nvSpPr>
          <p:cNvPr id="203" name="CustomShape 1"/>
          <p:cNvSpPr/>
          <p:nvPr/>
        </p:nvSpPr>
        <p:spPr>
          <a:xfrm>
            <a:off x="7117920" y="6423840"/>
            <a:ext cx="1568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r>
              <a:rPr lang="en-US" sz="1000" b="0" strike="noStrike" spc="-1">
                <a:solidFill>
                  <a:srgbClr val="FFFFFF"/>
                </a:solidFill>
                <a:latin typeface="Calibri"/>
                <a:ea typeface="DejaVu Sans"/>
              </a:rPr>
              <a:t>© 2018</a:t>
            </a:r>
            <a:endParaRPr lang="en-US" sz="1000" b="0" strike="noStrike" spc="-1">
              <a:latin typeface="Arial"/>
            </a:endParaRPr>
          </a:p>
        </p:txBody>
      </p:sp>
      <p:sp>
        <p:nvSpPr>
          <p:cNvPr id="204" name="CustomShape 2"/>
          <p:cNvSpPr/>
          <p:nvPr/>
        </p:nvSpPr>
        <p:spPr>
          <a:xfrm>
            <a:off x="8686800" y="6423840"/>
            <a:ext cx="389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53BB689-6E47-4351-BC71-7F90E269250B}" type="slidenum">
              <a:rPr lang="en-US" sz="1200" b="0" strike="noStrike" spc="-1">
                <a:solidFill>
                  <a:srgbClr val="FFFFFF"/>
                </a:solidFill>
                <a:latin typeface="Calibri"/>
                <a:ea typeface="DejaVu Sans"/>
              </a:rPr>
              <a:t>‹#›</a:t>
            </a:fld>
            <a:endParaRPr lang="en-US" sz="1200" b="0" strike="noStrike" spc="-1">
              <a:latin typeface="Arial"/>
            </a:endParaRPr>
          </a:p>
        </p:txBody>
      </p:sp>
      <p:sp>
        <p:nvSpPr>
          <p:cNvPr id="205" name="PlaceHolder 3"/>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206"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2"/>
          <p:cNvSpPr/>
          <p:nvPr/>
        </p:nvSpPr>
        <p:spPr>
          <a:xfrm>
            <a:off x="419760" y="1312924"/>
            <a:ext cx="8487720" cy="11543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479"/>
              </a:spcBef>
            </a:pPr>
            <a:endParaRPr lang="en-US" sz="3600" b="0" strike="noStrike" spc="-1" dirty="0">
              <a:latin typeface="Arial"/>
            </a:endParaRPr>
          </a:p>
        </p:txBody>
      </p:sp>
      <p:sp>
        <p:nvSpPr>
          <p:cNvPr id="5" name="CustomShape 1">
            <a:extLst>
              <a:ext uri="{FF2B5EF4-FFF2-40B4-BE49-F238E27FC236}">
                <a16:creationId xmlns:a16="http://schemas.microsoft.com/office/drawing/2014/main" xmlns="" id="{6D08BEA0-BE54-4ACB-98E9-9FD069B7EECC}"/>
              </a:ext>
            </a:extLst>
          </p:cNvPr>
          <p:cNvSpPr/>
          <p:nvPr/>
        </p:nvSpPr>
        <p:spPr>
          <a:xfrm>
            <a:off x="549180" y="152844"/>
            <a:ext cx="8228880" cy="16695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200" b="0" strike="noStrike" spc="-1" dirty="0">
                <a:solidFill>
                  <a:schemeClr val="tx2"/>
                </a:solidFill>
                <a:latin typeface="Calibri" panose="020F0502020204030204" pitchFamily="34" charset="0"/>
                <a:cs typeface="Calibri" panose="020F0502020204030204" pitchFamily="34" charset="0"/>
              </a:rPr>
              <a:t>Chapter </a:t>
            </a:r>
            <a:r>
              <a:rPr lang="en-US" sz="3200" b="0" strike="noStrike" spc="-1" dirty="0" smtClean="0">
                <a:solidFill>
                  <a:schemeClr val="tx2"/>
                </a:solidFill>
                <a:latin typeface="Calibri" panose="020F0502020204030204" pitchFamily="34" charset="0"/>
                <a:cs typeface="Calibri" panose="020F0502020204030204" pitchFamily="34" charset="0"/>
              </a:rPr>
              <a:t>1</a:t>
            </a:r>
            <a:r>
              <a:rPr lang="en-US" sz="3200" dirty="0">
                <a:solidFill>
                  <a:schemeClr val="tx2"/>
                </a:solidFill>
                <a:latin typeface="Calibri" panose="020F0502020204030204" pitchFamily="34" charset="0"/>
                <a:cs typeface="Calibri" panose="020F0502020204030204" pitchFamily="34" charset="0"/>
              </a:rPr>
              <a:t/>
            </a:r>
            <a:br>
              <a:rPr lang="en-US" sz="3200" dirty="0">
                <a:solidFill>
                  <a:schemeClr val="tx2"/>
                </a:solidFill>
                <a:latin typeface="Calibri" panose="020F0502020204030204" pitchFamily="34" charset="0"/>
                <a:cs typeface="Calibri" panose="020F0502020204030204" pitchFamily="34" charset="0"/>
              </a:rPr>
            </a:br>
            <a:r>
              <a:rPr lang="en-US" sz="3200" spc="-1" dirty="0">
                <a:solidFill>
                  <a:schemeClr val="tx2"/>
                </a:solidFill>
                <a:latin typeface="Calibri" panose="020F0502020204030204" pitchFamily="34" charset="0"/>
                <a:cs typeface="Calibri" panose="020F0502020204030204" pitchFamily="34" charset="0"/>
              </a:rPr>
              <a:t>Global Politics Matters</a:t>
            </a:r>
            <a:endParaRPr lang="en-US" sz="3200" b="0" strike="noStrike" spc="-1" dirty="0">
              <a:solidFill>
                <a:schemeClr val="tx2"/>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5370" y="1758463"/>
            <a:ext cx="5671038" cy="42818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84" y="1418400"/>
            <a:ext cx="7535008" cy="4580959"/>
          </a:xfrm>
          <a:prstGeom prst="rect">
            <a:avLst/>
          </a:prstGeom>
        </p:spPr>
      </p:pic>
      <p:sp>
        <p:nvSpPr>
          <p:cNvPr id="5" name="CustomShape 1"/>
          <p:cNvSpPr/>
          <p:nvPr/>
        </p:nvSpPr>
        <p:spPr>
          <a:xfrm>
            <a:off x="231288" y="434740"/>
            <a:ext cx="8680704" cy="8986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spc="-1" dirty="0" smtClean="0">
                <a:solidFill>
                  <a:srgbClr val="1F497D"/>
                </a:solidFill>
                <a:latin typeface="Calibri"/>
              </a:rPr>
              <a:t>Why </a:t>
            </a:r>
            <a:r>
              <a:rPr lang="en-US" sz="3600" spc="-1" dirty="0">
                <a:solidFill>
                  <a:srgbClr val="1F497D"/>
                </a:solidFill>
                <a:latin typeface="Calibri"/>
              </a:rPr>
              <a:t>Global Politics </a:t>
            </a:r>
            <a:r>
              <a:rPr lang="en-US" sz="3600" spc="-1" dirty="0" smtClean="0">
                <a:solidFill>
                  <a:srgbClr val="1F497D"/>
                </a:solidFill>
                <a:latin typeface="Calibri"/>
              </a:rPr>
              <a:t>Matters 7 </a:t>
            </a:r>
            <a:r>
              <a:rPr lang="en-US" sz="3600" b="0" strike="noStrike" spc="-1" dirty="0" smtClean="0">
                <a:solidFill>
                  <a:srgbClr val="1F497D"/>
                </a:solidFill>
                <a:latin typeface="Calibri"/>
              </a:rPr>
              <a:t>of 7  </a:t>
            </a:r>
            <a:endParaRPr lang="en-US" sz="3600" b="0" strike="noStrike" spc="-1" dirty="0">
              <a:latin typeface="Arial"/>
            </a:endParaRPr>
          </a:p>
        </p:txBody>
      </p:sp>
    </p:spTree>
    <p:extLst>
      <p:ext uri="{BB962C8B-B14F-4D97-AF65-F5344CB8AC3E}">
        <p14:creationId xmlns:p14="http://schemas.microsoft.com/office/powerpoint/2010/main" val="1941654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304800" y="1705708"/>
            <a:ext cx="8534400" cy="41342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 Less </a:t>
            </a:r>
            <a:r>
              <a:rPr lang="en-US" sz="3000" spc="-1" dirty="0">
                <a:solidFill>
                  <a:srgbClr val="4F81BD"/>
                </a:solidFill>
                <a:latin typeface="Calibri" panose="020F0502020204030204" pitchFamily="34" charset="0"/>
                <a:cs typeface="Calibri" panose="020F0502020204030204" pitchFamily="34" charset="0"/>
              </a:rPr>
              <a:t>support for U.S. military action in Iraq and </a:t>
            </a:r>
            <a:r>
              <a:rPr lang="en-US" sz="3000" spc="-1" dirty="0" smtClean="0">
                <a:solidFill>
                  <a:srgbClr val="4F81BD"/>
                </a:solidFill>
                <a:latin typeface="Calibri" panose="020F0502020204030204" pitchFamily="34" charset="0"/>
                <a:cs typeface="Calibri" panose="020F0502020204030204" pitchFamily="34" charset="0"/>
              </a:rPr>
              <a:t>Afghanistan </a:t>
            </a:r>
            <a:r>
              <a:rPr lang="en-US" sz="3000" spc="-1" dirty="0">
                <a:solidFill>
                  <a:srgbClr val="4F81BD"/>
                </a:solidFill>
                <a:latin typeface="Calibri" panose="020F0502020204030204" pitchFamily="34" charset="0"/>
                <a:cs typeface="Calibri" panose="020F0502020204030204" pitchFamily="34" charset="0"/>
              </a:rPr>
              <a:t>2000s </a:t>
            </a:r>
            <a:r>
              <a:rPr lang="en-US" sz="3000" spc="-1" dirty="0" smtClean="0">
                <a:solidFill>
                  <a:srgbClr val="4F81BD"/>
                </a:solidFill>
                <a:latin typeface="Calibri" panose="020F0502020204030204" pitchFamily="34" charset="0"/>
                <a:cs typeface="Calibri" panose="020F0502020204030204" pitchFamily="34" charset="0"/>
              </a:rPr>
              <a:t>compared </a:t>
            </a:r>
            <a:r>
              <a:rPr lang="en-US" sz="3000" spc="-1" dirty="0">
                <a:solidFill>
                  <a:srgbClr val="4F81BD"/>
                </a:solidFill>
                <a:latin typeface="Calibri" panose="020F0502020204030204" pitchFamily="34" charset="0"/>
                <a:cs typeface="Calibri" panose="020F0502020204030204" pitchFamily="34" charset="0"/>
              </a:rPr>
              <a:t>to </a:t>
            </a:r>
            <a:r>
              <a:rPr lang="en-US" sz="3000" spc="-1" dirty="0" smtClean="0">
                <a:solidFill>
                  <a:srgbClr val="4F81BD"/>
                </a:solidFill>
                <a:latin typeface="Calibri" panose="020F0502020204030204" pitchFamily="34" charset="0"/>
                <a:cs typeface="Calibri" panose="020F0502020204030204" pitchFamily="34" charset="0"/>
              </a:rPr>
              <a:t>1990s</a:t>
            </a:r>
          </a:p>
          <a:p>
            <a:pPr marL="720">
              <a:lnSpc>
                <a:spcPct val="100000"/>
              </a:lnSpc>
              <a:spcBef>
                <a:spcPts val="641"/>
              </a:spcBef>
              <a:buClr>
                <a:srgbClr val="4F81BD"/>
              </a:buClr>
            </a:pP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Globally commitment </a:t>
            </a:r>
            <a:r>
              <a:rPr lang="en-US" sz="3000" spc="-1" dirty="0">
                <a:solidFill>
                  <a:srgbClr val="4F81BD"/>
                </a:solidFill>
                <a:latin typeface="Calibri" panose="020F0502020204030204" pitchFamily="34" charset="0"/>
                <a:cs typeface="Calibri" panose="020F0502020204030204" pitchFamily="34" charset="0"/>
              </a:rPr>
              <a:t>to environmental sustainability but </a:t>
            </a:r>
            <a:r>
              <a:rPr lang="en-US" sz="3000" spc="-1" dirty="0" smtClean="0">
                <a:solidFill>
                  <a:srgbClr val="4F81BD"/>
                </a:solidFill>
                <a:latin typeface="Calibri" panose="020F0502020204030204" pitchFamily="34" charset="0"/>
                <a:cs typeface="Calibri" panose="020F0502020204030204" pitchFamily="34" charset="0"/>
              </a:rPr>
              <a:t>fail to deliver </a:t>
            </a:r>
          </a:p>
          <a:p>
            <a:pPr marL="720">
              <a:lnSpc>
                <a:spcPct val="100000"/>
              </a:lnSpc>
              <a:spcBef>
                <a:spcPts val="641"/>
              </a:spcBef>
              <a:buClr>
                <a:srgbClr val="4F81BD"/>
              </a:buClr>
            </a:pP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impossible to get consensus on economic policies</a:t>
            </a:r>
            <a:endParaRPr lang="en-US" sz="3000" b="0" strike="noStrike" spc="-1" dirty="0">
              <a:solidFill>
                <a:srgbClr val="4F81BD"/>
              </a:solidFill>
              <a:latin typeface="Calibri" panose="020F0502020204030204" pitchFamily="34" charset="0"/>
              <a:cs typeface="Calibri" panose="020F0502020204030204" pitchFamily="34" charset="0"/>
            </a:endParaRPr>
          </a:p>
        </p:txBody>
      </p:sp>
      <p:sp>
        <p:nvSpPr>
          <p:cNvPr id="268" name="TextShape 2"/>
          <p:cNvSpPr txBox="1"/>
          <p:nvPr/>
        </p:nvSpPr>
        <p:spPr>
          <a:xfrm>
            <a:off x="195072" y="640440"/>
            <a:ext cx="8729472" cy="644877"/>
          </a:xfrm>
          <a:prstGeom prst="rect">
            <a:avLst/>
          </a:prstGeom>
          <a:noFill/>
          <a:ln>
            <a:noFill/>
          </a:ln>
        </p:spPr>
        <p:txBody>
          <a:bodyPr wrap="square" lIns="90000" tIns="45000" rIns="90000" bIns="45000">
            <a:spAutoFit/>
          </a:bodyPr>
          <a:lstStyle/>
          <a:p>
            <a:pPr algn="ctr"/>
            <a:r>
              <a:rPr lang="en-US" sz="3600" b="0" strike="noStrike" spc="-1" dirty="0" smtClean="0">
                <a:solidFill>
                  <a:srgbClr val="1F497D"/>
                </a:solidFill>
                <a:latin typeface="Calibri"/>
              </a:rPr>
              <a:t>Grappling with Global Complexity 1 of 16 </a:t>
            </a:r>
            <a:endParaRPr lang="en-US" sz="3600" b="0" strike="noStrike"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Topics </a:t>
            </a:r>
            <a:r>
              <a:rPr lang="en-US" sz="3000" spc="-1" dirty="0">
                <a:solidFill>
                  <a:srgbClr val="4F81BD"/>
                </a:solidFill>
                <a:latin typeface="Calibri" panose="020F0502020204030204" pitchFamily="34" charset="0"/>
                <a:cs typeface="Calibri" panose="020F0502020204030204" pitchFamily="34" charset="0"/>
              </a:rPr>
              <a:t>of IR dates back </a:t>
            </a:r>
            <a:r>
              <a:rPr lang="en-US" sz="3000" i="1" spc="-1" dirty="0">
                <a:solidFill>
                  <a:srgbClr val="4F81BD"/>
                </a:solidFill>
                <a:latin typeface="Calibri" panose="020F0502020204030204" pitchFamily="34" charset="0"/>
                <a:cs typeface="Calibri" panose="020F0502020204030204" pitchFamily="34" charset="0"/>
              </a:rPr>
              <a:t>millennium</a:t>
            </a:r>
            <a:r>
              <a:rPr lang="en-US" sz="3000" b="1" spc="-1" dirty="0">
                <a:solidFill>
                  <a:srgbClr val="4F81BD"/>
                </a:solidFill>
                <a:latin typeface="Calibri" panose="020F0502020204030204" pitchFamily="34" charset="0"/>
                <a:cs typeface="Calibri" panose="020F0502020204030204" pitchFamily="34" charset="0"/>
              </a:rPr>
              <a:t> </a:t>
            </a:r>
            <a:r>
              <a:rPr lang="en-US" sz="3000" spc="-1" dirty="0">
                <a:solidFill>
                  <a:srgbClr val="4F81BD"/>
                </a:solidFill>
                <a:latin typeface="Calibri" panose="020F0502020204030204" pitchFamily="34" charset="0"/>
                <a:cs typeface="Calibri" panose="020F0502020204030204" pitchFamily="34" charset="0"/>
              </a:rPr>
              <a:t>in</a:t>
            </a:r>
            <a:r>
              <a:rPr lang="en-US" sz="3000" b="1" spc="-1" dirty="0">
                <a:solidFill>
                  <a:srgbClr val="4F81BD"/>
                </a:solidFill>
                <a:latin typeface="Calibri" panose="020F0502020204030204" pitchFamily="34" charset="0"/>
                <a:cs typeface="Calibri" panose="020F0502020204030204" pitchFamily="34" charset="0"/>
              </a:rPr>
              <a:t> ancient India and biblical </a:t>
            </a:r>
            <a:r>
              <a:rPr lang="en-US" sz="3000" b="1" spc="-1" dirty="0" smtClean="0">
                <a:solidFill>
                  <a:srgbClr val="4F81BD"/>
                </a:solidFill>
                <a:latin typeface="Calibri" panose="020F0502020204030204" pitchFamily="34" charset="0"/>
                <a:cs typeface="Calibri" panose="020F0502020204030204" pitchFamily="34" charset="0"/>
              </a:rPr>
              <a:t>times</a:t>
            </a:r>
            <a:endParaRPr lang="en-US" sz="3000" b="1" spc="-1" dirty="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endParaRPr lang="en-US" sz="3000" b="1" spc="-1" dirty="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Focus </a:t>
            </a:r>
            <a:r>
              <a:rPr lang="en-US" sz="3000" spc="-1" dirty="0">
                <a:solidFill>
                  <a:srgbClr val="4F81BD"/>
                </a:solidFill>
                <a:latin typeface="Calibri" panose="020F0502020204030204" pitchFamily="34" charset="0"/>
                <a:cs typeface="Calibri" panose="020F0502020204030204" pitchFamily="34" charset="0"/>
              </a:rPr>
              <a:t>on modern IR oriented to the responses to </a:t>
            </a:r>
            <a:r>
              <a:rPr lang="en-US" sz="3000" b="1" spc="-1" dirty="0">
                <a:solidFill>
                  <a:srgbClr val="4F81BD"/>
                </a:solidFill>
                <a:latin typeface="Calibri" panose="020F0502020204030204" pitchFamily="34" charset="0"/>
                <a:cs typeface="Calibri" panose="020F0502020204030204" pitchFamily="34" charset="0"/>
              </a:rPr>
              <a:t>World War </a:t>
            </a:r>
            <a:r>
              <a:rPr lang="en-US" sz="3000" b="1" spc="-1" dirty="0" smtClean="0">
                <a:solidFill>
                  <a:srgbClr val="4F81BD"/>
                </a:solidFill>
                <a:latin typeface="Calibri" panose="020F0502020204030204" pitchFamily="34" charset="0"/>
                <a:cs typeface="Calibri" panose="020F0502020204030204" pitchFamily="34" charset="0"/>
              </a:rPr>
              <a:t>I</a:t>
            </a:r>
          </a:p>
          <a:p>
            <a:pPr marL="720">
              <a:lnSpc>
                <a:spcPct val="100000"/>
              </a:lnSpc>
              <a:spcBef>
                <a:spcPts val="641"/>
              </a:spcBef>
              <a:buClr>
                <a:srgbClr val="4F81BD"/>
              </a:buClr>
            </a:pPr>
            <a:endParaRPr lang="en-US" sz="3000" b="1"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The </a:t>
            </a:r>
            <a:r>
              <a:rPr lang="en-US" sz="3000" spc="-1" dirty="0">
                <a:solidFill>
                  <a:srgbClr val="4F81BD"/>
                </a:solidFill>
                <a:latin typeface="Calibri" panose="020F0502020204030204" pitchFamily="34" charset="0"/>
                <a:cs typeface="Calibri" panose="020F0502020204030204" pitchFamily="34" charset="0"/>
              </a:rPr>
              <a:t>study of global politics </a:t>
            </a:r>
            <a:r>
              <a:rPr lang="en-US" sz="3000" spc="-1" dirty="0" smtClean="0">
                <a:solidFill>
                  <a:srgbClr val="4F81BD"/>
                </a:solidFill>
                <a:latin typeface="Calibri" panose="020F0502020204030204" pitchFamily="34" charset="0"/>
                <a:cs typeface="Calibri" panose="020F0502020204030204" pitchFamily="34" charset="0"/>
              </a:rPr>
              <a:t>evolves </a:t>
            </a:r>
            <a:r>
              <a:rPr lang="en-US" sz="3000" spc="-1" dirty="0">
                <a:solidFill>
                  <a:srgbClr val="4F81BD"/>
                </a:solidFill>
                <a:latin typeface="Calibri" panose="020F0502020204030204" pitchFamily="34" charset="0"/>
                <a:cs typeface="Calibri" panose="020F0502020204030204" pitchFamily="34" charset="0"/>
              </a:rPr>
              <a:t>and grow </a:t>
            </a: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Grappling with Global Complexity </a:t>
            </a:r>
            <a:r>
              <a:rPr lang="en-US" sz="3200" spc="-1" dirty="0" smtClean="0">
                <a:solidFill>
                  <a:srgbClr val="1F497D"/>
                </a:solidFill>
                <a:latin typeface="Calibri"/>
              </a:rPr>
              <a:t>2 of 16 </a:t>
            </a:r>
            <a:endParaRPr lang="en-US" sz="3200" spc="-1" dirty="0"/>
          </a:p>
        </p:txBody>
      </p:sp>
      <p:sp>
        <p:nvSpPr>
          <p:cNvPr id="2" name="Rectangle 1">
            <a:extLst>
              <a:ext uri="{FF2B5EF4-FFF2-40B4-BE49-F238E27FC236}">
                <a16:creationId xmlns:a16="http://schemas.microsoft.com/office/drawing/2014/main" xmlns="" id="{DF7274DE-3F86-4AE8-B84E-5E625457B59F}"/>
              </a:ext>
            </a:extLst>
          </p:cNvPr>
          <p:cNvSpPr/>
          <p:nvPr/>
        </p:nvSpPr>
        <p:spPr>
          <a:xfrm>
            <a:off x="227534" y="1337539"/>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The Study of Global Politics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The </a:t>
            </a:r>
            <a:r>
              <a:rPr lang="en-US" sz="3000" spc="-1" dirty="0">
                <a:solidFill>
                  <a:srgbClr val="4F81BD"/>
                </a:solidFill>
                <a:latin typeface="Calibri" panose="020F0502020204030204" pitchFamily="34" charset="0"/>
                <a:cs typeface="Calibri" panose="020F0502020204030204" pitchFamily="34" charset="0"/>
              </a:rPr>
              <a:t>current actors in global affairs are constantly changing </a:t>
            </a:r>
            <a:endParaRPr lang="en-US" sz="3000" b="1" spc="-1" dirty="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Term </a:t>
            </a:r>
            <a:r>
              <a:rPr lang="en-US" sz="3000" i="1" spc="-1" dirty="0" smtClean="0">
                <a:solidFill>
                  <a:srgbClr val="4F81BD"/>
                </a:solidFill>
                <a:latin typeface="Calibri" panose="020F0502020204030204" pitchFamily="34" charset="0"/>
                <a:cs typeface="Calibri" panose="020F0502020204030204" pitchFamily="34" charset="0"/>
              </a:rPr>
              <a:t>global</a:t>
            </a:r>
            <a:r>
              <a:rPr lang="en-US" sz="3000" spc="-1" dirty="0" smtClean="0">
                <a:solidFill>
                  <a:srgbClr val="4F81BD"/>
                </a:solidFill>
                <a:latin typeface="Calibri" panose="020F0502020204030204" pitchFamily="34" charset="0"/>
                <a:cs typeface="Calibri" panose="020F0502020204030204" pitchFamily="34" charset="0"/>
              </a:rPr>
              <a:t> </a:t>
            </a:r>
            <a:r>
              <a:rPr lang="en-US" sz="3000" spc="-1" dirty="0">
                <a:solidFill>
                  <a:srgbClr val="4F81BD"/>
                </a:solidFill>
                <a:latin typeface="Calibri" panose="020F0502020204030204" pitchFamily="34" charset="0"/>
                <a:cs typeface="Calibri" panose="020F0502020204030204" pitchFamily="34" charset="0"/>
              </a:rPr>
              <a:t>better capture the scope of global interactions</a:t>
            </a:r>
            <a:endParaRPr lang="en-US" sz="3000" b="1"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The </a:t>
            </a:r>
            <a:r>
              <a:rPr lang="en-US" sz="3000" spc="-1" dirty="0">
                <a:solidFill>
                  <a:srgbClr val="4F81BD"/>
                </a:solidFill>
                <a:latin typeface="Calibri" panose="020F0502020204030204" pitchFamily="34" charset="0"/>
                <a:cs typeface="Calibri" panose="020F0502020204030204" pitchFamily="34" charset="0"/>
              </a:rPr>
              <a:t>term better captures the multifaceted process of Globalization</a:t>
            </a: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Grappling with Global Complexity </a:t>
            </a:r>
            <a:r>
              <a:rPr lang="en-US" sz="3200" spc="-1" dirty="0" smtClean="0">
                <a:solidFill>
                  <a:srgbClr val="1F497D"/>
                </a:solidFill>
                <a:latin typeface="Calibri"/>
              </a:rPr>
              <a:t>3 of 16 </a:t>
            </a:r>
            <a:endParaRPr lang="en-US" sz="3200" spc="-1" dirty="0"/>
          </a:p>
        </p:txBody>
      </p:sp>
      <p:sp>
        <p:nvSpPr>
          <p:cNvPr id="2" name="Rectangle 1">
            <a:extLst>
              <a:ext uri="{FF2B5EF4-FFF2-40B4-BE49-F238E27FC236}">
                <a16:creationId xmlns:a16="http://schemas.microsoft.com/office/drawing/2014/main" xmlns="" id="{DF7274DE-3F86-4AE8-B84E-5E625457B59F}"/>
              </a:ext>
            </a:extLst>
          </p:cNvPr>
          <p:cNvSpPr/>
          <p:nvPr/>
        </p:nvSpPr>
        <p:spPr>
          <a:xfrm>
            <a:off x="289080" y="1399640"/>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The Study of Global Politics </a:t>
            </a:r>
          </a:p>
        </p:txBody>
      </p:sp>
    </p:spTree>
    <p:extLst>
      <p:ext uri="{BB962C8B-B14F-4D97-AF65-F5344CB8AC3E}">
        <p14:creationId xmlns:p14="http://schemas.microsoft.com/office/powerpoint/2010/main" val="42701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Most </a:t>
            </a:r>
            <a:r>
              <a:rPr lang="en-US" sz="3000" spc="-1" dirty="0">
                <a:solidFill>
                  <a:srgbClr val="4F81BD"/>
                </a:solidFill>
                <a:latin typeface="Calibri" panose="020F0502020204030204" pitchFamily="34" charset="0"/>
                <a:cs typeface="Calibri" panose="020F0502020204030204" pitchFamily="34" charset="0"/>
              </a:rPr>
              <a:t>actors </a:t>
            </a:r>
            <a:r>
              <a:rPr lang="en-US" sz="3000" spc="-1" dirty="0" smtClean="0">
                <a:solidFill>
                  <a:srgbClr val="4F81BD"/>
                </a:solidFill>
                <a:latin typeface="Calibri" panose="020F0502020204030204" pitchFamily="34" charset="0"/>
                <a:cs typeface="Calibri" panose="020F0502020204030204" pitchFamily="34" charset="0"/>
              </a:rPr>
              <a:t>in </a:t>
            </a:r>
            <a:r>
              <a:rPr lang="en-US" sz="3000" spc="-1" dirty="0">
                <a:solidFill>
                  <a:srgbClr val="4F81BD"/>
                </a:solidFill>
                <a:latin typeface="Calibri" panose="020F0502020204030204" pitchFamily="34" charset="0"/>
                <a:cs typeface="Calibri" panose="020F0502020204030204" pitchFamily="34" charset="0"/>
              </a:rPr>
              <a:t>global </a:t>
            </a:r>
            <a:r>
              <a:rPr lang="en-US" sz="3000" spc="-1" dirty="0" smtClean="0">
                <a:solidFill>
                  <a:srgbClr val="4F81BD"/>
                </a:solidFill>
                <a:latin typeface="Calibri" panose="020F0502020204030204" pitchFamily="34" charset="0"/>
                <a:cs typeface="Calibri" panose="020F0502020204030204" pitchFamily="34" charset="0"/>
              </a:rPr>
              <a:t>politics are organizations</a:t>
            </a:r>
            <a:endParaRPr lang="en-US" sz="3000" b="1" spc="-1" dirty="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States </a:t>
            </a:r>
            <a:r>
              <a:rPr lang="en-US" sz="3000" spc="-1" dirty="0">
                <a:solidFill>
                  <a:srgbClr val="4F81BD"/>
                </a:solidFill>
                <a:latin typeface="Calibri" panose="020F0502020204030204" pitchFamily="34" charset="0"/>
                <a:cs typeface="Calibri" panose="020F0502020204030204" pitchFamily="34" charset="0"/>
              </a:rPr>
              <a:t>or countries Primary types of organizational actors </a:t>
            </a: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Sovereignty central organizing principle of all </a:t>
            </a:r>
            <a:r>
              <a:rPr lang="en-US" sz="3000" spc="-1" dirty="0" smtClean="0">
                <a:solidFill>
                  <a:srgbClr val="4F81BD"/>
                </a:solidFill>
                <a:latin typeface="Calibri" panose="020F0502020204030204" pitchFamily="34" charset="0"/>
                <a:cs typeface="Calibri" panose="020F0502020204030204" pitchFamily="34" charset="0"/>
              </a:rPr>
              <a:t>states</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Lack </a:t>
            </a:r>
            <a:r>
              <a:rPr lang="en-US" sz="3000" spc="-1" dirty="0">
                <a:solidFill>
                  <a:srgbClr val="4F81BD"/>
                </a:solidFill>
                <a:latin typeface="Calibri" panose="020F0502020204030204" pitchFamily="34" charset="0"/>
                <a:cs typeface="Calibri" panose="020F0502020204030204" pitchFamily="34" charset="0"/>
              </a:rPr>
              <a:t>of central governing authority </a:t>
            </a:r>
            <a:r>
              <a:rPr lang="en-US" sz="3000" spc="-1" dirty="0" smtClean="0">
                <a:solidFill>
                  <a:srgbClr val="4F81BD"/>
                </a:solidFill>
                <a:latin typeface="Calibri" panose="020F0502020204030204" pitchFamily="34" charset="0"/>
                <a:cs typeface="Calibri" panose="020F0502020204030204" pitchFamily="34" charset="0"/>
              </a:rPr>
              <a:t>is anarchy</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States </a:t>
            </a:r>
            <a:r>
              <a:rPr lang="en-US" sz="3000" spc="-1" dirty="0">
                <a:solidFill>
                  <a:srgbClr val="4F81BD"/>
                </a:solidFill>
                <a:latin typeface="Calibri" panose="020F0502020204030204" pitchFamily="34" charset="0"/>
                <a:cs typeface="Calibri" panose="020F0502020204030204" pitchFamily="34" charset="0"/>
              </a:rPr>
              <a:t>engage in the global system in different and asymmetrical ways.</a:t>
            </a: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Grappling with Global Complexity </a:t>
            </a:r>
            <a:r>
              <a:rPr lang="en-US" sz="3200" spc="-1" dirty="0" smtClean="0">
                <a:solidFill>
                  <a:srgbClr val="1F497D"/>
                </a:solidFill>
                <a:latin typeface="Calibri"/>
              </a:rPr>
              <a:t>4 of 16 </a:t>
            </a:r>
            <a:endParaRPr lang="en-US" sz="3200" spc="-1" dirty="0"/>
          </a:p>
        </p:txBody>
      </p:sp>
      <p:sp>
        <p:nvSpPr>
          <p:cNvPr id="2" name="Rectangle 1">
            <a:extLst>
              <a:ext uri="{FF2B5EF4-FFF2-40B4-BE49-F238E27FC236}">
                <a16:creationId xmlns:a16="http://schemas.microsoft.com/office/drawing/2014/main" xmlns="" id="{DF7274DE-3F86-4AE8-B84E-5E625457B59F}"/>
              </a:ext>
            </a:extLst>
          </p:cNvPr>
          <p:cNvSpPr/>
          <p:nvPr/>
        </p:nvSpPr>
        <p:spPr>
          <a:xfrm>
            <a:off x="289080" y="1399640"/>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Global Actors </a:t>
            </a:r>
            <a:endParaRPr lang="en-US" sz="3200" b="1" spc="-1" dirty="0">
              <a:solidFill>
                <a:srgbClr val="4F81BD"/>
              </a:solidFill>
              <a:latin typeface="Calibri"/>
            </a:endParaRPr>
          </a:p>
        </p:txBody>
      </p:sp>
    </p:spTree>
    <p:extLst>
      <p:ext uri="{BB962C8B-B14F-4D97-AF65-F5344CB8AC3E}">
        <p14:creationId xmlns:p14="http://schemas.microsoft.com/office/powerpoint/2010/main" val="2298521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438549" y="1896922"/>
            <a:ext cx="8565840" cy="46599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gn="ctr">
              <a:lnSpc>
                <a:spcPct val="100000"/>
              </a:lnSpc>
              <a:spcBef>
                <a:spcPts val="641"/>
              </a:spcBef>
              <a:buClr>
                <a:srgbClr val="4F81BD"/>
              </a:buClr>
            </a:pPr>
            <a:r>
              <a:rPr lang="en-US" sz="3000" spc="-1" dirty="0" smtClean="0">
                <a:solidFill>
                  <a:srgbClr val="4F81BD"/>
                </a:solidFill>
                <a:latin typeface="Calibri" panose="020F0502020204030204" pitchFamily="34" charset="0"/>
                <a:cs typeface="Calibri" panose="020F0502020204030204" pitchFamily="34" charset="0"/>
              </a:rPr>
              <a:t> </a:t>
            </a:r>
            <a:r>
              <a:rPr lang="en-US" sz="3000" b="1" i="1" spc="-1" dirty="0">
                <a:solidFill>
                  <a:srgbClr val="4F81BD"/>
                </a:solidFill>
                <a:latin typeface="Calibri" panose="020F0502020204030204" pitchFamily="34" charset="0"/>
                <a:cs typeface="Calibri" panose="020F0502020204030204" pitchFamily="34" charset="0"/>
              </a:rPr>
              <a:t>International </a:t>
            </a:r>
            <a:r>
              <a:rPr lang="en-US" sz="3000" b="1" i="1" spc="-1" dirty="0" smtClean="0">
                <a:solidFill>
                  <a:srgbClr val="4F81BD"/>
                </a:solidFill>
                <a:latin typeface="Calibri" panose="020F0502020204030204" pitchFamily="34" charset="0"/>
                <a:cs typeface="Calibri" panose="020F0502020204030204" pitchFamily="34" charset="0"/>
              </a:rPr>
              <a:t>Organizations</a:t>
            </a:r>
          </a:p>
          <a:p>
            <a:pPr marL="457920" indent="-45720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A</a:t>
            </a:r>
            <a:r>
              <a:rPr lang="en-US" sz="3000" spc="-1" dirty="0" smtClean="0">
                <a:solidFill>
                  <a:srgbClr val="4F81BD"/>
                </a:solidFill>
                <a:latin typeface="Calibri" panose="020F0502020204030204" pitchFamily="34" charset="0"/>
                <a:cs typeface="Calibri" panose="020F0502020204030204" pitchFamily="34" charset="0"/>
              </a:rPr>
              <a:t>ctors </a:t>
            </a:r>
            <a:r>
              <a:rPr lang="en-US" sz="3000" spc="-1" dirty="0">
                <a:solidFill>
                  <a:srgbClr val="4F81BD"/>
                </a:solidFill>
                <a:latin typeface="Calibri" panose="020F0502020204030204" pitchFamily="34" charset="0"/>
                <a:cs typeface="Calibri" panose="020F0502020204030204" pitchFamily="34" charset="0"/>
              </a:rPr>
              <a:t>that are surrounded on a particular issue</a:t>
            </a: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about 300 </a:t>
            </a:r>
            <a:r>
              <a:rPr lang="en-US" sz="3000" spc="-1" dirty="0" smtClean="0">
                <a:solidFill>
                  <a:srgbClr val="4F81BD"/>
                </a:solidFill>
                <a:latin typeface="Calibri" panose="020F0502020204030204" pitchFamily="34" charset="0"/>
                <a:cs typeface="Calibri" panose="020F0502020204030204" pitchFamily="34" charset="0"/>
              </a:rPr>
              <a:t>prominent </a:t>
            </a:r>
            <a:r>
              <a:rPr lang="en-US" sz="3000" spc="-1" dirty="0">
                <a:solidFill>
                  <a:srgbClr val="4F81BD"/>
                </a:solidFill>
                <a:latin typeface="Calibri" panose="020F0502020204030204" pitchFamily="34" charset="0"/>
                <a:cs typeface="Calibri" panose="020F0502020204030204" pitchFamily="34" charset="0"/>
              </a:rPr>
              <a:t>(</a:t>
            </a:r>
            <a:r>
              <a:rPr lang="en-US" sz="3000" spc="-1" dirty="0" smtClean="0">
                <a:solidFill>
                  <a:srgbClr val="4F81BD"/>
                </a:solidFill>
                <a:latin typeface="Calibri" panose="020F0502020204030204" pitchFamily="34" charset="0"/>
                <a:cs typeface="Calibri" panose="020F0502020204030204" pitchFamily="34" charset="0"/>
              </a:rPr>
              <a:t>IGOs)</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Lack of central governing authority is anarchy</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NGOs; formal</a:t>
            </a:r>
            <a:r>
              <a:rPr lang="en-US" sz="3000" spc="-1" dirty="0">
                <a:solidFill>
                  <a:srgbClr val="4F81BD"/>
                </a:solidFill>
                <a:latin typeface="Calibri" panose="020F0502020204030204" pitchFamily="34" charset="0"/>
                <a:cs typeface="Calibri" panose="020F0502020204030204" pitchFamily="34" charset="0"/>
              </a:rPr>
              <a:t>, legal entities distinct from the </a:t>
            </a:r>
            <a:r>
              <a:rPr lang="en-US" sz="3000" spc="-1" dirty="0" smtClean="0">
                <a:solidFill>
                  <a:srgbClr val="4F81BD"/>
                </a:solidFill>
                <a:latin typeface="Calibri" panose="020F0502020204030204" pitchFamily="34" charset="0"/>
                <a:cs typeface="Calibri" panose="020F0502020204030204" pitchFamily="34" charset="0"/>
              </a:rPr>
              <a:t>state</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MNCs; </a:t>
            </a:r>
            <a:r>
              <a:rPr lang="en-US" sz="3000" spc="-1" dirty="0">
                <a:solidFill>
                  <a:srgbClr val="4F81BD"/>
                </a:solidFill>
                <a:latin typeface="Calibri" panose="020F0502020204030204" pitchFamily="34" charset="0"/>
                <a:cs typeface="Calibri" panose="020F0502020204030204" pitchFamily="34" charset="0"/>
              </a:rPr>
              <a:t>are private enterprises </a:t>
            </a: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Grappling with Global Complexity </a:t>
            </a:r>
            <a:r>
              <a:rPr lang="en-US" sz="3200" spc="-1" dirty="0" smtClean="0">
                <a:solidFill>
                  <a:srgbClr val="1F497D"/>
                </a:solidFill>
                <a:latin typeface="Calibri"/>
              </a:rPr>
              <a:t>5 of 16 </a:t>
            </a:r>
            <a:endParaRPr lang="en-US" sz="3200" spc="-1" dirty="0"/>
          </a:p>
        </p:txBody>
      </p:sp>
      <p:sp>
        <p:nvSpPr>
          <p:cNvPr id="5" name="Rectangle 4">
            <a:extLst>
              <a:ext uri="{FF2B5EF4-FFF2-40B4-BE49-F238E27FC236}">
                <a16:creationId xmlns:a16="http://schemas.microsoft.com/office/drawing/2014/main" xmlns="" id="{DF7274DE-3F86-4AE8-B84E-5E625457B59F}"/>
              </a:ext>
            </a:extLst>
          </p:cNvPr>
          <p:cNvSpPr/>
          <p:nvPr/>
        </p:nvSpPr>
        <p:spPr>
          <a:xfrm>
            <a:off x="289080" y="1237474"/>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Global Actors </a:t>
            </a:r>
            <a:endParaRPr lang="en-US" sz="3200" b="1" spc="-1" dirty="0">
              <a:solidFill>
                <a:srgbClr val="4F81BD"/>
              </a:solidFill>
              <a:latin typeface="Calibri"/>
            </a:endParaRPr>
          </a:p>
        </p:txBody>
      </p:sp>
    </p:spTree>
    <p:extLst>
      <p:ext uri="{BB962C8B-B14F-4D97-AF65-F5344CB8AC3E}">
        <p14:creationId xmlns:p14="http://schemas.microsoft.com/office/powerpoint/2010/main" val="1959691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438549" y="1896922"/>
            <a:ext cx="8565840" cy="46599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gn="ctr">
              <a:lnSpc>
                <a:spcPct val="100000"/>
              </a:lnSpc>
              <a:spcBef>
                <a:spcPts val="641"/>
              </a:spcBef>
              <a:buClr>
                <a:srgbClr val="4F81BD"/>
              </a:buClr>
            </a:pPr>
            <a:r>
              <a:rPr lang="en-US" sz="3000" spc="-1" dirty="0" smtClean="0">
                <a:solidFill>
                  <a:srgbClr val="4F81BD"/>
                </a:solidFill>
                <a:latin typeface="Calibri" panose="020F0502020204030204" pitchFamily="34" charset="0"/>
                <a:cs typeface="Calibri" panose="020F0502020204030204" pitchFamily="34" charset="0"/>
              </a:rPr>
              <a:t> </a:t>
            </a: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Grappling with Global Complexity </a:t>
            </a:r>
            <a:r>
              <a:rPr lang="en-US" sz="3200" spc="-1" dirty="0" smtClean="0">
                <a:solidFill>
                  <a:srgbClr val="1F497D"/>
                </a:solidFill>
                <a:latin typeface="Calibri"/>
              </a:rPr>
              <a:t>6 </a:t>
            </a:r>
            <a:r>
              <a:rPr lang="en-US" sz="3200" spc="-1" dirty="0">
                <a:solidFill>
                  <a:srgbClr val="1F497D"/>
                </a:solidFill>
                <a:latin typeface="Calibri"/>
              </a:rPr>
              <a:t>of </a:t>
            </a:r>
            <a:r>
              <a:rPr lang="en-US" sz="3200" spc="-1" dirty="0" smtClean="0">
                <a:solidFill>
                  <a:srgbClr val="1F497D"/>
                </a:solidFill>
                <a:latin typeface="Calibri"/>
              </a:rPr>
              <a:t>16</a:t>
            </a:r>
            <a:endParaRPr lang="en-US" sz="3200" spc="-1" dirty="0"/>
          </a:p>
        </p:txBody>
      </p:sp>
      <p:sp>
        <p:nvSpPr>
          <p:cNvPr id="5" name="Rectangle 4">
            <a:extLst>
              <a:ext uri="{FF2B5EF4-FFF2-40B4-BE49-F238E27FC236}">
                <a16:creationId xmlns:a16="http://schemas.microsoft.com/office/drawing/2014/main" xmlns="" id="{DF7274DE-3F86-4AE8-B84E-5E625457B59F}"/>
              </a:ext>
            </a:extLst>
          </p:cNvPr>
          <p:cNvSpPr/>
          <p:nvPr/>
        </p:nvSpPr>
        <p:spPr>
          <a:xfrm>
            <a:off x="289080" y="1237474"/>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Global Actors </a:t>
            </a:r>
            <a:endParaRPr lang="en-US" sz="3200" b="1" spc="-1" dirty="0">
              <a:solidFill>
                <a:srgbClr val="4F81BD"/>
              </a:solidFill>
              <a:latin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454" y="1782500"/>
            <a:ext cx="7007469" cy="4064385"/>
          </a:xfrm>
          <a:prstGeom prst="rect">
            <a:avLst/>
          </a:prstGeom>
        </p:spPr>
      </p:pic>
    </p:spTree>
    <p:extLst>
      <p:ext uri="{BB962C8B-B14F-4D97-AF65-F5344CB8AC3E}">
        <p14:creationId xmlns:p14="http://schemas.microsoft.com/office/powerpoint/2010/main" val="976839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438549" y="1896922"/>
            <a:ext cx="8565840" cy="46599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gn="ctr">
              <a:lnSpc>
                <a:spcPct val="100000"/>
              </a:lnSpc>
              <a:spcBef>
                <a:spcPts val="641"/>
              </a:spcBef>
              <a:buClr>
                <a:srgbClr val="4F81BD"/>
              </a:buClr>
            </a:pPr>
            <a:r>
              <a:rPr lang="en-US" sz="3000" spc="-1" dirty="0" smtClean="0">
                <a:solidFill>
                  <a:srgbClr val="4F81BD"/>
                </a:solidFill>
                <a:latin typeface="Calibri" panose="020F0502020204030204" pitchFamily="34" charset="0"/>
                <a:cs typeface="Calibri" panose="020F0502020204030204" pitchFamily="34" charset="0"/>
              </a:rPr>
              <a:t> </a:t>
            </a: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Grappling with Global Complexity </a:t>
            </a:r>
            <a:r>
              <a:rPr lang="en-US" sz="3200" spc="-1" dirty="0" smtClean="0">
                <a:solidFill>
                  <a:srgbClr val="1F497D"/>
                </a:solidFill>
                <a:latin typeface="Calibri"/>
              </a:rPr>
              <a:t>7 </a:t>
            </a:r>
            <a:r>
              <a:rPr lang="en-US" sz="3200" spc="-1" dirty="0">
                <a:solidFill>
                  <a:srgbClr val="1F497D"/>
                </a:solidFill>
                <a:latin typeface="Calibri"/>
              </a:rPr>
              <a:t>of </a:t>
            </a:r>
            <a:r>
              <a:rPr lang="en-US" sz="3200" spc="-1" dirty="0" smtClean="0">
                <a:solidFill>
                  <a:srgbClr val="1F497D"/>
                </a:solidFill>
                <a:latin typeface="Calibri"/>
              </a:rPr>
              <a:t>16</a:t>
            </a:r>
            <a:endParaRPr lang="en-US" sz="3200" spc="-1" dirty="0"/>
          </a:p>
        </p:txBody>
      </p:sp>
      <p:sp>
        <p:nvSpPr>
          <p:cNvPr id="5" name="Rectangle 4">
            <a:extLst>
              <a:ext uri="{FF2B5EF4-FFF2-40B4-BE49-F238E27FC236}">
                <a16:creationId xmlns:a16="http://schemas.microsoft.com/office/drawing/2014/main" xmlns="" id="{DF7274DE-3F86-4AE8-B84E-5E625457B59F}"/>
              </a:ext>
            </a:extLst>
          </p:cNvPr>
          <p:cNvSpPr/>
          <p:nvPr/>
        </p:nvSpPr>
        <p:spPr>
          <a:xfrm>
            <a:off x="289080" y="1237474"/>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Global Actors </a:t>
            </a:r>
            <a:endParaRPr lang="en-US" sz="3200" b="1" spc="-1" dirty="0">
              <a:solidFill>
                <a:srgbClr val="4F81BD"/>
              </a:solidFill>
              <a:latin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896922"/>
            <a:ext cx="5943600" cy="3962401"/>
          </a:xfrm>
          <a:prstGeom prst="rect">
            <a:avLst/>
          </a:prstGeom>
        </p:spPr>
      </p:pic>
    </p:spTree>
    <p:extLst>
      <p:ext uri="{BB962C8B-B14F-4D97-AF65-F5344CB8AC3E}">
        <p14:creationId xmlns:p14="http://schemas.microsoft.com/office/powerpoint/2010/main" val="2009020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438549" y="1896922"/>
            <a:ext cx="8565840" cy="46599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Leaders and communities must learn from the past</a:t>
            </a:r>
          </a:p>
          <a:p>
            <a:pPr marL="720">
              <a:lnSpc>
                <a:spcPct val="100000"/>
              </a:lnSpc>
              <a:spcBef>
                <a:spcPts val="641"/>
              </a:spcBef>
              <a:buClr>
                <a:srgbClr val="4F81BD"/>
              </a:buClr>
            </a:pP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History </a:t>
            </a:r>
            <a:r>
              <a:rPr lang="en-US" sz="3000" spc="-1" dirty="0">
                <a:solidFill>
                  <a:srgbClr val="4F81BD"/>
                </a:solidFill>
                <a:latin typeface="Calibri" panose="020F0502020204030204" pitchFamily="34" charset="0"/>
                <a:cs typeface="Calibri" panose="020F0502020204030204" pitchFamily="34" charset="0"/>
              </a:rPr>
              <a:t>provides details on critical </a:t>
            </a:r>
            <a:r>
              <a:rPr lang="en-US" sz="3000" spc="-1" dirty="0" smtClean="0">
                <a:solidFill>
                  <a:srgbClr val="4F81BD"/>
                </a:solidFill>
                <a:latin typeface="Calibri" panose="020F0502020204030204" pitchFamily="34" charset="0"/>
                <a:cs typeface="Calibri" panose="020F0502020204030204" pitchFamily="34" charset="0"/>
              </a:rPr>
              <a:t>events</a:t>
            </a:r>
          </a:p>
          <a:p>
            <a:pPr marL="720">
              <a:lnSpc>
                <a:spcPct val="100000"/>
              </a:lnSpc>
              <a:spcBef>
                <a:spcPts val="641"/>
              </a:spcBef>
              <a:buClr>
                <a:srgbClr val="4F81BD"/>
              </a:buClr>
            </a:pP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 History help foster generalizations</a:t>
            </a:r>
          </a:p>
          <a:p>
            <a:pPr marL="457920" indent="-457200">
              <a:lnSpc>
                <a:spcPct val="100000"/>
              </a:lnSpc>
              <a:spcBef>
                <a:spcPts val="641"/>
              </a:spcBef>
              <a:buClr>
                <a:srgbClr val="4F81BD"/>
              </a:buClr>
              <a:buFont typeface="Arial" panose="020B0604020202020204" pitchFamily="34" charset="0"/>
              <a:buChar char="•"/>
            </a:pP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Grappling with Global Complexity </a:t>
            </a:r>
            <a:r>
              <a:rPr lang="en-US" sz="3200" spc="-1" dirty="0" smtClean="0">
                <a:solidFill>
                  <a:srgbClr val="1F497D"/>
                </a:solidFill>
                <a:latin typeface="Calibri"/>
              </a:rPr>
              <a:t>8 </a:t>
            </a:r>
            <a:r>
              <a:rPr lang="en-US" sz="3200" spc="-1" dirty="0">
                <a:solidFill>
                  <a:srgbClr val="1F497D"/>
                </a:solidFill>
                <a:latin typeface="Calibri"/>
              </a:rPr>
              <a:t>of </a:t>
            </a:r>
            <a:r>
              <a:rPr lang="en-US" sz="3200" spc="-1" dirty="0" smtClean="0">
                <a:solidFill>
                  <a:srgbClr val="1F497D"/>
                </a:solidFill>
                <a:latin typeface="Calibri"/>
              </a:rPr>
              <a:t>16</a:t>
            </a:r>
            <a:endParaRPr lang="en-US" sz="3200" spc="-1" dirty="0"/>
          </a:p>
        </p:txBody>
      </p:sp>
      <p:sp>
        <p:nvSpPr>
          <p:cNvPr id="5" name="Rectangle 4">
            <a:extLst>
              <a:ext uri="{FF2B5EF4-FFF2-40B4-BE49-F238E27FC236}">
                <a16:creationId xmlns:a16="http://schemas.microsoft.com/office/drawing/2014/main" xmlns="" id="{DF7274DE-3F86-4AE8-B84E-5E625457B59F}"/>
              </a:ext>
            </a:extLst>
          </p:cNvPr>
          <p:cNvSpPr/>
          <p:nvPr/>
        </p:nvSpPr>
        <p:spPr>
          <a:xfrm>
            <a:off x="289080" y="1237474"/>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Global History in </a:t>
            </a:r>
            <a:r>
              <a:rPr lang="en-US" sz="3200" b="1" spc="-1" dirty="0" smtClean="0">
                <a:solidFill>
                  <a:srgbClr val="4F81BD"/>
                </a:solidFill>
                <a:latin typeface="Calibri"/>
              </a:rPr>
              <a:t>Context </a:t>
            </a:r>
            <a:endParaRPr lang="en-US" sz="3200" b="1" spc="-1" dirty="0">
              <a:solidFill>
                <a:srgbClr val="4F81BD"/>
              </a:solidFill>
              <a:latin typeface="Calibri"/>
            </a:endParaRPr>
          </a:p>
        </p:txBody>
      </p:sp>
    </p:spTree>
    <p:extLst>
      <p:ext uri="{BB962C8B-B14F-4D97-AF65-F5344CB8AC3E}">
        <p14:creationId xmlns:p14="http://schemas.microsoft.com/office/powerpoint/2010/main" val="1014104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438549" y="1896922"/>
            <a:ext cx="8565840" cy="46599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Grappling with Global Complexity </a:t>
            </a:r>
            <a:r>
              <a:rPr lang="en-US" sz="3200" spc="-1" dirty="0" smtClean="0">
                <a:solidFill>
                  <a:srgbClr val="1F497D"/>
                </a:solidFill>
                <a:latin typeface="Calibri"/>
              </a:rPr>
              <a:t>9 of 16 </a:t>
            </a:r>
            <a:endParaRPr lang="en-US" sz="3200" spc="-1" dirty="0"/>
          </a:p>
        </p:txBody>
      </p:sp>
      <p:sp>
        <p:nvSpPr>
          <p:cNvPr id="5" name="Rectangle 4">
            <a:extLst>
              <a:ext uri="{FF2B5EF4-FFF2-40B4-BE49-F238E27FC236}">
                <a16:creationId xmlns:a16="http://schemas.microsoft.com/office/drawing/2014/main" xmlns="" id="{DF7274DE-3F86-4AE8-B84E-5E625457B59F}"/>
              </a:ext>
            </a:extLst>
          </p:cNvPr>
          <p:cNvSpPr/>
          <p:nvPr/>
        </p:nvSpPr>
        <p:spPr>
          <a:xfrm>
            <a:off x="289080" y="1237474"/>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Global History in </a:t>
            </a:r>
            <a:r>
              <a:rPr lang="en-US" sz="3200" b="1" spc="-1" dirty="0" smtClean="0">
                <a:solidFill>
                  <a:srgbClr val="4F81BD"/>
                </a:solidFill>
                <a:latin typeface="Calibri"/>
              </a:rPr>
              <a:t>Context </a:t>
            </a:r>
            <a:endParaRPr lang="en-US" sz="3200" b="1" spc="-1" dirty="0">
              <a:solidFill>
                <a:srgbClr val="4F81BD"/>
              </a:solidFill>
              <a:latin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832" y="1237474"/>
            <a:ext cx="7159752" cy="4773168"/>
          </a:xfrm>
          <a:prstGeom prst="rect">
            <a:avLst/>
          </a:prstGeom>
        </p:spPr>
      </p:pic>
    </p:spTree>
    <p:extLst>
      <p:ext uri="{BB962C8B-B14F-4D97-AF65-F5344CB8AC3E}">
        <p14:creationId xmlns:p14="http://schemas.microsoft.com/office/powerpoint/2010/main" val="70673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457200" y="589627"/>
            <a:ext cx="8228880" cy="200285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3200" b="0" strike="noStrike" spc="-1" dirty="0">
                <a:solidFill>
                  <a:schemeClr val="tx2"/>
                </a:solidFill>
                <a:latin typeface="Calibri" panose="020F0502020204030204" pitchFamily="34" charset="0"/>
                <a:cs typeface="Calibri" panose="020F0502020204030204" pitchFamily="34" charset="0"/>
              </a:rPr>
              <a:t>Chapter </a:t>
            </a:r>
            <a:r>
              <a:rPr lang="en-US" sz="3200" b="0" strike="noStrike" spc="-1" dirty="0" smtClean="0">
                <a:solidFill>
                  <a:schemeClr val="tx2"/>
                </a:solidFill>
                <a:latin typeface="Calibri" panose="020F0502020204030204" pitchFamily="34" charset="0"/>
                <a:cs typeface="Calibri" panose="020F0502020204030204" pitchFamily="34" charset="0"/>
              </a:rPr>
              <a:t>1</a:t>
            </a:r>
            <a:r>
              <a:rPr sz="3200" dirty="0">
                <a:solidFill>
                  <a:schemeClr val="tx2"/>
                </a:solidFill>
                <a:latin typeface="Calibri" panose="020F0502020204030204" pitchFamily="34" charset="0"/>
                <a:cs typeface="Calibri" panose="020F0502020204030204" pitchFamily="34" charset="0"/>
              </a:rPr>
              <a:t/>
            </a:r>
            <a:br>
              <a:rPr sz="3200" dirty="0">
                <a:solidFill>
                  <a:schemeClr val="tx2"/>
                </a:solidFill>
                <a:latin typeface="Calibri" panose="020F0502020204030204" pitchFamily="34" charset="0"/>
                <a:cs typeface="Calibri" panose="020F0502020204030204" pitchFamily="34" charset="0"/>
              </a:rPr>
            </a:br>
            <a:r>
              <a:rPr lang="en-US" sz="3200" spc="-1" dirty="0">
                <a:solidFill>
                  <a:schemeClr val="tx2"/>
                </a:solidFill>
                <a:latin typeface="Calibri" panose="020F0502020204030204" pitchFamily="34" charset="0"/>
                <a:cs typeface="Calibri" panose="020F0502020204030204" pitchFamily="34" charset="0"/>
              </a:rPr>
              <a:t>Global Politics </a:t>
            </a:r>
            <a:r>
              <a:rPr lang="en-US" sz="3200" spc="-1" dirty="0" smtClean="0">
                <a:solidFill>
                  <a:schemeClr val="tx2"/>
                </a:solidFill>
                <a:latin typeface="Calibri" panose="020F0502020204030204" pitchFamily="34" charset="0"/>
                <a:cs typeface="Calibri" panose="020F0502020204030204" pitchFamily="34" charset="0"/>
              </a:rPr>
              <a:t>Matters </a:t>
            </a:r>
            <a:r>
              <a:rPr lang="en-US" sz="3200" b="0" strike="noStrike" spc="-1" dirty="0" smtClean="0">
                <a:solidFill>
                  <a:schemeClr val="tx2"/>
                </a:solidFill>
                <a:latin typeface="Calibri" panose="020F0502020204030204" pitchFamily="34" charset="0"/>
                <a:cs typeface="Calibri" panose="020F0502020204030204" pitchFamily="34" charset="0"/>
              </a:rPr>
              <a:t>Topics  </a:t>
            </a:r>
            <a:endParaRPr lang="en-US" sz="3200" b="0" strike="noStrike" spc="-1" dirty="0">
              <a:solidFill>
                <a:schemeClr val="tx2"/>
              </a:solidFill>
              <a:latin typeface="Calibri" panose="020F0502020204030204" pitchFamily="34" charset="0"/>
              <a:cs typeface="Calibri" panose="020F0502020204030204" pitchFamily="34" charset="0"/>
            </a:endParaRPr>
          </a:p>
        </p:txBody>
      </p:sp>
      <p:sp>
        <p:nvSpPr>
          <p:cNvPr id="255" name="CustomShape 2"/>
          <p:cNvSpPr/>
          <p:nvPr/>
        </p:nvSpPr>
        <p:spPr>
          <a:xfrm>
            <a:off x="457200" y="2881115"/>
            <a:ext cx="8228880" cy="23004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14440" indent="-51372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Why </a:t>
            </a:r>
            <a:r>
              <a:rPr lang="en-US" sz="3000" spc="-1" dirty="0">
                <a:solidFill>
                  <a:srgbClr val="4F81BD"/>
                </a:solidFill>
                <a:latin typeface="Calibri" panose="020F0502020204030204" pitchFamily="34" charset="0"/>
                <a:cs typeface="Calibri" panose="020F0502020204030204" pitchFamily="34" charset="0"/>
              </a:rPr>
              <a:t>Global Politics </a:t>
            </a:r>
            <a:r>
              <a:rPr lang="en-US" sz="3000" spc="-1" dirty="0" smtClean="0">
                <a:solidFill>
                  <a:srgbClr val="4F81BD"/>
                </a:solidFill>
                <a:latin typeface="Calibri" panose="020F0502020204030204" pitchFamily="34" charset="0"/>
                <a:cs typeface="Calibri" panose="020F0502020204030204" pitchFamily="34" charset="0"/>
              </a:rPr>
              <a:t>Matters</a:t>
            </a:r>
            <a:endParaRPr lang="en-US" sz="3000" b="0" strike="noStrike" spc="-1" dirty="0">
              <a:latin typeface="Calibri" panose="020F0502020204030204" pitchFamily="34" charset="0"/>
              <a:cs typeface="Calibri" panose="020F0502020204030204" pitchFamily="34" charset="0"/>
            </a:endParaRPr>
          </a:p>
          <a:p>
            <a:pPr marL="514440" indent="-51372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Global Politics</a:t>
            </a:r>
            <a:endParaRPr lang="en-US" sz="3000" b="0" strike="noStrike" spc="-1" dirty="0">
              <a:latin typeface="Calibri" panose="020F0502020204030204" pitchFamily="34" charset="0"/>
              <a:cs typeface="Calibri" panose="020F0502020204030204" pitchFamily="34" charset="0"/>
            </a:endParaRPr>
          </a:p>
          <a:p>
            <a:pPr marL="514440" indent="-51372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Grappling </a:t>
            </a:r>
            <a:r>
              <a:rPr lang="en-US" sz="3000" spc="-1" dirty="0">
                <a:solidFill>
                  <a:srgbClr val="4F81BD"/>
                </a:solidFill>
                <a:latin typeface="Calibri" panose="020F0502020204030204" pitchFamily="34" charset="0"/>
                <a:cs typeface="Calibri" panose="020F0502020204030204" pitchFamily="34" charset="0"/>
              </a:rPr>
              <a:t>with Global Complexity</a:t>
            </a:r>
            <a:endParaRPr lang="en-US" sz="3000" b="0" strike="noStrike" spc="-1"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1896922"/>
            <a:ext cx="8715309" cy="46599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gn="ctr">
              <a:spcBef>
                <a:spcPts val="641"/>
              </a:spcBef>
              <a:buClr>
                <a:srgbClr val="4F81BD"/>
              </a:buClr>
            </a:pPr>
            <a:r>
              <a:rPr lang="en-US" sz="3000" b="1" i="1" spc="-1" dirty="0">
                <a:solidFill>
                  <a:srgbClr val="4F81BD"/>
                </a:solidFill>
                <a:latin typeface="Calibri" panose="020F0502020204030204" pitchFamily="34" charset="0"/>
                <a:cs typeface="Calibri" panose="020F0502020204030204" pitchFamily="34" charset="0"/>
              </a:rPr>
              <a:t>The Peace of Westphalia of </a:t>
            </a:r>
            <a:r>
              <a:rPr lang="en-US" sz="3000" b="1" i="1" spc="-1" dirty="0" smtClean="0">
                <a:solidFill>
                  <a:srgbClr val="4F81BD"/>
                </a:solidFill>
                <a:latin typeface="Calibri" panose="020F0502020204030204" pitchFamily="34" charset="0"/>
                <a:cs typeface="Calibri" panose="020F0502020204030204" pitchFamily="34" charset="0"/>
              </a:rPr>
              <a:t>1648</a:t>
            </a: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Sovereignty </a:t>
            </a:r>
            <a:r>
              <a:rPr lang="en-US" sz="3000" spc="-1" dirty="0">
                <a:solidFill>
                  <a:srgbClr val="4F81BD"/>
                </a:solidFill>
                <a:latin typeface="Calibri" panose="020F0502020204030204" pitchFamily="34" charset="0"/>
                <a:cs typeface="Calibri" panose="020F0502020204030204" pitchFamily="34" charset="0"/>
              </a:rPr>
              <a:t>to </a:t>
            </a:r>
            <a:r>
              <a:rPr lang="en-US" sz="3000" spc="-1" dirty="0" smtClean="0">
                <a:solidFill>
                  <a:srgbClr val="4F81BD"/>
                </a:solidFill>
                <a:latin typeface="Calibri" panose="020F0502020204030204" pitchFamily="34" charset="0"/>
                <a:cs typeface="Calibri" panose="020F0502020204030204" pitchFamily="34" charset="0"/>
              </a:rPr>
              <a:t>most small </a:t>
            </a:r>
            <a:r>
              <a:rPr lang="en-US" sz="3000" spc="-1" dirty="0">
                <a:solidFill>
                  <a:srgbClr val="4F81BD"/>
                </a:solidFill>
                <a:latin typeface="Calibri" panose="020F0502020204030204" pitchFamily="34" charset="0"/>
                <a:cs typeface="Calibri" panose="020F0502020204030204" pitchFamily="34" charset="0"/>
              </a:rPr>
              <a:t>states in </a:t>
            </a:r>
            <a:r>
              <a:rPr lang="en-US" sz="3000" spc="-1" dirty="0" smtClean="0">
                <a:solidFill>
                  <a:srgbClr val="4F81BD"/>
                </a:solidFill>
                <a:latin typeface="Calibri" panose="020F0502020204030204" pitchFamily="34" charset="0"/>
                <a:cs typeface="Calibri" panose="020F0502020204030204" pitchFamily="34" charset="0"/>
              </a:rPr>
              <a:t>Europe</a:t>
            </a:r>
            <a:endParaRPr lang="en-US" sz="3000" spc="-1" dirty="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Ending </a:t>
            </a:r>
            <a:r>
              <a:rPr lang="en-US" sz="3000" spc="-1" dirty="0">
                <a:solidFill>
                  <a:srgbClr val="4F81BD"/>
                </a:solidFill>
                <a:latin typeface="Calibri" panose="020F0502020204030204" pitchFamily="34" charset="0"/>
                <a:cs typeface="Calibri" panose="020F0502020204030204" pitchFamily="34" charset="0"/>
              </a:rPr>
              <a:t>the ruling Holy Roman Empire </a:t>
            </a: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Monarchs </a:t>
            </a:r>
            <a:r>
              <a:rPr lang="en-US" sz="3000" spc="-1" dirty="0">
                <a:solidFill>
                  <a:srgbClr val="4F81BD"/>
                </a:solidFill>
                <a:latin typeface="Calibri" panose="020F0502020204030204" pitchFamily="34" charset="0"/>
                <a:cs typeface="Calibri" panose="020F0502020204030204" pitchFamily="34" charset="0"/>
              </a:rPr>
              <a:t>were able to decide their domestic </a:t>
            </a:r>
            <a:r>
              <a:rPr lang="en-US" sz="3000" spc="-1" dirty="0" smtClean="0">
                <a:solidFill>
                  <a:srgbClr val="4F81BD"/>
                </a:solidFill>
                <a:latin typeface="Calibri" panose="020F0502020204030204" pitchFamily="34" charset="0"/>
                <a:cs typeface="Calibri" panose="020F0502020204030204" pitchFamily="34" charset="0"/>
              </a:rPr>
              <a:t>policies </a:t>
            </a:r>
            <a:r>
              <a:rPr lang="en-US" sz="3000" spc="-1" dirty="0">
                <a:solidFill>
                  <a:srgbClr val="4F81BD"/>
                </a:solidFill>
                <a:latin typeface="Calibri" panose="020F0502020204030204" pitchFamily="34" charset="0"/>
                <a:cs typeface="Calibri" panose="020F0502020204030204" pitchFamily="34" charset="0"/>
              </a:rPr>
              <a:t>	</a:t>
            </a: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States </a:t>
            </a:r>
            <a:r>
              <a:rPr lang="en-US" sz="3000" spc="-1" dirty="0">
                <a:solidFill>
                  <a:srgbClr val="4F81BD"/>
                </a:solidFill>
                <a:latin typeface="Calibri" panose="020F0502020204030204" pitchFamily="34" charset="0"/>
                <a:cs typeface="Calibri" panose="020F0502020204030204" pitchFamily="34" charset="0"/>
              </a:rPr>
              <a:t>became the primary actors </a:t>
            </a:r>
            <a:r>
              <a:rPr lang="en-US" sz="3000" spc="-1" dirty="0" smtClean="0">
                <a:solidFill>
                  <a:srgbClr val="4F81BD"/>
                </a:solidFill>
                <a:latin typeface="Calibri" panose="020F0502020204030204" pitchFamily="34" charset="0"/>
                <a:cs typeface="Calibri" panose="020F0502020204030204" pitchFamily="34" charset="0"/>
              </a:rPr>
              <a:t>post-Westphalian</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States are still the most dominant actors  </a:t>
            </a:r>
          </a:p>
          <a:p>
            <a:pPr marL="457920" indent="-457200">
              <a:lnSpc>
                <a:spcPct val="100000"/>
              </a:lnSpc>
              <a:spcBef>
                <a:spcPts val="641"/>
              </a:spcBef>
              <a:buClr>
                <a:srgbClr val="4F81BD"/>
              </a:buClr>
              <a:buFont typeface="Arial" panose="020B0604020202020204" pitchFamily="34" charset="0"/>
              <a:buChar char="•"/>
            </a:pP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Grappling with Global Complexity </a:t>
            </a:r>
            <a:r>
              <a:rPr lang="en-US" sz="3200" spc="-1" dirty="0" smtClean="0">
                <a:solidFill>
                  <a:srgbClr val="1F497D"/>
                </a:solidFill>
                <a:latin typeface="Calibri"/>
              </a:rPr>
              <a:t>10 </a:t>
            </a:r>
            <a:r>
              <a:rPr lang="en-US" sz="3200" spc="-1" dirty="0">
                <a:solidFill>
                  <a:srgbClr val="1F497D"/>
                </a:solidFill>
                <a:latin typeface="Calibri"/>
              </a:rPr>
              <a:t>of </a:t>
            </a:r>
            <a:r>
              <a:rPr lang="en-US" sz="3200" spc="-1" dirty="0" smtClean="0">
                <a:solidFill>
                  <a:srgbClr val="1F497D"/>
                </a:solidFill>
                <a:latin typeface="Calibri"/>
              </a:rPr>
              <a:t>16</a:t>
            </a:r>
            <a:endParaRPr lang="en-US" sz="3200" spc="-1" dirty="0"/>
          </a:p>
        </p:txBody>
      </p:sp>
      <p:sp>
        <p:nvSpPr>
          <p:cNvPr id="5" name="Rectangle 4">
            <a:extLst>
              <a:ext uri="{FF2B5EF4-FFF2-40B4-BE49-F238E27FC236}">
                <a16:creationId xmlns:a16="http://schemas.microsoft.com/office/drawing/2014/main" xmlns="" id="{DF7274DE-3F86-4AE8-B84E-5E625457B59F}"/>
              </a:ext>
            </a:extLst>
          </p:cNvPr>
          <p:cNvSpPr/>
          <p:nvPr/>
        </p:nvSpPr>
        <p:spPr>
          <a:xfrm>
            <a:off x="289080" y="1237474"/>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Global History in </a:t>
            </a:r>
            <a:r>
              <a:rPr lang="en-US" sz="3200" b="1" spc="-1" dirty="0" smtClean="0">
                <a:solidFill>
                  <a:srgbClr val="4F81BD"/>
                </a:solidFill>
                <a:latin typeface="Calibri"/>
              </a:rPr>
              <a:t>Context </a:t>
            </a:r>
            <a:endParaRPr lang="en-US" sz="3200" b="1" spc="-1" dirty="0">
              <a:solidFill>
                <a:srgbClr val="4F81BD"/>
              </a:solidFill>
              <a:latin typeface="Calibri"/>
            </a:endParaRPr>
          </a:p>
        </p:txBody>
      </p:sp>
    </p:spTree>
    <p:extLst>
      <p:ext uri="{BB962C8B-B14F-4D97-AF65-F5344CB8AC3E}">
        <p14:creationId xmlns:p14="http://schemas.microsoft.com/office/powerpoint/2010/main" val="214126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1896922"/>
            <a:ext cx="8715309" cy="46599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gn="ctr">
              <a:spcBef>
                <a:spcPts val="641"/>
              </a:spcBef>
              <a:buClr>
                <a:srgbClr val="4F81BD"/>
              </a:buClr>
            </a:pPr>
            <a:r>
              <a:rPr lang="en-US" sz="3000" b="1" i="1" spc="-1" dirty="0" smtClean="0">
                <a:solidFill>
                  <a:srgbClr val="4F81BD"/>
                </a:solidFill>
                <a:latin typeface="Calibri" panose="020F0502020204030204" pitchFamily="34" charset="0"/>
                <a:cs typeface="Calibri" panose="020F0502020204030204" pitchFamily="34" charset="0"/>
              </a:rPr>
              <a:t>The </a:t>
            </a:r>
            <a:r>
              <a:rPr lang="en-US" sz="3000" b="1" i="1" spc="-1" dirty="0">
                <a:solidFill>
                  <a:srgbClr val="4F81BD"/>
                </a:solidFill>
                <a:latin typeface="Calibri" panose="020F0502020204030204" pitchFamily="34" charset="0"/>
                <a:cs typeface="Calibri" panose="020F0502020204030204" pitchFamily="34" charset="0"/>
              </a:rPr>
              <a:t>dominance of states in IR theory </a:t>
            </a: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Realism; </a:t>
            </a:r>
            <a:r>
              <a:rPr lang="en-US" sz="3000" spc="-1" dirty="0">
                <a:solidFill>
                  <a:srgbClr val="4F81BD"/>
                </a:solidFill>
                <a:latin typeface="Calibri" panose="020F0502020204030204" pitchFamily="34" charset="0"/>
                <a:cs typeface="Calibri" panose="020F0502020204030204" pitchFamily="34" charset="0"/>
              </a:rPr>
              <a:t>state as the main actor in global </a:t>
            </a:r>
            <a:r>
              <a:rPr lang="en-US" sz="3000" spc="-1" dirty="0" smtClean="0">
                <a:solidFill>
                  <a:srgbClr val="4F81BD"/>
                </a:solidFill>
                <a:latin typeface="Calibri" panose="020F0502020204030204" pitchFamily="34" charset="0"/>
                <a:cs typeface="Calibri" panose="020F0502020204030204" pitchFamily="34" charset="0"/>
              </a:rPr>
              <a:t>affairs</a:t>
            </a:r>
            <a:endParaRPr lang="en-US" sz="3000" spc="-1" dirty="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Realism; polarity </a:t>
            </a:r>
            <a:r>
              <a:rPr lang="en-US" sz="3000" spc="-1" dirty="0">
                <a:solidFill>
                  <a:srgbClr val="4F81BD"/>
                </a:solidFill>
                <a:latin typeface="Calibri" panose="020F0502020204030204" pitchFamily="34" charset="0"/>
                <a:cs typeface="Calibri" panose="020F0502020204030204" pitchFamily="34" charset="0"/>
              </a:rPr>
              <a:t>or concentration of </a:t>
            </a:r>
            <a:r>
              <a:rPr lang="en-US" sz="3000" spc="-1" dirty="0" smtClean="0">
                <a:solidFill>
                  <a:srgbClr val="4F81BD"/>
                </a:solidFill>
                <a:latin typeface="Calibri" panose="020F0502020204030204" pitchFamily="34" charset="0"/>
                <a:cs typeface="Calibri" panose="020F0502020204030204" pitchFamily="34" charset="0"/>
              </a:rPr>
              <a:t>power</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Cold </a:t>
            </a:r>
            <a:r>
              <a:rPr lang="en-US" sz="3000" spc="-1" dirty="0">
                <a:solidFill>
                  <a:srgbClr val="4F81BD"/>
                </a:solidFill>
                <a:latin typeface="Calibri" panose="020F0502020204030204" pitchFamily="34" charset="0"/>
                <a:cs typeface="Calibri" panose="020F0502020204030204" pitchFamily="34" charset="0"/>
              </a:rPr>
              <a:t>War; bipolar system </a:t>
            </a: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 M</a:t>
            </a:r>
            <a:r>
              <a:rPr lang="en-US" sz="3000" spc="-1" dirty="0" smtClean="0">
                <a:solidFill>
                  <a:srgbClr val="4F81BD"/>
                </a:solidFill>
                <a:latin typeface="Calibri" panose="020F0502020204030204" pitchFamily="34" charset="0"/>
                <a:cs typeface="Calibri" panose="020F0502020204030204" pitchFamily="34" charset="0"/>
              </a:rPr>
              <a:t>ultipolar system characterized in the 1990s </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Realism’s </a:t>
            </a:r>
            <a:r>
              <a:rPr lang="en-US" sz="3000" spc="-1" dirty="0">
                <a:solidFill>
                  <a:srgbClr val="4F81BD"/>
                </a:solidFill>
                <a:latin typeface="Calibri" panose="020F0502020204030204" pitchFamily="34" charset="0"/>
                <a:cs typeface="Calibri" panose="020F0502020204030204" pitchFamily="34" charset="0"/>
              </a:rPr>
              <a:t>dominance began to breakdown early </a:t>
            </a:r>
            <a:r>
              <a:rPr lang="en-US" sz="3000" spc="-1" dirty="0" smtClean="0">
                <a:solidFill>
                  <a:srgbClr val="4F81BD"/>
                </a:solidFill>
                <a:latin typeface="Calibri" panose="020F0502020204030204" pitchFamily="34" charset="0"/>
                <a:cs typeface="Calibri" panose="020F0502020204030204" pitchFamily="34" charset="0"/>
              </a:rPr>
              <a:t>20</a:t>
            </a:r>
            <a:r>
              <a:rPr lang="en-US" sz="3000" spc="-1" baseline="30000" dirty="0" smtClean="0">
                <a:solidFill>
                  <a:srgbClr val="4F81BD"/>
                </a:solidFill>
                <a:latin typeface="Calibri" panose="020F0502020204030204" pitchFamily="34" charset="0"/>
                <a:cs typeface="Calibri" panose="020F0502020204030204" pitchFamily="34" charset="0"/>
              </a:rPr>
              <a:t>th</a:t>
            </a:r>
            <a:r>
              <a:rPr lang="en-US" sz="3000" spc="-1" dirty="0" smtClean="0">
                <a:solidFill>
                  <a:srgbClr val="4F81BD"/>
                </a:solidFill>
                <a:latin typeface="Calibri" panose="020F0502020204030204" pitchFamily="34" charset="0"/>
                <a:cs typeface="Calibri" panose="020F0502020204030204" pitchFamily="34" charset="0"/>
              </a:rPr>
              <a:t>  </a:t>
            </a:r>
          </a:p>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Grappling with Global Complexity </a:t>
            </a:r>
            <a:r>
              <a:rPr lang="en-US" sz="3200" spc="-1" dirty="0" smtClean="0">
                <a:solidFill>
                  <a:srgbClr val="1F497D"/>
                </a:solidFill>
                <a:latin typeface="Calibri"/>
              </a:rPr>
              <a:t>11 of 16 </a:t>
            </a:r>
            <a:endParaRPr lang="en-US" sz="3200" spc="-1" dirty="0"/>
          </a:p>
        </p:txBody>
      </p:sp>
      <p:sp>
        <p:nvSpPr>
          <p:cNvPr id="5" name="Rectangle 4">
            <a:extLst>
              <a:ext uri="{FF2B5EF4-FFF2-40B4-BE49-F238E27FC236}">
                <a16:creationId xmlns:a16="http://schemas.microsoft.com/office/drawing/2014/main" xmlns="" id="{DF7274DE-3F86-4AE8-B84E-5E625457B59F}"/>
              </a:ext>
            </a:extLst>
          </p:cNvPr>
          <p:cNvSpPr/>
          <p:nvPr/>
        </p:nvSpPr>
        <p:spPr>
          <a:xfrm>
            <a:off x="289080" y="1237474"/>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Global History in </a:t>
            </a:r>
            <a:r>
              <a:rPr lang="en-US" sz="3200" b="1" spc="-1" dirty="0" smtClean="0">
                <a:solidFill>
                  <a:srgbClr val="4F81BD"/>
                </a:solidFill>
                <a:latin typeface="Calibri"/>
              </a:rPr>
              <a:t>Context </a:t>
            </a:r>
            <a:endParaRPr lang="en-US" sz="3200" b="1" spc="-1" dirty="0">
              <a:solidFill>
                <a:srgbClr val="4F81BD"/>
              </a:solidFill>
              <a:latin typeface="Calibri"/>
            </a:endParaRPr>
          </a:p>
        </p:txBody>
      </p:sp>
    </p:spTree>
    <p:extLst>
      <p:ext uri="{BB962C8B-B14F-4D97-AF65-F5344CB8AC3E}">
        <p14:creationId xmlns:p14="http://schemas.microsoft.com/office/powerpoint/2010/main" val="1295393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1896922"/>
            <a:ext cx="8715309" cy="46599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gn="ctr">
              <a:spcBef>
                <a:spcPts val="641"/>
              </a:spcBef>
              <a:buClr>
                <a:srgbClr val="4F81BD"/>
              </a:buClr>
            </a:pPr>
            <a:r>
              <a:rPr lang="en-US" sz="3000" b="1" i="1" spc="-1" dirty="0" smtClean="0">
                <a:solidFill>
                  <a:srgbClr val="4F81BD"/>
                </a:solidFill>
                <a:latin typeface="Calibri" panose="020F0502020204030204" pitchFamily="34" charset="0"/>
                <a:cs typeface="Calibri" panose="020F0502020204030204" pitchFamily="34" charset="0"/>
              </a:rPr>
              <a:t>The </a:t>
            </a:r>
            <a:r>
              <a:rPr lang="en-US" sz="3000" b="1" i="1" spc="-1" dirty="0">
                <a:solidFill>
                  <a:srgbClr val="4F81BD"/>
                </a:solidFill>
                <a:latin typeface="Calibri" panose="020F0502020204030204" pitchFamily="34" charset="0"/>
                <a:cs typeface="Calibri" panose="020F0502020204030204" pitchFamily="34" charset="0"/>
              </a:rPr>
              <a:t>dominance of states in IR theory </a:t>
            </a: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 IR </a:t>
            </a:r>
            <a:r>
              <a:rPr lang="en-US" sz="3000" spc="-1" dirty="0">
                <a:solidFill>
                  <a:srgbClr val="4F81BD"/>
                </a:solidFill>
                <a:latin typeface="Calibri" panose="020F0502020204030204" pitchFamily="34" charset="0"/>
                <a:cs typeface="Calibri" panose="020F0502020204030204" pitchFamily="34" charset="0"/>
              </a:rPr>
              <a:t>early </a:t>
            </a:r>
            <a:r>
              <a:rPr lang="en-US" sz="3000" spc="-1" dirty="0" smtClean="0">
                <a:solidFill>
                  <a:srgbClr val="4F81BD"/>
                </a:solidFill>
                <a:latin typeface="Calibri" panose="020F0502020204030204" pitchFamily="34" charset="0"/>
                <a:cs typeface="Calibri" panose="020F0502020204030204" pitchFamily="34" charset="0"/>
              </a:rPr>
              <a:t>20</a:t>
            </a:r>
            <a:r>
              <a:rPr lang="en-US" sz="3000" spc="-1" baseline="30000" dirty="0" smtClean="0">
                <a:solidFill>
                  <a:srgbClr val="4F81BD"/>
                </a:solidFill>
                <a:latin typeface="Calibri" panose="020F0502020204030204" pitchFamily="34" charset="0"/>
                <a:cs typeface="Calibri" panose="020F0502020204030204" pitchFamily="34" charset="0"/>
              </a:rPr>
              <a:t>th</a:t>
            </a:r>
            <a:r>
              <a:rPr lang="en-US" sz="3000" spc="-1" dirty="0">
                <a:solidFill>
                  <a:srgbClr val="4F81BD"/>
                </a:solidFill>
                <a:latin typeface="Calibri" panose="020F0502020204030204" pitchFamily="34" charset="0"/>
                <a:cs typeface="Calibri" panose="020F0502020204030204" pitchFamily="34" charset="0"/>
              </a:rPr>
              <a:t> ; economic issues and non-state </a:t>
            </a:r>
            <a:r>
              <a:rPr lang="en-US" sz="3000" spc="-1" dirty="0" smtClean="0">
                <a:solidFill>
                  <a:srgbClr val="4F81BD"/>
                </a:solidFill>
                <a:latin typeface="Calibri" panose="020F0502020204030204" pitchFamily="34" charset="0"/>
                <a:cs typeface="Calibri" panose="020F0502020204030204" pitchFamily="34" charset="0"/>
              </a:rPr>
              <a:t>actors </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Imperial </a:t>
            </a:r>
            <a:r>
              <a:rPr lang="en-US" sz="3000" spc="-1" dirty="0">
                <a:solidFill>
                  <a:srgbClr val="4F81BD"/>
                </a:solidFill>
                <a:latin typeface="Calibri" panose="020F0502020204030204" pitchFamily="34" charset="0"/>
                <a:cs typeface="Calibri" panose="020F0502020204030204" pitchFamily="34" charset="0"/>
              </a:rPr>
              <a:t>Western collapsed post World War </a:t>
            </a:r>
            <a:r>
              <a:rPr lang="en-US" sz="3000" spc="-1" dirty="0" smtClean="0">
                <a:solidFill>
                  <a:srgbClr val="4F81BD"/>
                </a:solidFill>
                <a:latin typeface="Calibri" panose="020F0502020204030204" pitchFamily="34" charset="0"/>
                <a:cs typeface="Calibri" panose="020F0502020204030204" pitchFamily="34" charset="0"/>
              </a:rPr>
              <a:t>II</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The </a:t>
            </a:r>
            <a:r>
              <a:rPr lang="en-US" sz="3000" spc="-1" dirty="0">
                <a:solidFill>
                  <a:srgbClr val="4F81BD"/>
                </a:solidFill>
                <a:latin typeface="Calibri" panose="020F0502020204030204" pitchFamily="34" charset="0"/>
                <a:cs typeface="Calibri" panose="020F0502020204030204" pitchFamily="34" charset="0"/>
              </a:rPr>
              <a:t>Global North – Global South Divide </a:t>
            </a:r>
            <a:r>
              <a:rPr lang="en-US" sz="3000" spc="-1" dirty="0" smtClean="0">
                <a:solidFill>
                  <a:srgbClr val="4F81BD"/>
                </a:solidFill>
                <a:latin typeface="Calibri" panose="020F0502020204030204" pitchFamily="34" charset="0"/>
                <a:cs typeface="Calibri" panose="020F0502020204030204" pitchFamily="34" charset="0"/>
              </a:rPr>
              <a:t>continues </a:t>
            </a:r>
          </a:p>
          <a:p>
            <a:pPr marL="457920" indent="-45720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North and South Korea </a:t>
            </a:r>
            <a:r>
              <a:rPr lang="en-US" sz="3000" spc="-1" dirty="0" smtClean="0">
                <a:solidFill>
                  <a:srgbClr val="4F81BD"/>
                </a:solidFill>
                <a:latin typeface="Calibri" panose="020F0502020204030204" pitchFamily="34" charset="0"/>
                <a:cs typeface="Calibri" panose="020F0502020204030204" pitchFamily="34" charset="0"/>
              </a:rPr>
              <a:t>still at Korean War </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Globalization </a:t>
            </a:r>
            <a:r>
              <a:rPr lang="en-US" sz="3000" spc="-1" dirty="0">
                <a:solidFill>
                  <a:srgbClr val="4F81BD"/>
                </a:solidFill>
                <a:latin typeface="Calibri" panose="020F0502020204030204" pitchFamily="34" charset="0"/>
                <a:cs typeface="Calibri" panose="020F0502020204030204" pitchFamily="34" charset="0"/>
              </a:rPr>
              <a:t>has empowered </a:t>
            </a:r>
            <a:r>
              <a:rPr lang="en-US" sz="3000" spc="-1" dirty="0" smtClean="0">
                <a:solidFill>
                  <a:srgbClr val="4F81BD"/>
                </a:solidFill>
                <a:latin typeface="Calibri" panose="020F0502020204030204" pitchFamily="34" charset="0"/>
                <a:cs typeface="Calibri" panose="020F0502020204030204" pitchFamily="34" charset="0"/>
              </a:rPr>
              <a:t>non-state actors</a:t>
            </a: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Grappling with Global Complexity </a:t>
            </a:r>
            <a:r>
              <a:rPr lang="en-US" sz="3200" spc="-1" dirty="0" smtClean="0">
                <a:solidFill>
                  <a:srgbClr val="1F497D"/>
                </a:solidFill>
                <a:latin typeface="Calibri"/>
              </a:rPr>
              <a:t>12 of 16 </a:t>
            </a:r>
            <a:endParaRPr lang="en-US" sz="3200" spc="-1" dirty="0"/>
          </a:p>
        </p:txBody>
      </p:sp>
      <p:sp>
        <p:nvSpPr>
          <p:cNvPr id="5" name="Rectangle 4">
            <a:extLst>
              <a:ext uri="{FF2B5EF4-FFF2-40B4-BE49-F238E27FC236}">
                <a16:creationId xmlns:a16="http://schemas.microsoft.com/office/drawing/2014/main" xmlns="" id="{DF7274DE-3F86-4AE8-B84E-5E625457B59F}"/>
              </a:ext>
            </a:extLst>
          </p:cNvPr>
          <p:cNvSpPr/>
          <p:nvPr/>
        </p:nvSpPr>
        <p:spPr>
          <a:xfrm>
            <a:off x="289080" y="1237474"/>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Global History in </a:t>
            </a:r>
            <a:r>
              <a:rPr lang="en-US" sz="3200" b="1" spc="-1" dirty="0" smtClean="0">
                <a:solidFill>
                  <a:srgbClr val="4F81BD"/>
                </a:solidFill>
                <a:latin typeface="Calibri"/>
              </a:rPr>
              <a:t>Context </a:t>
            </a:r>
            <a:endParaRPr lang="en-US" sz="3200" b="1" spc="-1" dirty="0">
              <a:solidFill>
                <a:srgbClr val="4F81BD"/>
              </a:solidFill>
              <a:latin typeface="Calibri"/>
            </a:endParaRPr>
          </a:p>
        </p:txBody>
      </p:sp>
    </p:spTree>
    <p:extLst>
      <p:ext uri="{BB962C8B-B14F-4D97-AF65-F5344CB8AC3E}">
        <p14:creationId xmlns:p14="http://schemas.microsoft.com/office/powerpoint/2010/main" val="2595069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1896922"/>
            <a:ext cx="8715309" cy="46599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gn="ctr">
              <a:spcBef>
                <a:spcPts val="641"/>
              </a:spcBef>
              <a:buClr>
                <a:srgbClr val="4F81BD"/>
              </a:buCl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Grappling with Global Complexity </a:t>
            </a:r>
            <a:r>
              <a:rPr lang="en-US" sz="3200" spc="-1" dirty="0" smtClean="0">
                <a:solidFill>
                  <a:srgbClr val="1F497D"/>
                </a:solidFill>
                <a:latin typeface="Calibri"/>
              </a:rPr>
              <a:t>13 of 16 </a:t>
            </a:r>
            <a:endParaRPr lang="en-US" sz="3200" spc="-1" dirty="0"/>
          </a:p>
        </p:txBody>
      </p:sp>
      <p:sp>
        <p:nvSpPr>
          <p:cNvPr id="5" name="Rectangle 4">
            <a:extLst>
              <a:ext uri="{FF2B5EF4-FFF2-40B4-BE49-F238E27FC236}">
                <a16:creationId xmlns:a16="http://schemas.microsoft.com/office/drawing/2014/main" xmlns="" id="{DF7274DE-3F86-4AE8-B84E-5E625457B59F}"/>
              </a:ext>
            </a:extLst>
          </p:cNvPr>
          <p:cNvSpPr/>
          <p:nvPr/>
        </p:nvSpPr>
        <p:spPr>
          <a:xfrm>
            <a:off x="289080" y="1237474"/>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Global History in </a:t>
            </a:r>
            <a:r>
              <a:rPr lang="en-US" sz="3200" b="1" spc="-1" dirty="0" smtClean="0">
                <a:solidFill>
                  <a:srgbClr val="4F81BD"/>
                </a:solidFill>
                <a:latin typeface="Calibri"/>
              </a:rPr>
              <a:t>Context </a:t>
            </a:r>
            <a:endParaRPr lang="en-US" sz="3200" b="1" spc="-1" dirty="0">
              <a:solidFill>
                <a:srgbClr val="4F81BD"/>
              </a:solidFill>
              <a:latin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8885" y="1896922"/>
            <a:ext cx="6394384" cy="3958755"/>
          </a:xfrm>
          <a:prstGeom prst="rect">
            <a:avLst/>
          </a:prstGeom>
        </p:spPr>
      </p:pic>
    </p:spTree>
    <p:extLst>
      <p:ext uri="{BB962C8B-B14F-4D97-AF65-F5344CB8AC3E}">
        <p14:creationId xmlns:p14="http://schemas.microsoft.com/office/powerpoint/2010/main" val="384586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1896922"/>
            <a:ext cx="8715309" cy="4149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gn="ctr">
              <a:spcBef>
                <a:spcPts val="641"/>
              </a:spcBef>
              <a:buClr>
                <a:srgbClr val="4F81BD"/>
              </a:buClr>
            </a:pPr>
            <a:r>
              <a:rPr lang="en-US" sz="3000" spc="-1" dirty="0" smtClean="0">
                <a:solidFill>
                  <a:srgbClr val="4F81BD"/>
                </a:solidFill>
                <a:latin typeface="Calibri" panose="020F0502020204030204" pitchFamily="34" charset="0"/>
                <a:cs typeface="Calibri" panose="020F0502020204030204" pitchFamily="34" charset="0"/>
              </a:rPr>
              <a:t> </a:t>
            </a:r>
          </a:p>
          <a:p>
            <a:pPr marL="457920" indent="-45720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Traditionally, global politics has been tumultuous and often </a:t>
            </a:r>
            <a:r>
              <a:rPr lang="en-US" sz="3000" spc="-1" dirty="0" smtClean="0">
                <a:solidFill>
                  <a:srgbClr val="4F81BD"/>
                </a:solidFill>
                <a:latin typeface="Calibri" panose="020F0502020204030204" pitchFamily="34" charset="0"/>
                <a:cs typeface="Calibri" panose="020F0502020204030204" pitchFamily="34" charset="0"/>
              </a:rPr>
              <a:t>violent</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2017 report Global Peace Index; world is more peaceful </a:t>
            </a:r>
          </a:p>
          <a:p>
            <a:pPr marL="457920" indent="-45720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 Traditional conceptions of analyzing global politics are not as they once were in academia or in policy</a:t>
            </a:r>
            <a:endParaRPr lang="en-US" sz="3000" spc="-1" dirty="0" smtClean="0">
              <a:solidFill>
                <a:srgbClr val="4F81BD"/>
              </a:solidFill>
              <a:latin typeface="Calibri" panose="020F0502020204030204" pitchFamily="34" charset="0"/>
              <a:cs typeface="Calibri" panose="020F0502020204030204" pitchFamily="34" charset="0"/>
            </a:endParaRP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Grappling with Global Complexity </a:t>
            </a:r>
            <a:r>
              <a:rPr lang="en-US" sz="3200" spc="-1" dirty="0" smtClean="0">
                <a:solidFill>
                  <a:srgbClr val="1F497D"/>
                </a:solidFill>
                <a:latin typeface="Calibri"/>
              </a:rPr>
              <a:t>14 of 16 </a:t>
            </a:r>
            <a:endParaRPr lang="en-US" sz="3200" spc="-1" dirty="0"/>
          </a:p>
        </p:txBody>
      </p:sp>
      <p:sp>
        <p:nvSpPr>
          <p:cNvPr id="5" name="Rectangle 4">
            <a:extLst>
              <a:ext uri="{FF2B5EF4-FFF2-40B4-BE49-F238E27FC236}">
                <a16:creationId xmlns:a16="http://schemas.microsoft.com/office/drawing/2014/main" xmlns="" id="{DF7274DE-3F86-4AE8-B84E-5E625457B59F}"/>
              </a:ext>
            </a:extLst>
          </p:cNvPr>
          <p:cNvSpPr/>
          <p:nvPr/>
        </p:nvSpPr>
        <p:spPr>
          <a:xfrm>
            <a:off x="289080" y="1237474"/>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Interpreting Global Politics</a:t>
            </a:r>
          </a:p>
        </p:txBody>
      </p:sp>
    </p:spTree>
    <p:extLst>
      <p:ext uri="{BB962C8B-B14F-4D97-AF65-F5344CB8AC3E}">
        <p14:creationId xmlns:p14="http://schemas.microsoft.com/office/powerpoint/2010/main" val="3775018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1896922"/>
            <a:ext cx="8715309" cy="46599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gn="ctr">
              <a:spcBef>
                <a:spcPts val="641"/>
              </a:spcBef>
              <a:buClr>
                <a:srgbClr val="4F81BD"/>
              </a:buClr>
            </a:pPr>
            <a:endParaRPr lang="en-US" sz="3000" spc="-1" dirty="0" smtClean="0">
              <a:solidFill>
                <a:srgbClr val="4F81BD"/>
              </a:solidFill>
              <a:latin typeface="Calibri" panose="020F0502020204030204" pitchFamily="34" charset="0"/>
              <a:cs typeface="Calibri" panose="020F0502020204030204" pitchFamily="34" charset="0"/>
            </a:endParaRPr>
          </a:p>
        </p:txBody>
      </p:sp>
      <p:sp>
        <p:nvSpPr>
          <p:cNvPr id="273" name="TextShape 2"/>
          <p:cNvSpPr txBox="1"/>
          <p:nvPr/>
        </p:nvSpPr>
        <p:spPr>
          <a:xfrm>
            <a:off x="425893" y="282647"/>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Grappling with Global Complexity </a:t>
            </a:r>
            <a:r>
              <a:rPr lang="en-US" sz="3200" spc="-1" dirty="0" smtClean="0">
                <a:solidFill>
                  <a:srgbClr val="1F497D"/>
                </a:solidFill>
                <a:latin typeface="Calibri"/>
              </a:rPr>
              <a:t>15 of 16 </a:t>
            </a:r>
            <a:endParaRPr lang="en-US" sz="3200" spc="-1" dirty="0"/>
          </a:p>
        </p:txBody>
      </p:sp>
      <p:sp>
        <p:nvSpPr>
          <p:cNvPr id="5" name="Rectangle 4">
            <a:extLst>
              <a:ext uri="{FF2B5EF4-FFF2-40B4-BE49-F238E27FC236}">
                <a16:creationId xmlns:a16="http://schemas.microsoft.com/office/drawing/2014/main" xmlns="" id="{DF7274DE-3F86-4AE8-B84E-5E625457B59F}"/>
              </a:ext>
            </a:extLst>
          </p:cNvPr>
          <p:cNvSpPr/>
          <p:nvPr/>
        </p:nvSpPr>
        <p:spPr>
          <a:xfrm>
            <a:off x="289080" y="778069"/>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Interpreting Global Politics</a:t>
            </a:r>
          </a:p>
        </p:txBody>
      </p:sp>
      <p:graphicFrame>
        <p:nvGraphicFramePr>
          <p:cNvPr id="7" name="Table 6"/>
          <p:cNvGraphicFramePr>
            <a:graphicFrameLocks noGrp="1"/>
          </p:cNvGraphicFramePr>
          <p:nvPr>
            <p:extLst>
              <p:ext uri="{D42A27DB-BD31-4B8C-83A1-F6EECF244321}">
                <p14:modId xmlns:p14="http://schemas.microsoft.com/office/powerpoint/2010/main" val="2561336014"/>
              </p:ext>
            </p:extLst>
          </p:nvPr>
        </p:nvGraphicFramePr>
        <p:xfrm>
          <a:off x="2" y="1259634"/>
          <a:ext cx="9143997" cy="5598364"/>
        </p:xfrm>
        <a:graphic>
          <a:graphicData uri="http://schemas.openxmlformats.org/drawingml/2006/table">
            <a:tbl>
              <a:tblPr firstRow="1" bandRow="1">
                <a:tableStyleId>{5C22544A-7EE6-4342-B048-85BDC9FD1C3A}</a:tableStyleId>
              </a:tblPr>
              <a:tblGrid>
                <a:gridCol w="3047999">
                  <a:extLst>
                    <a:ext uri="{9D8B030D-6E8A-4147-A177-3AD203B41FA5}">
                      <a16:colId xmlns:a16="http://schemas.microsoft.com/office/drawing/2014/main" xmlns="" val="390156115"/>
                    </a:ext>
                  </a:extLst>
                </a:gridCol>
                <a:gridCol w="3047999">
                  <a:extLst>
                    <a:ext uri="{9D8B030D-6E8A-4147-A177-3AD203B41FA5}">
                      <a16:colId xmlns:a16="http://schemas.microsoft.com/office/drawing/2014/main" xmlns="" val="220128924"/>
                    </a:ext>
                  </a:extLst>
                </a:gridCol>
                <a:gridCol w="3047999">
                  <a:extLst>
                    <a:ext uri="{9D8B030D-6E8A-4147-A177-3AD203B41FA5}">
                      <a16:colId xmlns:a16="http://schemas.microsoft.com/office/drawing/2014/main" xmlns="" val="3559971967"/>
                    </a:ext>
                  </a:extLst>
                </a:gridCol>
              </a:tblGrid>
              <a:tr h="566388">
                <a:tc>
                  <a:txBody>
                    <a:bodyPr/>
                    <a:lstStyle/>
                    <a:p>
                      <a:pPr marL="0" marR="0" algn="l">
                        <a:lnSpc>
                          <a:spcPct val="200000"/>
                        </a:lnSpc>
                        <a:spcBef>
                          <a:spcPts val="0"/>
                        </a:spcBef>
                        <a:spcAft>
                          <a:spcPts val="0"/>
                        </a:spcAft>
                        <a:tabLst>
                          <a:tab pos="190500" algn="l"/>
                        </a:tabLst>
                      </a:pPr>
                      <a:r>
                        <a:rPr lang="en-US" sz="1800" b="1"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Attribute</a:t>
                      </a:r>
                      <a:endPar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l">
                        <a:lnSpc>
                          <a:spcPct val="200000"/>
                        </a:lnSpc>
                        <a:spcBef>
                          <a:spcPts val="0"/>
                        </a:spcBef>
                        <a:spcAft>
                          <a:spcPts val="0"/>
                        </a:spcAft>
                        <a:tabLst>
                          <a:tab pos="190500" algn="l"/>
                        </a:tabLst>
                      </a:pPr>
                      <a:r>
                        <a:rPr lang="en-US" sz="18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Traditional Conceptions</a:t>
                      </a:r>
                      <a:endPar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l">
                        <a:lnSpc>
                          <a:spcPct val="200000"/>
                        </a:lnSpc>
                        <a:spcBef>
                          <a:spcPts val="0"/>
                        </a:spcBef>
                        <a:spcAft>
                          <a:spcPts val="0"/>
                        </a:spcAft>
                        <a:tabLst>
                          <a:tab pos="190500" algn="l"/>
                        </a:tabLst>
                      </a:pPr>
                      <a:r>
                        <a:rPr lang="en-US" sz="18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Evolving Trajectories</a:t>
                      </a:r>
                      <a:endPar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3449058053"/>
                  </a:ext>
                </a:extLst>
              </a:tr>
              <a:tr h="1038378">
                <a:tc>
                  <a:txBody>
                    <a:bodyPr/>
                    <a:lstStyle/>
                    <a:p>
                      <a:pPr marL="0" marR="0" algn="l">
                        <a:lnSpc>
                          <a:spcPct val="200000"/>
                        </a:lnSpc>
                        <a:spcBef>
                          <a:spcPts val="0"/>
                        </a:spcBef>
                        <a:spcAft>
                          <a:spcPts val="0"/>
                        </a:spcAft>
                        <a:tabLst>
                          <a:tab pos="190500" algn="l"/>
                        </a:tabLs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Human organization</a:t>
                      </a:r>
                      <a:endPar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l">
                        <a:lnSpc>
                          <a:spcPct val="200000"/>
                        </a:lnSpc>
                        <a:spcBef>
                          <a:spcPts val="0"/>
                        </a:spcBef>
                        <a:spcAft>
                          <a:spcPts val="0"/>
                        </a:spcAft>
                        <a:tabLst>
                          <a:tab pos="190500" algn="l"/>
                        </a:tabLs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National societies</a:t>
                      </a:r>
                    </a:p>
                  </a:txBody>
                  <a:tcPr marL="68580" marR="68580" marT="0" marB="0"/>
                </a:tc>
                <a:tc>
                  <a:txBody>
                    <a:bodyPr/>
                    <a:lstStyle/>
                    <a:p>
                      <a:pPr marL="0" marR="0" algn="l">
                        <a:lnSpc>
                          <a:spcPct val="200000"/>
                        </a:lnSpc>
                        <a:spcBef>
                          <a:spcPts val="0"/>
                        </a:spcBef>
                        <a:spcAft>
                          <a:spcPts val="0"/>
                        </a:spcAft>
                        <a:tabLst>
                          <a:tab pos="190500" algn="l"/>
                        </a:tabLs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Multiple identities and community affiliations:  global, regional, local; religious, ethnic, race, gender, class.</a:t>
                      </a:r>
                    </a:p>
                  </a:txBody>
                  <a:tcPr marL="68580" marR="68580" marT="0" marB="0"/>
                </a:tc>
                <a:extLst>
                  <a:ext uri="{0D108BD9-81ED-4DB2-BD59-A6C34878D82A}">
                    <a16:rowId xmlns:a16="http://schemas.microsoft.com/office/drawing/2014/main" xmlns="" val="3140149960"/>
                  </a:ext>
                </a:extLst>
              </a:tr>
              <a:tr h="692252">
                <a:tc>
                  <a:txBody>
                    <a:bodyPr/>
                    <a:lstStyle/>
                    <a:p>
                      <a:pPr marL="0" marR="0" algn="l">
                        <a:lnSpc>
                          <a:spcPct val="200000"/>
                        </a:lnSpc>
                        <a:spcBef>
                          <a:spcPts val="0"/>
                        </a:spcBef>
                        <a:spcAft>
                          <a:spcPts val="0"/>
                        </a:spcAft>
                        <a:tabLst>
                          <a:tab pos="190500" algn="l"/>
                        </a:tabLs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Interests</a:t>
                      </a:r>
                      <a:endPar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l">
                        <a:lnSpc>
                          <a:spcPct val="200000"/>
                        </a:lnSpc>
                        <a:spcBef>
                          <a:spcPts val="0"/>
                        </a:spcBef>
                        <a:spcAft>
                          <a:spcPts val="0"/>
                        </a:spcAft>
                        <a:tabLst>
                          <a:tab pos="190500" algn="l"/>
                        </a:tabLs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National interests</a:t>
                      </a:r>
                    </a:p>
                  </a:txBody>
                  <a:tcPr marL="68580" marR="68580" marT="0" marB="0"/>
                </a:tc>
                <a:tc>
                  <a:txBody>
                    <a:bodyPr/>
                    <a:lstStyle/>
                    <a:p>
                      <a:pPr marL="0" marR="0" algn="l">
                        <a:lnSpc>
                          <a:spcPct val="200000"/>
                        </a:lnSpc>
                        <a:spcBef>
                          <a:spcPts val="0"/>
                        </a:spcBef>
                        <a:spcAft>
                          <a:spcPts val="0"/>
                        </a:spcAft>
                        <a:tabLst>
                          <a:tab pos="190500" algn="l"/>
                        </a:tabLs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Global and regional interests; local identity-based interests</a:t>
                      </a:r>
                    </a:p>
                  </a:txBody>
                  <a:tcPr marL="68580" marR="68580" marT="0" marB="0"/>
                </a:tc>
                <a:extLst>
                  <a:ext uri="{0D108BD9-81ED-4DB2-BD59-A6C34878D82A}">
                    <a16:rowId xmlns:a16="http://schemas.microsoft.com/office/drawing/2014/main" xmlns="" val="4147885003"/>
                  </a:ext>
                </a:extLst>
              </a:tr>
              <a:tr h="692252">
                <a:tc>
                  <a:txBody>
                    <a:bodyPr/>
                    <a:lstStyle/>
                    <a:p>
                      <a:pPr marL="0" marR="0" algn="l">
                        <a:lnSpc>
                          <a:spcPct val="200000"/>
                        </a:lnSpc>
                        <a:spcBef>
                          <a:spcPts val="0"/>
                        </a:spcBef>
                        <a:spcAft>
                          <a:spcPts val="0"/>
                        </a:spcAft>
                        <a:tabLst>
                          <a:tab pos="190500" algn="l"/>
                        </a:tabLs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Predominant Interactions</a:t>
                      </a:r>
                      <a:endPar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l">
                        <a:lnSpc>
                          <a:spcPct val="200000"/>
                        </a:lnSpc>
                        <a:spcBef>
                          <a:spcPts val="0"/>
                        </a:spcBef>
                        <a:spcAft>
                          <a:spcPts val="0"/>
                        </a:spcAft>
                        <a:tabLst>
                          <a:tab pos="190500" algn="l"/>
                        </a:tabLs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Competitive</a:t>
                      </a:r>
                    </a:p>
                    <a:p>
                      <a:pPr marL="0" marR="0" algn="l">
                        <a:lnSpc>
                          <a:spcPct val="200000"/>
                        </a:lnSpc>
                        <a:spcBef>
                          <a:spcPts val="0"/>
                        </a:spcBef>
                        <a:spcAft>
                          <a:spcPts val="0"/>
                        </a:spcAft>
                        <a:tabLst>
                          <a:tab pos="190500" algn="l"/>
                        </a:tabLs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Zero-Sum</a:t>
                      </a:r>
                    </a:p>
                  </a:txBody>
                  <a:tcPr marL="68580" marR="68580" marT="0" marB="0"/>
                </a:tc>
                <a:tc>
                  <a:txBody>
                    <a:bodyPr/>
                    <a:lstStyle/>
                    <a:p>
                      <a:pPr marL="0" marR="0" algn="l">
                        <a:lnSpc>
                          <a:spcPct val="200000"/>
                        </a:lnSpc>
                        <a:spcBef>
                          <a:spcPts val="0"/>
                        </a:spcBef>
                        <a:spcAft>
                          <a:spcPts val="0"/>
                        </a:spcAft>
                        <a:tabLst>
                          <a:tab pos="190500" algn="l"/>
                        </a:tabLs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Mixture of cooperation and competition; non zero-sum</a:t>
                      </a:r>
                    </a:p>
                  </a:txBody>
                  <a:tcPr marL="68580" marR="68580" marT="0" marB="0"/>
                </a:tc>
                <a:extLst>
                  <a:ext uri="{0D108BD9-81ED-4DB2-BD59-A6C34878D82A}">
                    <a16:rowId xmlns:a16="http://schemas.microsoft.com/office/drawing/2014/main" xmlns="" val="2400734862"/>
                  </a:ext>
                </a:extLst>
              </a:tr>
              <a:tr h="692252">
                <a:tc>
                  <a:txBody>
                    <a:bodyPr/>
                    <a:lstStyle/>
                    <a:p>
                      <a:pPr marL="0" marR="0" algn="l">
                        <a:lnSpc>
                          <a:spcPct val="200000"/>
                        </a:lnSpc>
                        <a:spcBef>
                          <a:spcPts val="0"/>
                        </a:spcBef>
                        <a:spcAft>
                          <a:spcPts val="0"/>
                        </a:spcAft>
                        <a:tabLst>
                          <a:tab pos="190500" algn="l"/>
                        </a:tabLs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Pursuit of Security</a:t>
                      </a:r>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l">
                        <a:lnSpc>
                          <a:spcPct val="200000"/>
                        </a:lnSpc>
                        <a:spcBef>
                          <a:spcPts val="0"/>
                        </a:spcBef>
                        <a:spcAft>
                          <a:spcPts val="0"/>
                        </a:spcAft>
                        <a:tabLst>
                          <a:tab pos="190500" algn="l"/>
                        </a:tabLs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Focus on the National </a:t>
                      </a:r>
                    </a:p>
                  </a:txBody>
                  <a:tcPr marL="68580" marR="68580" marT="0" marB="0"/>
                </a:tc>
                <a:tc>
                  <a:txBody>
                    <a:bodyPr/>
                    <a:lstStyle/>
                    <a:p>
                      <a:pPr marL="0" marR="0" algn="l">
                        <a:lnSpc>
                          <a:spcPct val="200000"/>
                        </a:lnSpc>
                        <a:spcBef>
                          <a:spcPts val="0"/>
                        </a:spcBef>
                        <a:spcAft>
                          <a:spcPts val="0"/>
                        </a:spcAft>
                        <a:tabLst>
                          <a:tab pos="190500" algn="l"/>
                        </a:tabLs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Multiple focal points of security across actors and issues.</a:t>
                      </a:r>
                    </a:p>
                  </a:txBody>
                  <a:tcPr marL="68580" marR="68580" marT="0" marB="0"/>
                </a:tc>
                <a:extLst>
                  <a:ext uri="{0D108BD9-81ED-4DB2-BD59-A6C34878D82A}">
                    <a16:rowId xmlns:a16="http://schemas.microsoft.com/office/drawing/2014/main" xmlns="" val="3664343272"/>
                  </a:ext>
                </a:extLst>
              </a:tr>
              <a:tr h="909930">
                <a:tc>
                  <a:txBody>
                    <a:bodyPr/>
                    <a:lstStyle/>
                    <a:p>
                      <a:pPr marL="0" marR="0" algn="l">
                        <a:lnSpc>
                          <a:spcPct val="200000"/>
                        </a:lnSpc>
                        <a:spcBef>
                          <a:spcPts val="0"/>
                        </a:spcBef>
                        <a:spcAft>
                          <a:spcPts val="0"/>
                        </a:spcAft>
                        <a:tabLst>
                          <a:tab pos="190500" algn="l"/>
                        </a:tabLs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Pursuit of prosperity</a:t>
                      </a:r>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l">
                        <a:lnSpc>
                          <a:spcPct val="200000"/>
                        </a:lnSpc>
                        <a:spcBef>
                          <a:spcPts val="0"/>
                        </a:spcBef>
                        <a:spcAft>
                          <a:spcPts val="0"/>
                        </a:spcAft>
                        <a:tabLst>
                          <a:tab pos="190500" algn="l"/>
                        </a:tabLs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Economic nationalism</a:t>
                      </a:r>
                    </a:p>
                  </a:txBody>
                  <a:tcPr marL="68580" marR="68580" marT="0" marB="0"/>
                </a:tc>
                <a:tc>
                  <a:txBody>
                    <a:bodyPr/>
                    <a:lstStyle/>
                    <a:p>
                      <a:pPr marL="0" marR="0" algn="l">
                        <a:lnSpc>
                          <a:spcPct val="200000"/>
                        </a:lnSpc>
                        <a:spcBef>
                          <a:spcPts val="0"/>
                        </a:spcBef>
                        <a:spcAft>
                          <a:spcPts val="0"/>
                        </a:spcAft>
                        <a:tabLst>
                          <a:tab pos="190500" algn="l"/>
                        </a:tabLs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Mutual effort; recognition of interdependence; management of globalization</a:t>
                      </a:r>
                    </a:p>
                  </a:txBody>
                  <a:tcPr marL="68580" marR="68580" marT="0" marB="0"/>
                </a:tc>
                <a:extLst>
                  <a:ext uri="{0D108BD9-81ED-4DB2-BD59-A6C34878D82A}">
                    <a16:rowId xmlns:a16="http://schemas.microsoft.com/office/drawing/2014/main" xmlns="" val="2161247464"/>
                  </a:ext>
                </a:extLst>
              </a:tr>
              <a:tr h="692252">
                <a:tc>
                  <a:txBody>
                    <a:bodyPr/>
                    <a:lstStyle/>
                    <a:p>
                      <a:pPr marL="0" marR="0" algn="l">
                        <a:lnSpc>
                          <a:spcPct val="200000"/>
                        </a:lnSpc>
                        <a:spcBef>
                          <a:spcPts val="0"/>
                        </a:spcBef>
                        <a:spcAft>
                          <a:spcPts val="0"/>
                        </a:spcAft>
                        <a:tabLst>
                          <a:tab pos="190500" algn="l"/>
                        </a:tabLs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Locus of authority</a:t>
                      </a:r>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l">
                        <a:lnSpc>
                          <a:spcPct val="200000"/>
                        </a:lnSpc>
                        <a:spcBef>
                          <a:spcPts val="0"/>
                        </a:spcBef>
                        <a:spcAft>
                          <a:spcPts val="0"/>
                        </a:spcAft>
                        <a:tabLst>
                          <a:tab pos="190500" algn="l"/>
                        </a:tabLs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Sovereign states</a:t>
                      </a:r>
                    </a:p>
                  </a:txBody>
                  <a:tcPr marL="68580" marR="68580" marT="0" marB="0"/>
                </a:tc>
                <a:tc>
                  <a:txBody>
                    <a:bodyPr/>
                    <a:lstStyle/>
                    <a:p>
                      <a:pPr marL="0" marR="0" algn="l">
                        <a:lnSpc>
                          <a:spcPct val="200000"/>
                        </a:lnSpc>
                        <a:spcBef>
                          <a:spcPts val="0"/>
                        </a:spcBef>
                        <a:spcAft>
                          <a:spcPts val="0"/>
                        </a:spcAft>
                        <a:tabLst>
                          <a:tab pos="190500" algn="l"/>
                        </a:tabLs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Many, including international organizations, individuals, NGOs, subnational </a:t>
                      </a: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groups</a:t>
                      </a:r>
                      <a:endPar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1838704145"/>
                  </a:ext>
                </a:extLst>
              </a:tr>
              <a:tr h="314660">
                <a:tc>
                  <a:txBody>
                    <a:bodyPr/>
                    <a:lstStyle/>
                    <a:p>
                      <a:pPr marL="0" marR="0" algn="l">
                        <a:lnSpc>
                          <a:spcPct val="200000"/>
                        </a:lnSpc>
                        <a:spcBef>
                          <a:spcPts val="0"/>
                        </a:spcBef>
                        <a:spcAft>
                          <a:spcPts val="0"/>
                        </a:spcAft>
                        <a:tabLst>
                          <a:tab pos="190500" algn="l"/>
                        </a:tabLst>
                      </a:pPr>
                      <a:r>
                        <a:rPr lang="en-US" sz="1000" b="1">
                          <a:solidFill>
                            <a:srgbClr val="000000"/>
                          </a:solidFill>
                          <a:effectLst/>
                          <a:latin typeface="Times New Roman" panose="02020603050405020304" pitchFamily="18" charset="0"/>
                          <a:ea typeface="Times New Roman" panose="02020603050405020304" pitchFamily="18" charset="0"/>
                          <a:cs typeface="GaramondPremrPro"/>
                        </a:rPr>
                        <a:t>Conflict resolution</a:t>
                      </a:r>
                      <a:endParaRPr lang="en-US" sz="1050">
                        <a:solidFill>
                          <a:srgbClr val="000000"/>
                        </a:solidFill>
                        <a:effectLst/>
                        <a:latin typeface="GaramondPremrPro"/>
                        <a:ea typeface="Times New Roman" panose="02020603050405020304" pitchFamily="18" charset="0"/>
                        <a:cs typeface="GaramondPremrPro"/>
                      </a:endParaRPr>
                    </a:p>
                  </a:txBody>
                  <a:tcPr marL="68580" marR="68580" marT="0" marB="0"/>
                </a:tc>
                <a:tc>
                  <a:txBody>
                    <a:bodyPr/>
                    <a:lstStyle/>
                    <a:p>
                      <a:pPr marL="0" marR="0" algn="l">
                        <a:lnSpc>
                          <a:spcPct val="200000"/>
                        </a:lnSpc>
                        <a:spcBef>
                          <a:spcPts val="0"/>
                        </a:spcBef>
                        <a:spcAft>
                          <a:spcPts val="0"/>
                        </a:spcAft>
                        <a:tabLst>
                          <a:tab pos="190500" algn="l"/>
                        </a:tabLst>
                      </a:pPr>
                      <a:r>
                        <a:rPr lang="en-US" sz="1000" dirty="0">
                          <a:solidFill>
                            <a:srgbClr val="000000"/>
                          </a:solidFill>
                          <a:effectLst/>
                          <a:latin typeface="Times New Roman" panose="02020603050405020304" pitchFamily="18" charset="0"/>
                          <a:ea typeface="Times New Roman" panose="02020603050405020304" pitchFamily="18" charset="0"/>
                          <a:cs typeface="GaramondPremrPro"/>
                        </a:rPr>
                        <a:t>Power centric</a:t>
                      </a:r>
                      <a:endParaRPr lang="en-US" sz="1050" dirty="0">
                        <a:solidFill>
                          <a:srgbClr val="000000"/>
                        </a:solidFill>
                        <a:effectLst/>
                        <a:latin typeface="GaramondPremrPro"/>
                        <a:ea typeface="Times New Roman" panose="02020603050405020304" pitchFamily="18" charset="0"/>
                        <a:cs typeface="GaramondPremrPro"/>
                      </a:endParaRPr>
                    </a:p>
                  </a:txBody>
                  <a:tcPr marL="68580" marR="68580" marT="0" marB="0"/>
                </a:tc>
                <a:tc>
                  <a:txBody>
                    <a:bodyPr/>
                    <a:lstStyle/>
                    <a:p>
                      <a:pPr marL="0" marR="0" algn="l">
                        <a:lnSpc>
                          <a:spcPct val="200000"/>
                        </a:lnSpc>
                        <a:spcBef>
                          <a:spcPts val="0"/>
                        </a:spcBef>
                        <a:spcAft>
                          <a:spcPts val="0"/>
                        </a:spcAft>
                        <a:tabLst>
                          <a:tab pos="190500" algn="l"/>
                        </a:tabLst>
                      </a:pPr>
                      <a:r>
                        <a:rPr lang="en-US" sz="1000" dirty="0">
                          <a:solidFill>
                            <a:srgbClr val="000000"/>
                          </a:solidFill>
                          <a:effectLst/>
                          <a:latin typeface="Times New Roman" panose="02020603050405020304" pitchFamily="18" charset="0"/>
                          <a:ea typeface="Times New Roman" panose="02020603050405020304" pitchFamily="18" charset="0"/>
                          <a:cs typeface="GaramondPremrPro"/>
                        </a:rPr>
                        <a:t>Law and Norm centric in addition to power centric</a:t>
                      </a:r>
                      <a:endParaRPr lang="en-US" sz="1050" dirty="0">
                        <a:solidFill>
                          <a:srgbClr val="000000"/>
                        </a:solidFill>
                        <a:effectLst/>
                        <a:latin typeface="GaramondPremrPro"/>
                        <a:ea typeface="Times New Roman" panose="02020603050405020304" pitchFamily="18" charset="0"/>
                        <a:cs typeface="GaramondPremrPro"/>
                      </a:endParaRPr>
                    </a:p>
                  </a:txBody>
                  <a:tcPr marL="68580" marR="68580" marT="0" marB="0"/>
                </a:tc>
                <a:extLst>
                  <a:ext uri="{0D108BD9-81ED-4DB2-BD59-A6C34878D82A}">
                    <a16:rowId xmlns:a16="http://schemas.microsoft.com/office/drawing/2014/main" xmlns="" val="1943010172"/>
                  </a:ext>
                </a:extLst>
              </a:tr>
            </a:tbl>
          </a:graphicData>
        </a:graphic>
      </p:graphicFrame>
    </p:spTree>
    <p:extLst>
      <p:ext uri="{BB962C8B-B14F-4D97-AF65-F5344CB8AC3E}">
        <p14:creationId xmlns:p14="http://schemas.microsoft.com/office/powerpoint/2010/main" val="2189663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1896922"/>
            <a:ext cx="8715309" cy="4149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gn="ctr">
              <a:spcBef>
                <a:spcPts val="641"/>
              </a:spcBef>
              <a:buClr>
                <a:srgbClr val="4F81BD"/>
              </a:buClr>
            </a:pPr>
            <a:r>
              <a:rPr lang="en-US" sz="3000" spc="-1" dirty="0" smtClean="0">
                <a:solidFill>
                  <a:srgbClr val="4F81BD"/>
                </a:solidFill>
                <a:latin typeface="Calibri" panose="020F0502020204030204" pitchFamily="34" charset="0"/>
                <a:cs typeface="Calibri" panose="020F0502020204030204" pitchFamily="34" charset="0"/>
              </a:rPr>
              <a:t> </a:t>
            </a: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a:solidFill>
                  <a:srgbClr val="1F497D"/>
                </a:solidFill>
                <a:latin typeface="Calibri"/>
              </a:rPr>
              <a:t>Grappling with Global Complexity </a:t>
            </a:r>
            <a:r>
              <a:rPr lang="en-US" sz="3200" spc="-1" dirty="0" smtClean="0">
                <a:solidFill>
                  <a:srgbClr val="1F497D"/>
                </a:solidFill>
                <a:latin typeface="Calibri"/>
              </a:rPr>
              <a:t>16 </a:t>
            </a:r>
            <a:r>
              <a:rPr lang="en-US" sz="3200" spc="-1" dirty="0">
                <a:solidFill>
                  <a:srgbClr val="1F497D"/>
                </a:solidFill>
                <a:latin typeface="Calibri"/>
              </a:rPr>
              <a:t>of </a:t>
            </a:r>
            <a:r>
              <a:rPr lang="en-US" sz="3200" spc="-1" dirty="0" smtClean="0">
                <a:solidFill>
                  <a:srgbClr val="1F497D"/>
                </a:solidFill>
                <a:latin typeface="Calibri"/>
              </a:rPr>
              <a:t>16</a:t>
            </a:r>
            <a:endParaRPr lang="en-US" sz="3200" spc="-1" dirty="0"/>
          </a:p>
        </p:txBody>
      </p:sp>
      <p:sp>
        <p:nvSpPr>
          <p:cNvPr id="5" name="Rectangle 4">
            <a:extLst>
              <a:ext uri="{FF2B5EF4-FFF2-40B4-BE49-F238E27FC236}">
                <a16:creationId xmlns:a16="http://schemas.microsoft.com/office/drawing/2014/main" xmlns="" id="{DF7274DE-3F86-4AE8-B84E-5E625457B59F}"/>
              </a:ext>
            </a:extLst>
          </p:cNvPr>
          <p:cNvSpPr/>
          <p:nvPr/>
        </p:nvSpPr>
        <p:spPr>
          <a:xfrm>
            <a:off x="289080" y="1237474"/>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Interpreting Global Politics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270" y="1822249"/>
            <a:ext cx="6203184" cy="4134048"/>
          </a:xfrm>
          <a:prstGeom prst="rect">
            <a:avLst/>
          </a:prstGeom>
        </p:spPr>
      </p:pic>
    </p:spTree>
    <p:extLst>
      <p:ext uri="{BB962C8B-B14F-4D97-AF65-F5344CB8AC3E}">
        <p14:creationId xmlns:p14="http://schemas.microsoft.com/office/powerpoint/2010/main" val="3301723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1896922"/>
            <a:ext cx="8715309" cy="4149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gn="ctr">
              <a:spcBef>
                <a:spcPts val="641"/>
              </a:spcBef>
              <a:buClr>
                <a:srgbClr val="4F81BD"/>
              </a:buClr>
            </a:pPr>
            <a:r>
              <a:rPr lang="en-US" sz="3000" b="1" i="1" spc="-1" dirty="0" smtClean="0">
                <a:solidFill>
                  <a:srgbClr val="4F81BD"/>
                </a:solidFill>
                <a:latin typeface="Calibri" panose="020F0502020204030204" pitchFamily="34" charset="0"/>
                <a:cs typeface="Calibri" panose="020F0502020204030204" pitchFamily="34" charset="0"/>
              </a:rPr>
              <a:t> </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Understanding </a:t>
            </a:r>
            <a:r>
              <a:rPr lang="en-US" sz="3000" spc="-1" dirty="0">
                <a:solidFill>
                  <a:srgbClr val="4F81BD"/>
                </a:solidFill>
                <a:latin typeface="Calibri" panose="020F0502020204030204" pitchFamily="34" charset="0"/>
                <a:cs typeface="Calibri" panose="020F0502020204030204" pitchFamily="34" charset="0"/>
              </a:rPr>
              <a:t>world allows us to make sense of what is going </a:t>
            </a:r>
            <a:r>
              <a:rPr lang="en-US" sz="3000" spc="-1" dirty="0" smtClean="0">
                <a:solidFill>
                  <a:srgbClr val="4F81BD"/>
                </a:solidFill>
                <a:latin typeface="Calibri" panose="020F0502020204030204" pitchFamily="34" charset="0"/>
                <a:cs typeface="Calibri" panose="020F0502020204030204" pitchFamily="34" charset="0"/>
              </a:rPr>
              <a:t>on</a:t>
            </a:r>
          </a:p>
          <a:p>
            <a:pPr marL="457920" indent="-457200">
              <a:lnSpc>
                <a:spcPct val="100000"/>
              </a:lnSpc>
              <a:spcBef>
                <a:spcPts val="641"/>
              </a:spcBef>
              <a:buClr>
                <a:srgbClr val="4F81BD"/>
              </a:buClr>
              <a:buFont typeface="Arial" panose="020B0604020202020204" pitchFamily="34" charset="0"/>
              <a:buChar char="•"/>
            </a:pP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Several </a:t>
            </a:r>
            <a:r>
              <a:rPr lang="en-US" sz="3000" spc="-1" dirty="0">
                <a:solidFill>
                  <a:srgbClr val="4F81BD"/>
                </a:solidFill>
                <a:latin typeface="Calibri" panose="020F0502020204030204" pitchFamily="34" charset="0"/>
                <a:cs typeface="Calibri" panose="020F0502020204030204" pitchFamily="34" charset="0"/>
              </a:rPr>
              <a:t>theoretical perspectives </a:t>
            </a:r>
            <a:endParaRPr lang="en-US" sz="3000" spc="-1" dirty="0" smtClean="0">
              <a:solidFill>
                <a:srgbClr val="4F81BD"/>
              </a:solidFill>
              <a:latin typeface="Calibri" panose="020F0502020204030204" pitchFamily="34" charset="0"/>
              <a:cs typeface="Calibri" panose="020F0502020204030204" pitchFamily="34" charset="0"/>
            </a:endParaRPr>
          </a:p>
          <a:p>
            <a:pPr marL="720">
              <a:lnSpc>
                <a:spcPct val="100000"/>
              </a:lnSpc>
              <a:spcBef>
                <a:spcPts val="641"/>
              </a:spcBef>
              <a:buClr>
                <a:srgbClr val="4F81BD"/>
              </a:buClr>
            </a:pP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 </a:t>
            </a:r>
            <a:r>
              <a:rPr lang="en-US" sz="3000" spc="-1" dirty="0" smtClean="0">
                <a:solidFill>
                  <a:srgbClr val="4F81BD"/>
                </a:solidFill>
                <a:latin typeface="Calibri" panose="020F0502020204030204" pitchFamily="34" charset="0"/>
                <a:cs typeface="Calibri" panose="020F0502020204030204" pitchFamily="34" charset="0"/>
              </a:rPr>
              <a:t>The </a:t>
            </a:r>
            <a:r>
              <a:rPr lang="en-US" sz="3000" spc="-1" dirty="0">
                <a:solidFill>
                  <a:srgbClr val="4F81BD"/>
                </a:solidFill>
                <a:latin typeface="Calibri" panose="020F0502020204030204" pitchFamily="34" charset="0"/>
                <a:cs typeface="Calibri" panose="020F0502020204030204" pitchFamily="34" charset="0"/>
              </a:rPr>
              <a:t>on-going Brexit </a:t>
            </a:r>
            <a:r>
              <a:rPr lang="en-US" sz="3000" spc="-1" dirty="0" smtClean="0">
                <a:solidFill>
                  <a:srgbClr val="4F81BD"/>
                </a:solidFill>
                <a:latin typeface="Calibri" panose="020F0502020204030204" pitchFamily="34" charset="0"/>
                <a:cs typeface="Calibri" panose="020F0502020204030204" pitchFamily="34" charset="0"/>
              </a:rPr>
              <a:t>situation; UK and EU conflicted  history </a:t>
            </a: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smtClean="0">
                <a:solidFill>
                  <a:srgbClr val="1F497D"/>
                </a:solidFill>
                <a:latin typeface="Calibri"/>
              </a:rPr>
              <a:t>Thinking Theoretically </a:t>
            </a:r>
            <a:r>
              <a:rPr lang="en-US" sz="3200" spc="-1" dirty="0">
                <a:solidFill>
                  <a:srgbClr val="1F497D"/>
                </a:solidFill>
                <a:latin typeface="Calibri"/>
              </a:rPr>
              <a:t>1 of </a:t>
            </a:r>
            <a:endParaRPr lang="en-US" sz="3200" spc="-1" dirty="0"/>
          </a:p>
        </p:txBody>
      </p:sp>
      <p:sp>
        <p:nvSpPr>
          <p:cNvPr id="6" name="Rectangle 5">
            <a:extLst>
              <a:ext uri="{FF2B5EF4-FFF2-40B4-BE49-F238E27FC236}">
                <a16:creationId xmlns:a16="http://schemas.microsoft.com/office/drawing/2014/main" xmlns="" id="{DF7274DE-3F86-4AE8-B84E-5E625457B59F}"/>
              </a:ext>
            </a:extLst>
          </p:cNvPr>
          <p:cNvSpPr/>
          <p:nvPr/>
        </p:nvSpPr>
        <p:spPr>
          <a:xfrm>
            <a:off x="289080" y="1312147"/>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Tools for Studying Global Politics </a:t>
            </a:r>
          </a:p>
        </p:txBody>
      </p:sp>
    </p:spTree>
    <p:extLst>
      <p:ext uri="{BB962C8B-B14F-4D97-AF65-F5344CB8AC3E}">
        <p14:creationId xmlns:p14="http://schemas.microsoft.com/office/powerpoint/2010/main" val="3847627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1896922"/>
            <a:ext cx="8715309" cy="4149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gn="ctr">
              <a:spcBef>
                <a:spcPts val="641"/>
              </a:spcBef>
              <a:buClr>
                <a:srgbClr val="4F81BD"/>
              </a:buClr>
            </a:pPr>
            <a:r>
              <a:rPr lang="en-US" sz="3000" b="1" i="1" spc="-1" dirty="0" smtClean="0">
                <a:solidFill>
                  <a:srgbClr val="4F81BD"/>
                </a:solidFill>
                <a:latin typeface="Calibri" panose="020F0502020204030204" pitchFamily="34" charset="0"/>
                <a:cs typeface="Calibri" panose="020F0502020204030204" pitchFamily="34" charset="0"/>
              </a:rPr>
              <a:t> </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Draw </a:t>
            </a:r>
            <a:r>
              <a:rPr lang="en-US" sz="3000" spc="-1" dirty="0">
                <a:solidFill>
                  <a:srgbClr val="4F81BD"/>
                </a:solidFill>
                <a:latin typeface="Calibri" panose="020F0502020204030204" pitchFamily="34" charset="0"/>
                <a:cs typeface="Calibri" panose="020F0502020204030204" pitchFamily="34" charset="0"/>
              </a:rPr>
              <a:t>on history and theory to help think critically about the </a:t>
            </a:r>
            <a:r>
              <a:rPr lang="en-US" sz="3000" spc="-1" dirty="0" smtClean="0">
                <a:solidFill>
                  <a:srgbClr val="4F81BD"/>
                </a:solidFill>
                <a:latin typeface="Calibri" panose="020F0502020204030204" pitchFamily="34" charset="0"/>
                <a:cs typeface="Calibri" panose="020F0502020204030204" pitchFamily="34" charset="0"/>
              </a:rPr>
              <a:t>world</a:t>
            </a:r>
          </a:p>
          <a:p>
            <a:pPr marL="457920" indent="-457200">
              <a:lnSpc>
                <a:spcPct val="100000"/>
              </a:lnSpc>
              <a:spcBef>
                <a:spcPts val="641"/>
              </a:spcBef>
              <a:buClr>
                <a:srgbClr val="4F81BD"/>
              </a:buClr>
              <a:buFont typeface="Arial" panose="020B0604020202020204" pitchFamily="34" charset="0"/>
              <a:buChar char="•"/>
            </a:pP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Theory </a:t>
            </a:r>
            <a:r>
              <a:rPr lang="en-US" sz="3000" spc="-1" dirty="0">
                <a:solidFill>
                  <a:srgbClr val="4F81BD"/>
                </a:solidFill>
                <a:latin typeface="Calibri" panose="020F0502020204030204" pitchFamily="34" charset="0"/>
                <a:cs typeface="Calibri" panose="020F0502020204030204" pitchFamily="34" charset="0"/>
              </a:rPr>
              <a:t>allows us to describe, explain, and even predict </a:t>
            </a:r>
            <a:r>
              <a:rPr lang="en-US" sz="3000" spc="-1" dirty="0" smtClean="0">
                <a:solidFill>
                  <a:srgbClr val="4F81BD"/>
                </a:solidFill>
                <a:latin typeface="Calibri" panose="020F0502020204030204" pitchFamily="34" charset="0"/>
                <a:cs typeface="Calibri" panose="020F0502020204030204" pitchFamily="34" charset="0"/>
              </a:rPr>
              <a:t>phenomena</a:t>
            </a:r>
          </a:p>
          <a:p>
            <a:pPr marL="720">
              <a:lnSpc>
                <a:spcPct val="100000"/>
              </a:lnSpc>
              <a:spcBef>
                <a:spcPts val="641"/>
              </a:spcBef>
              <a:buClr>
                <a:srgbClr val="4F81BD"/>
              </a:buClr>
            </a:pP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Theory </a:t>
            </a:r>
            <a:r>
              <a:rPr lang="en-US" sz="3000" spc="-1" dirty="0">
                <a:solidFill>
                  <a:srgbClr val="4F81BD"/>
                </a:solidFill>
                <a:latin typeface="Calibri" panose="020F0502020204030204" pitchFamily="34" charset="0"/>
                <a:cs typeface="Calibri" panose="020F0502020204030204" pitchFamily="34" charset="0"/>
              </a:rPr>
              <a:t>helps build knowledge</a:t>
            </a:r>
            <a:endParaRPr lang="en-US" sz="3000" spc="-1" dirty="0" smtClean="0">
              <a:solidFill>
                <a:srgbClr val="4F81BD"/>
              </a:solidFill>
              <a:latin typeface="Calibri" panose="020F0502020204030204" pitchFamily="34" charset="0"/>
              <a:cs typeface="Calibri" panose="020F0502020204030204" pitchFamily="34" charset="0"/>
            </a:endParaRPr>
          </a:p>
        </p:txBody>
      </p:sp>
      <p:sp>
        <p:nvSpPr>
          <p:cNvPr id="273" name="TextShape 2"/>
          <p:cNvSpPr txBox="1"/>
          <p:nvPr/>
        </p:nvSpPr>
        <p:spPr>
          <a:xfrm>
            <a:off x="289080" y="579480"/>
            <a:ext cx="8565840" cy="583321"/>
          </a:xfrm>
          <a:prstGeom prst="rect">
            <a:avLst/>
          </a:prstGeom>
          <a:noFill/>
          <a:ln>
            <a:noFill/>
          </a:ln>
        </p:spPr>
        <p:txBody>
          <a:bodyPr lIns="90000" tIns="45000" rIns="90000" bIns="45000">
            <a:spAutoFit/>
          </a:bodyPr>
          <a:lstStyle/>
          <a:p>
            <a:pPr algn="ctr"/>
            <a:r>
              <a:rPr lang="en-US" sz="3200" spc="-1" dirty="0" smtClean="0">
                <a:solidFill>
                  <a:srgbClr val="1F497D"/>
                </a:solidFill>
                <a:latin typeface="Calibri"/>
              </a:rPr>
              <a:t>Thinking Theoretically </a:t>
            </a:r>
            <a:r>
              <a:rPr lang="en-US" sz="3200" spc="-1" dirty="0">
                <a:solidFill>
                  <a:srgbClr val="1F497D"/>
                </a:solidFill>
                <a:latin typeface="Calibri"/>
              </a:rPr>
              <a:t>1 of </a:t>
            </a:r>
            <a:endParaRPr lang="en-US" sz="3200" spc="-1" dirty="0"/>
          </a:p>
        </p:txBody>
      </p:sp>
      <p:sp>
        <p:nvSpPr>
          <p:cNvPr id="6" name="Rectangle 5">
            <a:extLst>
              <a:ext uri="{FF2B5EF4-FFF2-40B4-BE49-F238E27FC236}">
                <a16:creationId xmlns:a16="http://schemas.microsoft.com/office/drawing/2014/main" xmlns="" id="{DF7274DE-3F86-4AE8-B84E-5E625457B59F}"/>
              </a:ext>
            </a:extLst>
          </p:cNvPr>
          <p:cNvSpPr/>
          <p:nvPr/>
        </p:nvSpPr>
        <p:spPr>
          <a:xfrm>
            <a:off x="289080" y="1312147"/>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Tools for Studying Global Politics </a:t>
            </a:r>
          </a:p>
        </p:txBody>
      </p:sp>
    </p:spTree>
    <p:extLst>
      <p:ext uri="{BB962C8B-B14F-4D97-AF65-F5344CB8AC3E}">
        <p14:creationId xmlns:p14="http://schemas.microsoft.com/office/powerpoint/2010/main" val="3961169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1896922"/>
            <a:ext cx="8715309" cy="4149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lgn="ctr">
              <a:spcBef>
                <a:spcPts val="641"/>
              </a:spcBef>
              <a:buClr>
                <a:srgbClr val="4F81BD"/>
              </a:buClr>
            </a:pPr>
            <a:r>
              <a:rPr lang="en-US" sz="3000" b="1" i="1" spc="-1" dirty="0" smtClean="0">
                <a:solidFill>
                  <a:srgbClr val="4F81BD"/>
                </a:solidFill>
                <a:latin typeface="Calibri" panose="020F0502020204030204" pitchFamily="34" charset="0"/>
                <a:cs typeface="Calibri" panose="020F0502020204030204" pitchFamily="34" charset="0"/>
              </a:rPr>
              <a:t> </a:t>
            </a:r>
          </a:p>
          <a:p>
            <a:pPr marL="720" algn="ctr">
              <a:spcBef>
                <a:spcPts val="641"/>
              </a:spcBef>
              <a:buClr>
                <a:srgbClr val="4F81BD"/>
              </a:buClr>
            </a:pPr>
            <a:r>
              <a:rPr lang="en-US" sz="3000" b="1" i="1" spc="-1" dirty="0" smtClean="0">
                <a:solidFill>
                  <a:srgbClr val="4F81BD"/>
                </a:solidFill>
                <a:latin typeface="Calibri" panose="020F0502020204030204" pitchFamily="34" charset="0"/>
                <a:cs typeface="Calibri" panose="020F0502020204030204" pitchFamily="34" charset="0"/>
              </a:rPr>
              <a:t>Five </a:t>
            </a:r>
            <a:r>
              <a:rPr lang="en-US" sz="3000" b="1" i="1" spc="-1" dirty="0">
                <a:solidFill>
                  <a:srgbClr val="4F81BD"/>
                </a:solidFill>
                <a:latin typeface="Calibri" panose="020F0502020204030204" pitchFamily="34" charset="0"/>
                <a:cs typeface="Calibri" panose="020F0502020204030204" pitchFamily="34" charset="0"/>
              </a:rPr>
              <a:t>different theoretical perspectives</a:t>
            </a:r>
            <a:endParaRPr lang="en-US" sz="3000" b="1" i="1"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endParaRPr lang="en-US" sz="3000" spc="-1" dirty="0" smtClean="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Realism </a:t>
            </a:r>
            <a:r>
              <a:rPr lang="en-US" sz="3000" spc="-1" dirty="0">
                <a:solidFill>
                  <a:srgbClr val="4F81BD"/>
                </a:solidFill>
                <a:latin typeface="Calibri" panose="020F0502020204030204" pitchFamily="34" charset="0"/>
                <a:cs typeface="Calibri" panose="020F0502020204030204" pitchFamily="34" charset="0"/>
              </a:rPr>
              <a:t>and Liberalism (the dominant </a:t>
            </a:r>
            <a:r>
              <a:rPr lang="en-US" sz="3000" spc="-1" dirty="0" smtClean="0">
                <a:solidFill>
                  <a:srgbClr val="4F81BD"/>
                </a:solidFill>
                <a:latin typeface="Calibri" panose="020F0502020204030204" pitchFamily="34" charset="0"/>
                <a:cs typeface="Calibri" panose="020F0502020204030204" pitchFamily="34" charset="0"/>
              </a:rPr>
              <a:t>theories)</a:t>
            </a:r>
            <a:endParaRPr lang="en-US" sz="3000" spc="-1" dirty="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endParaRPr lang="en-US" sz="3000" spc="-1" dirty="0">
              <a:solidFill>
                <a:srgbClr val="4F81BD"/>
              </a:solidFill>
              <a:latin typeface="Calibri" panose="020F0502020204030204" pitchFamily="34" charset="0"/>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World </a:t>
            </a:r>
            <a:r>
              <a:rPr lang="en-US" sz="3000" spc="-1" dirty="0">
                <a:solidFill>
                  <a:srgbClr val="4F81BD"/>
                </a:solidFill>
                <a:latin typeface="Calibri" panose="020F0502020204030204" pitchFamily="34" charset="0"/>
                <a:cs typeface="Calibri" panose="020F0502020204030204" pitchFamily="34" charset="0"/>
              </a:rPr>
              <a:t>Systems, Feminism, and Constructivism </a:t>
            </a:r>
            <a:r>
              <a:rPr lang="en-US" sz="3000" spc="-1" dirty="0" smtClean="0">
                <a:solidFill>
                  <a:srgbClr val="4F81BD"/>
                </a:solidFill>
                <a:latin typeface="Calibri" panose="020F0502020204030204" pitchFamily="34" charset="0"/>
                <a:cs typeface="Calibri" panose="020F0502020204030204" pitchFamily="34" charset="0"/>
              </a:rPr>
              <a:t>(provoking </a:t>
            </a:r>
            <a:r>
              <a:rPr lang="en-US" sz="3000" spc="-1" dirty="0">
                <a:solidFill>
                  <a:srgbClr val="4F81BD"/>
                </a:solidFill>
                <a:latin typeface="Calibri" panose="020F0502020204030204" pitchFamily="34" charset="0"/>
                <a:cs typeface="Calibri" panose="020F0502020204030204" pitchFamily="34" charset="0"/>
              </a:rPr>
              <a:t>challenges to their dominant </a:t>
            </a:r>
            <a:r>
              <a:rPr lang="en-US" sz="3000" spc="-1" dirty="0" smtClean="0">
                <a:solidFill>
                  <a:srgbClr val="4F81BD"/>
                </a:solidFill>
                <a:latin typeface="Calibri" panose="020F0502020204030204" pitchFamily="34" charset="0"/>
                <a:cs typeface="Calibri" panose="020F0502020204030204" pitchFamily="34" charset="0"/>
              </a:rPr>
              <a:t>theories)</a:t>
            </a:r>
            <a:endParaRPr lang="en-US" sz="3000" spc="-1" dirty="0">
              <a:solidFill>
                <a:srgbClr val="4F81BD"/>
              </a:solidFill>
              <a:latin typeface="Calibri" panose="020F0502020204030204" pitchFamily="34" charset="0"/>
              <a:cs typeface="Calibri" panose="020F0502020204030204" pitchFamily="34" charset="0"/>
            </a:endParaRPr>
          </a:p>
        </p:txBody>
      </p:sp>
      <p:sp>
        <p:nvSpPr>
          <p:cNvPr id="273" name="TextShape 2"/>
          <p:cNvSpPr txBox="1"/>
          <p:nvPr/>
        </p:nvSpPr>
        <p:spPr>
          <a:xfrm>
            <a:off x="289080" y="436438"/>
            <a:ext cx="8565840" cy="583321"/>
          </a:xfrm>
          <a:prstGeom prst="rect">
            <a:avLst/>
          </a:prstGeom>
          <a:noFill/>
          <a:ln>
            <a:noFill/>
          </a:ln>
        </p:spPr>
        <p:txBody>
          <a:bodyPr lIns="90000" tIns="45000" rIns="90000" bIns="45000">
            <a:spAutoFit/>
          </a:bodyPr>
          <a:lstStyle/>
          <a:p>
            <a:pPr algn="ctr"/>
            <a:r>
              <a:rPr lang="en-US" sz="3200" spc="-1" dirty="0" smtClean="0">
                <a:solidFill>
                  <a:srgbClr val="1F497D"/>
                </a:solidFill>
                <a:latin typeface="Calibri"/>
              </a:rPr>
              <a:t>Thinking Theoretically </a:t>
            </a:r>
            <a:r>
              <a:rPr lang="en-US" sz="3200" spc="-1" dirty="0">
                <a:solidFill>
                  <a:srgbClr val="1F497D"/>
                </a:solidFill>
                <a:latin typeface="Calibri"/>
              </a:rPr>
              <a:t>1 of </a:t>
            </a:r>
            <a:endParaRPr lang="en-US" sz="3200" spc="-1" dirty="0"/>
          </a:p>
        </p:txBody>
      </p:sp>
      <p:sp>
        <p:nvSpPr>
          <p:cNvPr id="6" name="Rectangle 5">
            <a:extLst>
              <a:ext uri="{FF2B5EF4-FFF2-40B4-BE49-F238E27FC236}">
                <a16:creationId xmlns:a16="http://schemas.microsoft.com/office/drawing/2014/main" xmlns="" id="{DF7274DE-3F86-4AE8-B84E-5E625457B59F}"/>
              </a:ext>
            </a:extLst>
          </p:cNvPr>
          <p:cNvSpPr/>
          <p:nvPr/>
        </p:nvSpPr>
        <p:spPr>
          <a:xfrm>
            <a:off x="289080" y="116595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Tools for Studying Global Politics </a:t>
            </a:r>
          </a:p>
        </p:txBody>
      </p:sp>
    </p:spTree>
    <p:extLst>
      <p:ext uri="{BB962C8B-B14F-4D97-AF65-F5344CB8AC3E}">
        <p14:creationId xmlns:p14="http://schemas.microsoft.com/office/powerpoint/2010/main" val="1945433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457200" y="494255"/>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3200" b="0" strike="noStrike" spc="-1" dirty="0">
                <a:solidFill>
                  <a:schemeClr val="tx2"/>
                </a:solidFill>
                <a:latin typeface="Calibri" panose="020F0502020204030204" pitchFamily="34" charset="0"/>
                <a:cs typeface="Calibri" panose="020F0502020204030204" pitchFamily="34" charset="0"/>
              </a:rPr>
              <a:t>Chapter </a:t>
            </a:r>
            <a:r>
              <a:rPr lang="en-US" sz="3200" b="0" strike="noStrike" spc="-1" dirty="0" smtClean="0">
                <a:solidFill>
                  <a:schemeClr val="tx2"/>
                </a:solidFill>
                <a:latin typeface="Calibri" panose="020F0502020204030204" pitchFamily="34" charset="0"/>
                <a:cs typeface="Calibri" panose="020F0502020204030204" pitchFamily="34" charset="0"/>
              </a:rPr>
              <a:t>1</a:t>
            </a:r>
            <a:r>
              <a:rPr sz="3200" dirty="0">
                <a:solidFill>
                  <a:schemeClr val="tx2"/>
                </a:solidFill>
                <a:latin typeface="Calibri" panose="020F0502020204030204" pitchFamily="34" charset="0"/>
                <a:cs typeface="Calibri" panose="020F0502020204030204" pitchFamily="34" charset="0"/>
              </a:rPr>
              <a:t/>
            </a:r>
            <a:br>
              <a:rPr sz="3200" dirty="0">
                <a:solidFill>
                  <a:schemeClr val="tx2"/>
                </a:solidFill>
                <a:latin typeface="Calibri" panose="020F0502020204030204" pitchFamily="34" charset="0"/>
                <a:cs typeface="Calibri" panose="020F0502020204030204" pitchFamily="34" charset="0"/>
              </a:rPr>
            </a:br>
            <a:r>
              <a:rPr lang="en-US" sz="3200" b="0" strike="noStrike" spc="-1" dirty="0">
                <a:solidFill>
                  <a:schemeClr val="tx2"/>
                </a:solidFill>
                <a:latin typeface="Calibri" panose="020F0502020204030204" pitchFamily="34" charset="0"/>
                <a:cs typeface="Calibri" panose="020F0502020204030204" pitchFamily="34" charset="0"/>
              </a:rPr>
              <a:t>Learning Objectives</a:t>
            </a:r>
          </a:p>
        </p:txBody>
      </p:sp>
      <p:sp>
        <p:nvSpPr>
          <p:cNvPr id="253" name="CustomShape 2"/>
          <p:cNvSpPr/>
          <p:nvPr/>
        </p:nvSpPr>
        <p:spPr>
          <a:xfrm>
            <a:off x="237384" y="1868573"/>
            <a:ext cx="8668512" cy="40926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0" indent="-457200">
              <a:lnSpc>
                <a:spcPct val="100000"/>
              </a:lnSpc>
              <a:spcBef>
                <a:spcPts val="641"/>
              </a:spcBef>
              <a:buClr>
                <a:schemeClr val="accent1"/>
              </a:buClr>
              <a:buSzPct val="100000"/>
              <a:buFont typeface="Arial" panose="020B0604020202020204" pitchFamily="34" charset="0"/>
              <a:buChar char="•"/>
            </a:pPr>
            <a:r>
              <a:rPr lang="en-US" sz="3000" spc="-1" dirty="0">
                <a:solidFill>
                  <a:schemeClr val="accent1"/>
                </a:solidFill>
                <a:latin typeface="Calibri" panose="020F0502020204030204" pitchFamily="34" charset="0"/>
                <a:cs typeface="Calibri" panose="020F0502020204030204" pitchFamily="34" charset="0"/>
              </a:rPr>
              <a:t>1.1 </a:t>
            </a:r>
            <a:r>
              <a:rPr lang="en-US" sz="3000" spc="-1" dirty="0" smtClean="0">
                <a:solidFill>
                  <a:schemeClr val="accent1"/>
                </a:solidFill>
                <a:latin typeface="Calibri" panose="020F0502020204030204" pitchFamily="34" charset="0"/>
                <a:cs typeface="Calibri" panose="020F0502020204030204" pitchFamily="34" charset="0"/>
              </a:rPr>
              <a:t>Discuss </a:t>
            </a:r>
            <a:r>
              <a:rPr lang="en-US" sz="3000" spc="-1" dirty="0">
                <a:solidFill>
                  <a:schemeClr val="accent1"/>
                </a:solidFill>
                <a:latin typeface="Calibri" panose="020F0502020204030204" pitchFamily="34" charset="0"/>
                <a:cs typeface="Calibri" panose="020F0502020204030204" pitchFamily="34" charset="0"/>
              </a:rPr>
              <a:t>the ways that global politics directly and indirectly affects you and your world</a:t>
            </a:r>
            <a:r>
              <a:rPr lang="en-US" sz="3000" spc="-1" dirty="0" smtClean="0">
                <a:solidFill>
                  <a:schemeClr val="accent1"/>
                </a:solidFill>
                <a:latin typeface="Calibri" panose="020F0502020204030204" pitchFamily="34" charset="0"/>
                <a:cs typeface="Calibri" panose="020F0502020204030204" pitchFamily="34" charset="0"/>
              </a:rPr>
              <a:t>.</a:t>
            </a:r>
          </a:p>
          <a:p>
            <a:pPr>
              <a:lnSpc>
                <a:spcPct val="100000"/>
              </a:lnSpc>
              <a:spcBef>
                <a:spcPts val="641"/>
              </a:spcBef>
              <a:buClr>
                <a:schemeClr val="accent1"/>
              </a:buClr>
              <a:buSzPct val="100000"/>
            </a:pPr>
            <a:endParaRPr lang="en-US" sz="3000" b="0" strike="noStrike" spc="-1" dirty="0">
              <a:solidFill>
                <a:schemeClr val="accent1"/>
              </a:solidFill>
              <a:latin typeface="Calibri" panose="020F0502020204030204" pitchFamily="34" charset="0"/>
              <a:cs typeface="Calibri" panose="020F0502020204030204" pitchFamily="34" charset="0"/>
            </a:endParaRPr>
          </a:p>
          <a:p>
            <a:pPr marL="457200" indent="-457200">
              <a:lnSpc>
                <a:spcPct val="100000"/>
              </a:lnSpc>
              <a:spcBef>
                <a:spcPts val="641"/>
              </a:spcBef>
              <a:buClr>
                <a:schemeClr val="accent1"/>
              </a:buClr>
              <a:buSzPct val="100000"/>
              <a:buFont typeface="Arial" panose="020B0604020202020204" pitchFamily="34" charset="0"/>
              <a:buChar char="•"/>
            </a:pPr>
            <a:r>
              <a:rPr lang="en-US" sz="3000" spc="-1" dirty="0">
                <a:solidFill>
                  <a:schemeClr val="accent1"/>
                </a:solidFill>
                <a:latin typeface="Calibri" panose="020F0502020204030204" pitchFamily="34" charset="0"/>
                <a:cs typeface="Calibri" panose="020F0502020204030204" pitchFamily="34" charset="0"/>
              </a:rPr>
              <a:t>1.2 </a:t>
            </a:r>
            <a:r>
              <a:rPr lang="en-US" sz="3000" spc="-1" dirty="0" smtClean="0">
                <a:solidFill>
                  <a:schemeClr val="accent1"/>
                </a:solidFill>
                <a:latin typeface="Calibri" panose="020F0502020204030204" pitchFamily="34" charset="0"/>
                <a:cs typeface="Calibri" panose="020F0502020204030204" pitchFamily="34" charset="0"/>
              </a:rPr>
              <a:t>Discuss </a:t>
            </a:r>
            <a:r>
              <a:rPr lang="en-US" sz="3000" spc="-1" dirty="0">
                <a:solidFill>
                  <a:schemeClr val="accent1"/>
                </a:solidFill>
                <a:latin typeface="Calibri" panose="020F0502020204030204" pitchFamily="34" charset="0"/>
                <a:cs typeface="Calibri" panose="020F0502020204030204" pitchFamily="34" charset="0"/>
              </a:rPr>
              <a:t>the complexity of global politics within the context of history and the changing types and roles of global actors.  Theory will help shape that discussion throughout this book</a:t>
            </a:r>
            <a:endParaRPr lang="en-US" sz="3000" b="0" strike="noStrike" spc="-1" dirty="0">
              <a:solidFill>
                <a:schemeClr val="accent1"/>
              </a:solidFill>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354394" y="1750728"/>
            <a:ext cx="8715309" cy="451320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Each theory </a:t>
            </a:r>
            <a:r>
              <a:rPr lang="en-US" sz="3000" spc="-1" dirty="0">
                <a:solidFill>
                  <a:srgbClr val="4F81BD"/>
                </a:solidFill>
                <a:latin typeface="Calibri" panose="020F0502020204030204" pitchFamily="34" charset="0"/>
                <a:cs typeface="Calibri" panose="020F0502020204030204" pitchFamily="34" charset="0"/>
              </a:rPr>
              <a:t>has numerous </a:t>
            </a:r>
            <a:r>
              <a:rPr lang="en-US" sz="3000" spc="-1" dirty="0" smtClean="0">
                <a:solidFill>
                  <a:srgbClr val="4F81BD"/>
                </a:solidFill>
                <a:latin typeface="Calibri" panose="020F0502020204030204" pitchFamily="34" charset="0"/>
                <a:cs typeface="Calibri" panose="020F0502020204030204" pitchFamily="34" charset="0"/>
              </a:rPr>
              <a:t>variations</a:t>
            </a:r>
          </a:p>
          <a:p>
            <a:pPr marL="457920" indent="-45720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Realists do not necessarily see things as they “really” </a:t>
            </a:r>
            <a:r>
              <a:rPr lang="en-US" sz="3000" spc="-1" dirty="0" smtClean="0">
                <a:solidFill>
                  <a:srgbClr val="4F81BD"/>
                </a:solidFill>
                <a:latin typeface="Calibri" panose="020F0502020204030204" pitchFamily="34" charset="0"/>
                <a:cs typeface="Calibri" panose="020F0502020204030204" pitchFamily="34" charset="0"/>
              </a:rPr>
              <a:t>are</a:t>
            </a:r>
          </a:p>
          <a:p>
            <a:pPr marL="457920" indent="-45720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liberal” here with left-of-center political parties in American domestic politics</a:t>
            </a:r>
            <a:r>
              <a:rPr lang="en-US" sz="3000" spc="-1" dirty="0" smtClean="0">
                <a:solidFill>
                  <a:srgbClr val="4F81BD"/>
                </a:solidFill>
                <a:latin typeface="Calibri" panose="020F0502020204030204" pitchFamily="34" charset="0"/>
                <a:cs typeface="Calibri" panose="020F0502020204030204" pitchFamily="34" charset="0"/>
              </a:rPr>
              <a:t>.</a:t>
            </a:r>
          </a:p>
          <a:p>
            <a:pPr marL="457920" indent="-45720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No theories discussed are truly comprehensive</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Liberal are not left-of-center </a:t>
            </a:r>
            <a:r>
              <a:rPr lang="en-US" sz="3000" spc="-1" dirty="0">
                <a:solidFill>
                  <a:srgbClr val="4F81BD"/>
                </a:solidFill>
                <a:latin typeface="Calibri" panose="020F0502020204030204" pitchFamily="34" charset="0"/>
                <a:cs typeface="Calibri" panose="020F0502020204030204" pitchFamily="34" charset="0"/>
              </a:rPr>
              <a:t>political parties </a:t>
            </a:r>
            <a:r>
              <a:rPr lang="en-US" sz="3000" spc="-1" dirty="0" smtClean="0">
                <a:solidFill>
                  <a:srgbClr val="4F81BD"/>
                </a:solidFill>
                <a:latin typeface="Calibri" panose="020F0502020204030204" pitchFamily="34" charset="0"/>
                <a:cs typeface="Calibri" panose="020F0502020204030204" pitchFamily="34" charset="0"/>
              </a:rPr>
              <a:t>in U.S.</a:t>
            </a:r>
          </a:p>
          <a:p>
            <a:pPr marL="457920" indent="-45720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panose="020F0502020204030204" pitchFamily="34" charset="0"/>
                <a:cs typeface="Calibri" panose="020F0502020204030204" pitchFamily="34" charset="0"/>
              </a:rPr>
              <a:t>Liberalism is more closely tied to the writing of 18th and 19th </a:t>
            </a:r>
          </a:p>
        </p:txBody>
      </p:sp>
      <p:sp>
        <p:nvSpPr>
          <p:cNvPr id="273" name="TextShape 2"/>
          <p:cNvSpPr txBox="1"/>
          <p:nvPr/>
        </p:nvSpPr>
        <p:spPr>
          <a:xfrm>
            <a:off x="289080" y="436438"/>
            <a:ext cx="8565840" cy="583321"/>
          </a:xfrm>
          <a:prstGeom prst="rect">
            <a:avLst/>
          </a:prstGeom>
          <a:noFill/>
          <a:ln>
            <a:noFill/>
          </a:ln>
        </p:spPr>
        <p:txBody>
          <a:bodyPr lIns="90000" tIns="45000" rIns="90000" bIns="45000">
            <a:spAutoFit/>
          </a:bodyPr>
          <a:lstStyle/>
          <a:p>
            <a:pPr algn="ctr"/>
            <a:r>
              <a:rPr lang="en-US" sz="3200" spc="-1" dirty="0" smtClean="0">
                <a:solidFill>
                  <a:srgbClr val="1F497D"/>
                </a:solidFill>
                <a:latin typeface="Calibri"/>
              </a:rPr>
              <a:t>Thinking Theoretically </a:t>
            </a:r>
            <a:r>
              <a:rPr lang="en-US" sz="3200" spc="-1" dirty="0">
                <a:solidFill>
                  <a:srgbClr val="1F497D"/>
                </a:solidFill>
                <a:latin typeface="Calibri"/>
              </a:rPr>
              <a:t>1 of </a:t>
            </a:r>
            <a:endParaRPr lang="en-US" sz="3200" spc="-1" dirty="0"/>
          </a:p>
        </p:txBody>
      </p:sp>
      <p:sp>
        <p:nvSpPr>
          <p:cNvPr id="6" name="Rectangle 5">
            <a:extLst>
              <a:ext uri="{FF2B5EF4-FFF2-40B4-BE49-F238E27FC236}">
                <a16:creationId xmlns:a16="http://schemas.microsoft.com/office/drawing/2014/main" xmlns="" id="{DF7274DE-3F86-4AE8-B84E-5E625457B59F}"/>
              </a:ext>
            </a:extLst>
          </p:cNvPr>
          <p:cNvSpPr/>
          <p:nvPr/>
        </p:nvSpPr>
        <p:spPr>
          <a:xfrm>
            <a:off x="289080" y="116595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a:solidFill>
                  <a:srgbClr val="4F81BD"/>
                </a:solidFill>
                <a:latin typeface="Calibri"/>
              </a:rPr>
              <a:t>Tools for Studying Global Politics </a:t>
            </a:r>
          </a:p>
        </p:txBody>
      </p:sp>
    </p:spTree>
    <p:extLst>
      <p:ext uri="{BB962C8B-B14F-4D97-AF65-F5344CB8AC3E}">
        <p14:creationId xmlns:p14="http://schemas.microsoft.com/office/powerpoint/2010/main" val="846050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457200" y="494255"/>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3200" b="0" strike="noStrike" spc="-1" dirty="0">
                <a:solidFill>
                  <a:schemeClr val="tx2"/>
                </a:solidFill>
                <a:latin typeface="Calibri" panose="020F0502020204030204" pitchFamily="34" charset="0"/>
                <a:cs typeface="Calibri" panose="020F0502020204030204" pitchFamily="34" charset="0"/>
              </a:rPr>
              <a:t>Chapter </a:t>
            </a:r>
            <a:r>
              <a:rPr lang="en-US" sz="3200" b="0" strike="noStrike" spc="-1" dirty="0" smtClean="0">
                <a:solidFill>
                  <a:schemeClr val="tx2"/>
                </a:solidFill>
                <a:latin typeface="Calibri" panose="020F0502020204030204" pitchFamily="34" charset="0"/>
                <a:cs typeface="Calibri" panose="020F0502020204030204" pitchFamily="34" charset="0"/>
              </a:rPr>
              <a:t>1</a:t>
            </a:r>
            <a:r>
              <a:rPr sz="3200" dirty="0">
                <a:solidFill>
                  <a:schemeClr val="tx2"/>
                </a:solidFill>
                <a:latin typeface="Calibri" panose="020F0502020204030204" pitchFamily="34" charset="0"/>
                <a:cs typeface="Calibri" panose="020F0502020204030204" pitchFamily="34" charset="0"/>
              </a:rPr>
              <a:t/>
            </a:r>
            <a:br>
              <a:rPr sz="3200" dirty="0">
                <a:solidFill>
                  <a:schemeClr val="tx2"/>
                </a:solidFill>
                <a:latin typeface="Calibri" panose="020F0502020204030204" pitchFamily="34" charset="0"/>
                <a:cs typeface="Calibri" panose="020F0502020204030204" pitchFamily="34" charset="0"/>
              </a:rPr>
            </a:br>
            <a:r>
              <a:rPr lang="en-US" sz="3200" dirty="0">
                <a:solidFill>
                  <a:schemeClr val="tx2"/>
                </a:solidFill>
                <a:latin typeface="Calibri" panose="020F0502020204030204" pitchFamily="34" charset="0"/>
                <a:cs typeface="Calibri" panose="020F0502020204030204" pitchFamily="34" charset="0"/>
              </a:rPr>
              <a:t>Review of </a:t>
            </a:r>
            <a:r>
              <a:rPr lang="en-US" sz="3200" b="0" strike="noStrike" spc="-1" dirty="0" smtClean="0">
                <a:solidFill>
                  <a:schemeClr val="tx2"/>
                </a:solidFill>
                <a:latin typeface="Calibri" panose="020F0502020204030204" pitchFamily="34" charset="0"/>
                <a:cs typeface="Calibri" panose="020F0502020204030204" pitchFamily="34" charset="0"/>
              </a:rPr>
              <a:t>Learning </a:t>
            </a:r>
            <a:r>
              <a:rPr lang="en-US" sz="3200" b="0" strike="noStrike" spc="-1" dirty="0">
                <a:solidFill>
                  <a:schemeClr val="tx2"/>
                </a:solidFill>
                <a:latin typeface="Calibri" panose="020F0502020204030204" pitchFamily="34" charset="0"/>
                <a:cs typeface="Calibri" panose="020F0502020204030204" pitchFamily="34" charset="0"/>
              </a:rPr>
              <a:t>Objectives</a:t>
            </a:r>
          </a:p>
        </p:txBody>
      </p:sp>
      <p:sp>
        <p:nvSpPr>
          <p:cNvPr id="253" name="CustomShape 2"/>
          <p:cNvSpPr/>
          <p:nvPr/>
        </p:nvSpPr>
        <p:spPr>
          <a:xfrm>
            <a:off x="237384" y="1868573"/>
            <a:ext cx="8668512" cy="40926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0" indent="-457200">
              <a:lnSpc>
                <a:spcPct val="100000"/>
              </a:lnSpc>
              <a:spcBef>
                <a:spcPts val="641"/>
              </a:spcBef>
              <a:buClr>
                <a:schemeClr val="accent1"/>
              </a:buClr>
              <a:buSzPct val="100000"/>
              <a:buFont typeface="Arial" panose="020B0604020202020204" pitchFamily="34" charset="0"/>
              <a:buChar char="•"/>
            </a:pPr>
            <a:r>
              <a:rPr lang="en-US" sz="3000" spc="-1" dirty="0">
                <a:solidFill>
                  <a:schemeClr val="accent1"/>
                </a:solidFill>
                <a:latin typeface="Calibri" panose="020F0502020204030204" pitchFamily="34" charset="0"/>
                <a:cs typeface="Calibri" panose="020F0502020204030204" pitchFamily="34" charset="0"/>
              </a:rPr>
              <a:t>1.1 </a:t>
            </a:r>
            <a:r>
              <a:rPr lang="en-US" sz="3000" spc="-1" dirty="0" smtClean="0">
                <a:solidFill>
                  <a:schemeClr val="accent1"/>
                </a:solidFill>
                <a:latin typeface="Calibri" panose="020F0502020204030204" pitchFamily="34" charset="0"/>
                <a:cs typeface="Calibri" panose="020F0502020204030204" pitchFamily="34" charset="0"/>
              </a:rPr>
              <a:t>Discuss </a:t>
            </a:r>
            <a:r>
              <a:rPr lang="en-US" sz="3000" spc="-1" dirty="0">
                <a:solidFill>
                  <a:schemeClr val="accent1"/>
                </a:solidFill>
                <a:latin typeface="Calibri" panose="020F0502020204030204" pitchFamily="34" charset="0"/>
                <a:cs typeface="Calibri" panose="020F0502020204030204" pitchFamily="34" charset="0"/>
              </a:rPr>
              <a:t>the ways that global politics directly and indirectly affects you and your world</a:t>
            </a:r>
            <a:r>
              <a:rPr lang="en-US" sz="3000" spc="-1" dirty="0" smtClean="0">
                <a:solidFill>
                  <a:schemeClr val="accent1"/>
                </a:solidFill>
                <a:latin typeface="Calibri" panose="020F0502020204030204" pitchFamily="34" charset="0"/>
                <a:cs typeface="Calibri" panose="020F0502020204030204" pitchFamily="34" charset="0"/>
              </a:rPr>
              <a:t>.</a:t>
            </a:r>
          </a:p>
          <a:p>
            <a:pPr>
              <a:lnSpc>
                <a:spcPct val="100000"/>
              </a:lnSpc>
              <a:spcBef>
                <a:spcPts val="641"/>
              </a:spcBef>
              <a:buClr>
                <a:schemeClr val="accent1"/>
              </a:buClr>
              <a:buSzPct val="100000"/>
            </a:pPr>
            <a:endParaRPr lang="en-US" sz="3000" b="0" strike="noStrike" spc="-1" dirty="0">
              <a:solidFill>
                <a:schemeClr val="accent1"/>
              </a:solidFill>
              <a:latin typeface="Calibri" panose="020F0502020204030204" pitchFamily="34" charset="0"/>
              <a:cs typeface="Calibri" panose="020F0502020204030204" pitchFamily="34" charset="0"/>
            </a:endParaRPr>
          </a:p>
          <a:p>
            <a:pPr marL="457200" indent="-457200">
              <a:lnSpc>
                <a:spcPct val="100000"/>
              </a:lnSpc>
              <a:spcBef>
                <a:spcPts val="641"/>
              </a:spcBef>
              <a:buClr>
                <a:schemeClr val="accent1"/>
              </a:buClr>
              <a:buSzPct val="100000"/>
              <a:buFont typeface="Arial" panose="020B0604020202020204" pitchFamily="34" charset="0"/>
              <a:buChar char="•"/>
            </a:pPr>
            <a:r>
              <a:rPr lang="en-US" sz="3000" spc="-1" dirty="0">
                <a:solidFill>
                  <a:schemeClr val="accent1"/>
                </a:solidFill>
                <a:latin typeface="Calibri" panose="020F0502020204030204" pitchFamily="34" charset="0"/>
                <a:cs typeface="Calibri" panose="020F0502020204030204" pitchFamily="34" charset="0"/>
              </a:rPr>
              <a:t>1.2 </a:t>
            </a:r>
            <a:r>
              <a:rPr lang="en-US" sz="3000" spc="-1" dirty="0" smtClean="0">
                <a:solidFill>
                  <a:schemeClr val="accent1"/>
                </a:solidFill>
                <a:latin typeface="Calibri" panose="020F0502020204030204" pitchFamily="34" charset="0"/>
                <a:cs typeface="Calibri" panose="020F0502020204030204" pitchFamily="34" charset="0"/>
              </a:rPr>
              <a:t>Discuss </a:t>
            </a:r>
            <a:r>
              <a:rPr lang="en-US" sz="3000" spc="-1" dirty="0">
                <a:solidFill>
                  <a:schemeClr val="accent1"/>
                </a:solidFill>
                <a:latin typeface="Calibri" panose="020F0502020204030204" pitchFamily="34" charset="0"/>
                <a:cs typeface="Calibri" panose="020F0502020204030204" pitchFamily="34" charset="0"/>
              </a:rPr>
              <a:t>the complexity of global politics within the context of history and the changing types and roles of global actors.  Theory will help shape that discussion throughout this book</a:t>
            </a:r>
            <a:endParaRPr lang="en-US" sz="3000" b="0" strike="noStrike" spc="-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508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231288" y="531455"/>
            <a:ext cx="8680704" cy="8986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spc="-1" dirty="0" smtClean="0">
                <a:solidFill>
                  <a:srgbClr val="1F497D"/>
                </a:solidFill>
                <a:latin typeface="Calibri"/>
              </a:rPr>
              <a:t>Why </a:t>
            </a:r>
            <a:r>
              <a:rPr lang="en-US" sz="3600" spc="-1" dirty="0">
                <a:solidFill>
                  <a:srgbClr val="1F497D"/>
                </a:solidFill>
                <a:latin typeface="Calibri"/>
              </a:rPr>
              <a:t>Global Politics </a:t>
            </a:r>
            <a:r>
              <a:rPr lang="en-US" sz="3600" spc="-1" dirty="0" smtClean="0">
                <a:solidFill>
                  <a:srgbClr val="1F497D"/>
                </a:solidFill>
                <a:latin typeface="Calibri"/>
              </a:rPr>
              <a:t>Matters 1 </a:t>
            </a:r>
            <a:r>
              <a:rPr lang="en-US" sz="3600" b="0" strike="noStrike" spc="-1" dirty="0" smtClean="0">
                <a:solidFill>
                  <a:srgbClr val="1F497D"/>
                </a:solidFill>
                <a:latin typeface="Calibri"/>
              </a:rPr>
              <a:t>of 7  </a:t>
            </a:r>
            <a:endParaRPr lang="en-US" sz="3600" b="0" strike="noStrike" spc="-1" dirty="0">
              <a:latin typeface="Arial"/>
            </a:endParaRPr>
          </a:p>
        </p:txBody>
      </p:sp>
      <p:sp>
        <p:nvSpPr>
          <p:cNvPr id="257" name="CustomShape 2"/>
          <p:cNvSpPr/>
          <p:nvPr/>
        </p:nvSpPr>
        <p:spPr>
          <a:xfrm>
            <a:off x="347112" y="1783631"/>
            <a:ext cx="8449056" cy="41423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G</a:t>
            </a:r>
            <a:r>
              <a:rPr lang="en-US" sz="3200" spc="-1" dirty="0" smtClean="0">
                <a:solidFill>
                  <a:srgbClr val="4F81BD"/>
                </a:solidFill>
                <a:latin typeface="Calibri" panose="020F0502020204030204" pitchFamily="34" charset="0"/>
                <a:cs typeface="Calibri" panose="020F0502020204030204" pitchFamily="34" charset="0"/>
              </a:rPr>
              <a:t>lobal </a:t>
            </a:r>
            <a:r>
              <a:rPr lang="en-US" sz="3200" spc="-1" dirty="0">
                <a:solidFill>
                  <a:srgbClr val="4F81BD"/>
                </a:solidFill>
                <a:latin typeface="Calibri" panose="020F0502020204030204" pitchFamily="34" charset="0"/>
                <a:cs typeface="Calibri" panose="020F0502020204030204" pitchFamily="34" charset="0"/>
              </a:rPr>
              <a:t>challenges impact your life and your local </a:t>
            </a:r>
            <a:r>
              <a:rPr lang="en-US" sz="3200" spc="-1" dirty="0" smtClean="0">
                <a:solidFill>
                  <a:srgbClr val="4F81BD"/>
                </a:solidFill>
                <a:latin typeface="Calibri" panose="020F0502020204030204" pitchFamily="34" charset="0"/>
                <a:cs typeface="Calibri" panose="020F0502020204030204" pitchFamily="34" charset="0"/>
              </a:rPr>
              <a:t>community.</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 </a:t>
            </a:r>
            <a:r>
              <a:rPr lang="en-US" sz="3200" spc="-1" dirty="0">
                <a:solidFill>
                  <a:srgbClr val="4F81BD"/>
                </a:solidFill>
                <a:latin typeface="Calibri" panose="020F0502020204030204" pitchFamily="34" charset="0"/>
                <a:cs typeface="Calibri" panose="020F0502020204030204" pitchFamily="34" charset="0"/>
              </a:rPr>
              <a:t>history, theories, and practices of global </a:t>
            </a:r>
            <a:r>
              <a:rPr lang="en-US" sz="3200" spc="-1" dirty="0" smtClean="0">
                <a:solidFill>
                  <a:srgbClr val="4F81BD"/>
                </a:solidFill>
                <a:latin typeface="Calibri" panose="020F0502020204030204" pitchFamily="34" charset="0"/>
                <a:cs typeface="Calibri" panose="020F0502020204030204" pitchFamily="34" charset="0"/>
              </a:rPr>
              <a:t>politics. </a:t>
            </a:r>
            <a:endParaRPr lang="en-US" sz="3200" b="0" strike="noStrike" spc="-1" dirty="0">
              <a:solidFill>
                <a:srgbClr val="4F81BD"/>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4756638" y="1297149"/>
            <a:ext cx="4387362" cy="4770537"/>
          </a:xfrm>
          <a:prstGeom prst="rect">
            <a:avLst/>
          </a:prstGeom>
          <a:noFill/>
          <a:ln>
            <a:noFill/>
          </a:ln>
        </p:spPr>
        <p:txBody>
          <a:bodyPr wrap="square" lIns="0" tIns="0" rIns="0" bIns="0" anchor="ctr">
            <a:spAutoFit/>
          </a:bodyPr>
          <a:lstStyle/>
          <a:p>
            <a:pPr marL="457920" indent="-457200">
              <a:lnSpc>
                <a:spcPct val="100000"/>
              </a:lnSpc>
              <a:spcBef>
                <a:spcPts val="641"/>
              </a:spcBef>
              <a:buClr>
                <a:srgbClr val="4F81BD"/>
              </a:buClr>
              <a:buFont typeface="Arial" panose="020B0604020202020204" pitchFamily="34" charset="0"/>
              <a:buChar char="•"/>
            </a:pPr>
            <a:r>
              <a:rPr lang="en-US" sz="3000" spc="-1">
                <a:solidFill>
                  <a:srgbClr val="4F81BD"/>
                </a:solidFill>
                <a:latin typeface="Calibri"/>
                <a:cs typeface="Calibri" panose="020F0502020204030204" pitchFamily="34" charset="0"/>
              </a:rPr>
              <a:t>2017 </a:t>
            </a:r>
            <a:r>
              <a:rPr lang="en-US" sz="3000" spc="-1" smtClean="0">
                <a:solidFill>
                  <a:srgbClr val="4F81BD"/>
                </a:solidFill>
                <a:latin typeface="Calibri"/>
                <a:cs typeface="Calibri" panose="020F0502020204030204" pitchFamily="34" charset="0"/>
              </a:rPr>
              <a:t>Hurricane </a:t>
            </a:r>
            <a:r>
              <a:rPr lang="en-US" sz="3000" spc="-1" dirty="0">
                <a:solidFill>
                  <a:srgbClr val="4F81BD"/>
                </a:solidFill>
                <a:latin typeface="Calibri"/>
                <a:cs typeface="Calibri" panose="020F0502020204030204" pitchFamily="34" charset="0"/>
              </a:rPr>
              <a:t>Irma and Maria cost Puerto Rican about $139</a:t>
            </a:r>
          </a:p>
          <a:p>
            <a:pPr marL="457920" indent="-457200">
              <a:lnSpc>
                <a:spcPct val="100000"/>
              </a:lnSpc>
              <a:spcBef>
                <a:spcPts val="641"/>
              </a:spcBef>
              <a:buClr>
                <a:srgbClr val="4F81BD"/>
              </a:buClr>
              <a:buFont typeface="Arial" panose="020B0604020202020204" pitchFamily="34" charset="0"/>
              <a:buChar char="•"/>
            </a:pPr>
            <a:endParaRPr lang="en-US" sz="3000" spc="-1" dirty="0">
              <a:solidFill>
                <a:srgbClr val="4F81BD"/>
              </a:solidFill>
              <a:latin typeface="Calibri"/>
              <a:cs typeface="Calibri" panose="020F0502020204030204" pitchFamily="34" charset="0"/>
            </a:endParaRPr>
          </a:p>
          <a:p>
            <a:pPr marL="457920" indent="-457200">
              <a:lnSpc>
                <a:spcPct val="100000"/>
              </a:lnSpc>
              <a:spcBef>
                <a:spcPts val="641"/>
              </a:spcBef>
              <a:buClr>
                <a:srgbClr val="4F81BD"/>
              </a:buClr>
              <a:buFont typeface="Arial" panose="020B0604020202020204" pitchFamily="34" charset="0"/>
              <a:buChar char="•"/>
            </a:pPr>
            <a:r>
              <a:rPr lang="en-US" sz="3000" spc="-1" dirty="0">
                <a:solidFill>
                  <a:srgbClr val="4F81BD"/>
                </a:solidFill>
                <a:latin typeface="Calibri"/>
                <a:cs typeface="Calibri" panose="020F0502020204030204" pitchFamily="34" charset="0"/>
              </a:rPr>
              <a:t> Damages to property,  infrastructure, social services etc.  </a:t>
            </a:r>
            <a:endParaRPr lang="en-US" sz="3000" spc="-1" dirty="0">
              <a:latin typeface="Calibri" panose="020F0502020204030204" pitchFamily="34" charset="0"/>
              <a:cs typeface="Calibri" panose="020F0502020204030204" pitchFamily="34" charset="0"/>
            </a:endParaRPr>
          </a:p>
          <a:p>
            <a:endParaRPr lang="en-US" sz="3000" b="0" strike="noStrike" spc="-1" dirty="0" smtClean="0">
              <a:latin typeface="Arial"/>
            </a:endParaRPr>
          </a:p>
          <a:p>
            <a:pPr marL="457200" indent="-457200">
              <a:buFont typeface="Arial" panose="020B0604020202020204" pitchFamily="34" charset="0"/>
              <a:buChar char="•"/>
            </a:pPr>
            <a:endParaRPr lang="en-US" sz="3000" spc="-1" dirty="0">
              <a:latin typeface="Arial"/>
            </a:endParaRPr>
          </a:p>
          <a:p>
            <a:pPr marL="457200" indent="-457200">
              <a:buFont typeface="Arial" panose="020B0604020202020204" pitchFamily="34" charset="0"/>
              <a:buChar char="•"/>
            </a:pPr>
            <a:endParaRPr lang="en-US" sz="3000" b="0" strike="noStrike" spc="-1" dirty="0">
              <a:latin typeface="Arial"/>
            </a:endParaRPr>
          </a:p>
        </p:txBody>
      </p:sp>
      <p:sp>
        <p:nvSpPr>
          <p:cNvPr id="259" name="TextShape 2"/>
          <p:cNvSpPr txBox="1"/>
          <p:nvPr/>
        </p:nvSpPr>
        <p:spPr>
          <a:xfrm>
            <a:off x="251225" y="406087"/>
            <a:ext cx="8729472" cy="644877"/>
          </a:xfrm>
          <a:prstGeom prst="rect">
            <a:avLst/>
          </a:prstGeom>
          <a:noFill/>
          <a:ln>
            <a:noFill/>
          </a:ln>
        </p:spPr>
        <p:txBody>
          <a:bodyPr wrap="square" lIns="90000" tIns="45000" rIns="90000" bIns="45000">
            <a:spAutoFit/>
          </a:bodyPr>
          <a:lstStyle/>
          <a:p>
            <a:pPr algn="ctr">
              <a:lnSpc>
                <a:spcPct val="100000"/>
              </a:lnSpc>
            </a:pPr>
            <a:r>
              <a:rPr lang="en-US" sz="3600" spc="-1" dirty="0">
                <a:solidFill>
                  <a:srgbClr val="1F497D"/>
                </a:solidFill>
                <a:latin typeface="Calibri"/>
              </a:rPr>
              <a:t>Why Global Politics Matters </a:t>
            </a:r>
            <a:r>
              <a:rPr lang="en-US" sz="3600" spc="-1" dirty="0" smtClean="0">
                <a:solidFill>
                  <a:srgbClr val="1F497D"/>
                </a:solidFill>
                <a:latin typeface="Calibri"/>
              </a:rPr>
              <a:t>2 </a:t>
            </a:r>
            <a:r>
              <a:rPr lang="en-US" sz="3600" spc="-1" dirty="0">
                <a:solidFill>
                  <a:srgbClr val="1F497D"/>
                </a:solidFill>
                <a:latin typeface="Calibri"/>
              </a:rPr>
              <a:t>of </a:t>
            </a:r>
            <a:r>
              <a:rPr lang="en-US" sz="3600" spc="-1" dirty="0" smtClean="0">
                <a:solidFill>
                  <a:srgbClr val="1F497D"/>
                </a:solidFill>
                <a:latin typeface="Calibri"/>
              </a:rPr>
              <a:t>7 </a:t>
            </a:r>
            <a:endParaRPr lang="en-US" sz="3600" spc="-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7148"/>
            <a:ext cx="4686300" cy="46470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402766" y="1364566"/>
            <a:ext cx="8205216" cy="446473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20">
              <a:spcBef>
                <a:spcPts val="641"/>
              </a:spcBef>
              <a:buClr>
                <a:srgbClr val="4F81BD"/>
              </a:buClr>
            </a:pPr>
            <a:r>
              <a:rPr lang="en-US" sz="2800" b="1" i="1" spc="-1" dirty="0" smtClean="0">
                <a:solidFill>
                  <a:srgbClr val="4F81BD"/>
                </a:solidFill>
                <a:latin typeface="Calibri" panose="020F0502020204030204" pitchFamily="34" charset="0"/>
                <a:cs typeface="Calibri" panose="020F0502020204030204" pitchFamily="34" charset="0"/>
              </a:rPr>
              <a:t>Global </a:t>
            </a:r>
            <a:r>
              <a:rPr lang="en-US" sz="2800" b="1" i="1" spc="-1" dirty="0">
                <a:solidFill>
                  <a:srgbClr val="4F81BD"/>
                </a:solidFill>
                <a:latin typeface="Calibri" panose="020F0502020204030204" pitchFamily="34" charset="0"/>
                <a:cs typeface="Calibri" panose="020F0502020204030204" pitchFamily="34" charset="0"/>
              </a:rPr>
              <a:t>economic issues often affect national </a:t>
            </a:r>
            <a:r>
              <a:rPr lang="en-US" sz="2800" b="1" i="1" spc="-1" dirty="0" smtClean="0">
                <a:solidFill>
                  <a:srgbClr val="4F81BD"/>
                </a:solidFill>
                <a:latin typeface="Calibri" panose="020F0502020204030204" pitchFamily="34" charset="0"/>
                <a:cs typeface="Calibri" panose="020F0502020204030204" pitchFamily="34" charset="0"/>
              </a:rPr>
              <a:t>affairs</a:t>
            </a:r>
            <a:endParaRPr lang="en-US" sz="3000" i="1" spc="-1" dirty="0" smtClean="0">
              <a:solidFill>
                <a:srgbClr val="4F81BD"/>
              </a:solidFill>
              <a:latin typeface="Calibri" panose="020F0502020204030204" pitchFamily="34" charset="0"/>
              <a:cs typeface="Calibri" panose="020F0502020204030204" pitchFamily="34" charset="0"/>
            </a:endParaRPr>
          </a:p>
          <a:p>
            <a:pPr marL="343080" indent="-342360">
              <a:lnSpc>
                <a:spcPct val="100000"/>
              </a:lnSpc>
              <a:spcBef>
                <a:spcPts val="641"/>
              </a:spcBef>
              <a:buClr>
                <a:srgbClr val="4F81BD"/>
              </a:buClr>
              <a:buFont typeface="Arial"/>
              <a:buChar char="•"/>
            </a:pPr>
            <a:r>
              <a:rPr lang="en-US" sz="3000" spc="-1" dirty="0" smtClean="0">
                <a:solidFill>
                  <a:srgbClr val="4F81BD"/>
                </a:solidFill>
                <a:latin typeface="Calibri" panose="020F0502020204030204" pitchFamily="34" charset="0"/>
                <a:cs typeface="Calibri" panose="020F0502020204030204" pitchFamily="34" charset="0"/>
              </a:rPr>
              <a:t>The </a:t>
            </a:r>
            <a:r>
              <a:rPr lang="en-US" sz="3000" spc="-1" dirty="0">
                <a:solidFill>
                  <a:srgbClr val="4F81BD"/>
                </a:solidFill>
                <a:latin typeface="Calibri" panose="020F0502020204030204" pitchFamily="34" charset="0"/>
                <a:cs typeface="Calibri" panose="020F0502020204030204" pitchFamily="34" charset="0"/>
              </a:rPr>
              <a:t>2015 Canadian </a:t>
            </a:r>
            <a:r>
              <a:rPr lang="en-US" sz="3000" spc="-1" dirty="0" smtClean="0">
                <a:solidFill>
                  <a:srgbClr val="4F81BD"/>
                </a:solidFill>
                <a:latin typeface="Calibri" panose="020F0502020204030204" pitchFamily="34" charset="0"/>
                <a:cs typeface="Calibri" panose="020F0502020204030204" pitchFamily="34" charset="0"/>
              </a:rPr>
              <a:t>election</a:t>
            </a:r>
          </a:p>
          <a:p>
            <a:pPr marL="720">
              <a:lnSpc>
                <a:spcPct val="100000"/>
              </a:lnSpc>
              <a:spcBef>
                <a:spcPts val="641"/>
              </a:spcBef>
              <a:buClr>
                <a:srgbClr val="4F81BD"/>
              </a:buClr>
            </a:pPr>
            <a:endParaRPr lang="en-US" sz="3000" spc="-1" dirty="0" smtClean="0">
              <a:solidFill>
                <a:srgbClr val="4F81BD"/>
              </a:solidFill>
              <a:latin typeface="Calibri" panose="020F0502020204030204" pitchFamily="34" charset="0"/>
              <a:cs typeface="Calibri" panose="020F0502020204030204" pitchFamily="34" charset="0"/>
            </a:endParaRPr>
          </a:p>
          <a:p>
            <a:pPr marL="343080" indent="-342360">
              <a:lnSpc>
                <a:spcPct val="100000"/>
              </a:lnSpc>
              <a:spcBef>
                <a:spcPts val="641"/>
              </a:spcBef>
              <a:buClr>
                <a:srgbClr val="4F81BD"/>
              </a:buClr>
              <a:buFont typeface="Arial"/>
              <a:buChar char="•"/>
            </a:pPr>
            <a:r>
              <a:rPr lang="en-US" sz="3000" spc="-1" dirty="0" smtClean="0">
                <a:solidFill>
                  <a:srgbClr val="4F81BD"/>
                </a:solidFill>
                <a:latin typeface="Calibri" panose="020F0502020204030204" pitchFamily="34" charset="0"/>
                <a:cs typeface="Calibri" panose="020F0502020204030204" pitchFamily="34" charset="0"/>
              </a:rPr>
              <a:t>The </a:t>
            </a:r>
            <a:r>
              <a:rPr lang="en-US" sz="3000" spc="-1" dirty="0">
                <a:solidFill>
                  <a:srgbClr val="4F81BD"/>
                </a:solidFill>
                <a:latin typeface="Calibri" panose="020F0502020204030204" pitchFamily="34" charset="0"/>
                <a:cs typeface="Calibri" panose="020F0502020204030204" pitchFamily="34" charset="0"/>
              </a:rPr>
              <a:t>2016 Brexit vote in the United </a:t>
            </a:r>
            <a:r>
              <a:rPr lang="en-US" sz="3000" spc="-1" dirty="0" smtClean="0">
                <a:solidFill>
                  <a:srgbClr val="4F81BD"/>
                </a:solidFill>
                <a:latin typeface="Calibri" panose="020F0502020204030204" pitchFamily="34" charset="0"/>
                <a:cs typeface="Calibri" panose="020F0502020204030204" pitchFamily="34" charset="0"/>
              </a:rPr>
              <a:t>Kingdom</a:t>
            </a:r>
          </a:p>
          <a:p>
            <a:pPr marL="343080" indent="-342360">
              <a:lnSpc>
                <a:spcPct val="100000"/>
              </a:lnSpc>
              <a:spcBef>
                <a:spcPts val="641"/>
              </a:spcBef>
              <a:buClr>
                <a:srgbClr val="4F81BD"/>
              </a:buClr>
              <a:buFont typeface="Arial"/>
              <a:buChar char="•"/>
            </a:pPr>
            <a:endParaRPr lang="en-US" sz="3000" spc="-1" dirty="0" smtClean="0">
              <a:solidFill>
                <a:srgbClr val="4F81BD"/>
              </a:solidFill>
              <a:latin typeface="Calibri" panose="020F0502020204030204" pitchFamily="34" charset="0"/>
              <a:cs typeface="Calibri" panose="020F0502020204030204" pitchFamily="34" charset="0"/>
            </a:endParaRPr>
          </a:p>
          <a:p>
            <a:pPr marL="343080" indent="-342360">
              <a:lnSpc>
                <a:spcPct val="100000"/>
              </a:lnSpc>
              <a:spcBef>
                <a:spcPts val="641"/>
              </a:spcBef>
              <a:buClr>
                <a:srgbClr val="4F81BD"/>
              </a:buClr>
              <a:buFont typeface="Arial"/>
              <a:buChar char="•"/>
            </a:pPr>
            <a:r>
              <a:rPr lang="en-US" sz="3000" spc="-1" dirty="0" smtClean="0">
                <a:solidFill>
                  <a:srgbClr val="4F81BD"/>
                </a:solidFill>
                <a:latin typeface="Calibri" panose="020F0502020204030204" pitchFamily="34" charset="0"/>
                <a:cs typeface="Calibri" panose="020F0502020204030204" pitchFamily="34" charset="0"/>
              </a:rPr>
              <a:t>The </a:t>
            </a:r>
            <a:r>
              <a:rPr lang="en-US" sz="3000" spc="-1" dirty="0">
                <a:solidFill>
                  <a:srgbClr val="4F81BD"/>
                </a:solidFill>
                <a:latin typeface="Calibri" panose="020F0502020204030204" pitchFamily="34" charset="0"/>
                <a:cs typeface="Calibri" panose="020F0502020204030204" pitchFamily="34" charset="0"/>
              </a:rPr>
              <a:t>2016 U.S. presidential </a:t>
            </a:r>
            <a:r>
              <a:rPr lang="en-US" sz="3000" spc="-1" dirty="0" smtClean="0">
                <a:solidFill>
                  <a:srgbClr val="4F81BD"/>
                </a:solidFill>
                <a:latin typeface="Calibri" panose="020F0502020204030204" pitchFamily="34" charset="0"/>
                <a:cs typeface="Calibri" panose="020F0502020204030204" pitchFamily="34" charset="0"/>
              </a:rPr>
              <a:t>election</a:t>
            </a:r>
          </a:p>
          <a:p>
            <a:pPr marL="343080" indent="-342360">
              <a:lnSpc>
                <a:spcPct val="100000"/>
              </a:lnSpc>
              <a:spcBef>
                <a:spcPts val="641"/>
              </a:spcBef>
              <a:buClr>
                <a:srgbClr val="4F81BD"/>
              </a:buClr>
              <a:buFont typeface="Arial"/>
              <a:buChar char="•"/>
            </a:pPr>
            <a:endParaRPr lang="en-US" sz="3000" spc="-1" dirty="0" smtClean="0">
              <a:solidFill>
                <a:srgbClr val="4F81BD"/>
              </a:solidFill>
              <a:latin typeface="Calibri" panose="020F0502020204030204" pitchFamily="34" charset="0"/>
              <a:cs typeface="Calibri" panose="020F0502020204030204" pitchFamily="34" charset="0"/>
            </a:endParaRPr>
          </a:p>
          <a:p>
            <a:pPr marL="343080" indent="-342360">
              <a:lnSpc>
                <a:spcPct val="100000"/>
              </a:lnSpc>
              <a:spcBef>
                <a:spcPts val="641"/>
              </a:spcBef>
              <a:buClr>
                <a:srgbClr val="4F81BD"/>
              </a:buClr>
              <a:buFont typeface="Arial"/>
              <a:buChar char="•"/>
            </a:pPr>
            <a:r>
              <a:rPr lang="en-US" sz="3000" spc="-1" dirty="0" smtClean="0">
                <a:solidFill>
                  <a:srgbClr val="4F81BD"/>
                </a:solidFill>
                <a:latin typeface="Calibri" panose="020F0502020204030204" pitchFamily="34" charset="0"/>
                <a:cs typeface="Calibri" panose="020F0502020204030204" pitchFamily="34" charset="0"/>
              </a:rPr>
              <a:t>The </a:t>
            </a:r>
            <a:r>
              <a:rPr lang="en-US" sz="3000" spc="-1" dirty="0">
                <a:solidFill>
                  <a:srgbClr val="4F81BD"/>
                </a:solidFill>
                <a:latin typeface="Calibri" panose="020F0502020204030204" pitchFamily="34" charset="0"/>
                <a:cs typeface="Calibri" panose="020F0502020204030204" pitchFamily="34" charset="0"/>
              </a:rPr>
              <a:t>2018 election of Jair </a:t>
            </a:r>
            <a:r>
              <a:rPr lang="en-US" sz="3000" spc="-1" dirty="0" err="1">
                <a:solidFill>
                  <a:srgbClr val="4F81BD"/>
                </a:solidFill>
                <a:latin typeface="Calibri" panose="020F0502020204030204" pitchFamily="34" charset="0"/>
                <a:cs typeface="Calibri" panose="020F0502020204030204" pitchFamily="34" charset="0"/>
              </a:rPr>
              <a:t>Bolsonaro</a:t>
            </a:r>
            <a:r>
              <a:rPr lang="en-US" sz="3000" spc="-1" dirty="0">
                <a:solidFill>
                  <a:srgbClr val="4F81BD"/>
                </a:solidFill>
                <a:latin typeface="Calibri" panose="020F0502020204030204" pitchFamily="34" charset="0"/>
                <a:cs typeface="Calibri" panose="020F0502020204030204" pitchFamily="34" charset="0"/>
              </a:rPr>
              <a:t> in Brazil </a:t>
            </a:r>
            <a:endParaRPr lang="en-US" sz="3000" spc="-1" dirty="0" smtClean="0">
              <a:solidFill>
                <a:srgbClr val="4F81BD"/>
              </a:solidFill>
              <a:latin typeface="Calibri" panose="020F0502020204030204" pitchFamily="34" charset="0"/>
              <a:cs typeface="Calibri" panose="020F0502020204030204" pitchFamily="34" charset="0"/>
            </a:endParaRPr>
          </a:p>
          <a:p>
            <a:pPr marL="343080" indent="-342360">
              <a:lnSpc>
                <a:spcPct val="100000"/>
              </a:lnSpc>
              <a:spcBef>
                <a:spcPts val="641"/>
              </a:spcBef>
              <a:buClr>
                <a:srgbClr val="4F81BD"/>
              </a:buClr>
              <a:buFont typeface="Arial"/>
              <a:buChar char="•"/>
            </a:pPr>
            <a:endParaRPr lang="en-US" sz="3000" spc="-1" dirty="0" smtClean="0">
              <a:solidFill>
                <a:srgbClr val="4F81BD"/>
              </a:solidFill>
              <a:latin typeface="Calibri" panose="020F0502020204030204" pitchFamily="34" charset="0"/>
              <a:cs typeface="Calibri" panose="020F0502020204030204" pitchFamily="34" charset="0"/>
            </a:endParaRPr>
          </a:p>
        </p:txBody>
      </p:sp>
      <p:sp>
        <p:nvSpPr>
          <p:cNvPr id="261" name="TextShape 2"/>
          <p:cNvSpPr txBox="1"/>
          <p:nvPr/>
        </p:nvSpPr>
        <p:spPr>
          <a:xfrm>
            <a:off x="158411" y="464711"/>
            <a:ext cx="8844763" cy="644877"/>
          </a:xfrm>
          <a:prstGeom prst="rect">
            <a:avLst/>
          </a:prstGeom>
          <a:noFill/>
          <a:ln>
            <a:noFill/>
          </a:ln>
        </p:spPr>
        <p:txBody>
          <a:bodyPr wrap="square" lIns="90000" tIns="45000" rIns="90000" bIns="45000">
            <a:spAutoFit/>
          </a:bodyPr>
          <a:lstStyle/>
          <a:p>
            <a:pPr algn="ctr">
              <a:lnSpc>
                <a:spcPct val="100000"/>
              </a:lnSpc>
            </a:pPr>
            <a:r>
              <a:rPr lang="en-US" sz="3600" spc="-1" dirty="0">
                <a:solidFill>
                  <a:srgbClr val="1F497D"/>
                </a:solidFill>
                <a:latin typeface="Calibri"/>
              </a:rPr>
              <a:t>Why Global Politics Matters </a:t>
            </a:r>
            <a:r>
              <a:rPr lang="en-US" sz="3600" spc="-1" dirty="0" smtClean="0">
                <a:solidFill>
                  <a:srgbClr val="1F497D"/>
                </a:solidFill>
                <a:latin typeface="Calibri"/>
              </a:rPr>
              <a:t>3 of 7   </a:t>
            </a:r>
            <a:endParaRPr lang="en-US" sz="3600" spc="-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231288" y="531455"/>
            <a:ext cx="8680704" cy="8986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spc="-1" dirty="0" smtClean="0">
                <a:solidFill>
                  <a:srgbClr val="1F497D"/>
                </a:solidFill>
                <a:latin typeface="Calibri"/>
              </a:rPr>
              <a:t>Why </a:t>
            </a:r>
            <a:r>
              <a:rPr lang="en-US" sz="3600" spc="-1" dirty="0">
                <a:solidFill>
                  <a:srgbClr val="1F497D"/>
                </a:solidFill>
                <a:latin typeface="Calibri"/>
              </a:rPr>
              <a:t>Global Politics </a:t>
            </a:r>
            <a:r>
              <a:rPr lang="en-US" sz="3600" spc="-1" dirty="0" smtClean="0">
                <a:solidFill>
                  <a:srgbClr val="1F497D"/>
                </a:solidFill>
                <a:latin typeface="Calibri"/>
              </a:rPr>
              <a:t>Matters 4 </a:t>
            </a:r>
            <a:r>
              <a:rPr lang="en-US" sz="3600" b="0" strike="noStrike" spc="-1" dirty="0" smtClean="0">
                <a:solidFill>
                  <a:srgbClr val="1F497D"/>
                </a:solidFill>
                <a:latin typeface="Calibri"/>
              </a:rPr>
              <a:t>of 7   </a:t>
            </a:r>
            <a:endParaRPr lang="en-US" sz="3600" b="0" strike="noStrike" spc="-1" dirty="0">
              <a:latin typeface="Arial"/>
            </a:endParaRPr>
          </a:p>
        </p:txBody>
      </p:sp>
      <p:sp>
        <p:nvSpPr>
          <p:cNvPr id="257" name="CustomShape 2"/>
          <p:cNvSpPr/>
          <p:nvPr/>
        </p:nvSpPr>
        <p:spPr>
          <a:xfrm>
            <a:off x="462936" y="1430063"/>
            <a:ext cx="8449056" cy="44695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08360" algn="ctr">
              <a:spcBef>
                <a:spcPts val="1417"/>
              </a:spcBef>
              <a:buClr>
                <a:schemeClr val="accent1"/>
              </a:buClr>
              <a:buSzPct val="100000"/>
            </a:pPr>
            <a:r>
              <a:rPr lang="en-US" sz="3200" b="1" i="1" spc="-1" dirty="0">
                <a:solidFill>
                  <a:srgbClr val="4F81BD"/>
                </a:solidFill>
                <a:latin typeface="Calibri" panose="020F0502020204030204" pitchFamily="34" charset="0"/>
                <a:cs typeface="Calibri" panose="020F0502020204030204" pitchFamily="34" charset="0"/>
              </a:rPr>
              <a:t>Global Politics and Climate Change  </a:t>
            </a:r>
            <a:endParaRPr lang="en-US" sz="3200" i="1"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2018 </a:t>
            </a:r>
            <a:r>
              <a:rPr lang="en-US" sz="3200" spc="-1" dirty="0">
                <a:solidFill>
                  <a:srgbClr val="4F81BD"/>
                </a:solidFill>
                <a:latin typeface="Calibri" panose="020F0502020204030204" pitchFamily="34" charset="0"/>
                <a:cs typeface="Calibri" panose="020F0502020204030204" pitchFamily="34" charset="0"/>
              </a:rPr>
              <a:t>UN </a:t>
            </a:r>
            <a:r>
              <a:rPr lang="en-US" sz="3200" spc="-1" dirty="0" smtClean="0">
                <a:solidFill>
                  <a:srgbClr val="4F81BD"/>
                </a:solidFill>
                <a:latin typeface="Calibri" panose="020F0502020204030204" pitchFamily="34" charset="0"/>
                <a:cs typeface="Calibri" panose="020F0502020204030204" pitchFamily="34" charset="0"/>
              </a:rPr>
              <a:t>report; 0.5°C </a:t>
            </a:r>
            <a:r>
              <a:rPr lang="en-US" sz="3200" spc="-1" dirty="0">
                <a:solidFill>
                  <a:srgbClr val="4F81BD"/>
                </a:solidFill>
                <a:latin typeface="Calibri" panose="020F0502020204030204" pitchFamily="34" charset="0"/>
                <a:cs typeface="Calibri" panose="020F0502020204030204" pitchFamily="34" charset="0"/>
              </a:rPr>
              <a:t>of warm could expose tens of </a:t>
            </a:r>
            <a:r>
              <a:rPr lang="en-US" sz="3200" spc="-1" dirty="0" smtClean="0">
                <a:solidFill>
                  <a:srgbClr val="4F81BD"/>
                </a:solidFill>
                <a:latin typeface="Calibri" panose="020F0502020204030204" pitchFamily="34" charset="0"/>
                <a:cs typeface="Calibri" panose="020F0502020204030204" pitchFamily="34" charset="0"/>
              </a:rPr>
              <a:t>millions</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Life-threatening </a:t>
            </a:r>
            <a:r>
              <a:rPr lang="en-US" sz="3200" spc="-1" dirty="0">
                <a:solidFill>
                  <a:srgbClr val="4F81BD"/>
                </a:solidFill>
                <a:latin typeface="Calibri" panose="020F0502020204030204" pitchFamily="34" charset="0"/>
                <a:cs typeface="Calibri" panose="020F0502020204030204" pitchFamily="34" charset="0"/>
              </a:rPr>
              <a:t>heat waves, water shortages, and coastal flooding</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Impact </a:t>
            </a:r>
            <a:r>
              <a:rPr lang="en-US" sz="3200" spc="-1" dirty="0">
                <a:solidFill>
                  <a:srgbClr val="4F81BD"/>
                </a:solidFill>
                <a:latin typeface="Calibri" panose="020F0502020204030204" pitchFamily="34" charset="0"/>
                <a:cs typeface="Calibri" panose="020F0502020204030204" pitchFamily="34" charset="0"/>
              </a:rPr>
              <a:t>physical environment for e.g. </a:t>
            </a:r>
            <a:r>
              <a:rPr lang="en-US" sz="3200" spc="-1" dirty="0" smtClean="0">
                <a:solidFill>
                  <a:srgbClr val="4F81BD"/>
                </a:solidFill>
                <a:latin typeface="Calibri" panose="020F0502020204030204" pitchFamily="34" charset="0"/>
                <a:cs typeface="Calibri" panose="020F0502020204030204" pitchFamily="34" charset="0"/>
              </a:rPr>
              <a:t>air quality, </a:t>
            </a:r>
            <a:r>
              <a:rPr lang="en-US" sz="3200" spc="-1" dirty="0">
                <a:solidFill>
                  <a:srgbClr val="4F81BD"/>
                </a:solidFill>
                <a:latin typeface="Calibri" panose="020F0502020204030204" pitchFamily="34" charset="0"/>
                <a:cs typeface="Calibri" panose="020F0502020204030204" pitchFamily="34" charset="0"/>
              </a:rPr>
              <a:t>drinking water, </a:t>
            </a:r>
            <a:r>
              <a:rPr lang="en-US" sz="3200" spc="-1" dirty="0" smtClean="0">
                <a:solidFill>
                  <a:srgbClr val="4F81BD"/>
                </a:solidFill>
                <a:latin typeface="Calibri" panose="020F0502020204030204" pitchFamily="34" charset="0"/>
                <a:cs typeface="Calibri" panose="020F0502020204030204" pitchFamily="34" charset="0"/>
              </a:rPr>
              <a:t>food </a:t>
            </a:r>
          </a:p>
        </p:txBody>
      </p:sp>
    </p:spTree>
    <p:extLst>
      <p:ext uri="{BB962C8B-B14F-4D97-AF65-F5344CB8AC3E}">
        <p14:creationId xmlns:p14="http://schemas.microsoft.com/office/powerpoint/2010/main" val="3294677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94692"/>
            <a:ext cx="9144000" cy="4519246"/>
          </a:xfrm>
          <a:prstGeom prst="rect">
            <a:avLst/>
          </a:prstGeom>
        </p:spPr>
      </p:pic>
      <p:sp>
        <p:nvSpPr>
          <p:cNvPr id="5" name="TextShape 2"/>
          <p:cNvSpPr txBox="1">
            <a:spLocks noGrp="1"/>
          </p:cNvSpPr>
          <p:nvPr>
            <p:ph type="title"/>
          </p:nvPr>
        </p:nvSpPr>
        <p:spPr>
          <a:xfrm>
            <a:off x="114299" y="523561"/>
            <a:ext cx="8827477" cy="644877"/>
          </a:xfrm>
          <a:prstGeom prst="rect">
            <a:avLst/>
          </a:prstGeom>
          <a:noFill/>
          <a:ln>
            <a:noFill/>
          </a:ln>
        </p:spPr>
        <p:txBody>
          <a:bodyPr wrap="square" lIns="90000" tIns="45000" rIns="90000" bIns="45000">
            <a:spAutoFit/>
          </a:bodyPr>
          <a:lstStyle/>
          <a:p>
            <a:pPr algn="ctr">
              <a:lnSpc>
                <a:spcPct val="100000"/>
              </a:lnSpc>
            </a:pPr>
            <a:r>
              <a:rPr lang="en-US" sz="3600" spc="-1" dirty="0">
                <a:solidFill>
                  <a:srgbClr val="1F497D"/>
                </a:solidFill>
                <a:latin typeface="Calibri"/>
              </a:rPr>
              <a:t>Why Global Politics Matters 5</a:t>
            </a:r>
            <a:r>
              <a:rPr lang="en-US" sz="3600" spc="-1" dirty="0" smtClean="0">
                <a:solidFill>
                  <a:srgbClr val="1F497D"/>
                </a:solidFill>
                <a:latin typeface="Calibri"/>
              </a:rPr>
              <a:t> of 7  </a:t>
            </a:r>
            <a:endParaRPr lang="en-US" sz="3600" spc="-1" dirty="0"/>
          </a:p>
        </p:txBody>
      </p:sp>
    </p:spTree>
    <p:extLst>
      <p:ext uri="{BB962C8B-B14F-4D97-AF65-F5344CB8AC3E}">
        <p14:creationId xmlns:p14="http://schemas.microsoft.com/office/powerpoint/2010/main" val="2203379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231288" y="434740"/>
            <a:ext cx="8680704" cy="8986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600" spc="-1" dirty="0" smtClean="0">
                <a:solidFill>
                  <a:srgbClr val="1F497D"/>
                </a:solidFill>
                <a:latin typeface="Calibri"/>
              </a:rPr>
              <a:t>Why </a:t>
            </a:r>
            <a:r>
              <a:rPr lang="en-US" sz="3600" spc="-1" dirty="0">
                <a:solidFill>
                  <a:srgbClr val="1F497D"/>
                </a:solidFill>
                <a:latin typeface="Calibri"/>
              </a:rPr>
              <a:t>Global Politics </a:t>
            </a:r>
            <a:r>
              <a:rPr lang="en-US" sz="3600" spc="-1" dirty="0" smtClean="0">
                <a:solidFill>
                  <a:srgbClr val="1F497D"/>
                </a:solidFill>
                <a:latin typeface="Calibri"/>
              </a:rPr>
              <a:t>Matters 6 </a:t>
            </a:r>
            <a:r>
              <a:rPr lang="en-US" sz="3600" b="0" strike="noStrike" spc="-1" dirty="0" smtClean="0">
                <a:solidFill>
                  <a:srgbClr val="1F497D"/>
                </a:solidFill>
                <a:latin typeface="Calibri"/>
              </a:rPr>
              <a:t>of 7   </a:t>
            </a:r>
            <a:endParaRPr lang="en-US" sz="3600" b="0" strike="noStrike" spc="-1" dirty="0">
              <a:latin typeface="Arial"/>
            </a:endParaRPr>
          </a:p>
        </p:txBody>
      </p:sp>
      <p:sp>
        <p:nvSpPr>
          <p:cNvPr id="257" name="CustomShape 2"/>
          <p:cNvSpPr/>
          <p:nvPr/>
        </p:nvSpPr>
        <p:spPr>
          <a:xfrm>
            <a:off x="347112" y="1862762"/>
            <a:ext cx="8449056" cy="41423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08360" algn="ctr">
              <a:spcBef>
                <a:spcPts val="1417"/>
              </a:spcBef>
              <a:buClr>
                <a:schemeClr val="accent1"/>
              </a:buClr>
              <a:buSzPct val="100000"/>
            </a:pPr>
            <a:r>
              <a:rPr lang="en-US" sz="3200" b="1" i="1" spc="-1" dirty="0">
                <a:solidFill>
                  <a:srgbClr val="4F81BD"/>
                </a:solidFill>
                <a:latin typeface="Calibri" panose="020F0502020204030204" pitchFamily="34" charset="0"/>
                <a:cs typeface="Calibri" panose="020F0502020204030204" pitchFamily="34" charset="0"/>
              </a:rPr>
              <a:t>Global Politics affects your personal security </a:t>
            </a:r>
            <a:endParaRPr lang="en-US" sz="3200" i="1"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Diseases </a:t>
            </a:r>
            <a:r>
              <a:rPr lang="en-US" sz="3200" spc="-1" dirty="0">
                <a:solidFill>
                  <a:srgbClr val="4F81BD"/>
                </a:solidFill>
                <a:latin typeface="Calibri" panose="020F0502020204030204" pitchFamily="34" charset="0"/>
                <a:cs typeface="Calibri" panose="020F0502020204030204" pitchFamily="34" charset="0"/>
              </a:rPr>
              <a:t>and potential violence are high-value, low-probability </a:t>
            </a:r>
            <a:r>
              <a:rPr lang="en-US" sz="3200" spc="-1" dirty="0" smtClean="0">
                <a:solidFill>
                  <a:srgbClr val="4F81BD"/>
                </a:solidFill>
                <a:latin typeface="Calibri" panose="020F0502020204030204" pitchFamily="34" charset="0"/>
                <a:cs typeface="Calibri" panose="020F0502020204030204" pitchFamily="34" charset="0"/>
              </a:rPr>
              <a:t>problems</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 </a:t>
            </a:r>
            <a:r>
              <a:rPr lang="en-US" sz="3200" spc="-1" dirty="0">
                <a:solidFill>
                  <a:srgbClr val="4F81BD"/>
                </a:solidFill>
                <a:latin typeface="Calibri" panose="020F0502020204030204" pitchFamily="34" charset="0"/>
                <a:cs typeface="Calibri" panose="020F0502020204030204" pitchFamily="34" charset="0"/>
              </a:rPr>
              <a:t>2015 Iran nuclear deal is an example of a high-value, low-probability </a:t>
            </a:r>
            <a:r>
              <a:rPr lang="en-US" sz="3200" spc="-1" dirty="0" smtClean="0">
                <a:solidFill>
                  <a:srgbClr val="4F81BD"/>
                </a:solidFill>
                <a:latin typeface="Calibri" panose="020F0502020204030204" pitchFamily="34" charset="0"/>
                <a:cs typeface="Calibri" panose="020F0502020204030204" pitchFamily="34" charset="0"/>
              </a:rPr>
              <a:t>challenge</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I</a:t>
            </a:r>
            <a:r>
              <a:rPr lang="en-US" sz="3200" spc="-1" dirty="0" smtClean="0">
                <a:solidFill>
                  <a:srgbClr val="4F81BD"/>
                </a:solidFill>
                <a:latin typeface="Calibri" panose="020F0502020204030204" pitchFamily="34" charset="0"/>
                <a:cs typeface="Calibri" panose="020F0502020204030204" pitchFamily="34" charset="0"/>
              </a:rPr>
              <a:t>ndividually and collectively problems </a:t>
            </a:r>
          </a:p>
        </p:txBody>
      </p:sp>
    </p:spTree>
    <p:extLst>
      <p:ext uri="{BB962C8B-B14F-4D97-AF65-F5344CB8AC3E}">
        <p14:creationId xmlns:p14="http://schemas.microsoft.com/office/powerpoint/2010/main" val="2895001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StudentC05_Globalization</Template>
  <TotalTime>2037</TotalTime>
  <Words>1466</Words>
  <Application>Microsoft Office PowerPoint</Application>
  <PresentationFormat>On-screen Show (4:3)</PresentationFormat>
  <Paragraphs>244</Paragraphs>
  <Slides>31</Slides>
  <Notes>29</Notes>
  <HiddenSlides>0</HiddenSlides>
  <MMClips>0</MMClips>
  <ScaleCrop>false</ScaleCrop>
  <HeadingPairs>
    <vt:vector size="4" baseType="variant">
      <vt:variant>
        <vt:lpstr>Theme</vt:lpstr>
      </vt:variant>
      <vt:variant>
        <vt:i4>6</vt:i4>
      </vt:variant>
      <vt:variant>
        <vt:lpstr>Slide Titles</vt:lpstr>
      </vt:variant>
      <vt:variant>
        <vt:i4>31</vt:i4>
      </vt:variant>
    </vt:vector>
  </HeadingPairs>
  <TitlesOfParts>
    <vt:vector size="37" baseType="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Global Politics Matters 5 of 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 Press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subject/>
  <dc:creator>neil oculi</dc:creator>
  <dc:description/>
  <cp:lastModifiedBy>KEEFE, Patrick</cp:lastModifiedBy>
  <cp:revision>144</cp:revision>
  <dcterms:created xsi:type="dcterms:W3CDTF">2019-05-29T20:45:56Z</dcterms:created>
  <dcterms:modified xsi:type="dcterms:W3CDTF">2019-10-02T16:10:23Z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Oxford University Press</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18</vt:i4>
  </property>
</Properties>
</file>