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37"/>
  </p:notesMasterIdLst>
  <p:sldIdLst>
    <p:sldId id="256" r:id="rId5"/>
    <p:sldId id="258" r:id="rId6"/>
    <p:sldId id="325" r:id="rId7"/>
    <p:sldId id="259" r:id="rId8"/>
    <p:sldId id="333" r:id="rId9"/>
    <p:sldId id="380" r:id="rId10"/>
    <p:sldId id="381" r:id="rId11"/>
    <p:sldId id="382" r:id="rId12"/>
    <p:sldId id="383" r:id="rId13"/>
    <p:sldId id="384" r:id="rId14"/>
    <p:sldId id="385" r:id="rId15"/>
    <p:sldId id="391" r:id="rId16"/>
    <p:sldId id="386" r:id="rId17"/>
    <p:sldId id="387" r:id="rId18"/>
    <p:sldId id="388" r:id="rId19"/>
    <p:sldId id="389" r:id="rId20"/>
    <p:sldId id="392" r:id="rId21"/>
    <p:sldId id="390" r:id="rId22"/>
    <p:sldId id="393" r:id="rId23"/>
    <p:sldId id="398" r:id="rId24"/>
    <p:sldId id="394" r:id="rId25"/>
    <p:sldId id="395" r:id="rId26"/>
    <p:sldId id="396" r:id="rId27"/>
    <p:sldId id="397" r:id="rId28"/>
    <p:sldId id="334" r:id="rId29"/>
    <p:sldId id="399" r:id="rId30"/>
    <p:sldId id="400" r:id="rId31"/>
    <p:sldId id="401" r:id="rId32"/>
    <p:sldId id="402" r:id="rId33"/>
    <p:sldId id="403" r:id="rId34"/>
    <p:sldId id="404" r:id="rId35"/>
    <p:sldId id="37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11" autoAdjust="0"/>
  </p:normalViewPr>
  <p:slideViewPr>
    <p:cSldViewPr snapToGrid="0">
      <p:cViewPr varScale="1">
        <p:scale>
          <a:sx n="103" d="100"/>
          <a:sy n="103" d="100"/>
        </p:scale>
        <p:origin x="18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94456DA-4926-4152-A3ED-CE732EAC76D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C12D266-5A7B-46CF-A46A-E289E20043E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997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457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1485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9279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0654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3781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b="1" dirty="0" smtClean="0"/>
              <a:t> Cognitive Consistency </a:t>
            </a:r>
          </a:p>
          <a:p>
            <a:pPr lvl="2"/>
            <a:r>
              <a:rPr lang="en-US" dirty="0" smtClean="0"/>
              <a:t>a) Discounting ideas and information that contradict their beliefs.</a:t>
            </a:r>
          </a:p>
          <a:p>
            <a:pPr lvl="2"/>
            <a:r>
              <a:rPr lang="en-US" dirty="0" smtClean="0"/>
              <a:t>b)</a:t>
            </a:r>
            <a:r>
              <a:rPr lang="en-US" baseline="0" dirty="0" smtClean="0"/>
              <a:t> </a:t>
            </a:r>
            <a:r>
              <a:rPr lang="en-US" dirty="0" smtClean="0"/>
              <a:t>U.S. and UK top decision-makers willingness to accept bad intelligence about Saddam Hussein</a:t>
            </a:r>
          </a:p>
          <a:p>
            <a:pPr lvl="2"/>
            <a:r>
              <a:rPr lang="en-US" dirty="0" smtClean="0"/>
              <a:t>c)</a:t>
            </a:r>
            <a:r>
              <a:rPr lang="en-US" baseline="0" dirty="0" smtClean="0"/>
              <a:t> </a:t>
            </a:r>
            <a:r>
              <a:rPr lang="en-US" dirty="0" smtClean="0"/>
              <a:t>Cognitive dissonance: believing information that there was no nuclear program </a:t>
            </a:r>
          </a:p>
          <a:p>
            <a:pPr lvl="2"/>
            <a:endParaRPr lang="en-US" dirty="0" smtClean="0"/>
          </a:p>
          <a:p>
            <a:pPr lvl="2"/>
            <a:r>
              <a:rPr lang="en-US" b="1" dirty="0" smtClean="0"/>
              <a:t>2.</a:t>
            </a:r>
            <a:r>
              <a:rPr lang="en-US" b="1" baseline="0" dirty="0" smtClean="0"/>
              <a:t> </a:t>
            </a:r>
            <a:r>
              <a:rPr lang="en-US" b="1" dirty="0" smtClean="0"/>
              <a:t>Optimistic Bias</a:t>
            </a:r>
          </a:p>
          <a:p>
            <a:pPr lvl="2"/>
            <a:r>
              <a:rPr lang="en-US" dirty="0" smtClean="0"/>
              <a:t>a)</a:t>
            </a:r>
            <a:r>
              <a:rPr lang="en-US" baseline="0" dirty="0" smtClean="0"/>
              <a:t> </a:t>
            </a:r>
            <a:r>
              <a:rPr lang="en-US" dirty="0" smtClean="0"/>
              <a:t>People overestimate their likelihood of attaining a successful outcome.</a:t>
            </a:r>
          </a:p>
          <a:p>
            <a:pPr lvl="2"/>
            <a:r>
              <a:rPr lang="en-US" dirty="0" smtClean="0"/>
              <a:t>b)</a:t>
            </a:r>
            <a:r>
              <a:rPr lang="en-US" baseline="0" dirty="0" smtClean="0"/>
              <a:t> </a:t>
            </a:r>
            <a:r>
              <a:rPr lang="en-US" dirty="0" smtClean="0"/>
              <a:t>Hawkish leaders win in policy debate over the use of force</a:t>
            </a:r>
          </a:p>
          <a:p>
            <a:pPr lvl="2"/>
            <a:r>
              <a:rPr lang="en-US" dirty="0" smtClean="0"/>
              <a:t>c)</a:t>
            </a:r>
            <a:r>
              <a:rPr lang="en-US" baseline="0" dirty="0" smtClean="0"/>
              <a:t> </a:t>
            </a:r>
            <a:r>
              <a:rPr lang="en-US" dirty="0" smtClean="0"/>
              <a:t>Why Saddam Hussein chose to fight rather than retreat safely into exile.</a:t>
            </a:r>
          </a:p>
          <a:p>
            <a:pPr lvl="2"/>
            <a:r>
              <a:rPr lang="en-US" b="1" dirty="0" smtClean="0"/>
              <a:t>3.</a:t>
            </a:r>
            <a:r>
              <a:rPr lang="en-US" b="1" baseline="0" dirty="0" smtClean="0"/>
              <a:t> </a:t>
            </a:r>
            <a:r>
              <a:rPr lang="en-US" b="1" dirty="0" smtClean="0"/>
              <a:t>Heuristic Devices</a:t>
            </a:r>
          </a:p>
          <a:p>
            <a:pPr lvl="2"/>
            <a:r>
              <a:rPr lang="en-US" dirty="0" smtClean="0"/>
              <a:t>a)</a:t>
            </a:r>
            <a:r>
              <a:rPr lang="en-US" baseline="0" dirty="0" smtClean="0"/>
              <a:t> </a:t>
            </a:r>
            <a:r>
              <a:rPr lang="en-US" dirty="0" smtClean="0"/>
              <a:t>Mental shortcuts that help us make decisions more easily</a:t>
            </a:r>
          </a:p>
          <a:p>
            <a:pPr lvl="2"/>
            <a:r>
              <a:rPr lang="en-US" dirty="0" smtClean="0"/>
              <a:t>b)</a:t>
            </a:r>
            <a:r>
              <a:rPr lang="en-US" baseline="0" dirty="0" smtClean="0"/>
              <a:t> </a:t>
            </a:r>
            <a:r>
              <a:rPr lang="en-US" dirty="0" smtClean="0"/>
              <a:t>Trump Admin. Assertion of “Islamic terrorism” even though many terrorist incidents have no link to Islam at all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5196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4463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4519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168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961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967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1715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3394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b="1" dirty="0" smtClean="0"/>
              <a:t>Bill Clinton: active–positive personality</a:t>
            </a:r>
          </a:p>
          <a:p>
            <a:pPr lvl="2"/>
            <a:r>
              <a:rPr lang="en-US" b="1" dirty="0" smtClean="0"/>
              <a:t>George W. Bush: active–positive personality or positive–passive</a:t>
            </a:r>
          </a:p>
          <a:p>
            <a:pPr lvl="2"/>
            <a:r>
              <a:rPr lang="en-US" b="1" dirty="0" smtClean="0"/>
              <a:t>Barack Obama might fall into the active-negative</a:t>
            </a:r>
          </a:p>
          <a:p>
            <a:pPr lvl="2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7399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958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8108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8321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73604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9165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b="1" dirty="0" smtClean="0"/>
              <a:t>Bureaucracy</a:t>
            </a:r>
          </a:p>
          <a:p>
            <a:pPr lvl="2"/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Influences every state’s use of power, regardless of the strength or type of its government.  </a:t>
            </a:r>
          </a:p>
          <a:p>
            <a:pPr lvl="2"/>
            <a:r>
              <a:rPr lang="en-US" dirty="0" smtClean="0"/>
              <a:t>2.</a:t>
            </a:r>
            <a:r>
              <a:rPr lang="en-US" baseline="0" dirty="0" smtClean="0"/>
              <a:t> </a:t>
            </a:r>
            <a:r>
              <a:rPr lang="en-US" dirty="0" smtClean="0"/>
              <a:t> Political leaders still have t navigate through their bureaucracy in order to govern</a:t>
            </a:r>
          </a:p>
          <a:p>
            <a:pPr lvl="2"/>
            <a:r>
              <a:rPr lang="en-US" dirty="0" smtClean="0"/>
              <a:t>E.</a:t>
            </a:r>
            <a:r>
              <a:rPr lang="en-US" baseline="0" dirty="0" smtClean="0"/>
              <a:t> </a:t>
            </a:r>
            <a:r>
              <a:rPr lang="en-US" dirty="0" smtClean="0"/>
              <a:t>Military Capabilities</a:t>
            </a:r>
          </a:p>
          <a:p>
            <a:pPr lvl="2"/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 Major determinant of state power in an anarchical global system</a:t>
            </a:r>
          </a:p>
          <a:p>
            <a:pPr lvl="2"/>
            <a:r>
              <a:rPr lang="en-US" dirty="0" smtClean="0"/>
              <a:t>2.</a:t>
            </a:r>
            <a:r>
              <a:rPr lang="en-US" baseline="0" dirty="0" smtClean="0"/>
              <a:t> </a:t>
            </a:r>
            <a:r>
              <a:rPr lang="en-US" dirty="0" smtClean="0"/>
              <a:t>Defense spending is one of the largest categories in most country</a:t>
            </a:r>
          </a:p>
          <a:p>
            <a:pPr lvl="2"/>
            <a:r>
              <a:rPr lang="en-US" dirty="0" smtClean="0"/>
              <a:t>3.</a:t>
            </a:r>
            <a:r>
              <a:rPr lang="en-US" baseline="0" dirty="0" smtClean="0"/>
              <a:t> </a:t>
            </a:r>
            <a:r>
              <a:rPr lang="en-US" dirty="0" smtClean="0"/>
              <a:t> Few scenarios in which the armed forces of any other country could defeat U.S. forces in a conventional war</a:t>
            </a:r>
          </a:p>
          <a:p>
            <a:pPr lvl="2"/>
            <a:r>
              <a:rPr lang="en-US" b="1" dirty="0" smtClean="0"/>
              <a:t>Economic Capacity</a:t>
            </a:r>
          </a:p>
          <a:p>
            <a:pPr lvl="2"/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 A state’s influence is a function of its economic capacity. </a:t>
            </a:r>
          </a:p>
          <a:p>
            <a:pPr lvl="2"/>
            <a:r>
              <a:rPr lang="en-US" dirty="0" smtClean="0"/>
              <a:t>2.</a:t>
            </a:r>
            <a:r>
              <a:rPr lang="en-US" baseline="0" dirty="0" smtClean="0"/>
              <a:t> </a:t>
            </a:r>
            <a:r>
              <a:rPr lang="en-US" dirty="0" smtClean="0"/>
              <a:t> Financial solvency is also key to a state's economic power.  </a:t>
            </a:r>
          </a:p>
          <a:p>
            <a:pPr lvl="2"/>
            <a:r>
              <a:rPr lang="en-US" dirty="0" smtClean="0"/>
              <a:t>3.</a:t>
            </a:r>
            <a:r>
              <a:rPr lang="en-US" baseline="0" dirty="0" smtClean="0"/>
              <a:t> </a:t>
            </a:r>
            <a:r>
              <a:rPr lang="en-US" dirty="0" smtClean="0"/>
              <a:t> Countries with high debits are vulnerable </a:t>
            </a:r>
          </a:p>
          <a:p>
            <a:pPr lvl="2"/>
            <a:r>
              <a:rPr lang="en-US" dirty="0" smtClean="0"/>
              <a:t>4.</a:t>
            </a:r>
            <a:r>
              <a:rPr lang="en-US" baseline="0" dirty="0" smtClean="0"/>
              <a:t> </a:t>
            </a:r>
            <a:r>
              <a:rPr lang="en-US" dirty="0" smtClean="0"/>
              <a:t> A state’s a state’s import-export ratio is also very important </a:t>
            </a:r>
          </a:p>
          <a:p>
            <a:pPr lvl="2"/>
            <a:r>
              <a:rPr lang="en-US" dirty="0" smtClean="0"/>
              <a:t>5.</a:t>
            </a:r>
            <a:r>
              <a:rPr lang="en-US" baseline="0" dirty="0" smtClean="0"/>
              <a:t> </a:t>
            </a:r>
            <a:r>
              <a:rPr lang="en-US" dirty="0" smtClean="0"/>
              <a:t>A country’s agricultural capacity is also a reflection of its economic power</a:t>
            </a:r>
          </a:p>
          <a:p>
            <a:pPr lvl="2"/>
            <a:r>
              <a:rPr lang="en-US" b="1" dirty="0" smtClean="0"/>
              <a:t>Societal Factors</a:t>
            </a:r>
          </a:p>
          <a:p>
            <a:pPr lvl="2"/>
            <a:r>
              <a:rPr lang="en-US" dirty="0" smtClean="0"/>
              <a:t>1. Political Culture </a:t>
            </a:r>
          </a:p>
          <a:p>
            <a:pPr lvl="2"/>
            <a:r>
              <a:rPr lang="en-US" dirty="0" smtClean="0"/>
              <a:t>2. Demographics</a:t>
            </a:r>
          </a:p>
          <a:p>
            <a:pPr lvl="2"/>
            <a:r>
              <a:rPr lang="en-US" dirty="0" smtClean="0"/>
              <a:t>3. Human Development</a:t>
            </a:r>
          </a:p>
          <a:p>
            <a:pPr lvl="2"/>
            <a:r>
              <a:rPr lang="en-US" b="1" dirty="0" smtClean="0"/>
              <a:t>Physical and Technical Factors</a:t>
            </a:r>
          </a:p>
          <a:p>
            <a:pPr lvl="2"/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Technological Sophistication</a:t>
            </a:r>
          </a:p>
          <a:p>
            <a:pPr lvl="2"/>
            <a:r>
              <a:rPr lang="en-US" dirty="0" smtClean="0"/>
              <a:t>2.</a:t>
            </a:r>
            <a:r>
              <a:rPr lang="en-US" baseline="0" dirty="0" smtClean="0"/>
              <a:t> </a:t>
            </a:r>
            <a:r>
              <a:rPr lang="en-US" dirty="0" smtClean="0"/>
              <a:t> Information and communications technology (ICT)</a:t>
            </a:r>
          </a:p>
          <a:p>
            <a:pPr lvl="2"/>
            <a:r>
              <a:rPr lang="en-US" dirty="0" smtClean="0"/>
              <a:t>3.</a:t>
            </a:r>
            <a:r>
              <a:rPr lang="en-US" baseline="0" dirty="0" smtClean="0"/>
              <a:t> </a:t>
            </a:r>
            <a:r>
              <a:rPr lang="en-US" dirty="0" smtClean="0"/>
              <a:t> Geography</a:t>
            </a:r>
          </a:p>
          <a:p>
            <a:pPr lvl="2"/>
            <a:r>
              <a:rPr lang="en-US" dirty="0" smtClean="0"/>
              <a:t>4.</a:t>
            </a:r>
            <a:r>
              <a:rPr lang="en-US" baseline="0" dirty="0" smtClean="0"/>
              <a:t>  </a:t>
            </a:r>
            <a:r>
              <a:rPr lang="en-US" dirty="0" smtClean="0"/>
              <a:t>Resource curse theory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435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5543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7009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11791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595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153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9646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804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5171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236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860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D320C7A-E202-4246-82B6-80B68D17B475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AA960E8-C137-4C00-9A2F-8231520B1FB1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252E8E7-6A20-4C6C-A636-F6BA85FD1B1C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2"/>
          <p:cNvSpPr/>
          <p:nvPr/>
        </p:nvSpPr>
        <p:spPr>
          <a:xfrm>
            <a:off x="419760" y="1312924"/>
            <a:ext cx="8487720" cy="11543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6D08BEA0-BE54-4ACB-98E9-9FD069B7EECC}"/>
              </a:ext>
            </a:extLst>
          </p:cNvPr>
          <p:cNvSpPr/>
          <p:nvPr/>
        </p:nvSpPr>
        <p:spPr>
          <a:xfrm>
            <a:off x="102637" y="214605"/>
            <a:ext cx="8804843" cy="1502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Interpreting Power: A Levels-of-Analysis 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58" y="1957873"/>
            <a:ext cx="5929084" cy="39527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Defining Power in Global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Politics 7 of 9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Characteristics of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Power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4"/>
            <a:ext cx="9144000" cy="4201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 algn="ctr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Capabilities 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Credibility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shape by available material factors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Military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strength, economic assets,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etc.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leaders,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size,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 non-state actors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depends on both capabilities and credibility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Defining Power in Global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Politics 8 of 9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Characteristics of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Power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4"/>
            <a:ext cx="9144000" cy="4201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 algn="ctr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 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Subjective Power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power: Assets actor possesses and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Bush Admin.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 Saddam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Hussein; </a:t>
            </a: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 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ower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leaders,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size,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 non-state actors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Reputation matters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is diminished if no thinks you will use it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Defining Power in Global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Politics 9 of 9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Characteristics of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Power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4"/>
            <a:ext cx="9144000" cy="4201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52" y="1729147"/>
            <a:ext cx="6489005" cy="43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7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Levels-of-Analysis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Approach 1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of 2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Origins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of the Approach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4"/>
            <a:ext cx="9144000" cy="4201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proponents of </a:t>
            </a:r>
            <a:r>
              <a:rPr lang="en-US" sz="3200" spc="-1" dirty="0" err="1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behavioralism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IR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Blueprint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more rigorous scientific analysis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J. David Singer;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coined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term </a:t>
            </a: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levels 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analysis</a:t>
            </a: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nit-level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(state and individual) and structural (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and What are the sources of power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1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Levels-of-Analysis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Approach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2 of 2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Applicability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of the Approach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729147"/>
            <a:ext cx="9144000" cy="46935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theory but rather an analytical tool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realist focus on human nature and social behavior while others on the state 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evels-of-analysis not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context as the five theoretical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approaches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 us to analyze power in three ways (individual, state, and system)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1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Individual-Level Analysis 1 of 10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Rationality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and Its Limits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037057"/>
            <a:ext cx="9144000" cy="46935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 individually and collectively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 that humans are rational actors 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beings are complex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may act irrational 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Suicide bombers, first responders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9/11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limitations to rational choice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1306529"/>
            <a:ext cx="8565840" cy="4883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64478" y="312594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Individual-Level Analysis 2 of 10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464478" y="87395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Cognitive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Factors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869339"/>
            <a:ext cx="9144000" cy="4861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Consistency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Optimistic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Bias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Heuristic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325011"/>
            <a:ext cx="4014216" cy="50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9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1306529"/>
            <a:ext cx="8565840" cy="4883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64478" y="312594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Individual-Level Analysis 3 of 10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464478" y="87395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Cognitive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Factors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869339"/>
            <a:ext cx="9144000" cy="4861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86" y="1457271"/>
            <a:ext cx="6157228" cy="45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27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Individual-Level Analysis 4 of 10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Sex and Gender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869339"/>
            <a:ext cx="9144000" cy="4861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Gender; a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construct rooted of masculinity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Femininity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plays critical role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explaining power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woman UN Secretary-General as of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gender opinion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 on war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Hawkish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 post-World War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Margaret Thatcher and Golda Meir.</a:t>
            </a: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71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Individual-Level Analysis 5 of 10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Sex and Gender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869339"/>
            <a:ext cx="9144000" cy="4861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Differences between men and women in attitudes toward U.S. drone strikes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systematic use of rape as a weapon of war or the transnational sex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contribution by feminist IR scholars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Fallacy of a gender binary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0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616540" y="151088"/>
            <a:ext cx="8527460" cy="2002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3 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Interpreting Power: A Levels-of-Analysis Approach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494522" y="2584579"/>
            <a:ext cx="8228880" cy="3368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Power in Global </a:t>
            </a: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Politics</a:t>
            </a: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Levels-of-Analysis </a:t>
            </a: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Individual-Level </a:t>
            </a: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State-Level </a:t>
            </a: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System-Level Analysis</a:t>
            </a: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Individual-Level Analysis 6 of 10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Sex and Gender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869339"/>
            <a:ext cx="9144000" cy="4861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52" y="1729147"/>
            <a:ext cx="5997567" cy="41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44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Individual-Level Analysis 7 of 10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Leadership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869339"/>
            <a:ext cx="9144000" cy="4861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 receive most of the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emphasis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global politics tied to a group of top leaders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leaders: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idiosyncratic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ersonal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traits of leaders affect their conception and use of power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82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Individual-Level Analysis 8 of 10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Leadership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869339"/>
            <a:ext cx="9144000" cy="4861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 receive most of the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emphasis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global politics tied to a group of top leaders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leaders: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idiosyncratic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ersonal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traits of leaders affect their conception and use of power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88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Individual-Level Analysis 9 of 10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Personality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Type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869339"/>
            <a:ext cx="9144000" cy="4861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Personality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along an active–passive scale and a positive–negative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 (policy innovators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Passive leaders (reactors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personalities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personalities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82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Individual-Level Analysis 10 of 10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63707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Operational Code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648483"/>
            <a:ext cx="9144000" cy="50821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Person’s perceptions create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Person’s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philosophical beliefs and instrumental beliefs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Obama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U.S. operate in a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 world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Bush: More a gut player than intellectual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Obama: multilateral diplomatic approach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Bush: World black or white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52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State-Levels Analysis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1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of 6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37323" y="1947008"/>
            <a:ext cx="4534677" cy="43978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olitical infrastructure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shape its foreign policies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ensitive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about their foreign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policies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difficult for states to regulate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13622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P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olicy Choice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27" y="1947008"/>
            <a:ext cx="4142559" cy="39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8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State-Levels Analysis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2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6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37323" y="1947008"/>
            <a:ext cx="8976048" cy="43978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Statecraft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stat use of power in foreign policy 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factors that explain power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 algn="ctr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Sovereignty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factor to take into account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explain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source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13622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Governmental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Sources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268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State-Levels Analysis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3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6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37323" y="1947008"/>
            <a:ext cx="8976048" cy="43978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learly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 and identifiable national group 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riented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 some common characteristic(s), seeking self-determination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Clearly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demarcated territorial space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formation and successful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Aforementioned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conditions by other states and the international community.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13622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State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Sovereignty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085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State-Levels Analysis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4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of 6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404208"/>
            <a:ext cx="8976048" cy="3427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state foreign policy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State’s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foreign policy varies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Scale: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authoritarian govt. 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unfettered democratic governments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Democratic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states are more open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13622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Regime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Authority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770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1268963"/>
            <a:ext cx="8565840" cy="49208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State-Levels Analysis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5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6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96750"/>
            <a:ext cx="8976048" cy="38348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Bureaucracy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Military Capabilities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Capacity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Societal Factors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Technical Factors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8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237384" y="1795155"/>
            <a:ext cx="8668512" cy="4324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 Define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concept of power in global politics.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.2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levels-of-analysis approach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.3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main characteristics of individual-level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3.4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structure and dynamics of state-level analysis, the dominant level of analysis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3.5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structures, patterns and interactions among actors in systems-level analysis. </a:t>
            </a:r>
            <a:endParaRPr lang="en-US" sz="3000" b="0" strike="noStrike" spc="-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80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1268963"/>
            <a:ext cx="8565840" cy="49208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State-Levels Analysis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6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of 6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96750"/>
            <a:ext cx="8976048" cy="38348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247"/>
            <a:ext cx="9144000" cy="53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45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System-Levels Analysis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520890"/>
            <a:ext cx="8976048" cy="4310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Constraints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opportunities that the global system imposes on states and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non-state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actors alike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Top-down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 by realist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interaction among all state actors. 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System-level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 weaken the ability of weaker states to act.</a:t>
            </a:r>
          </a:p>
        </p:txBody>
      </p:sp>
    </p:spTree>
    <p:extLst>
      <p:ext uri="{BB962C8B-B14F-4D97-AF65-F5344CB8AC3E}">
        <p14:creationId xmlns:p14="http://schemas.microsoft.com/office/powerpoint/2010/main" val="2491524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237384" y="1795155"/>
            <a:ext cx="8668512" cy="4324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 Define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concept of power in global politics.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.2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levels-of-analysis approach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.3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main characteristics of individual-level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3.4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structure and dynamics of state-level analysis, the dominant level of analysis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3.5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structures, patterns and interactions among actors in systems-level analysis. </a:t>
            </a:r>
            <a:endParaRPr lang="en-US" sz="3000" b="0" strike="noStrike" spc="-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5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-360" y="540786"/>
            <a:ext cx="9144000" cy="898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Defining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Power in Global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Politics 1 of 9</a:t>
            </a:r>
            <a:r>
              <a:rPr lang="en-US" sz="3200" b="0" strike="noStrike" spc="-1" dirty="0" smtClean="0">
                <a:solidFill>
                  <a:srgbClr val="1F497D"/>
                </a:solidFill>
                <a:latin typeface="Calibri"/>
              </a:rPr>
              <a:t> 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-360" y="1895598"/>
            <a:ext cx="8901404" cy="43839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is an elusive concept. Most people talk about it but few understands it.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 that explains who gets what, when, and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remains the primary mechanism used by actors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Wikileaks’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of information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Defining Power in Global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Politics 2 of 9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Characteristics of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Power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4"/>
            <a:ext cx="9144000" cy="4201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 algn="ctr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as Asset and </a:t>
            </a: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Aspiration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both an asset and aspiration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discussion on power mostly focus on asset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is like money: It is fungible and can be converted to a desired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2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Defining Power in Global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Politics 3 of 9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Characteristics of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Power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4"/>
            <a:ext cx="9144000" cy="4201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 algn="ctr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as Asset and </a:t>
            </a: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Aspiration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far less fungible than money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military budget far exceed that of other countries but struggle against ISIS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also an aspiration, something actors seek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4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Defining Power in Global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Politics 4 of 9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Characteristics of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Power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4"/>
            <a:ext cx="9144000" cy="4201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 algn="ctr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 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Soft </a:t>
            </a: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ealist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of power is coercive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often relies on credible threats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is not the same as coercion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3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Defining Power in Global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Politics 5 of 9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Characteristics of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Power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4"/>
            <a:ext cx="9144000" cy="4201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 algn="ctr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 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Soft </a:t>
            </a: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has little to do with threats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verything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with incentives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 to dismiss soft power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Liberals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advocate for soft power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6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Defining Power in Global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Politics 6 of 9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Characteristics of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Power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4"/>
            <a:ext cx="9144000" cy="4201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 algn="ctr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Absolute 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Relative </a:t>
            </a: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6800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 warheads: Absolute Power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destructive capabilities of U.S. nuclear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arsenal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takes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account the power of adversary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largest army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StudentC05_Globalization</Template>
  <TotalTime>3043</TotalTime>
  <Words>1490</Words>
  <Application>Microsoft Office PowerPoint</Application>
  <PresentationFormat>On-screen Show (4:3)</PresentationFormat>
  <Paragraphs>302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/>
  <dc:creator>neil oculi</dc:creator>
  <dc:description/>
  <cp:lastModifiedBy>UConn</cp:lastModifiedBy>
  <cp:revision>219</cp:revision>
  <dcterms:created xsi:type="dcterms:W3CDTF">2019-05-29T20:45:56Z</dcterms:created>
  <dcterms:modified xsi:type="dcterms:W3CDTF">2019-09-22T23:32:41Z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Oxford University Press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