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4"/>
  </p:notesMasterIdLst>
  <p:sldIdLst>
    <p:sldId id="256" r:id="rId5"/>
    <p:sldId id="258" r:id="rId6"/>
    <p:sldId id="325" r:id="rId7"/>
    <p:sldId id="456" r:id="rId8"/>
    <p:sldId id="333" r:id="rId9"/>
    <p:sldId id="457" r:id="rId10"/>
    <p:sldId id="458" r:id="rId11"/>
    <p:sldId id="459" r:id="rId12"/>
    <p:sldId id="460" r:id="rId13"/>
    <p:sldId id="461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7" r:id="rId28"/>
    <p:sldId id="476" r:id="rId29"/>
    <p:sldId id="478" r:id="rId30"/>
    <p:sldId id="479" r:id="rId31"/>
    <p:sldId id="480" r:id="rId32"/>
    <p:sldId id="4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1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94456DA-4926-4152-A3ED-CE732EAC76D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C12D266-5A7B-46CF-A46A-E289E20043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460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190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3719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Since 1990, there have been only six instances of direct wars between states</a:t>
            </a:r>
          </a:p>
          <a:p>
            <a:pPr lvl="2"/>
            <a:r>
              <a:rPr lang="en-US" dirty="0" smtClean="0"/>
              <a:t>a)</a:t>
            </a:r>
            <a:r>
              <a:rPr lang="en-US" baseline="0" dirty="0" smtClean="0"/>
              <a:t> </a:t>
            </a:r>
            <a:r>
              <a:rPr lang="en-US" dirty="0" smtClean="0"/>
              <a:t>Gulf War (1990–1991) and its aftermath</a:t>
            </a:r>
          </a:p>
          <a:p>
            <a:pPr lvl="2"/>
            <a:r>
              <a:rPr lang="en-US" dirty="0" smtClean="0"/>
              <a:t>b)</a:t>
            </a:r>
            <a:r>
              <a:rPr lang="en-US" baseline="0" dirty="0" smtClean="0"/>
              <a:t> </a:t>
            </a:r>
            <a:r>
              <a:rPr lang="en-US" dirty="0" smtClean="0"/>
              <a:t>Eritrea–Ethiopia (1998–2000)</a:t>
            </a:r>
          </a:p>
          <a:p>
            <a:pPr lvl="2"/>
            <a:r>
              <a:rPr lang="en-US" dirty="0" smtClean="0"/>
              <a:t>c)</a:t>
            </a:r>
            <a:r>
              <a:rPr lang="en-US" baseline="0" dirty="0" smtClean="0"/>
              <a:t> </a:t>
            </a:r>
            <a:r>
              <a:rPr lang="en-US" dirty="0" smtClean="0"/>
              <a:t>India–Pakistan (1997–2003; 2014)</a:t>
            </a:r>
          </a:p>
          <a:p>
            <a:pPr lvl="2"/>
            <a:r>
              <a:rPr lang="en-US" dirty="0" smtClean="0"/>
              <a:t>d)</a:t>
            </a:r>
            <a:r>
              <a:rPr lang="en-US" baseline="0" dirty="0" smtClean="0"/>
              <a:t> </a:t>
            </a:r>
            <a:r>
              <a:rPr lang="en-US" dirty="0" smtClean="0"/>
              <a:t>Iraq versus the United States and its allies (2003)</a:t>
            </a:r>
          </a:p>
          <a:p>
            <a:pPr lvl="2"/>
            <a:r>
              <a:rPr lang="en-US" dirty="0" smtClean="0"/>
              <a:t>e)</a:t>
            </a:r>
            <a:r>
              <a:rPr lang="en-US" baseline="0" dirty="0" smtClean="0"/>
              <a:t> </a:t>
            </a:r>
            <a:r>
              <a:rPr lang="en-US" dirty="0" smtClean="0"/>
              <a:t>Djibouti–Eritrea (2008)</a:t>
            </a:r>
          </a:p>
          <a:p>
            <a:pPr lvl="2"/>
            <a:r>
              <a:rPr lang="en-US" dirty="0" smtClean="0"/>
              <a:t>f)</a:t>
            </a:r>
            <a:r>
              <a:rPr lang="en-US" baseline="0" dirty="0" smtClean="0"/>
              <a:t> </a:t>
            </a:r>
            <a:r>
              <a:rPr lang="en-US" dirty="0" smtClean="0"/>
              <a:t>Russia-Ukraine (2014-2017)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873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2048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254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38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9971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918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55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96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8288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679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3812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4306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5692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00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7802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311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47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8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54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35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64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49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839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24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Human Characteristics: Inherent violence that shared among many actors.</a:t>
            </a:r>
          </a:p>
          <a:p>
            <a:pPr lvl="2"/>
            <a:r>
              <a:rPr lang="en-US" dirty="0" smtClean="0"/>
              <a:t>a)</a:t>
            </a:r>
            <a:r>
              <a:rPr lang="en-US" baseline="0" dirty="0" smtClean="0"/>
              <a:t> </a:t>
            </a:r>
            <a:r>
              <a:rPr lang="en-US" dirty="0" smtClean="0"/>
              <a:t>Violence is intrinsic to human</a:t>
            </a:r>
          </a:p>
          <a:p>
            <a:pPr lvl="2"/>
            <a:r>
              <a:rPr lang="en-US" dirty="0" smtClean="0"/>
              <a:t>b)</a:t>
            </a:r>
            <a:r>
              <a:rPr lang="en-US" baseline="0" dirty="0" smtClean="0"/>
              <a:t> </a:t>
            </a:r>
            <a:r>
              <a:rPr lang="en-US" dirty="0" smtClean="0"/>
              <a:t>Territoriality is intrinsic to human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Individual Leaders</a:t>
            </a:r>
          </a:p>
          <a:p>
            <a:pPr lvl="2"/>
            <a:r>
              <a:rPr lang="en-US" dirty="0" smtClean="0"/>
              <a:t>a)</a:t>
            </a:r>
            <a:r>
              <a:rPr lang="en-US" baseline="0" dirty="0" smtClean="0"/>
              <a:t> </a:t>
            </a:r>
            <a:r>
              <a:rPr lang="en-US" dirty="0" smtClean="0"/>
              <a:t>The personality traits of leaders</a:t>
            </a:r>
          </a:p>
          <a:p>
            <a:pPr lvl="2"/>
            <a:r>
              <a:rPr lang="en-US" dirty="0" smtClean="0"/>
              <a:t>b)</a:t>
            </a:r>
            <a:r>
              <a:rPr lang="en-US" baseline="0" dirty="0" smtClean="0"/>
              <a:t> </a:t>
            </a:r>
            <a:r>
              <a:rPr lang="en-US" dirty="0" smtClean="0"/>
              <a:t> Personality may favors taking risks or a psychological need for power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517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20C7A-E202-4246-82B6-80B68D17B475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A960E8-C137-4C00-9A2F-8231520B1FB1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52E8E7-6A20-4C6C-A636-F6BA85FD1B1C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"/>
          <p:cNvSpPr/>
          <p:nvPr/>
        </p:nvSpPr>
        <p:spPr>
          <a:xfrm>
            <a:off x="419760" y="1312924"/>
            <a:ext cx="8487720" cy="1154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D08BEA0-BE54-4ACB-98E9-9FD069B7EECC}"/>
              </a:ext>
            </a:extLst>
          </p:cNvPr>
          <p:cNvSpPr/>
          <p:nvPr/>
        </p:nvSpPr>
        <p:spPr>
          <a:xfrm>
            <a:off x="102637" y="214605"/>
            <a:ext cx="8804843" cy="1446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and 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Terrorism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8" y="1804391"/>
            <a:ext cx="6378004" cy="42605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Armed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Conflict: Causes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Objectives 2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1922675"/>
            <a:ext cx="8929396" cy="3563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second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Image: State dominance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Statecraft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and threat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military force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of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state to initiate armed conflict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Militarism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diversionary theory of war </a:t>
            </a:r>
            <a:endParaRPr lang="en-US" sz="3200" i="1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4476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State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Level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67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Armed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Conflict: Causes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Objectives 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1629535"/>
            <a:ext cx="8929396" cy="38568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diversionary theory of war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4476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State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Level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6" y="2214310"/>
            <a:ext cx="6265506" cy="38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2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Armed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Conflict: Causes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Objectives 4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4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1531455"/>
            <a:ext cx="8929396" cy="47573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 image: System level of analysis 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Offensive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realism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Defensive realism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Militarism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Distribution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Anarchical Nature of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System-Level Resource and Economic Factors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i="1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System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Level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53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Trends in Armed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Conflict 1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1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25963" y="1876688"/>
            <a:ext cx="8929396" cy="36843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14,000 wars throughout recorded history.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Armed conflict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by a factor of three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1960–1992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1990,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instances of direct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Regional Dispersion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Incidence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80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Trends in Armed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Conflict 2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3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25963" y="1876688"/>
            <a:ext cx="8929396" cy="3292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Warfare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something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decline 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rapidly escalated the ability to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kill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areas of robotics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Unmanned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aerial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Other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Patterns and Trends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00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Trends in Armed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Conflict 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3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44624" y="2035309"/>
            <a:ext cx="8929396" cy="3525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Nationalism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also qualitatively changed warfare.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 and cost of war have expanded as a result of technology and nationalism.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 endeavor has always been and remains costly</a:t>
            </a:r>
            <a:endParaRPr lang="en-US" sz="3200" i="1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Other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Patterns and Trends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50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Changing Context 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War 1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4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44624" y="2221254"/>
            <a:ext cx="8929396" cy="3367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ought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states,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armed forces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By-product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metamorphosis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Transformed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from a feudal endeavor to a thoroughly modern one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 mere exercises in statecraft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Waging and Sustaining “New” Wars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“Old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” Wars: Origins and Logic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84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Changing Context 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War 2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5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44624" y="2221254"/>
            <a:ext cx="8929396" cy="3367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“Old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” Wars: Origins and Logic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1531454"/>
            <a:ext cx="6764694" cy="43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3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Changing Context 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War 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5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conflicts are likely to be carried out by actors other than states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sustained by remittances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Globalization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Catalyst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Crisis of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Crisis of Identity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“New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” Wars: Origins and Logic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61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Changing Context 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War 4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5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3503645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Globalization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Catalyst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“New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” Wars: Origins and Logic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1454"/>
            <a:ext cx="3631950" cy="4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8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4645" y="636280"/>
            <a:ext cx="9069355" cy="1444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Terrorism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247621" y="2752530"/>
            <a:ext cx="8723402" cy="3181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Concept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Armed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Conflict: Causes and Objectives  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in Armed </a:t>
            </a: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Changing Context of </a:t>
            </a: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Asymmetrical Warfare: Terrorism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Changing Context 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War 5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5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“New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” Wars: Origins and Logic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84" y="1728851"/>
            <a:ext cx="6136877" cy="40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Asymmetrical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Warfare: Terrorism 1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agreed upon definition of terrorism.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impeded treaty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 and impact of terrorism has grown.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understood as a form of political violence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Transnational terrorism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Definition and Scope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986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Asymmetrical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Warfare: Terrorism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2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Definition and Scope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3" y="1653850"/>
            <a:ext cx="6438123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4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Asymmetrical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Warfare: Terrorism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clash between Western liberalism and other views of politics, society, and economic activity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 or societal-level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level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level: Terrorism occurs because, like war, it can be effective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Causes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of Terrorism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506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Asymmetrical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Warfare: Terrorism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Sources of Terrorism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96" y="1531454"/>
            <a:ext cx="4255008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3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Asymmetrical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Warfare: Terrorism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State-Sponsored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Terrorism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Transnational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Terrorist Groups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Spotlight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ISIS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Sources of Terrorism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533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Asymmetrical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Warfare: Terrorism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Sources of Terrorism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67" y="1829368"/>
            <a:ext cx="6186196" cy="41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Asymmetrical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Warfare: Terrorism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025311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Sources of Terrorism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7" y="1670281"/>
            <a:ext cx="7504176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8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of 2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37384" y="1828800"/>
            <a:ext cx="8668512" cy="3965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6.1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ways that war is defined, classified, and measured 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causes and objectives of war at the individual, societal, and systemic levels of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analysis.</a:t>
            </a:r>
            <a:endParaRPr lang="en-US" sz="3000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.3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patterns and prevailing trends in the incidence, type, intensity, and qualitative 	 of armed conflict.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sz="3200" b="0" strike="noStrike" spc="-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302699" y="1968760"/>
            <a:ext cx="8668512" cy="3965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6.4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identity, globalization, and transnationalism on war and armed conflict, particularly with respect to contemporary intrastate conflicts. 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appeal, sources, tactics, and perpetrators of transnational terrorism</a:t>
            </a:r>
            <a:endParaRPr lang="en-US" sz="3000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8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of 2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37384" y="1828800"/>
            <a:ext cx="8668512" cy="3965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6.1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ways that war is defined, classified, and measured 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causes and objectives of war at the individual, societal, and systemic levels of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analysis.</a:t>
            </a:r>
            <a:endParaRPr lang="en-US" sz="3000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.3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patterns and prevailing trends in the incidence, type, intensity, and qualitative 	 of armed conflict.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302699" y="1968760"/>
            <a:ext cx="8668512" cy="3965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6.4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identity, globalization, and transnationalism on war and armed conflict, particularly with respect to contemporary intrastate conflicts. 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appeal, sources, tactics, and perpetrators of transnational terrorism</a:t>
            </a:r>
            <a:endParaRPr lang="en-US" sz="3000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4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 as a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Concept 1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1629536"/>
            <a:ext cx="8929396" cy="4560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lacks a single widely accepted definition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David Singer and Melvin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definition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Armed conflict (less than a 1000 deaths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Lewis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Richardson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Sweden’s University of Uppsala Conflict Data Project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of Civil War (CSCW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4476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Defining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and Measuring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War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12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 as a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Concept 2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1629535"/>
            <a:ext cx="4875245" cy="4286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aggression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self-defense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preemption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4476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Classifying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Warfare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80" y="1620504"/>
            <a:ext cx="3596640" cy="42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9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 as a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Concept 3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4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2221254"/>
            <a:ext cx="8929396" cy="3358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been declared obsolete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armed violence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codification of practice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state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Europe: Aimed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averting major wars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4476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Persistence vs. Obsolescence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6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War as a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Concept 4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1922675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Declarations of war’s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obsolescence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of the democratic peace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order post-Cold War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Extensive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proliferation of armed conflict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fallacy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triumphal proclamations of the </a:t>
            </a: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history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4476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Persistence vs. Obsolescence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01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364812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Armed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Conflict: Causes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Objectives 1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302" y="1922675"/>
            <a:ext cx="8929396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a form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 is an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individual’s choice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by-product of human nature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Leaders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personality traits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</a:t>
            </a:r>
            <a:endParaRPr lang="en-US" sz="3200" i="1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risks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a psychological need for power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i="1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4476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Individual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Level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93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StudentC05_Globalization</Template>
  <TotalTime>3525</TotalTime>
  <Words>1079</Words>
  <Application>Microsoft Office PowerPoint</Application>
  <PresentationFormat>On-screen Show (4:3)</PresentationFormat>
  <Paragraphs>246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/>
  <dc:creator>neil oculi</dc:creator>
  <dc:description/>
  <cp:lastModifiedBy>UConn</cp:lastModifiedBy>
  <cp:revision>267</cp:revision>
  <dcterms:created xsi:type="dcterms:W3CDTF">2019-05-29T20:45:56Z</dcterms:created>
  <dcterms:modified xsi:type="dcterms:W3CDTF">2019-09-23T07:50:42Z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Oxford University Press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