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3"/>
  </p:notesMasterIdLst>
  <p:sldIdLst>
    <p:sldId id="256" r:id="rId5"/>
    <p:sldId id="258" r:id="rId6"/>
    <p:sldId id="325" r:id="rId7"/>
    <p:sldId id="509" r:id="rId8"/>
    <p:sldId id="601" r:id="rId9"/>
    <p:sldId id="597" r:id="rId10"/>
    <p:sldId id="602" r:id="rId11"/>
    <p:sldId id="598" r:id="rId12"/>
    <p:sldId id="599" r:id="rId13"/>
    <p:sldId id="600" r:id="rId14"/>
    <p:sldId id="603" r:id="rId15"/>
    <p:sldId id="604" r:id="rId16"/>
    <p:sldId id="608" r:id="rId17"/>
    <p:sldId id="606" r:id="rId18"/>
    <p:sldId id="609" r:id="rId19"/>
    <p:sldId id="610" r:id="rId20"/>
    <p:sldId id="607" r:id="rId21"/>
    <p:sldId id="611" r:id="rId22"/>
    <p:sldId id="612" r:id="rId23"/>
    <p:sldId id="617" r:id="rId24"/>
    <p:sldId id="613" r:id="rId25"/>
    <p:sldId id="618" r:id="rId26"/>
    <p:sldId id="614" r:id="rId27"/>
    <p:sldId id="615" r:id="rId28"/>
    <p:sldId id="616" r:id="rId29"/>
    <p:sldId id="619" r:id="rId30"/>
    <p:sldId id="620" r:id="rId31"/>
    <p:sldId id="5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1" autoAdjust="0"/>
  </p:normalViewPr>
  <p:slideViewPr>
    <p:cSldViewPr snapToGrid="0">
      <p:cViewPr>
        <p:scale>
          <a:sx n="116" d="100"/>
          <a:sy n="116" d="100"/>
        </p:scale>
        <p:origin x="-13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441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5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52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77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673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845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868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045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002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Violations against children despite the Convention on the Rights of the Child (1989) being one of the most widely ratified treaty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1641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34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958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836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7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021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5807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407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120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488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86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first-generation rights --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 that focus on civil liberties and political freedoms and for many states serve as the core to a rights system based on equality and nondiscrimination. Some international relations scholars have classified these rights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proscriptive rights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second-generation rights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largely centered on economic and social rights, such as economic subsistence, education, nutrition, sanitation, work, housing, and health care. For some international relations scholars, these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prescriptive rights </a:t>
            </a:r>
          </a:p>
          <a:p>
            <a:pPr lvl="2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third-generation rights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those rights focused on the communal aspects of being human. These rights, labeled group or solidarity rights, can only be realized collectively.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3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74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54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84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5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7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xmlns="" id="{6D08BEA0-BE54-4ACB-98E9-9FD069B7EECC}"/>
              </a:ext>
            </a:extLst>
          </p:cNvPr>
          <p:cNvSpPr/>
          <p:nvPr/>
        </p:nvSpPr>
        <p:spPr>
          <a:xfrm>
            <a:off x="51318" y="416676"/>
            <a:ext cx="8907480" cy="1327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Rights: A Tool for Preserving and Enhancing Human Dignity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1816674"/>
            <a:ext cx="6326155" cy="394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7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01301" y="1975342"/>
            <a:ext cx="8640316" cy="4214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UN-sponsored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treaties addressing right of specific groups such as women, children,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Torture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military-related human rights abuses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conventions and judicial arms of Intergovernmental Organizations (IGOs)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Laws and Norms</a:t>
            </a:r>
          </a:p>
        </p:txBody>
      </p:sp>
    </p:spTree>
    <p:extLst>
      <p:ext uri="{BB962C8B-B14F-4D97-AF65-F5344CB8AC3E}">
        <p14:creationId xmlns:p14="http://schemas.microsoft.com/office/powerpoint/2010/main" val="355499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1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975342"/>
            <a:ext cx="8827013" cy="3576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 on Human Rights (UNCHR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Council (UNHRC)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domestic politics and the UNHRC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Periodic Review (UPR) and how it 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United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Nations Monitoring Mechanisms</a:t>
            </a:r>
          </a:p>
        </p:txBody>
      </p:sp>
    </p:spTree>
    <p:extLst>
      <p:ext uri="{BB962C8B-B14F-4D97-AF65-F5344CB8AC3E}">
        <p14:creationId xmlns:p14="http://schemas.microsoft.com/office/powerpoint/2010/main" val="108964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2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975342"/>
            <a:ext cx="8827013" cy="4214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contributions include: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Raising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awareness about human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rights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Educating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training,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Promoting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protecting human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d) Advocating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human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 through 	  	    education and mobilization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Role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NGOs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1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3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975342"/>
            <a:ext cx="8827013" cy="4214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Role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of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NGOs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87" y="1769128"/>
            <a:ext cx="6345611" cy="42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4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4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975342"/>
            <a:ext cx="8827013" cy="4214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to sovereign control vis-à-vis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responsibility in promoting and upholding human rights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international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Responsibility to Protect (R2P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Technology Revolution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State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Sovereignty and Enforcement</a:t>
            </a:r>
          </a:p>
        </p:txBody>
      </p:sp>
    </p:spTree>
    <p:extLst>
      <p:ext uri="{BB962C8B-B14F-4D97-AF65-F5344CB8AC3E}">
        <p14:creationId xmlns:p14="http://schemas.microsoft.com/office/powerpoint/2010/main" val="425753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5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975342"/>
            <a:ext cx="8827013" cy="4214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State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Sovereignty and Enforcement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95" y="1651018"/>
            <a:ext cx="6247857" cy="41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6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975342"/>
            <a:ext cx="8827013" cy="4214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State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Sovereignty and Enforcement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0" y="1769128"/>
            <a:ext cx="6282925" cy="42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4645" y="364812"/>
            <a:ext cx="918132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Enforcement  7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14604" y="1671022"/>
            <a:ext cx="8827013" cy="451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signatory does not equal compliance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enforcement mechanisms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Differences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cultural standards 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Political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selectivity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Lack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support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Legal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Barriers to Progress on Human Rights</a:t>
            </a:r>
          </a:p>
        </p:txBody>
      </p:sp>
    </p:spTree>
    <p:extLst>
      <p:ext uri="{BB962C8B-B14F-4D97-AF65-F5344CB8AC3E}">
        <p14:creationId xmlns:p14="http://schemas.microsoft.com/office/powerpoint/2010/main" val="250145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364812"/>
            <a:ext cx="9255967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1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8"/>
            <a:ext cx="8827013" cy="451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Violations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forced into child soldiers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sex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slavery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refugees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internally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displaced persons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Critical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Violations</a:t>
            </a:r>
          </a:p>
        </p:txBody>
      </p:sp>
    </p:spTree>
    <p:extLst>
      <p:ext uri="{BB962C8B-B14F-4D97-AF65-F5344CB8AC3E}">
        <p14:creationId xmlns:p14="http://schemas.microsoft.com/office/powerpoint/2010/main" val="19857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8"/>
            <a:ext cx="8957346" cy="451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child soldiers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At least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250,000 child soldiers worldwide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About 40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of all child soldiers are girls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Iraq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Syria, South Sudan, and the Philippines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Critical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Violations</a:t>
            </a:r>
          </a:p>
        </p:txBody>
      </p:sp>
    </p:spTree>
    <p:extLst>
      <p:ext uri="{BB962C8B-B14F-4D97-AF65-F5344CB8AC3E}">
        <p14:creationId xmlns:p14="http://schemas.microsoft.com/office/powerpoint/2010/main" val="224214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Rights: A Tool for Preserving and Enhancing Human Dignity</a:t>
            </a:r>
          </a:p>
        </p:txBody>
      </p:sp>
      <p:sp>
        <p:nvSpPr>
          <p:cNvPr id="255" name="CustomShape 2"/>
          <p:cNvSpPr/>
          <p:nvPr/>
        </p:nvSpPr>
        <p:spPr>
          <a:xfrm>
            <a:off x="211015" y="2752530"/>
            <a:ext cx="8736037" cy="3181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Emergence of Human Rights 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 Enforcement 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 Issues and Advocacy</a:t>
            </a: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8"/>
            <a:ext cx="8957346" cy="451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Refugees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Syrian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2.7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Syrian children are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school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About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380,000 in Turkey alone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Critical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Violations</a:t>
            </a:r>
          </a:p>
        </p:txBody>
      </p:sp>
    </p:spTree>
    <p:extLst>
      <p:ext uri="{BB962C8B-B14F-4D97-AF65-F5344CB8AC3E}">
        <p14:creationId xmlns:p14="http://schemas.microsoft.com/office/powerpoint/2010/main" val="48191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8"/>
            <a:ext cx="8827013" cy="451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enables us to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 Classify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violations and abusers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Monitor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states’ responsibility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patterns of causes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		    consequences 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Advocate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rights improvements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Critical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Violations</a:t>
            </a:r>
          </a:p>
        </p:txBody>
      </p:sp>
    </p:spTree>
    <p:extLst>
      <p:ext uri="{BB962C8B-B14F-4D97-AF65-F5344CB8AC3E}">
        <p14:creationId xmlns:p14="http://schemas.microsoft.com/office/powerpoint/2010/main" val="115045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5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646645" y="1804578"/>
            <a:ext cx="4264385" cy="428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Afghanistan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Iraq e.g.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women voting ?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safe to travel to vote?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Disparity between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women’s and men’s wages,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Women’s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0" y="1804578"/>
            <a:ext cx="3097984" cy="43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8"/>
            <a:ext cx="8929354" cy="38854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collecting the necessary data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 Assumption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universal agreement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incomplete data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data reliability 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Underreporting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human rights violations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Critical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Violations</a:t>
            </a:r>
          </a:p>
        </p:txBody>
      </p:sp>
    </p:spTree>
    <p:extLst>
      <p:ext uri="{BB962C8B-B14F-4D97-AF65-F5344CB8AC3E}">
        <p14:creationId xmlns:p14="http://schemas.microsoft.com/office/powerpoint/2010/main" val="124366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9"/>
            <a:ext cx="8929354" cy="3568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Student-led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resistance and protests are not new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student advocacy on right issues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key to human rights advocacy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media to draw attention and mobilize support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Student-Led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Campaigns</a:t>
            </a:r>
          </a:p>
        </p:txBody>
      </p:sp>
    </p:spTree>
    <p:extLst>
      <p:ext uri="{BB962C8B-B14F-4D97-AF65-F5344CB8AC3E}">
        <p14:creationId xmlns:p14="http://schemas.microsoft.com/office/powerpoint/2010/main" val="212981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9"/>
            <a:ext cx="8929354" cy="3568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anti-sweatshop movement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anti-trafficking movement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Student-Led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Campaigns</a:t>
            </a:r>
          </a:p>
        </p:txBody>
      </p:sp>
    </p:spTree>
    <p:extLst>
      <p:ext uri="{BB962C8B-B14F-4D97-AF65-F5344CB8AC3E}">
        <p14:creationId xmlns:p14="http://schemas.microsoft.com/office/powerpoint/2010/main" val="12776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9"/>
            <a:ext cx="8929354" cy="3568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Student-Led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Human Rights Campaigns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30" y="1946139"/>
            <a:ext cx="5998136" cy="39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" y="364812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Human Rights Issues and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Advocacy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10 of 10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4017" y="1946138"/>
            <a:ext cx="8929354" cy="3969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late 1990s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modern-day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slavery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victims, including abduction, deceit, seduction, and promises of a better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Guestworker Alliance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3" y="1223249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Anti-Trafficking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357627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140677" y="1842868"/>
            <a:ext cx="8750105" cy="4417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human rights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principles.  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nderstand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theoretical perspectives on how human rights standards have emerged since World War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complex international legal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system.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greatest human rights violations of the 21st century </a:t>
            </a:r>
          </a:p>
        </p:txBody>
      </p:sp>
    </p:spTree>
    <p:extLst>
      <p:ext uri="{BB962C8B-B14F-4D97-AF65-F5344CB8AC3E}">
        <p14:creationId xmlns:p14="http://schemas.microsoft.com/office/powerpoint/2010/main" val="275672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140677" y="1842868"/>
            <a:ext cx="8750105" cy="4417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human rights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principles.  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nderstand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theoretical perspectives on how human rights standards have emerged since World War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complex international legal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system.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greatest human rights violations of the 21st century </a:t>
            </a: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1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77366" y="1854044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emergence with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Enlightenment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First-generation rights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Second-generation rights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Third-generation rights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overnments and human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Critiques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categorization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Language</a:t>
            </a:r>
          </a:p>
        </p:txBody>
      </p:sp>
    </p:spTree>
    <p:extLst>
      <p:ext uri="{BB962C8B-B14F-4D97-AF65-F5344CB8AC3E}">
        <p14:creationId xmlns:p14="http://schemas.microsoft.com/office/powerpoint/2010/main" val="77069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2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77366" y="1854044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Language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2" y="1651018"/>
            <a:ext cx="7347526" cy="41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3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01301" y="1975342"/>
            <a:ext cx="8640316" cy="3585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Critiques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categorization of rights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realization of rights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 in service of human needs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rights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Language</a:t>
            </a:r>
          </a:p>
        </p:txBody>
      </p:sp>
    </p:spTree>
    <p:extLst>
      <p:ext uri="{BB962C8B-B14F-4D97-AF65-F5344CB8AC3E}">
        <p14:creationId xmlns:p14="http://schemas.microsoft.com/office/powerpoint/2010/main" val="357913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4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01301" y="1975342"/>
            <a:ext cx="8640316" cy="3585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Language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3" y="1769128"/>
            <a:ext cx="4843924" cy="41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5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01301" y="1975342"/>
            <a:ext cx="8640316" cy="3585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II; modern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movement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groups,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(NGOs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Declaration of Human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preamble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Thirty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(UDHR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Laws and Norms</a:t>
            </a:r>
          </a:p>
        </p:txBody>
      </p:sp>
    </p:spTree>
    <p:extLst>
      <p:ext uri="{BB962C8B-B14F-4D97-AF65-F5344CB8AC3E}">
        <p14:creationId xmlns:p14="http://schemas.microsoft.com/office/powerpoint/2010/main" val="374599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	The Emergence of Human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Rights 6 of 7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01301" y="1975342"/>
            <a:ext cx="8640316" cy="3585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Covenant on Civil and Political Rights (ICCPR, 1966)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Covenant on Economic, Social, and Cultural Rights (ICESCR, 1966)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are not signatories or have not ratified the two multilateral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treaties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Human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Rights Laws and Norms</a:t>
            </a:r>
          </a:p>
        </p:txBody>
      </p:sp>
    </p:spTree>
    <p:extLst>
      <p:ext uri="{BB962C8B-B14F-4D97-AF65-F5344CB8AC3E}">
        <p14:creationId xmlns:p14="http://schemas.microsoft.com/office/powerpoint/2010/main" val="125919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4317</TotalTime>
  <Words>842</Words>
  <Application>Microsoft Office PowerPoint</Application>
  <PresentationFormat>On-screen Show (4:3)</PresentationFormat>
  <Paragraphs>179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KEEFE, Patrick</cp:lastModifiedBy>
  <cp:revision>357</cp:revision>
  <dcterms:created xsi:type="dcterms:W3CDTF">2019-05-29T20:45:56Z</dcterms:created>
  <dcterms:modified xsi:type="dcterms:W3CDTF">2019-10-02T16:49:42Z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