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39"/>
  </p:notesMasterIdLst>
  <p:sldIdLst>
    <p:sldId id="256" r:id="rId7"/>
    <p:sldId id="258" r:id="rId8"/>
    <p:sldId id="257" r:id="rId9"/>
    <p:sldId id="259" r:id="rId10"/>
    <p:sldId id="260" r:id="rId11"/>
    <p:sldId id="261" r:id="rId12"/>
    <p:sldId id="263" r:id="rId13"/>
    <p:sldId id="264" r:id="rId14"/>
    <p:sldId id="266" r:id="rId15"/>
    <p:sldId id="265" r:id="rId16"/>
    <p:sldId id="267" r:id="rId17"/>
    <p:sldId id="268" r:id="rId18"/>
    <p:sldId id="270" r:id="rId19"/>
    <p:sldId id="272" r:id="rId20"/>
    <p:sldId id="273" r:id="rId21"/>
    <p:sldId id="276" r:id="rId22"/>
    <p:sldId id="277" r:id="rId23"/>
    <p:sldId id="279" r:id="rId24"/>
    <p:sldId id="280" r:id="rId25"/>
    <p:sldId id="281" r:id="rId26"/>
    <p:sldId id="282" r:id="rId27"/>
    <p:sldId id="284" r:id="rId28"/>
    <p:sldId id="283" r:id="rId29"/>
    <p:sldId id="285" r:id="rId30"/>
    <p:sldId id="287" r:id="rId31"/>
    <p:sldId id="288" r:id="rId32"/>
    <p:sldId id="294" r:id="rId33"/>
    <p:sldId id="289" r:id="rId34"/>
    <p:sldId id="292" r:id="rId35"/>
    <p:sldId id="290" r:id="rId36"/>
    <p:sldId id="295" r:id="rId37"/>
    <p:sldId id="29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3"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244"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245"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 </a:t>
            </a:r>
          </a:p>
        </p:txBody>
      </p:sp>
      <p:sp>
        <p:nvSpPr>
          <p:cNvPr id="246"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 </a:t>
            </a:r>
          </a:p>
        </p:txBody>
      </p:sp>
      <p:sp>
        <p:nvSpPr>
          <p:cNvPr id="247"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 </a:t>
            </a:r>
          </a:p>
        </p:txBody>
      </p:sp>
      <p:sp>
        <p:nvSpPr>
          <p:cNvPr id="248"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194456DA-4926-4152-A3ED-CE732EAC76DF}"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noRot="1" noChangeAspect="1"/>
          </p:cNvSpPr>
          <p:nvPr>
            <p:ph type="sldImg"/>
          </p:nvPr>
        </p:nvSpPr>
        <p:spPr>
          <a:xfrm>
            <a:off x="1143000" y="685800"/>
            <a:ext cx="4572000" cy="3429000"/>
          </a:xfrm>
          <a:prstGeom prst="rect">
            <a:avLst/>
          </a:prstGeom>
        </p:spPr>
      </p:sp>
      <p:sp>
        <p:nvSpPr>
          <p:cNvPr id="327" name="PlaceHolder 2"/>
          <p:cNvSpPr>
            <a:spLocks noGrp="1"/>
          </p:cNvSpPr>
          <p:nvPr>
            <p:ph type="body"/>
          </p:nvPr>
        </p:nvSpPr>
        <p:spPr>
          <a:xfrm>
            <a:off x="685800" y="4343400"/>
            <a:ext cx="5485680" cy="4114080"/>
          </a:xfrm>
          <a:prstGeom prst="rect">
            <a:avLst/>
          </a:prstGeom>
        </p:spPr>
        <p:txBody>
          <a:bodyPr lIns="0" tIns="0" rIns="0" bIns="0">
            <a:noAutofit/>
          </a:bodyPr>
          <a:lstStyle/>
          <a:p>
            <a:endParaRPr lang="en-US" sz="2000" b="0" strike="noStrike" spc="-1" dirty="0">
              <a:latin typeface="Arial"/>
            </a:endParaRPr>
          </a:p>
        </p:txBody>
      </p:sp>
      <p:sp>
        <p:nvSpPr>
          <p:cNvPr id="328"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C12D266-5A7B-46CF-A46A-E289E20043E3}" type="slidenum">
              <a:rPr lang="en-US" sz="1200" b="0" strike="noStrike" spc="-1">
                <a:solidFill>
                  <a:srgbClr val="000000"/>
                </a:solidFill>
                <a:latin typeface="+mn-lt"/>
                <a:ea typeface="+mn-ea"/>
              </a:rPr>
              <a:t>1</a:t>
            </a:fld>
            <a:endParaRPr lang="en-US"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sequence is globalization: reducing fewer international economic restrictions would → increase prosperity, thereby → decreasing a source of potential conflict among countries (</a:t>
            </a:r>
            <a:r>
              <a:rPr lang="en-US" sz="1200" kern="1200" dirty="0" err="1">
                <a:solidFill>
                  <a:schemeClr val="tx1"/>
                </a:solidFill>
                <a:effectLst/>
                <a:latin typeface="+mn-lt"/>
                <a:ea typeface="+mn-ea"/>
                <a:cs typeface="+mn-cs"/>
              </a:rPr>
              <a:t>Ikenberry</a:t>
            </a:r>
            <a:r>
              <a:rPr lang="en-US" sz="1200" kern="1200" dirty="0">
                <a:solidFill>
                  <a:schemeClr val="tx1"/>
                </a:solidFill>
                <a:effectLst/>
                <a:latin typeface="+mn-lt"/>
                <a:ea typeface="+mn-ea"/>
                <a:cs typeface="+mn-cs"/>
              </a:rPr>
              <a:t>, 2001)</a:t>
            </a:r>
          </a:p>
          <a:p>
            <a:r>
              <a:rPr lang="en-US" sz="1200" kern="1200" dirty="0">
                <a:solidFill>
                  <a:schemeClr val="tx1"/>
                </a:solidFill>
                <a:effectLst/>
                <a:latin typeface="+mn-lt"/>
                <a:ea typeface="+mn-ea"/>
                <a:cs typeface="+mn-cs"/>
              </a:rPr>
              <a:t>Second Sequence: </a:t>
            </a:r>
          </a:p>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105259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3263217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Important to Global Civil Society are </a:t>
            </a:r>
            <a:r>
              <a:rPr lang="en-US" sz="1200" kern="1200" dirty="0">
                <a:solidFill>
                  <a:schemeClr val="tx1"/>
                </a:solidFill>
                <a:effectLst/>
                <a:latin typeface="+mn-lt"/>
                <a:ea typeface="+mn-ea"/>
                <a:cs typeface="+mn-cs"/>
              </a:rPr>
              <a:t>ideas, values, institutions, organizations, networks working beyond the boundaries of the state national markets, polities, and economies.  </a:t>
            </a:r>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51375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31</a:t>
            </a:fld>
            <a:endParaRPr lang="en-US" sz="1400" b="0" strike="noStrike" spc="-1">
              <a:latin typeface="Times New Roman"/>
            </a:endParaRPr>
          </a:p>
        </p:txBody>
      </p:sp>
    </p:spTree>
    <p:extLst>
      <p:ext uri="{BB962C8B-B14F-4D97-AF65-F5344CB8AC3E}">
        <p14:creationId xmlns:p14="http://schemas.microsoft.com/office/powerpoint/2010/main" val="77188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32</a:t>
            </a:fld>
            <a:endParaRPr lang="en-US" sz="1400" b="0" strike="noStrike" spc="-1">
              <a:latin typeface="Times New Roman"/>
            </a:endParaRPr>
          </a:p>
        </p:txBody>
      </p:sp>
    </p:spTree>
    <p:extLst>
      <p:ext uri="{BB962C8B-B14F-4D97-AF65-F5344CB8AC3E}">
        <p14:creationId xmlns:p14="http://schemas.microsoft.com/office/powerpoint/2010/main" val="350527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2</a:t>
            </a:fld>
            <a:endParaRPr lang="en-US" sz="1400" b="0" strike="noStrike" spc="-1">
              <a:latin typeface="Times New Roman"/>
            </a:endParaRPr>
          </a:p>
        </p:txBody>
      </p:sp>
    </p:spTree>
    <p:extLst>
      <p:ext uri="{BB962C8B-B14F-4D97-AF65-F5344CB8AC3E}">
        <p14:creationId xmlns:p14="http://schemas.microsoft.com/office/powerpoint/2010/main" val="3070961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315504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solidFill>
                  <a:srgbClr val="4F81BD"/>
                </a:solidFill>
                <a:latin typeface="Calibri"/>
              </a:rPr>
              <a:t>While many may seen globalization as an abstract term, it constantly impact our daily lives, from the food we eat to the computer we use, our clothing all form part of a global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solidFill>
                  <a:srgbClr val="4F81BD"/>
                </a:solidFill>
                <a:latin typeface="Calibri"/>
              </a:rPr>
              <a:t>Globalization is “shrinking the world” bringing people and places closer together more rapidly and more cheaply than ever before. </a:t>
            </a:r>
            <a:endParaRPr lang="en-US" sz="1200" b="0" strike="noStrike" spc="-1" dirty="0">
              <a:latin typeface="+mn-lt"/>
            </a:endParaRPr>
          </a:p>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4</a:t>
            </a:fld>
            <a:endParaRPr lang="en-US" sz="1400" b="0" strike="noStrike" spc="-1">
              <a:latin typeface="Times New Roman"/>
            </a:endParaRPr>
          </a:p>
        </p:txBody>
      </p:sp>
    </p:spTree>
    <p:extLst>
      <p:ext uri="{BB962C8B-B14F-4D97-AF65-F5344CB8AC3E}">
        <p14:creationId xmlns:p14="http://schemas.microsoft.com/office/powerpoint/2010/main" val="404153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Globalization </a:t>
            </a:r>
            <a:r>
              <a:rPr lang="en-US" sz="1200" b="0" strike="noStrike" spc="-1" dirty="0">
                <a:solidFill>
                  <a:srgbClr val="4F81BD"/>
                </a:solidFill>
                <a:latin typeface="Calibri" panose="020F0502020204030204" pitchFamily="34" charset="0"/>
                <a:cs typeface="Calibri" panose="020F0502020204030204" pitchFamily="34" charset="0"/>
              </a:rPr>
              <a:t>dates back </a:t>
            </a:r>
            <a:r>
              <a:rPr lang="en-US" sz="1200" spc="-1" dirty="0">
                <a:solidFill>
                  <a:srgbClr val="4F81BD"/>
                </a:solidFill>
                <a:latin typeface="Calibri" panose="020F0502020204030204" pitchFamily="34" charset="0"/>
                <a:cs typeface="Calibri" panose="020F0502020204030204" pitchFamily="34" charset="0"/>
              </a:rPr>
              <a:t>as far as when isolated tribe began to interact through war, trade etc. </a:t>
            </a:r>
          </a:p>
          <a:p>
            <a:r>
              <a:rPr lang="en-US" sz="1200" spc="-1" dirty="0">
                <a:solidFill>
                  <a:srgbClr val="4F81BD"/>
                </a:solidFill>
                <a:latin typeface="Calibri" panose="020F0502020204030204" pitchFamily="34" charset="0"/>
                <a:cs typeface="Calibri" panose="020F0502020204030204" pitchFamily="34" charset="0"/>
              </a:rPr>
              <a:t>With the end of the cold War industrialized capitalism restructured the global economy and accelerated contemporary globalization. </a:t>
            </a:r>
          </a:p>
          <a:p>
            <a:r>
              <a:rPr lang="en-US" sz="1200" spc="-1" dirty="0">
                <a:solidFill>
                  <a:srgbClr val="4F81BD"/>
                </a:solidFill>
                <a:latin typeface="Calibri" panose="020F0502020204030204" pitchFamily="34" charset="0"/>
                <a:cs typeface="Calibri" panose="020F0502020204030204" pitchFamily="34" charset="0"/>
              </a:rPr>
              <a:t>Shift in government policies lead to </a:t>
            </a:r>
            <a:r>
              <a:rPr lang="en-US" sz="1200" kern="1200" dirty="0">
                <a:solidFill>
                  <a:schemeClr val="tx1"/>
                </a:solidFill>
                <a:effectLst/>
                <a:latin typeface="+mn-lt"/>
                <a:ea typeface="+mn-ea"/>
                <a:cs typeface="+mn-cs"/>
              </a:rPr>
              <a:t>greater liberalization and internationalization of economic, political and social transactions.</a:t>
            </a:r>
            <a:r>
              <a:rPr lang="en-US" sz="1200" spc="-1" dirty="0">
                <a:solidFill>
                  <a:srgbClr val="4F81BD"/>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201314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Modern megaships, such as the tanker Jahre Viking, which at 1,504 feet long dominates the ocean. Crew members use bicycles to travel from on point to another. </a:t>
            </a:r>
          </a:p>
          <a:p>
            <a:r>
              <a:rPr lang="en-US" sz="1200" kern="1200" dirty="0">
                <a:solidFill>
                  <a:schemeClr val="tx1"/>
                </a:solidFill>
                <a:effectLst/>
                <a:latin typeface="+mn-lt"/>
                <a:ea typeface="+mn-ea"/>
                <a:cs typeface="+mn-cs"/>
              </a:rPr>
              <a:t>Technological revolution in communication connects people globally. With digital media people can get access to news, interact with each other via social media and even organize politically as in the case of the Arab Spring. </a:t>
            </a:r>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238200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Complex Interdependence is a  </a:t>
            </a:r>
            <a:r>
              <a:rPr lang="en-US" sz="1200" kern="1200" dirty="0">
                <a:solidFill>
                  <a:schemeClr val="tx1"/>
                </a:solidFill>
                <a:effectLst/>
                <a:latin typeface="+mn-lt"/>
                <a:ea typeface="+mn-ea"/>
                <a:cs typeface="+mn-cs"/>
              </a:rPr>
              <a:t>Neoliberal institutionalism theory that </a:t>
            </a:r>
            <a:r>
              <a:rPr lang="en-US" sz="1200" b="0" kern="1200" dirty="0">
                <a:solidFill>
                  <a:schemeClr val="tx1"/>
                </a:solidFill>
                <a:effectLst/>
                <a:latin typeface="+mn-lt"/>
                <a:ea typeface="+mn-ea"/>
                <a:cs typeface="+mn-cs"/>
              </a:rPr>
              <a:t>sees g</a:t>
            </a:r>
            <a:r>
              <a:rPr lang="en-US" sz="1200" kern="1200" dirty="0">
                <a:solidFill>
                  <a:schemeClr val="tx1"/>
                </a:solidFill>
                <a:effectLst/>
                <a:latin typeface="+mn-lt"/>
                <a:ea typeface="+mn-ea"/>
                <a:cs typeface="+mn-cs"/>
              </a:rPr>
              <a:t>lobalization as a process in which states often cooperate through integration of economic, social and even political policies.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Dependency Theory, inspired by the work of Karl Marx argues that the global system is an exploitative and unequal relationship among countries. </a:t>
            </a:r>
          </a:p>
          <a:p>
            <a:r>
              <a:rPr lang="en-US" sz="1200" kern="1200" dirty="0">
                <a:solidFill>
                  <a:schemeClr val="tx1"/>
                </a:solidFill>
                <a:effectLst/>
                <a:latin typeface="+mn-lt"/>
                <a:ea typeface="+mn-ea"/>
                <a:cs typeface="+mn-cs"/>
              </a:rPr>
              <a:t>Similar to colonialism and imperialism some countries dominate through capital intensive-industries and other countries providing cheap labor, agricultural production and resource-extraction economies essential to a capitalist system. </a:t>
            </a:r>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243098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creation of the 17 Sustainable Development Goals (SDGs) is a good example of states working together.</a:t>
            </a:r>
          </a:p>
          <a:p>
            <a:endParaRPr lang="en-US" dirty="0"/>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10</a:t>
            </a:fld>
            <a:endParaRPr lang="en-US" sz="1400" b="0" strike="noStrike" spc="-1">
              <a:latin typeface="Times New Roman"/>
            </a:endParaRPr>
          </a:p>
        </p:txBody>
      </p:sp>
    </p:spTree>
    <p:extLst>
      <p:ext uri="{BB962C8B-B14F-4D97-AF65-F5344CB8AC3E}">
        <p14:creationId xmlns:p14="http://schemas.microsoft.com/office/powerpoint/2010/main" val="2662770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763588"/>
            <a:ext cx="5030787" cy="3771900"/>
          </a:xfrm>
        </p:spPr>
      </p:sp>
      <p:sp>
        <p:nvSpPr>
          <p:cNvPr id="3" name="Notes Placeholder 2"/>
          <p:cNvSpPr>
            <a:spLocks noGrp="1"/>
          </p:cNvSpPr>
          <p:nvPr>
            <p:ph type="body" idx="1"/>
          </p:nvPr>
        </p:nvSpPr>
        <p:spPr/>
        <p:txBody>
          <a:bodyPr/>
          <a:lstStyle/>
          <a:p>
            <a:r>
              <a:rPr lang="en-US" dirty="0"/>
              <a:t>While the formal sector is often associated with economic growth, prosperity movement of cheap labor, the informal sector is overlooked by the normal indicators of economic growth such as GDP. </a:t>
            </a:r>
          </a:p>
        </p:txBody>
      </p:sp>
      <p:sp>
        <p:nvSpPr>
          <p:cNvPr id="4" name="Slide Number Placeholder 3"/>
          <p:cNvSpPr>
            <a:spLocks noGrp="1"/>
          </p:cNvSpPr>
          <p:nvPr>
            <p:ph type="sldNum"/>
          </p:nvPr>
        </p:nvSpPr>
        <p:spPr/>
        <p:txBody>
          <a:bodyPr/>
          <a:lstStyle/>
          <a:p>
            <a:pPr algn="r"/>
            <a:fld id="{194456DA-4926-4152-A3ED-CE732EAC76DF}"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61646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44"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4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4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5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5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5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5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5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5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6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6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6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6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7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7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7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7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7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7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7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7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85"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8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8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9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9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9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9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9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9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0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0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0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0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1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1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1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1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1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1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1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3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3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4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4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4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5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5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5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15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16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6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6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7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7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7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8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8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8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18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9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19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9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19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19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19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20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20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08"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10"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1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2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5"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1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21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2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2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7"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29"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30"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3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3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235"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37"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238"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239"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240"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241"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242"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 name="Picture 2"/>
          <p:cNvPicPr/>
          <p:nvPr/>
        </p:nvPicPr>
        <p:blipFill>
          <a:blip r:embed="rId14"/>
          <a:stretch/>
        </p:blipFill>
        <p:spPr>
          <a:xfrm>
            <a:off x="5040" y="0"/>
            <a:ext cx="9138240" cy="6860880"/>
          </a:xfrm>
          <a:prstGeom prst="rect">
            <a:avLst/>
          </a:prstGeom>
          <a:ln>
            <a:noFill/>
          </a:ln>
        </p:spPr>
      </p:pic>
      <p:sp>
        <p:nvSpPr>
          <p:cNvPr id="39" name="CustomShape 1"/>
          <p:cNvSpPr/>
          <p:nvPr/>
        </p:nvSpPr>
        <p:spPr>
          <a:xfrm>
            <a:off x="7117920" y="6423840"/>
            <a:ext cx="1568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FFFFFF"/>
                </a:solidFill>
                <a:latin typeface="Calibri"/>
                <a:ea typeface="DejaVu Sans"/>
              </a:rPr>
              <a:t>© 2018</a:t>
            </a:r>
            <a:endParaRPr lang="en-US" sz="1000" b="0" strike="noStrike" spc="-1">
              <a:latin typeface="Arial"/>
            </a:endParaRPr>
          </a:p>
        </p:txBody>
      </p:sp>
      <p:sp>
        <p:nvSpPr>
          <p:cNvPr id="40" name="CustomShape 2"/>
          <p:cNvSpPr/>
          <p:nvPr/>
        </p:nvSpPr>
        <p:spPr>
          <a:xfrm>
            <a:off x="8686800" y="6423840"/>
            <a:ext cx="389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D320C7A-E202-4246-82B6-80B68D17B475}" type="slidenum">
              <a:rPr lang="en-US" sz="1200" b="0" strike="noStrike" spc="-1">
                <a:solidFill>
                  <a:srgbClr val="FFFFFF"/>
                </a:solidFill>
                <a:latin typeface="Calibri"/>
                <a:ea typeface="DejaVu Sans"/>
              </a:rPr>
              <a:t>‹#›</a:t>
            </a:fld>
            <a:endParaRPr lang="en-US" sz="1200" b="0" strike="noStrike" spc="-1">
              <a:latin typeface="Arial"/>
            </a:endParaRPr>
          </a:p>
        </p:txBody>
      </p:sp>
      <p:sp>
        <p:nvSpPr>
          <p:cNvPr id="41"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42"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 name="Picture 2"/>
          <p:cNvPicPr/>
          <p:nvPr/>
        </p:nvPicPr>
        <p:blipFill>
          <a:blip r:embed="rId14"/>
          <a:stretch/>
        </p:blipFill>
        <p:spPr>
          <a:xfrm>
            <a:off x="5040" y="0"/>
            <a:ext cx="9138240" cy="6860880"/>
          </a:xfrm>
          <a:prstGeom prst="rect">
            <a:avLst/>
          </a:prstGeom>
          <a:ln>
            <a:noFill/>
          </a:ln>
        </p:spPr>
      </p:pic>
      <p:sp>
        <p:nvSpPr>
          <p:cNvPr id="80" name="CustomShape 1"/>
          <p:cNvSpPr/>
          <p:nvPr/>
        </p:nvSpPr>
        <p:spPr>
          <a:xfrm>
            <a:off x="7117920" y="6423840"/>
            <a:ext cx="1568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FFFFFF"/>
                </a:solidFill>
                <a:latin typeface="Calibri"/>
                <a:ea typeface="DejaVu Sans"/>
              </a:rPr>
              <a:t>© 2018</a:t>
            </a:r>
            <a:endParaRPr lang="en-US" sz="1000" b="0" strike="noStrike" spc="-1">
              <a:latin typeface="Arial"/>
            </a:endParaRPr>
          </a:p>
        </p:txBody>
      </p:sp>
      <p:sp>
        <p:nvSpPr>
          <p:cNvPr id="81" name="CustomShape 2"/>
          <p:cNvSpPr/>
          <p:nvPr/>
        </p:nvSpPr>
        <p:spPr>
          <a:xfrm>
            <a:off x="8686800" y="6423840"/>
            <a:ext cx="389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D844AB7-42B3-4625-A6E2-F5062EB1095A}" type="slidenum">
              <a:rPr lang="en-US" sz="1200" b="0" strike="noStrike" spc="-1">
                <a:solidFill>
                  <a:srgbClr val="FFFFFF"/>
                </a:solidFill>
                <a:latin typeface="Calibri"/>
                <a:ea typeface="DejaVu Sans"/>
              </a:rPr>
              <a:t>‹#›</a:t>
            </a:fld>
            <a:endParaRPr lang="en-US" sz="1200" b="0" strike="noStrike" spc="-1">
              <a:latin typeface="Arial"/>
            </a:endParaRPr>
          </a:p>
        </p:txBody>
      </p:sp>
      <p:sp>
        <p:nvSpPr>
          <p:cNvPr id="82"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83"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0" name="Picture 2"/>
          <p:cNvPicPr/>
          <p:nvPr/>
        </p:nvPicPr>
        <p:blipFill>
          <a:blip r:embed="rId14"/>
          <a:stretch/>
        </p:blipFill>
        <p:spPr>
          <a:xfrm>
            <a:off x="5040" y="0"/>
            <a:ext cx="9138240" cy="6860880"/>
          </a:xfrm>
          <a:prstGeom prst="rect">
            <a:avLst/>
          </a:prstGeom>
          <a:ln>
            <a:noFill/>
          </a:ln>
        </p:spPr>
      </p:pic>
      <p:sp>
        <p:nvSpPr>
          <p:cNvPr id="121" name="CustomShape 1"/>
          <p:cNvSpPr/>
          <p:nvPr/>
        </p:nvSpPr>
        <p:spPr>
          <a:xfrm>
            <a:off x="7117920" y="6423840"/>
            <a:ext cx="1568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FFFFFF"/>
                </a:solidFill>
                <a:latin typeface="Calibri"/>
                <a:ea typeface="DejaVu Sans"/>
              </a:rPr>
              <a:t>© 2018</a:t>
            </a:r>
            <a:endParaRPr lang="en-US" sz="1000" b="0" strike="noStrike" spc="-1">
              <a:latin typeface="Arial"/>
            </a:endParaRPr>
          </a:p>
        </p:txBody>
      </p:sp>
      <p:sp>
        <p:nvSpPr>
          <p:cNvPr id="122" name="CustomShape 2"/>
          <p:cNvSpPr/>
          <p:nvPr/>
        </p:nvSpPr>
        <p:spPr>
          <a:xfrm>
            <a:off x="8686800" y="6423840"/>
            <a:ext cx="389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AA960E8-C137-4C00-9A2F-8231520B1FB1}" type="slidenum">
              <a:rPr lang="en-US" sz="1200" b="0" strike="noStrike" spc="-1">
                <a:solidFill>
                  <a:srgbClr val="FFFFFF"/>
                </a:solidFill>
                <a:latin typeface="Calibri"/>
                <a:ea typeface="DejaVu Sans"/>
              </a:rPr>
              <a:t>‹#›</a:t>
            </a:fld>
            <a:endParaRPr lang="en-US" sz="1200" b="0" strike="noStrike" spc="-1">
              <a:latin typeface="Arial"/>
            </a:endParaRPr>
          </a:p>
        </p:txBody>
      </p:sp>
      <p:sp>
        <p:nvSpPr>
          <p:cNvPr id="123"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24"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1" name="Picture 2"/>
          <p:cNvPicPr/>
          <p:nvPr/>
        </p:nvPicPr>
        <p:blipFill>
          <a:blip r:embed="rId14"/>
          <a:stretch/>
        </p:blipFill>
        <p:spPr>
          <a:xfrm>
            <a:off x="5040" y="0"/>
            <a:ext cx="9138240" cy="6860880"/>
          </a:xfrm>
          <a:prstGeom prst="rect">
            <a:avLst/>
          </a:prstGeom>
          <a:ln>
            <a:noFill/>
          </a:ln>
        </p:spPr>
      </p:pic>
      <p:sp>
        <p:nvSpPr>
          <p:cNvPr id="162" name="CustomShape 1"/>
          <p:cNvSpPr/>
          <p:nvPr/>
        </p:nvSpPr>
        <p:spPr>
          <a:xfrm>
            <a:off x="7117920" y="6423840"/>
            <a:ext cx="1568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FFFFFF"/>
                </a:solidFill>
                <a:latin typeface="Calibri"/>
                <a:ea typeface="DejaVu Sans"/>
              </a:rPr>
              <a:t>© 2018</a:t>
            </a:r>
            <a:endParaRPr lang="en-US" sz="1000" b="0" strike="noStrike" spc="-1">
              <a:latin typeface="Arial"/>
            </a:endParaRPr>
          </a:p>
        </p:txBody>
      </p:sp>
      <p:sp>
        <p:nvSpPr>
          <p:cNvPr id="163" name="CustomShape 2"/>
          <p:cNvSpPr/>
          <p:nvPr/>
        </p:nvSpPr>
        <p:spPr>
          <a:xfrm>
            <a:off x="8686800" y="6423840"/>
            <a:ext cx="389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252E8E7-6A20-4C6C-A636-F6BA85FD1B1C}" type="slidenum">
              <a:rPr lang="en-US" sz="1200" b="0" strike="noStrike" spc="-1">
                <a:solidFill>
                  <a:srgbClr val="FFFFFF"/>
                </a:solidFill>
                <a:latin typeface="Calibri"/>
                <a:ea typeface="DejaVu Sans"/>
              </a:rPr>
              <a:t>‹#›</a:t>
            </a:fld>
            <a:endParaRPr lang="en-US" sz="1200" b="0" strike="noStrike" spc="-1">
              <a:latin typeface="Arial"/>
            </a:endParaRPr>
          </a:p>
        </p:txBody>
      </p:sp>
      <p:sp>
        <p:nvSpPr>
          <p:cNvPr id="164"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65"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2" name="Picture 2"/>
          <p:cNvPicPr/>
          <p:nvPr/>
        </p:nvPicPr>
        <p:blipFill>
          <a:blip r:embed="rId14"/>
          <a:stretch/>
        </p:blipFill>
        <p:spPr>
          <a:xfrm>
            <a:off x="5040" y="0"/>
            <a:ext cx="9138240" cy="6860880"/>
          </a:xfrm>
          <a:prstGeom prst="rect">
            <a:avLst/>
          </a:prstGeom>
          <a:ln>
            <a:noFill/>
          </a:ln>
        </p:spPr>
      </p:pic>
      <p:sp>
        <p:nvSpPr>
          <p:cNvPr id="203" name="CustomShape 1"/>
          <p:cNvSpPr/>
          <p:nvPr/>
        </p:nvSpPr>
        <p:spPr>
          <a:xfrm>
            <a:off x="7117920" y="6423840"/>
            <a:ext cx="1568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r>
              <a:rPr lang="en-US" sz="1000" b="0" strike="noStrike" spc="-1">
                <a:solidFill>
                  <a:srgbClr val="FFFFFF"/>
                </a:solidFill>
                <a:latin typeface="Calibri"/>
                <a:ea typeface="DejaVu Sans"/>
              </a:rPr>
              <a:t>© 2018</a:t>
            </a:r>
            <a:endParaRPr lang="en-US" sz="1000" b="0" strike="noStrike" spc="-1">
              <a:latin typeface="Arial"/>
            </a:endParaRPr>
          </a:p>
        </p:txBody>
      </p:sp>
      <p:sp>
        <p:nvSpPr>
          <p:cNvPr id="204" name="CustomShape 2"/>
          <p:cNvSpPr/>
          <p:nvPr/>
        </p:nvSpPr>
        <p:spPr>
          <a:xfrm>
            <a:off x="8686800" y="6423840"/>
            <a:ext cx="3891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53BB689-6E47-4351-BC71-7F90E269250B}" type="slidenum">
              <a:rPr lang="en-US" sz="1200" b="0" strike="noStrike" spc="-1">
                <a:solidFill>
                  <a:srgbClr val="FFFFFF"/>
                </a:solidFill>
                <a:latin typeface="Calibri"/>
                <a:ea typeface="DejaVu Sans"/>
              </a:rPr>
              <a:t>‹#›</a:t>
            </a:fld>
            <a:endParaRPr lang="en-US" sz="1200" b="0" strike="noStrike" spc="-1">
              <a:latin typeface="Arial"/>
            </a:endParaRPr>
          </a:p>
        </p:txBody>
      </p:sp>
      <p:sp>
        <p:nvSpPr>
          <p:cNvPr id="205" name="PlaceHolder 3"/>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206" name="PlaceHolder 4"/>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2"/>
          <p:cNvSpPr/>
          <p:nvPr/>
        </p:nvSpPr>
        <p:spPr>
          <a:xfrm>
            <a:off x="419760" y="1312924"/>
            <a:ext cx="8487720" cy="11543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spcBef>
                <a:spcPts val="479"/>
              </a:spcBef>
            </a:pPr>
            <a:endParaRPr lang="en-US" sz="3600" b="0" strike="noStrike" spc="-1" dirty="0">
              <a:latin typeface="Arial"/>
            </a:endParaRPr>
          </a:p>
        </p:txBody>
      </p:sp>
      <p:sp>
        <p:nvSpPr>
          <p:cNvPr id="5" name="CustomShape 1">
            <a:extLst>
              <a:ext uri="{FF2B5EF4-FFF2-40B4-BE49-F238E27FC236}">
                <a16:creationId xmlns:a16="http://schemas.microsoft.com/office/drawing/2014/main" id="{6D08BEA0-BE54-4ACB-98E9-9FD069B7EECC}"/>
              </a:ext>
            </a:extLst>
          </p:cNvPr>
          <p:cNvSpPr/>
          <p:nvPr/>
        </p:nvSpPr>
        <p:spPr>
          <a:xfrm>
            <a:off x="457560" y="675824"/>
            <a:ext cx="8228880" cy="16695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3200" b="0" strike="noStrike" spc="-1" dirty="0">
                <a:solidFill>
                  <a:schemeClr val="tx2"/>
                </a:solidFill>
                <a:latin typeface="Calibri" panose="020F0502020204030204" pitchFamily="34" charset="0"/>
                <a:cs typeface="Calibri" panose="020F0502020204030204" pitchFamily="34" charset="0"/>
              </a:rPr>
              <a:t>Chapter 5</a:t>
            </a:r>
            <a:br>
              <a:rPr lang="en-US" sz="3200" dirty="0">
                <a:solidFill>
                  <a:schemeClr val="tx2"/>
                </a:solidFill>
                <a:latin typeface="Calibri" panose="020F0502020204030204" pitchFamily="34" charset="0"/>
                <a:cs typeface="Calibri" panose="020F0502020204030204" pitchFamily="34" charset="0"/>
              </a:rPr>
            </a:br>
            <a:r>
              <a:rPr lang="en-US" sz="3200" spc="-1" dirty="0">
                <a:solidFill>
                  <a:schemeClr val="tx2"/>
                </a:solidFill>
                <a:latin typeface="Calibri" panose="020F0502020204030204" pitchFamily="34" charset="0"/>
                <a:cs typeface="Calibri" panose="020F0502020204030204" pitchFamily="34" charset="0"/>
              </a:rPr>
              <a:t>Globalization and Transnationalism: Forces of Integration and Disintegration</a:t>
            </a:r>
            <a:endParaRPr lang="en-US" sz="3200" b="0" strike="noStrike" spc="-1" dirty="0">
              <a:solidFill>
                <a:schemeClr val="tx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914C658-27CC-4E59-86C9-1CD9D4C03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412" y="2294879"/>
            <a:ext cx="5323806" cy="34542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182880" y="1463940"/>
            <a:ext cx="8228880" cy="454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gn="ctr">
              <a:lnSpc>
                <a:spcPct val="100000"/>
              </a:lnSpc>
              <a:spcBef>
                <a:spcPts val="641"/>
              </a:spcBef>
              <a:buClr>
                <a:srgbClr val="4F81BD"/>
              </a:buClr>
            </a:pPr>
            <a:endParaRPr lang="en-US" sz="3200" b="0" strike="noStrike" spc="-1" dirty="0">
              <a:latin typeface="Arial"/>
            </a:endParaRPr>
          </a:p>
        </p:txBody>
      </p:sp>
      <p:sp>
        <p:nvSpPr>
          <p:cNvPr id="270" name="TextShape 2"/>
          <p:cNvSpPr txBox="1"/>
          <p:nvPr/>
        </p:nvSpPr>
        <p:spPr>
          <a:xfrm>
            <a:off x="289080" y="640440"/>
            <a:ext cx="856584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Causes and Conception of Globalization </a:t>
            </a:r>
            <a:r>
              <a:rPr lang="en-US" sz="3500" spc="-1" dirty="0">
                <a:solidFill>
                  <a:srgbClr val="1F497D"/>
                </a:solidFill>
                <a:latin typeface="Calibri"/>
              </a:rPr>
              <a:t>7</a:t>
            </a:r>
            <a:r>
              <a:rPr lang="en-US" sz="3500" b="0" strike="noStrike" spc="-1" dirty="0">
                <a:solidFill>
                  <a:srgbClr val="1F497D"/>
                </a:solidFill>
                <a:latin typeface="Calibri"/>
              </a:rPr>
              <a:t> of </a:t>
            </a:r>
            <a:r>
              <a:rPr lang="en-US" sz="3500" spc="-1" dirty="0">
                <a:solidFill>
                  <a:srgbClr val="1F497D"/>
                </a:solidFill>
                <a:latin typeface="Calibri"/>
              </a:rPr>
              <a:t>7</a:t>
            </a:r>
            <a:endParaRPr lang="en-US" sz="3500" b="0" strike="noStrike" spc="-1" dirty="0">
              <a:latin typeface="Arial"/>
            </a:endParaRPr>
          </a:p>
        </p:txBody>
      </p:sp>
      <p:sp>
        <p:nvSpPr>
          <p:cNvPr id="2" name="Rectangle 1">
            <a:extLst>
              <a:ext uri="{FF2B5EF4-FFF2-40B4-BE49-F238E27FC236}">
                <a16:creationId xmlns:a16="http://schemas.microsoft.com/office/drawing/2014/main" id="{FC155F94-6261-41CD-AF09-BE9BA39D9DA9}"/>
              </a:ext>
            </a:extLst>
          </p:cNvPr>
          <p:cNvSpPr/>
          <p:nvPr/>
        </p:nvSpPr>
        <p:spPr>
          <a:xfrm>
            <a:off x="365760" y="1463940"/>
            <a:ext cx="8229240"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Interpretation of Globalization</a:t>
            </a:r>
            <a:endParaRPr lang="en-US" sz="3200" b="1" spc="-1" dirty="0"/>
          </a:p>
        </p:txBody>
      </p:sp>
      <p:pic>
        <p:nvPicPr>
          <p:cNvPr id="6" name="Picture 5">
            <a:extLst>
              <a:ext uri="{FF2B5EF4-FFF2-40B4-BE49-F238E27FC236}">
                <a16:creationId xmlns:a16="http://schemas.microsoft.com/office/drawing/2014/main" id="{11E54035-DA58-4AF0-8E21-F8AF0FB84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485" y="2560168"/>
            <a:ext cx="6480625" cy="33959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457560" y="1864071"/>
            <a:ext cx="8228880" cy="20983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a:rPr>
              <a:t>Globalization; positive or negative implications on economic, political, and cultural systems. </a:t>
            </a:r>
            <a:endParaRPr lang="en-US" sz="3000" b="0" strike="noStrike" spc="-1" dirty="0">
              <a:solidFill>
                <a:srgbClr val="4F81BD"/>
              </a:solidFill>
              <a:latin typeface="Calibri"/>
              <a:cs typeface="Calibri" panose="020F0502020204030204" pitchFamily="34" charset="0"/>
            </a:endParaRP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a:cs typeface="Calibri" panose="020F0502020204030204" pitchFamily="34" charset="0"/>
              </a:rPr>
              <a:t>Globalization also impacts regional, national and local politics. </a:t>
            </a:r>
            <a:endParaRPr lang="en-US" sz="3000" b="0" strike="noStrike" spc="-1" dirty="0">
              <a:latin typeface="Calibri" panose="020F0502020204030204" pitchFamily="34" charset="0"/>
              <a:cs typeface="Calibri" panose="020F0502020204030204" pitchFamily="34" charset="0"/>
            </a:endParaRPr>
          </a:p>
        </p:txBody>
      </p:sp>
      <p:sp>
        <p:nvSpPr>
          <p:cNvPr id="275" name="TextShape 2"/>
          <p:cNvSpPr txBox="1"/>
          <p:nvPr/>
        </p:nvSpPr>
        <p:spPr>
          <a:xfrm>
            <a:off x="351360" y="622753"/>
            <a:ext cx="8441280"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Analyzing the Impact of Globalization 1 of 8</a:t>
            </a:r>
            <a:endParaRPr lang="en-US" sz="3600" b="0" strike="noStrike" spc="-1" dirty="0">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334176" y="2767580"/>
            <a:ext cx="8475648" cy="17922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641"/>
              </a:spcBef>
              <a:buClr>
                <a:srgbClr val="4F81BD"/>
              </a:buClr>
            </a:pPr>
            <a:r>
              <a:rPr lang="en-US" sz="3000" b="1" spc="-1" dirty="0">
                <a:solidFill>
                  <a:srgbClr val="4F81BD"/>
                </a:solidFill>
                <a:latin typeface="Calibri" panose="020F0502020204030204" pitchFamily="34" charset="0"/>
                <a:cs typeface="Calibri" panose="020F0502020204030204" pitchFamily="34" charset="0"/>
              </a:rPr>
              <a:t>Formal Sector; </a:t>
            </a:r>
            <a:r>
              <a:rPr lang="en-US" sz="3000" spc="-1" dirty="0">
                <a:solidFill>
                  <a:srgbClr val="4F81BD"/>
                </a:solidFill>
                <a:latin typeface="Calibri" panose="020F0502020204030204" pitchFamily="34" charset="0"/>
                <a:cs typeface="Calibri" panose="020F0502020204030204" pitchFamily="34" charset="0"/>
              </a:rPr>
              <a:t>fostering growth and prosperity </a:t>
            </a:r>
          </a:p>
          <a:p>
            <a:pPr marL="720">
              <a:spcBef>
                <a:spcPts val="641"/>
              </a:spcBef>
              <a:buClr>
                <a:srgbClr val="4F81BD"/>
              </a:buClr>
            </a:pPr>
            <a:r>
              <a:rPr lang="en-US" sz="3000" b="1" spc="-1" dirty="0">
                <a:solidFill>
                  <a:srgbClr val="4F81BD"/>
                </a:solidFill>
                <a:latin typeface="Calibri" panose="020F0502020204030204" pitchFamily="34" charset="0"/>
                <a:cs typeface="Calibri" panose="020F0502020204030204" pitchFamily="34" charset="0"/>
              </a:rPr>
              <a:t>Informal Sector; </a:t>
            </a:r>
            <a:r>
              <a:rPr lang="en-US" sz="3000" i="1" spc="-1" dirty="0">
                <a:solidFill>
                  <a:srgbClr val="4F81BD"/>
                </a:solidFill>
                <a:latin typeface="Calibri" panose="020F0502020204030204" pitchFamily="34" charset="0"/>
                <a:cs typeface="Calibri" panose="020F0502020204030204" pitchFamily="34" charset="0"/>
              </a:rPr>
              <a:t>legal</a:t>
            </a:r>
            <a:r>
              <a:rPr lang="en-US" sz="3000" spc="-1" dirty="0">
                <a:solidFill>
                  <a:srgbClr val="4F81BD"/>
                </a:solidFill>
                <a:latin typeface="Calibri" panose="020F0502020204030204" pitchFamily="34" charset="0"/>
                <a:cs typeface="Calibri" panose="020F0502020204030204" pitchFamily="34" charset="0"/>
              </a:rPr>
              <a:t> and </a:t>
            </a:r>
            <a:r>
              <a:rPr lang="en-US" sz="3000" i="1" spc="-1" dirty="0">
                <a:solidFill>
                  <a:srgbClr val="4F81BD"/>
                </a:solidFill>
                <a:latin typeface="Calibri" panose="020F0502020204030204" pitchFamily="34" charset="0"/>
                <a:cs typeface="Calibri" panose="020F0502020204030204" pitchFamily="34" charset="0"/>
              </a:rPr>
              <a:t>illegal</a:t>
            </a:r>
            <a:r>
              <a:rPr lang="en-US" sz="3000" spc="-1" dirty="0">
                <a:solidFill>
                  <a:srgbClr val="4F81BD"/>
                </a:solidFill>
                <a:latin typeface="Calibri" panose="020F0502020204030204" pitchFamily="34" charset="0"/>
                <a:cs typeface="Calibri" panose="020F0502020204030204" pitchFamily="34" charset="0"/>
              </a:rPr>
              <a:t> profit-based exchanges outside formal, market-based production. </a:t>
            </a:r>
            <a:endParaRPr lang="en-US" sz="3000" strike="noStrike" spc="-1" dirty="0">
              <a:latin typeface="Calibri" panose="020F0502020204030204" pitchFamily="34" charset="0"/>
              <a:cs typeface="Calibri" panose="020F0502020204030204" pitchFamily="34" charset="0"/>
            </a:endParaRPr>
          </a:p>
        </p:txBody>
      </p:sp>
      <p:sp>
        <p:nvSpPr>
          <p:cNvPr id="277" name="TextShape 2"/>
          <p:cNvSpPr txBox="1"/>
          <p:nvPr/>
        </p:nvSpPr>
        <p:spPr>
          <a:xfrm>
            <a:off x="227976" y="551732"/>
            <a:ext cx="8475648"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Analyzing the Impact of Globalization 2 of 8 </a:t>
            </a:r>
            <a:endParaRPr lang="en-US" sz="3600" b="0" strike="noStrike" spc="-1" dirty="0">
              <a:latin typeface="Arial"/>
            </a:endParaRPr>
          </a:p>
        </p:txBody>
      </p:sp>
      <p:sp>
        <p:nvSpPr>
          <p:cNvPr id="2" name="Rectangle 1">
            <a:extLst>
              <a:ext uri="{FF2B5EF4-FFF2-40B4-BE49-F238E27FC236}">
                <a16:creationId xmlns:a16="http://schemas.microsoft.com/office/drawing/2014/main" id="{BCB60559-8A2C-46DB-8694-74B7D695655C}"/>
              </a:ext>
            </a:extLst>
          </p:cNvPr>
          <p:cNvSpPr/>
          <p:nvPr/>
        </p:nvSpPr>
        <p:spPr>
          <a:xfrm>
            <a:off x="281076" y="1707996"/>
            <a:ext cx="836944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Economic Globalization</a:t>
            </a:r>
            <a:endParaRPr lang="en-US" sz="3200" b="1" spc="-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387276" y="2519347"/>
            <a:ext cx="8369448" cy="25769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b="1" spc="-1" dirty="0">
                <a:solidFill>
                  <a:srgbClr val="4F81BD"/>
                </a:solidFill>
                <a:latin typeface="Calibri" panose="020F0502020204030204" pitchFamily="34" charset="0"/>
                <a:cs typeface="Calibri" panose="020F0502020204030204" pitchFamily="34" charset="0"/>
              </a:rPr>
              <a:t>Cultural amalgamation </a:t>
            </a:r>
            <a:r>
              <a:rPr lang="en-US" sz="3000" spc="-1" dirty="0">
                <a:solidFill>
                  <a:srgbClr val="4F81BD"/>
                </a:solidFill>
                <a:latin typeface="Calibri" panose="020F0502020204030204" pitchFamily="34" charset="0"/>
                <a:cs typeface="Calibri" panose="020F0502020204030204" pitchFamily="34" charset="0"/>
              </a:rPr>
              <a:t>vastly improve through better transportation and communication </a:t>
            </a:r>
          </a:p>
          <a:p>
            <a:pPr marL="343080" indent="-342360">
              <a:lnSpc>
                <a:spcPct val="100000"/>
              </a:lnSpc>
              <a:spcBef>
                <a:spcPts val="641"/>
              </a:spcBef>
              <a:buClr>
                <a:srgbClr val="4F81BD"/>
              </a:buClr>
              <a:buFont typeface="Arial"/>
              <a:buChar char="•"/>
            </a:pPr>
            <a:r>
              <a:rPr lang="en-US" sz="3000" b="1" spc="-1" dirty="0">
                <a:solidFill>
                  <a:srgbClr val="4F81BD"/>
                </a:solidFill>
                <a:latin typeface="Calibri" panose="020F0502020204030204" pitchFamily="34" charset="0"/>
                <a:cs typeface="Calibri" panose="020F0502020204030204" pitchFamily="34" charset="0"/>
              </a:rPr>
              <a:t>Political theory; </a:t>
            </a:r>
            <a:r>
              <a:rPr lang="en-US" sz="3000" spc="-1" dirty="0">
                <a:solidFill>
                  <a:srgbClr val="4F81BD"/>
                </a:solidFill>
                <a:latin typeface="Calibri" panose="020F0502020204030204" pitchFamily="34" charset="0"/>
                <a:cs typeface="Calibri" panose="020F0502020204030204" pitchFamily="34" charset="0"/>
              </a:rPr>
              <a:t>commonplace interaction increasing cultural commonalities among people creating </a:t>
            </a:r>
            <a:r>
              <a:rPr lang="en-US" sz="3000" b="1" i="1" spc="-1" dirty="0">
                <a:solidFill>
                  <a:srgbClr val="4F81BD"/>
                </a:solidFill>
                <a:latin typeface="Calibri" panose="020F0502020204030204" pitchFamily="34" charset="0"/>
                <a:cs typeface="Calibri" panose="020F0502020204030204" pitchFamily="34" charset="0"/>
              </a:rPr>
              <a:t>global civil society.</a:t>
            </a:r>
          </a:p>
        </p:txBody>
      </p:sp>
      <p:sp>
        <p:nvSpPr>
          <p:cNvPr id="282" name="TextShape 2"/>
          <p:cNvSpPr txBox="1"/>
          <p:nvPr/>
        </p:nvSpPr>
        <p:spPr>
          <a:xfrm>
            <a:off x="289080" y="640440"/>
            <a:ext cx="8565840" cy="644877"/>
          </a:xfrm>
          <a:prstGeom prst="rect">
            <a:avLst/>
          </a:prstGeom>
          <a:noFill/>
          <a:ln>
            <a:noFill/>
          </a:ln>
        </p:spPr>
        <p:txBody>
          <a:bodyPr lIns="90000" tIns="45000" rIns="90000" bIns="45000">
            <a:spAutoFit/>
          </a:bodyPr>
          <a:lstStyle/>
          <a:p>
            <a:r>
              <a:rPr lang="en-US" sz="3600" b="0" strike="noStrike" spc="-1" dirty="0">
                <a:solidFill>
                  <a:srgbClr val="1F497D"/>
                </a:solidFill>
                <a:latin typeface="Calibri"/>
              </a:rPr>
              <a:t>Analyzing the Impact of Globalization 3 of 8 </a:t>
            </a:r>
            <a:endParaRPr lang="en-US" sz="3600" b="0" strike="noStrike" spc="-1" dirty="0">
              <a:latin typeface="Arial"/>
            </a:endParaRPr>
          </a:p>
        </p:txBody>
      </p:sp>
      <p:sp>
        <p:nvSpPr>
          <p:cNvPr id="4" name="Rectangle 3">
            <a:extLst>
              <a:ext uri="{FF2B5EF4-FFF2-40B4-BE49-F238E27FC236}">
                <a16:creationId xmlns:a16="http://schemas.microsoft.com/office/drawing/2014/main" id="{738C3178-99BA-4F86-AA81-720AF7EBA6FE}"/>
              </a:ext>
            </a:extLst>
          </p:cNvPr>
          <p:cNvSpPr/>
          <p:nvPr/>
        </p:nvSpPr>
        <p:spPr>
          <a:xfrm>
            <a:off x="387276" y="1567272"/>
            <a:ext cx="836944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Cultural Globalization</a:t>
            </a:r>
            <a:endParaRPr lang="en-US" sz="3200" b="1" spc="-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457560" y="2254646"/>
            <a:ext cx="8228880" cy="11038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b="1" strike="noStrike" spc="-1" dirty="0">
                <a:solidFill>
                  <a:srgbClr val="4F81BD"/>
                </a:solidFill>
                <a:latin typeface="Calibri"/>
              </a:rPr>
              <a:t>Cultural </a:t>
            </a:r>
            <a:r>
              <a:rPr lang="en-US" sz="3000" spc="-1" dirty="0">
                <a:solidFill>
                  <a:srgbClr val="4F81BD"/>
                </a:solidFill>
                <a:latin typeface="Calibri"/>
              </a:rPr>
              <a:t>Hybridity; integration process of other cultural traits whilst retaining some of its own</a:t>
            </a:r>
            <a:endParaRPr lang="en-US" sz="3000" b="0" strike="noStrike" spc="-1" dirty="0">
              <a:latin typeface="Arial"/>
            </a:endParaRPr>
          </a:p>
        </p:txBody>
      </p:sp>
      <p:sp>
        <p:nvSpPr>
          <p:cNvPr id="286" name="TextShape 2"/>
          <p:cNvSpPr txBox="1"/>
          <p:nvPr/>
        </p:nvSpPr>
        <p:spPr>
          <a:xfrm>
            <a:off x="404904" y="636025"/>
            <a:ext cx="8334192"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Analyzing the Impact of Globalization 4 of 8 </a:t>
            </a:r>
            <a:endParaRPr lang="en-US" sz="3600" b="0" strike="noStrike" spc="-1" dirty="0">
              <a:latin typeface="Arial"/>
            </a:endParaRPr>
          </a:p>
        </p:txBody>
      </p:sp>
      <p:sp>
        <p:nvSpPr>
          <p:cNvPr id="5" name="Rectangle 4">
            <a:extLst>
              <a:ext uri="{FF2B5EF4-FFF2-40B4-BE49-F238E27FC236}">
                <a16:creationId xmlns:a16="http://schemas.microsoft.com/office/drawing/2014/main" id="{87ED36B4-118A-467A-A16F-FBB8BDDB1C6B}"/>
              </a:ext>
            </a:extLst>
          </p:cNvPr>
          <p:cNvSpPr/>
          <p:nvPr/>
        </p:nvSpPr>
        <p:spPr>
          <a:xfrm>
            <a:off x="544591" y="1460365"/>
            <a:ext cx="836944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Cultural Globalization</a:t>
            </a:r>
            <a:endParaRPr lang="en-US" sz="3200" b="1" spc="-1" dirty="0"/>
          </a:p>
        </p:txBody>
      </p:sp>
      <p:pic>
        <p:nvPicPr>
          <p:cNvPr id="3" name="Picture 2">
            <a:extLst>
              <a:ext uri="{FF2B5EF4-FFF2-40B4-BE49-F238E27FC236}">
                <a16:creationId xmlns:a16="http://schemas.microsoft.com/office/drawing/2014/main" id="{D42D562D-7E66-41F7-9581-40489DE61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626" y="3241560"/>
            <a:ext cx="3809867" cy="2857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CustomShape 1"/>
          <p:cNvSpPr/>
          <p:nvPr/>
        </p:nvSpPr>
        <p:spPr>
          <a:xfrm>
            <a:off x="457560" y="2179497"/>
            <a:ext cx="8228880" cy="28436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spc="-1" dirty="0">
                <a:solidFill>
                  <a:srgbClr val="4F81BD"/>
                </a:solidFill>
                <a:latin typeface="Calibri" panose="020F0502020204030204" pitchFamily="34" charset="0"/>
                <a:cs typeface="Calibri" panose="020F0502020204030204" pitchFamily="34" charset="0"/>
              </a:rPr>
              <a:t>English is the most common language for </a:t>
            </a:r>
            <a:r>
              <a:rPr lang="en-US" sz="3000" i="1" spc="-1" dirty="0">
                <a:solidFill>
                  <a:srgbClr val="4F81BD"/>
                </a:solidFill>
                <a:latin typeface="Calibri" panose="020F0502020204030204" pitchFamily="34" charset="0"/>
                <a:cs typeface="Calibri" panose="020F0502020204030204" pitchFamily="34" charset="0"/>
              </a:rPr>
              <a:t>business, diplomacy, and mass communication</a:t>
            </a:r>
            <a:endParaRPr lang="en-US" sz="3000" b="0" i="1" strike="noStrike" spc="-1" dirty="0">
              <a:solidFill>
                <a:srgbClr val="4F81BD"/>
              </a:solidFill>
              <a:latin typeface="Calibri" panose="020F0502020204030204" pitchFamily="34" charset="0"/>
              <a:cs typeface="Calibri" panose="020F0502020204030204" pitchFamily="34" charset="0"/>
            </a:endParaRPr>
          </a:p>
          <a:p>
            <a:pPr marL="343080" indent="-342360">
              <a:lnSpc>
                <a:spcPct val="100000"/>
              </a:lnSpc>
              <a:spcBef>
                <a:spcPts val="641"/>
              </a:spcBef>
              <a:buClr>
                <a:srgbClr val="4F81BD"/>
              </a:buClr>
              <a:buFont typeface="Arial"/>
              <a:buChar char="•"/>
            </a:pPr>
            <a:r>
              <a:rPr lang="en-US" sz="3000" b="1" spc="-1" dirty="0">
                <a:solidFill>
                  <a:srgbClr val="4F81BD"/>
                </a:solidFill>
                <a:latin typeface="Calibri" panose="020F0502020204030204" pitchFamily="34" charset="0"/>
                <a:cs typeface="Calibri" panose="020F0502020204030204" pitchFamily="34" charset="0"/>
              </a:rPr>
              <a:t>Technologies</a:t>
            </a:r>
            <a:r>
              <a:rPr lang="en-US" sz="3000" spc="-1" dirty="0">
                <a:solidFill>
                  <a:srgbClr val="4F81BD"/>
                </a:solidFill>
                <a:latin typeface="Calibri" panose="020F0502020204030204" pitchFamily="34" charset="0"/>
                <a:cs typeface="Calibri" panose="020F0502020204030204" pitchFamily="34" charset="0"/>
              </a:rPr>
              <a:t> such as </a:t>
            </a:r>
            <a:r>
              <a:rPr lang="en-US" sz="3000" i="1" spc="-1" dirty="0">
                <a:solidFill>
                  <a:srgbClr val="4F81BD"/>
                </a:solidFill>
                <a:latin typeface="Calibri" panose="020F0502020204030204" pitchFamily="34" charset="0"/>
                <a:cs typeface="Calibri" panose="020F0502020204030204" pitchFamily="34" charset="0"/>
              </a:rPr>
              <a:t>google</a:t>
            </a:r>
            <a:r>
              <a:rPr lang="en-US" sz="3000" spc="-1" dirty="0">
                <a:solidFill>
                  <a:srgbClr val="4F81BD"/>
                </a:solidFill>
                <a:latin typeface="Calibri" panose="020F0502020204030204" pitchFamily="34" charset="0"/>
                <a:cs typeface="Calibri" panose="020F0502020204030204" pitchFamily="34" charset="0"/>
              </a:rPr>
              <a:t> facilitate translation of many languages </a:t>
            </a:r>
          </a:p>
          <a:p>
            <a:pPr marL="343080" indent="-342360">
              <a:lnSpc>
                <a:spcPct val="100000"/>
              </a:lnSpc>
              <a:spcBef>
                <a:spcPts val="641"/>
              </a:spcBef>
              <a:buClr>
                <a:srgbClr val="4F81BD"/>
              </a:buClr>
              <a:buFont typeface="Arial"/>
              <a:buChar char="•"/>
            </a:pPr>
            <a:r>
              <a:rPr lang="en-US" sz="3000" b="1" spc="-1" dirty="0">
                <a:solidFill>
                  <a:srgbClr val="4F81BD"/>
                </a:solidFill>
                <a:latin typeface="Calibri" panose="020F0502020204030204" pitchFamily="34" charset="0"/>
                <a:cs typeface="Calibri" panose="020F0502020204030204" pitchFamily="34" charset="0"/>
              </a:rPr>
              <a:t>Popular consumer goods </a:t>
            </a:r>
            <a:r>
              <a:rPr lang="en-US" sz="3000" spc="-1" dirty="0">
                <a:solidFill>
                  <a:srgbClr val="4F81BD"/>
                </a:solidFill>
                <a:latin typeface="Calibri" panose="020F0502020204030204" pitchFamily="34" charset="0"/>
                <a:cs typeface="Calibri" panose="020F0502020204030204" pitchFamily="34" charset="0"/>
              </a:rPr>
              <a:t>narrow the cultural gap</a:t>
            </a:r>
            <a:endParaRPr lang="en-US" sz="3000" spc="-1" dirty="0">
              <a:latin typeface="Calibri" panose="020F0502020204030204" pitchFamily="34" charset="0"/>
              <a:cs typeface="Calibri" panose="020F0502020204030204" pitchFamily="34" charset="0"/>
            </a:endParaRPr>
          </a:p>
        </p:txBody>
      </p:sp>
      <p:sp>
        <p:nvSpPr>
          <p:cNvPr id="289" name="TextShape 2"/>
          <p:cNvSpPr txBox="1"/>
          <p:nvPr/>
        </p:nvSpPr>
        <p:spPr>
          <a:xfrm>
            <a:off x="289080" y="604998"/>
            <a:ext cx="8565840" cy="644877"/>
          </a:xfrm>
          <a:prstGeom prst="rect">
            <a:avLst/>
          </a:prstGeom>
          <a:noFill/>
          <a:ln>
            <a:noFill/>
          </a:ln>
        </p:spPr>
        <p:txBody>
          <a:bodyPr lIns="90000" tIns="45000" rIns="90000" bIns="45000">
            <a:spAutoFit/>
          </a:bodyPr>
          <a:lstStyle/>
          <a:p>
            <a:r>
              <a:rPr lang="en-US" sz="3600" b="0" strike="noStrike" spc="-1" dirty="0">
                <a:solidFill>
                  <a:srgbClr val="1F497D"/>
                </a:solidFill>
                <a:latin typeface="Calibri"/>
              </a:rPr>
              <a:t>Analyzing the Impact of Globalization 5 of 8</a:t>
            </a:r>
            <a:endParaRPr lang="en-US" sz="3600" b="0" strike="noStrike" spc="-1" dirty="0">
              <a:latin typeface="Arial"/>
            </a:endParaRPr>
          </a:p>
        </p:txBody>
      </p:sp>
      <p:sp>
        <p:nvSpPr>
          <p:cNvPr id="4" name="Rectangle 3">
            <a:extLst>
              <a:ext uri="{FF2B5EF4-FFF2-40B4-BE49-F238E27FC236}">
                <a16:creationId xmlns:a16="http://schemas.microsoft.com/office/drawing/2014/main" id="{E9A0DAED-EB36-4C2F-931B-9946EA46B4E1}"/>
              </a:ext>
            </a:extLst>
          </p:cNvPr>
          <p:cNvSpPr/>
          <p:nvPr/>
        </p:nvSpPr>
        <p:spPr>
          <a:xfrm>
            <a:off x="387276" y="1422298"/>
            <a:ext cx="836944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Cultural Globalization</a:t>
            </a:r>
            <a:endParaRPr lang="en-US" sz="3200" b="1" spc="-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CustomShape 1"/>
          <p:cNvSpPr/>
          <p:nvPr/>
        </p:nvSpPr>
        <p:spPr>
          <a:xfrm>
            <a:off x="289080" y="2413741"/>
            <a:ext cx="8565840" cy="338965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Globalization → fewer international economic restrictions would → increase prosperity, thereby → fewer wars</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Globalization → greater prosperity → more democracies → fewer wars</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Globalization → increased interdependence → fewer wars. </a:t>
            </a:r>
            <a:endParaRPr lang="en-US" sz="3000" b="0" strike="noStrike" spc="-1" dirty="0">
              <a:solidFill>
                <a:srgbClr val="4F81BD"/>
              </a:solidFill>
              <a:latin typeface="Calibri" panose="020F0502020204030204" pitchFamily="34" charset="0"/>
              <a:cs typeface="Calibri" panose="020F0502020204030204" pitchFamily="34" charset="0"/>
            </a:endParaRPr>
          </a:p>
        </p:txBody>
      </p:sp>
      <p:sp>
        <p:nvSpPr>
          <p:cNvPr id="295" name="TextShape 2"/>
          <p:cNvSpPr txBox="1"/>
          <p:nvPr/>
        </p:nvSpPr>
        <p:spPr>
          <a:xfrm>
            <a:off x="289080" y="540394"/>
            <a:ext cx="8565840" cy="644877"/>
          </a:xfrm>
          <a:prstGeom prst="rect">
            <a:avLst/>
          </a:prstGeom>
          <a:noFill/>
          <a:ln>
            <a:noFill/>
          </a:ln>
        </p:spPr>
        <p:txBody>
          <a:bodyPr lIns="90000" tIns="45000" rIns="90000" bIns="45000">
            <a:spAutoFit/>
          </a:bodyPr>
          <a:lstStyle/>
          <a:p>
            <a:r>
              <a:rPr lang="en-US" sz="3600" b="0" strike="noStrike" spc="-1" dirty="0">
                <a:solidFill>
                  <a:srgbClr val="1F497D"/>
                </a:solidFill>
                <a:latin typeface="Calibri"/>
              </a:rPr>
              <a:t>Analyzing the Impact of Globalization 6 of 8</a:t>
            </a:r>
            <a:endParaRPr lang="en-US" sz="3600" b="0" strike="noStrike" spc="-1" dirty="0">
              <a:latin typeface="Arial"/>
            </a:endParaRPr>
          </a:p>
        </p:txBody>
      </p:sp>
      <p:sp>
        <p:nvSpPr>
          <p:cNvPr id="2" name="Rectangle 1">
            <a:extLst>
              <a:ext uri="{FF2B5EF4-FFF2-40B4-BE49-F238E27FC236}">
                <a16:creationId xmlns:a16="http://schemas.microsoft.com/office/drawing/2014/main" id="{6EAA9AAC-4CD4-4E32-81AB-4E9E730AD3FB}"/>
              </a:ext>
            </a:extLst>
          </p:cNvPr>
          <p:cNvSpPr/>
          <p:nvPr/>
        </p:nvSpPr>
        <p:spPr>
          <a:xfrm>
            <a:off x="289080" y="1507118"/>
            <a:ext cx="8565840" cy="584775"/>
          </a:xfrm>
          <a:prstGeom prst="rect">
            <a:avLst/>
          </a:prstGeom>
        </p:spPr>
        <p:txBody>
          <a:bodyPr wrap="square">
            <a:spAutoFit/>
          </a:bodyPr>
          <a:lstStyle/>
          <a:p>
            <a:pPr algn="ctr"/>
            <a:r>
              <a:rPr lang="en-US" sz="3200" b="1" spc="-1" dirty="0">
                <a:solidFill>
                  <a:srgbClr val="4F81BD"/>
                </a:solidFill>
                <a:latin typeface="Calibri"/>
              </a:rPr>
              <a:t>Arguments for Economic Globalization</a:t>
            </a:r>
            <a:endParaRPr lang="en-US" sz="32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stomShape 1"/>
          <p:cNvSpPr/>
          <p:nvPr/>
        </p:nvSpPr>
        <p:spPr>
          <a:xfrm>
            <a:off x="289080" y="2452416"/>
            <a:ext cx="8565840" cy="22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Possible </a:t>
            </a:r>
            <a:r>
              <a:rPr lang="en-US" sz="3000" spc="-1" dirty="0">
                <a:solidFill>
                  <a:srgbClr val="4F81BD"/>
                </a:solidFill>
                <a:latin typeface="Calibri" panose="020F0502020204030204" pitchFamily="34" charset="0"/>
                <a:cs typeface="Calibri" panose="020F0502020204030204" pitchFamily="34" charset="0"/>
              </a:rPr>
              <a:t>flawed  argument to link prosperity directly to peace or indirectly through democratization to peace; e.g. </a:t>
            </a:r>
            <a:r>
              <a:rPr lang="en-US" sz="3000" b="1" spc="-1" dirty="0">
                <a:solidFill>
                  <a:srgbClr val="4F81BD"/>
                </a:solidFill>
                <a:latin typeface="Calibri" panose="020F0502020204030204" pitchFamily="34" charset="0"/>
                <a:cs typeface="Calibri" panose="020F0502020204030204" pitchFamily="34" charset="0"/>
              </a:rPr>
              <a:t>Russia </a:t>
            </a:r>
            <a:endParaRPr lang="en-US" sz="3000" b="1" strike="noStrike" spc="-1" dirty="0">
              <a:solidFill>
                <a:srgbClr val="4F81BD"/>
              </a:solidFill>
              <a:latin typeface="Calibri" panose="020F0502020204030204" pitchFamily="34" charset="0"/>
              <a:cs typeface="Calibri" panose="020F0502020204030204" pitchFamily="34" charset="0"/>
            </a:endParaRPr>
          </a:p>
          <a:p>
            <a:pPr marL="457920" indent="-457200">
              <a:lnSpc>
                <a:spcPct val="100000"/>
              </a:lnSpc>
              <a:spcBef>
                <a:spcPts val="641"/>
              </a:spcBef>
              <a:buClr>
                <a:srgbClr val="4F81BD"/>
              </a:buClr>
              <a:buFont typeface="Arial" panose="020B0604020202020204" pitchFamily="34" charset="0"/>
              <a:buChar char="•"/>
            </a:pPr>
            <a:r>
              <a:rPr lang="en-US" sz="3000" b="1" spc="-1" dirty="0">
                <a:solidFill>
                  <a:srgbClr val="4F81BD"/>
                </a:solidFill>
                <a:latin typeface="Calibri" panose="020F0502020204030204" pitchFamily="34" charset="0"/>
                <a:cs typeface="Calibri" panose="020F0502020204030204" pitchFamily="34" charset="0"/>
              </a:rPr>
              <a:t>Unequal distribution </a:t>
            </a:r>
            <a:r>
              <a:rPr lang="en-US" sz="3000" spc="-1" dirty="0">
                <a:solidFill>
                  <a:srgbClr val="4F81BD"/>
                </a:solidFill>
                <a:latin typeface="Calibri" panose="020F0502020204030204" pitchFamily="34" charset="0"/>
                <a:cs typeface="Calibri" panose="020F0502020204030204" pitchFamily="34" charset="0"/>
              </a:rPr>
              <a:t>of global wealth</a:t>
            </a:r>
            <a:endParaRPr lang="en-US" sz="3000" strike="noStrike" spc="-1" dirty="0">
              <a:latin typeface="Calibri" panose="020F0502020204030204" pitchFamily="34" charset="0"/>
              <a:cs typeface="Calibri" panose="020F0502020204030204" pitchFamily="34" charset="0"/>
            </a:endParaRPr>
          </a:p>
        </p:txBody>
      </p:sp>
      <p:sp>
        <p:nvSpPr>
          <p:cNvPr id="297" name="TextShape 2"/>
          <p:cNvSpPr txBox="1"/>
          <p:nvPr/>
        </p:nvSpPr>
        <p:spPr>
          <a:xfrm>
            <a:off x="289080" y="614696"/>
            <a:ext cx="8565840" cy="644877"/>
          </a:xfrm>
          <a:prstGeom prst="rect">
            <a:avLst/>
          </a:prstGeom>
          <a:noFill/>
          <a:ln>
            <a:noFill/>
          </a:ln>
        </p:spPr>
        <p:txBody>
          <a:bodyPr lIns="90000" tIns="45000" rIns="90000" bIns="45000">
            <a:spAutoFit/>
          </a:bodyPr>
          <a:lstStyle/>
          <a:p>
            <a:r>
              <a:rPr lang="en-US" sz="3600" b="0" strike="noStrike" spc="-1" dirty="0">
                <a:solidFill>
                  <a:srgbClr val="1F497D"/>
                </a:solidFill>
                <a:latin typeface="Calibri"/>
              </a:rPr>
              <a:t>Analyzing the Impact of Globalization 7</a:t>
            </a:r>
            <a:r>
              <a:rPr lang="en-US" sz="3600" spc="-1" dirty="0">
                <a:solidFill>
                  <a:srgbClr val="1F497D"/>
                </a:solidFill>
                <a:latin typeface="Calibri"/>
              </a:rPr>
              <a:t> </a:t>
            </a:r>
            <a:r>
              <a:rPr lang="en-US" sz="3600" b="0" strike="noStrike" spc="-1" dirty="0">
                <a:solidFill>
                  <a:srgbClr val="1F497D"/>
                </a:solidFill>
                <a:latin typeface="Calibri"/>
              </a:rPr>
              <a:t>of </a:t>
            </a:r>
            <a:r>
              <a:rPr lang="en-US" sz="3600" spc="-1" dirty="0">
                <a:solidFill>
                  <a:srgbClr val="1F497D"/>
                </a:solidFill>
                <a:latin typeface="Calibri"/>
              </a:rPr>
              <a:t>8</a:t>
            </a:r>
            <a:endParaRPr lang="en-US" sz="3600" b="0" strike="noStrike" spc="-1" dirty="0">
              <a:latin typeface="Arial"/>
            </a:endParaRPr>
          </a:p>
        </p:txBody>
      </p:sp>
      <p:sp>
        <p:nvSpPr>
          <p:cNvPr id="2" name="Rectangle 1">
            <a:extLst>
              <a:ext uri="{FF2B5EF4-FFF2-40B4-BE49-F238E27FC236}">
                <a16:creationId xmlns:a16="http://schemas.microsoft.com/office/drawing/2014/main" id="{5A225CDB-4159-4F07-85B3-21AD3D4E3AB2}"/>
              </a:ext>
            </a:extLst>
          </p:cNvPr>
          <p:cNvSpPr/>
          <p:nvPr/>
        </p:nvSpPr>
        <p:spPr>
          <a:xfrm>
            <a:off x="289080" y="1520935"/>
            <a:ext cx="8565839" cy="584775"/>
          </a:xfrm>
          <a:prstGeom prst="rect">
            <a:avLst/>
          </a:prstGeom>
        </p:spPr>
        <p:txBody>
          <a:bodyPr wrap="square">
            <a:spAutoFit/>
          </a:bodyPr>
          <a:lstStyle/>
          <a:p>
            <a:pPr algn="ctr"/>
            <a:r>
              <a:rPr lang="en-US" sz="3200" b="1" spc="-1" dirty="0">
                <a:solidFill>
                  <a:srgbClr val="4F81BD"/>
                </a:solidFill>
                <a:latin typeface="Calibri"/>
              </a:rPr>
              <a:t>Concerns about Economic Globalization</a:t>
            </a:r>
            <a:endParaRPr lang="en-US" sz="32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CustomShape 1"/>
          <p:cNvSpPr/>
          <p:nvPr/>
        </p:nvSpPr>
        <p:spPr>
          <a:xfrm>
            <a:off x="289080" y="2453388"/>
            <a:ext cx="8565840" cy="25196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P</a:t>
            </a:r>
            <a:r>
              <a:rPr lang="en-US" sz="3000" b="0" strike="noStrike" spc="-1" dirty="0">
                <a:solidFill>
                  <a:srgbClr val="4F81BD"/>
                </a:solidFill>
                <a:latin typeface="Calibri" panose="020F0502020204030204" pitchFamily="34" charset="0"/>
                <a:cs typeface="Calibri" panose="020F0502020204030204" pitchFamily="34" charset="0"/>
              </a:rPr>
              <a:t>ossible decrease in cultural </a:t>
            </a:r>
            <a:r>
              <a:rPr lang="en-US" sz="3000" spc="-1" dirty="0">
                <a:solidFill>
                  <a:srgbClr val="4F81BD"/>
                </a:solidFill>
                <a:latin typeface="Calibri" panose="020F0502020204030204" pitchFamily="34" charset="0"/>
                <a:cs typeface="Calibri" panose="020F0502020204030204" pitchFamily="34" charset="0"/>
              </a:rPr>
              <a:t>diversity </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Creating monoculture that one scholar has described as the </a:t>
            </a:r>
            <a:r>
              <a:rPr lang="en-US" sz="3000" i="1" spc="-1" dirty="0">
                <a:solidFill>
                  <a:srgbClr val="4F81BD"/>
                </a:solidFill>
                <a:latin typeface="Calibri" panose="020F0502020204030204" pitchFamily="34" charset="0"/>
                <a:cs typeface="Calibri" panose="020F0502020204030204" pitchFamily="34" charset="0"/>
              </a:rPr>
              <a:t>eternal yawn of McWorld </a:t>
            </a:r>
          </a:p>
          <a:p>
            <a:pPr marL="457920" indent="-457200">
              <a:lnSpc>
                <a:spcPct val="100000"/>
              </a:lnSpc>
              <a:spcBef>
                <a:spcPts val="641"/>
              </a:spcBef>
              <a:buClr>
                <a:srgbClr val="4F81BD"/>
              </a:buClr>
              <a:buFont typeface="Arial" panose="020B0604020202020204" pitchFamily="34" charset="0"/>
              <a:buChar char="•"/>
            </a:pPr>
            <a:r>
              <a:rPr lang="en-US" sz="3000" b="1" i="1" spc="-1" dirty="0">
                <a:solidFill>
                  <a:srgbClr val="4F81BD"/>
                </a:solidFill>
                <a:latin typeface="Calibri" panose="020F0502020204030204" pitchFamily="34" charset="0"/>
                <a:cs typeface="Calibri" panose="020F0502020204030204" pitchFamily="34" charset="0"/>
              </a:rPr>
              <a:t>Americanization</a:t>
            </a:r>
            <a:r>
              <a:rPr lang="en-US" sz="3000" i="1" spc="-1" dirty="0">
                <a:solidFill>
                  <a:srgbClr val="4F81BD"/>
                </a:solidFill>
                <a:latin typeface="Calibri" panose="020F0502020204030204" pitchFamily="34" charset="0"/>
                <a:cs typeface="Calibri" panose="020F0502020204030204" pitchFamily="34" charset="0"/>
              </a:rPr>
              <a:t> </a:t>
            </a:r>
            <a:r>
              <a:rPr lang="en-US" sz="3000" spc="-1" dirty="0">
                <a:solidFill>
                  <a:srgbClr val="4F81BD"/>
                </a:solidFill>
                <a:latin typeface="Calibri" panose="020F0502020204030204" pitchFamily="34" charset="0"/>
                <a:cs typeface="Calibri" panose="020F0502020204030204" pitchFamily="34" charset="0"/>
              </a:rPr>
              <a:t>of the world</a:t>
            </a:r>
          </a:p>
        </p:txBody>
      </p:sp>
      <p:sp>
        <p:nvSpPr>
          <p:cNvPr id="301" name="TextShape 2"/>
          <p:cNvSpPr txBox="1"/>
          <p:nvPr/>
        </p:nvSpPr>
        <p:spPr>
          <a:xfrm>
            <a:off x="289080" y="644231"/>
            <a:ext cx="8565840" cy="644877"/>
          </a:xfrm>
          <a:prstGeom prst="rect">
            <a:avLst/>
          </a:prstGeom>
          <a:noFill/>
          <a:ln>
            <a:noFill/>
          </a:ln>
        </p:spPr>
        <p:txBody>
          <a:bodyPr lIns="90000" tIns="45000" rIns="90000" bIns="45000">
            <a:spAutoFit/>
          </a:bodyPr>
          <a:lstStyle/>
          <a:p>
            <a:r>
              <a:rPr lang="en-US" sz="3600" b="0" strike="noStrike" spc="-1" dirty="0">
                <a:solidFill>
                  <a:srgbClr val="1F497D"/>
                </a:solidFill>
                <a:latin typeface="Calibri"/>
              </a:rPr>
              <a:t>Analyzing the Impact of Globalization 8 of 8</a:t>
            </a:r>
            <a:endParaRPr lang="en-US" sz="3600" b="0" strike="noStrike" spc="-1" dirty="0">
              <a:latin typeface="Arial"/>
            </a:endParaRPr>
          </a:p>
        </p:txBody>
      </p:sp>
      <p:sp>
        <p:nvSpPr>
          <p:cNvPr id="2" name="Rectangle 1">
            <a:extLst>
              <a:ext uri="{FF2B5EF4-FFF2-40B4-BE49-F238E27FC236}">
                <a16:creationId xmlns:a16="http://schemas.microsoft.com/office/drawing/2014/main" id="{C293559F-99EA-41FE-A333-86F211B7CCE3}"/>
              </a:ext>
            </a:extLst>
          </p:cNvPr>
          <p:cNvSpPr/>
          <p:nvPr/>
        </p:nvSpPr>
        <p:spPr>
          <a:xfrm>
            <a:off x="289080" y="1470654"/>
            <a:ext cx="8565840"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panose="020F0502020204030204" pitchFamily="34" charset="0"/>
                <a:cs typeface="Calibri" panose="020F0502020204030204" pitchFamily="34" charset="0"/>
              </a:rPr>
              <a:t>Concerns about Cultural Globalization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304240" y="2499757"/>
            <a:ext cx="8535520" cy="27139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A range of cross-border political identities and the social, economic and political links – and related activism – among people and private organizations that transcend the sovereign state.</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Alternative to nationalism </a:t>
            </a:r>
          </a:p>
        </p:txBody>
      </p:sp>
      <p:sp>
        <p:nvSpPr>
          <p:cNvPr id="303" name="TextShape 2"/>
          <p:cNvSpPr txBox="1"/>
          <p:nvPr/>
        </p:nvSpPr>
        <p:spPr>
          <a:xfrm>
            <a:off x="24384" y="749522"/>
            <a:ext cx="9095232" cy="629488"/>
          </a:xfrm>
          <a:prstGeom prst="rect">
            <a:avLst/>
          </a:prstGeom>
          <a:noFill/>
          <a:ln>
            <a:noFill/>
          </a:ln>
        </p:spPr>
        <p:txBody>
          <a:bodyPr wrap="square" lIns="90000" tIns="45000" rIns="90000" bIns="45000">
            <a:spAutoFit/>
          </a:bodyPr>
          <a:lstStyle/>
          <a:p>
            <a:r>
              <a:rPr lang="en-US" sz="3500" b="0" strike="noStrike" spc="-1" dirty="0">
                <a:solidFill>
                  <a:srgbClr val="1F497D"/>
                </a:solidFill>
                <a:latin typeface="Calibri"/>
              </a:rPr>
              <a:t>Transnationalism: Actors and Movements 1 of 12 </a:t>
            </a:r>
            <a:endParaRPr lang="en-US" sz="3500" b="0" strike="noStrike" spc="-1" dirty="0">
              <a:latin typeface="Arial"/>
            </a:endParaRPr>
          </a:p>
        </p:txBody>
      </p:sp>
      <p:sp>
        <p:nvSpPr>
          <p:cNvPr id="2" name="Rectangle 1">
            <a:extLst>
              <a:ext uri="{FF2B5EF4-FFF2-40B4-BE49-F238E27FC236}">
                <a16:creationId xmlns:a16="http://schemas.microsoft.com/office/drawing/2014/main" id="{4A121687-DAF8-43D8-8558-14679B3438D3}"/>
              </a:ext>
            </a:extLst>
          </p:cNvPr>
          <p:cNvSpPr/>
          <p:nvPr/>
        </p:nvSpPr>
        <p:spPr>
          <a:xfrm>
            <a:off x="304240" y="1644320"/>
            <a:ext cx="8535520"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Transnationalism</a:t>
            </a:r>
            <a:endParaRPr lang="en-US" sz="3200" b="1" spc="-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57200" y="589627"/>
            <a:ext cx="8228880" cy="20028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3200" b="0" strike="noStrike" spc="-1" dirty="0">
                <a:solidFill>
                  <a:schemeClr val="tx2"/>
                </a:solidFill>
                <a:latin typeface="Calibri" panose="020F0502020204030204" pitchFamily="34" charset="0"/>
                <a:cs typeface="Calibri" panose="020F0502020204030204" pitchFamily="34" charset="0"/>
              </a:rPr>
              <a:t>Chapter 5</a:t>
            </a:r>
            <a:br>
              <a:rPr sz="3200" dirty="0">
                <a:solidFill>
                  <a:schemeClr val="tx2"/>
                </a:solidFill>
                <a:latin typeface="Calibri" panose="020F0502020204030204" pitchFamily="34" charset="0"/>
                <a:cs typeface="Calibri" panose="020F0502020204030204" pitchFamily="34" charset="0"/>
              </a:rPr>
            </a:br>
            <a:r>
              <a:rPr lang="en-US" sz="3200" spc="-1" dirty="0">
                <a:solidFill>
                  <a:schemeClr val="tx2"/>
                </a:solidFill>
                <a:latin typeface="Calibri" panose="020F0502020204030204" pitchFamily="34" charset="0"/>
                <a:cs typeface="Calibri" panose="020F0502020204030204" pitchFamily="34" charset="0"/>
              </a:rPr>
              <a:t>Globalization and Transnationalism: Forces of Integration and Disintegration </a:t>
            </a:r>
            <a:r>
              <a:rPr lang="en-US" sz="3200" b="0" strike="noStrike" spc="-1" dirty="0">
                <a:solidFill>
                  <a:schemeClr val="tx2"/>
                </a:solidFill>
                <a:latin typeface="Calibri" panose="020F0502020204030204" pitchFamily="34" charset="0"/>
                <a:cs typeface="Calibri" panose="020F0502020204030204" pitchFamily="34" charset="0"/>
              </a:rPr>
              <a:t>Topics  </a:t>
            </a:r>
          </a:p>
        </p:txBody>
      </p:sp>
      <p:sp>
        <p:nvSpPr>
          <p:cNvPr id="255" name="CustomShape 2"/>
          <p:cNvSpPr/>
          <p:nvPr/>
        </p:nvSpPr>
        <p:spPr>
          <a:xfrm>
            <a:off x="457200" y="2881115"/>
            <a:ext cx="8228880" cy="23004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514440" indent="-51372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Causes and Conception of Globalization</a:t>
            </a:r>
            <a:endParaRPr lang="en-US" sz="3000" b="0" strike="noStrike" spc="-1" dirty="0">
              <a:latin typeface="Calibri" panose="020F0502020204030204" pitchFamily="34" charset="0"/>
              <a:cs typeface="Calibri" panose="020F0502020204030204" pitchFamily="34" charset="0"/>
            </a:endParaRPr>
          </a:p>
          <a:p>
            <a:pPr marL="514440" indent="-51372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Analyzing the Impacts of Globalization </a:t>
            </a:r>
            <a:endParaRPr lang="en-US" sz="3000" b="0" strike="noStrike" spc="-1" dirty="0">
              <a:latin typeface="Calibri" panose="020F0502020204030204" pitchFamily="34" charset="0"/>
              <a:cs typeface="Calibri" panose="020F0502020204030204" pitchFamily="34" charset="0"/>
            </a:endParaRPr>
          </a:p>
          <a:p>
            <a:pPr marL="514440" indent="-51372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Transnationalism: Actors and Movements </a:t>
            </a:r>
            <a:endParaRPr lang="en-US" sz="3000" b="0" strike="noStrike" spc="-1" dirty="0">
              <a:latin typeface="Calibri" panose="020F0502020204030204" pitchFamily="34" charset="0"/>
              <a:cs typeface="Calibri" panose="020F0502020204030204" pitchFamily="34" charset="0"/>
            </a:endParaRPr>
          </a:p>
          <a:p>
            <a:pPr marL="514440" indent="-51372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Continuity and Change in the </a:t>
            </a:r>
            <a:r>
              <a:rPr lang="en-US" sz="3000" spc="-1" dirty="0">
                <a:solidFill>
                  <a:srgbClr val="4F81BD"/>
                </a:solidFill>
                <a:latin typeface="Calibri" panose="020F0502020204030204" pitchFamily="34" charset="0"/>
                <a:cs typeface="Calibri" panose="020F0502020204030204" pitchFamily="34" charset="0"/>
              </a:rPr>
              <a:t>Global</a:t>
            </a:r>
            <a:r>
              <a:rPr lang="en-US" sz="3000" b="0" strike="noStrike" spc="-1" dirty="0">
                <a:solidFill>
                  <a:srgbClr val="4F81BD"/>
                </a:solidFill>
                <a:latin typeface="Calibri" panose="020F0502020204030204" pitchFamily="34" charset="0"/>
                <a:cs typeface="Calibri" panose="020F0502020204030204" pitchFamily="34" charset="0"/>
              </a:rPr>
              <a:t> System </a:t>
            </a:r>
            <a:endParaRPr lang="en-US" sz="3000" b="0" strike="noStrike" spc="-1"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286512" y="2511386"/>
            <a:ext cx="8570976" cy="15316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Global civil society goes beyond transnational linkages to include an expression of consciousness with a global reach</a:t>
            </a:r>
            <a:endParaRPr lang="en-US" sz="3000" b="0" strike="noStrike" spc="-1" dirty="0">
              <a:latin typeface="Calibri" panose="020F0502020204030204" pitchFamily="34" charset="0"/>
              <a:cs typeface="Calibri" panose="020F0502020204030204" pitchFamily="34" charset="0"/>
            </a:endParaRPr>
          </a:p>
          <a:p>
            <a:pPr marL="343080" indent="-342360">
              <a:lnSpc>
                <a:spcPct val="100000"/>
              </a:lnSpc>
              <a:spcBef>
                <a:spcPts val="641"/>
              </a:spcBef>
              <a:buClr>
                <a:srgbClr val="4F81BD"/>
              </a:buClr>
              <a:buFont typeface="Arial"/>
              <a:buChar char="•"/>
            </a:pPr>
            <a:endParaRPr lang="en-US" sz="3200" b="0" strike="noStrike" spc="-1" dirty="0">
              <a:latin typeface="Arial"/>
            </a:endParaRPr>
          </a:p>
        </p:txBody>
      </p:sp>
      <p:sp>
        <p:nvSpPr>
          <p:cNvPr id="305" name="TextShape 2"/>
          <p:cNvSpPr txBox="1"/>
          <p:nvPr/>
        </p:nvSpPr>
        <p:spPr>
          <a:xfrm>
            <a:off x="45720" y="782536"/>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2 of 12</a:t>
            </a:r>
            <a:endParaRPr lang="en-US" sz="3500" b="0" strike="noStrike" spc="-1" dirty="0">
              <a:latin typeface="Arial"/>
            </a:endParaRPr>
          </a:p>
        </p:txBody>
      </p:sp>
      <p:sp>
        <p:nvSpPr>
          <p:cNvPr id="2" name="Rectangle 1">
            <a:extLst>
              <a:ext uri="{FF2B5EF4-FFF2-40B4-BE49-F238E27FC236}">
                <a16:creationId xmlns:a16="http://schemas.microsoft.com/office/drawing/2014/main" id="{54AC5C7C-4E9C-446E-B146-20BB8A71FF4A}"/>
              </a:ext>
            </a:extLst>
          </p:cNvPr>
          <p:cNvSpPr/>
          <p:nvPr/>
        </p:nvSpPr>
        <p:spPr>
          <a:xfrm>
            <a:off x="1131902" y="2420464"/>
            <a:ext cx="6502893" cy="523220"/>
          </a:xfrm>
          <a:prstGeom prst="rect">
            <a:avLst/>
          </a:prstGeom>
        </p:spPr>
        <p:txBody>
          <a:bodyPr wrap="square">
            <a:spAutoFit/>
          </a:bodyPr>
          <a:lstStyle/>
          <a:p>
            <a:endParaRPr lang="en-US" sz="28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E114D2B-F2AE-4F3F-A1C7-89C9F2FF00BE}"/>
              </a:ext>
            </a:extLst>
          </p:cNvPr>
          <p:cNvSpPr/>
          <p:nvPr/>
        </p:nvSpPr>
        <p:spPr>
          <a:xfrm>
            <a:off x="286512" y="1669317"/>
            <a:ext cx="8570975"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Global Civil Society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ustomShape 1"/>
          <p:cNvSpPr/>
          <p:nvPr/>
        </p:nvSpPr>
        <p:spPr>
          <a:xfrm>
            <a:off x="457560" y="2304288"/>
            <a:ext cx="8228880" cy="35161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20">
              <a:lnSpc>
                <a:spcPct val="100000"/>
              </a:lnSpc>
              <a:spcBef>
                <a:spcPts val="641"/>
              </a:spcBef>
              <a:buClr>
                <a:srgbClr val="4F81BD"/>
              </a:buClr>
            </a:pPr>
            <a:endParaRPr lang="en-US" sz="3200" b="0" strike="noStrike" spc="-1" dirty="0">
              <a:latin typeface="Arial"/>
            </a:endParaRPr>
          </a:p>
        </p:txBody>
      </p:sp>
      <p:sp>
        <p:nvSpPr>
          <p:cNvPr id="307" name="TextShape 2"/>
          <p:cNvSpPr txBox="1"/>
          <p:nvPr/>
        </p:nvSpPr>
        <p:spPr>
          <a:xfrm>
            <a:off x="92160" y="616496"/>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3 of 12</a:t>
            </a:r>
            <a:endParaRPr lang="en-US" sz="3500" b="0" strike="noStrike" spc="-1" dirty="0">
              <a:latin typeface="Arial"/>
            </a:endParaRPr>
          </a:p>
        </p:txBody>
      </p:sp>
      <p:sp>
        <p:nvSpPr>
          <p:cNvPr id="5" name="Rectangle 4">
            <a:extLst>
              <a:ext uri="{FF2B5EF4-FFF2-40B4-BE49-F238E27FC236}">
                <a16:creationId xmlns:a16="http://schemas.microsoft.com/office/drawing/2014/main" id="{1BF55614-F296-484C-BFA9-88A4F8E1027F}"/>
              </a:ext>
            </a:extLst>
          </p:cNvPr>
          <p:cNvSpPr/>
          <p:nvPr/>
        </p:nvSpPr>
        <p:spPr>
          <a:xfrm>
            <a:off x="286512" y="1512258"/>
            <a:ext cx="8570975"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Global Civil Society</a:t>
            </a:r>
          </a:p>
        </p:txBody>
      </p:sp>
      <p:pic>
        <p:nvPicPr>
          <p:cNvPr id="3" name="Picture 2">
            <a:extLst>
              <a:ext uri="{FF2B5EF4-FFF2-40B4-BE49-F238E27FC236}">
                <a16:creationId xmlns:a16="http://schemas.microsoft.com/office/drawing/2014/main" id="{66AD0468-ACA2-4C05-81DD-98718779B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396" y="2280192"/>
            <a:ext cx="5175682" cy="371038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extShape 2"/>
          <p:cNvSpPr txBox="1"/>
          <p:nvPr/>
        </p:nvSpPr>
        <p:spPr>
          <a:xfrm>
            <a:off x="0" y="847825"/>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4 of 12</a:t>
            </a:r>
            <a:endParaRPr lang="en-US" sz="3500" b="0" strike="noStrike" spc="-1" dirty="0">
              <a:latin typeface="Arial"/>
            </a:endParaRPr>
          </a:p>
        </p:txBody>
      </p:sp>
      <p:sp>
        <p:nvSpPr>
          <p:cNvPr id="4" name="Rectangle 3">
            <a:extLst>
              <a:ext uri="{FF2B5EF4-FFF2-40B4-BE49-F238E27FC236}">
                <a16:creationId xmlns:a16="http://schemas.microsoft.com/office/drawing/2014/main" id="{D5B9E23B-AE69-4D26-A7EA-47DDFF363E54}"/>
              </a:ext>
            </a:extLst>
          </p:cNvPr>
          <p:cNvSpPr/>
          <p:nvPr/>
        </p:nvSpPr>
        <p:spPr>
          <a:xfrm>
            <a:off x="286512" y="1754661"/>
            <a:ext cx="8570975"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Global Civil Society</a:t>
            </a:r>
          </a:p>
        </p:txBody>
      </p:sp>
      <p:pic>
        <p:nvPicPr>
          <p:cNvPr id="3" name="Picture 2">
            <a:extLst>
              <a:ext uri="{FF2B5EF4-FFF2-40B4-BE49-F238E27FC236}">
                <a16:creationId xmlns:a16="http://schemas.microsoft.com/office/drawing/2014/main" id="{964CBFD8-CDD4-4957-B286-713CC0A2C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066" y="2334080"/>
            <a:ext cx="5514143" cy="36760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extShape 2"/>
          <p:cNvSpPr txBox="1"/>
          <p:nvPr/>
        </p:nvSpPr>
        <p:spPr>
          <a:xfrm>
            <a:off x="45720" y="684288"/>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5 of 12</a:t>
            </a:r>
            <a:endParaRPr lang="en-US" sz="3500" b="0" strike="noStrike" spc="-1" dirty="0">
              <a:latin typeface="Arial"/>
            </a:endParaRPr>
          </a:p>
        </p:txBody>
      </p:sp>
      <p:sp>
        <p:nvSpPr>
          <p:cNvPr id="2" name="Rectangle 1">
            <a:extLst>
              <a:ext uri="{FF2B5EF4-FFF2-40B4-BE49-F238E27FC236}">
                <a16:creationId xmlns:a16="http://schemas.microsoft.com/office/drawing/2014/main" id="{218271CD-D73A-41FE-A4D9-E72626EF6B4E}"/>
              </a:ext>
            </a:extLst>
          </p:cNvPr>
          <p:cNvSpPr/>
          <p:nvPr/>
        </p:nvSpPr>
        <p:spPr>
          <a:xfrm>
            <a:off x="411840" y="2586762"/>
            <a:ext cx="8320320" cy="2554545"/>
          </a:xfrm>
          <a:prstGeom prst="rect">
            <a:avLst/>
          </a:prstGeom>
        </p:spPr>
        <p:txBody>
          <a:bodyPr wrap="square">
            <a:sp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a:rPr>
              <a:t>NGOs and IGOs that seek to foster domestic and global policy change through advocacy.</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a:rPr>
              <a:t> Issue areas include environment or human rights</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a:rPr>
              <a:t>Work through media, foundations, churches, trade unions, and other organizations </a:t>
            </a:r>
          </a:p>
        </p:txBody>
      </p:sp>
      <p:sp>
        <p:nvSpPr>
          <p:cNvPr id="3" name="Rectangle 2">
            <a:extLst>
              <a:ext uri="{FF2B5EF4-FFF2-40B4-BE49-F238E27FC236}">
                <a16:creationId xmlns:a16="http://schemas.microsoft.com/office/drawing/2014/main" id="{50F4FD30-89FD-4A73-BDBA-A027887187BE}"/>
              </a:ext>
            </a:extLst>
          </p:cNvPr>
          <p:cNvSpPr/>
          <p:nvPr/>
        </p:nvSpPr>
        <p:spPr>
          <a:xfrm>
            <a:off x="411840" y="1603480"/>
            <a:ext cx="8320320" cy="584775"/>
          </a:xfrm>
          <a:prstGeom prst="rect">
            <a:avLst/>
          </a:prstGeom>
        </p:spPr>
        <p:txBody>
          <a:bodyPr wrap="square">
            <a:spAutoFit/>
          </a:bodyPr>
          <a:lstStyle/>
          <a:p>
            <a:pPr algn="ctr"/>
            <a:r>
              <a:rPr lang="en-US" sz="3200" b="1" spc="-1" dirty="0">
                <a:solidFill>
                  <a:srgbClr val="4F81BD"/>
                </a:solidFill>
                <a:latin typeface="Calibri"/>
              </a:rPr>
              <a:t>Transnational Advocacy Networks (TANs)</a:t>
            </a:r>
            <a:endParaRPr lang="en-US" sz="32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ustomShape 1"/>
          <p:cNvSpPr/>
          <p:nvPr/>
        </p:nvSpPr>
        <p:spPr>
          <a:xfrm>
            <a:off x="402336" y="2515103"/>
            <a:ext cx="8339328" cy="325526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200" spc="-1" dirty="0">
                <a:solidFill>
                  <a:srgbClr val="4F81BD"/>
                </a:solidFill>
                <a:latin typeface="Calibri"/>
              </a:rPr>
              <a:t>Regional and cultural influence pay important role in transnationalism</a:t>
            </a:r>
          </a:p>
          <a:p>
            <a:pPr marL="343080" indent="-342360">
              <a:lnSpc>
                <a:spcPct val="100000"/>
              </a:lnSpc>
              <a:spcBef>
                <a:spcPts val="641"/>
              </a:spcBef>
              <a:buClr>
                <a:srgbClr val="4F81BD"/>
              </a:buClr>
              <a:buFont typeface="Arial"/>
              <a:buChar char="•"/>
            </a:pPr>
            <a:r>
              <a:rPr lang="en-US" sz="3200" spc="-1" dirty="0">
                <a:solidFill>
                  <a:srgbClr val="4F81BD"/>
                </a:solidFill>
                <a:latin typeface="Calibri"/>
              </a:rPr>
              <a:t>68% of people from EU countries feel they are EU citizens</a:t>
            </a:r>
          </a:p>
          <a:p>
            <a:pPr marL="343080" indent="-342360">
              <a:spcBef>
                <a:spcPts val="641"/>
              </a:spcBef>
              <a:buClr>
                <a:srgbClr val="4F81BD"/>
              </a:buClr>
              <a:buFont typeface="Arial"/>
              <a:buChar char="•"/>
            </a:pPr>
            <a:r>
              <a:rPr lang="en-US" sz="3200" spc="-1" dirty="0">
                <a:solidFill>
                  <a:srgbClr val="4F81BD"/>
                </a:solidFill>
                <a:latin typeface="Calibri"/>
              </a:rPr>
              <a:t>Pessimistic view of cultural transnationalism can result in a clash of civilization.</a:t>
            </a:r>
          </a:p>
        </p:txBody>
      </p:sp>
      <p:sp>
        <p:nvSpPr>
          <p:cNvPr id="313" name="TextShape 2"/>
          <p:cNvSpPr txBox="1"/>
          <p:nvPr/>
        </p:nvSpPr>
        <p:spPr>
          <a:xfrm>
            <a:off x="0" y="714176"/>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6 of 12</a:t>
            </a:r>
            <a:endParaRPr lang="en-US" sz="3500" b="0" strike="noStrike" spc="-1" dirty="0">
              <a:latin typeface="Arial"/>
            </a:endParaRPr>
          </a:p>
        </p:txBody>
      </p:sp>
      <p:sp>
        <p:nvSpPr>
          <p:cNvPr id="2" name="Rectangle 1">
            <a:extLst>
              <a:ext uri="{FF2B5EF4-FFF2-40B4-BE49-F238E27FC236}">
                <a16:creationId xmlns:a16="http://schemas.microsoft.com/office/drawing/2014/main" id="{26473C1C-40CE-4BB7-AE8C-61546099556E}"/>
              </a:ext>
            </a:extLst>
          </p:cNvPr>
          <p:cNvSpPr/>
          <p:nvPr/>
        </p:nvSpPr>
        <p:spPr>
          <a:xfrm>
            <a:off x="402336" y="1636996"/>
            <a:ext cx="8339327"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Regional and Cultural Influences</a:t>
            </a:r>
            <a:endParaRPr lang="en-US" sz="3200" b="1" spc="-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290217" y="2633472"/>
            <a:ext cx="8563568" cy="24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2800" spc="-1" dirty="0">
                <a:solidFill>
                  <a:srgbClr val="4F81BD"/>
                </a:solidFill>
                <a:latin typeface="Calibri"/>
              </a:rPr>
              <a:t>Emergence of </a:t>
            </a:r>
            <a:r>
              <a:rPr lang="en-US" sz="2800" b="1" spc="-1" dirty="0">
                <a:solidFill>
                  <a:srgbClr val="4F81BD"/>
                </a:solidFill>
                <a:latin typeface="Calibri"/>
              </a:rPr>
              <a:t>Fundamentalism</a:t>
            </a:r>
            <a:r>
              <a:rPr lang="en-US" sz="2800" spc="-1" dirty="0">
                <a:solidFill>
                  <a:srgbClr val="4F81BD"/>
                </a:solidFill>
                <a:latin typeface="Calibri"/>
              </a:rPr>
              <a:t>; rigid religious traditions </a:t>
            </a:r>
          </a:p>
          <a:p>
            <a:pPr marL="457920" indent="-457200">
              <a:lnSpc>
                <a:spcPct val="100000"/>
              </a:lnSpc>
              <a:spcBef>
                <a:spcPts val="641"/>
              </a:spcBef>
              <a:buClr>
                <a:srgbClr val="4F81BD"/>
              </a:buClr>
              <a:buFont typeface="Arial" panose="020B0604020202020204" pitchFamily="34" charset="0"/>
              <a:buChar char="•"/>
            </a:pPr>
            <a:r>
              <a:rPr lang="en-US" sz="2800" b="1" spc="-1" dirty="0">
                <a:solidFill>
                  <a:srgbClr val="4F81BD"/>
                </a:solidFill>
                <a:latin typeface="Calibri"/>
              </a:rPr>
              <a:t>Fundamentalism </a:t>
            </a:r>
            <a:r>
              <a:rPr lang="en-US" sz="2800" spc="-1" dirty="0">
                <a:solidFill>
                  <a:srgbClr val="4F81BD"/>
                </a:solidFill>
                <a:latin typeface="Calibri"/>
              </a:rPr>
              <a:t>prevalent in Abrahamic religions: Judaism, Christianity and Islam </a:t>
            </a:r>
          </a:p>
          <a:p>
            <a:pPr marL="457920" indent="-457200">
              <a:lnSpc>
                <a:spcPct val="100000"/>
              </a:lnSpc>
              <a:spcBef>
                <a:spcPts val="641"/>
              </a:spcBef>
              <a:buClr>
                <a:srgbClr val="4F81BD"/>
              </a:buClr>
              <a:buFont typeface="Arial" panose="020B0604020202020204" pitchFamily="34" charset="0"/>
              <a:buChar char="•"/>
            </a:pPr>
            <a:r>
              <a:rPr lang="en-US" sz="2800" b="1" spc="-1" dirty="0">
                <a:solidFill>
                  <a:srgbClr val="4F81BD"/>
                </a:solidFill>
                <a:latin typeface="Calibri"/>
              </a:rPr>
              <a:t>Fundamentalism</a:t>
            </a:r>
            <a:r>
              <a:rPr lang="en-US" sz="2800" spc="-1" dirty="0">
                <a:solidFill>
                  <a:srgbClr val="4F81BD"/>
                </a:solidFill>
                <a:latin typeface="Calibri"/>
              </a:rPr>
              <a:t> is evident in all major world religions</a:t>
            </a:r>
            <a:endParaRPr lang="en-US" sz="2800" b="0" strike="noStrike" spc="-1" dirty="0">
              <a:latin typeface="Arial"/>
            </a:endParaRPr>
          </a:p>
        </p:txBody>
      </p:sp>
      <p:sp>
        <p:nvSpPr>
          <p:cNvPr id="317" name="TextShape 2"/>
          <p:cNvSpPr txBox="1"/>
          <p:nvPr/>
        </p:nvSpPr>
        <p:spPr>
          <a:xfrm>
            <a:off x="45719" y="768095"/>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7 of 12</a:t>
            </a:r>
            <a:endParaRPr lang="en-US" sz="3500" b="0" strike="noStrike" spc="-1" dirty="0">
              <a:latin typeface="Arial"/>
            </a:endParaRPr>
          </a:p>
        </p:txBody>
      </p:sp>
      <p:sp>
        <p:nvSpPr>
          <p:cNvPr id="2" name="Rectangle 1">
            <a:extLst>
              <a:ext uri="{FF2B5EF4-FFF2-40B4-BE49-F238E27FC236}">
                <a16:creationId xmlns:a16="http://schemas.microsoft.com/office/drawing/2014/main" id="{3AC96B2C-FBF2-43C5-86CB-9EFA5DC7CDC4}"/>
              </a:ext>
            </a:extLst>
          </p:cNvPr>
          <p:cNvSpPr/>
          <p:nvPr/>
        </p:nvSpPr>
        <p:spPr>
          <a:xfrm>
            <a:off x="290217" y="1723140"/>
            <a:ext cx="8563567"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Transnational Religious Movements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402336" y="2582370"/>
            <a:ext cx="8339328" cy="25178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spc="-1" dirty="0">
                <a:solidFill>
                  <a:srgbClr val="4F81BD"/>
                </a:solidFill>
                <a:latin typeface="Calibri"/>
              </a:rPr>
              <a:t>Women most consistently marginalized group across the globe </a:t>
            </a:r>
          </a:p>
          <a:p>
            <a:pPr marL="343080" indent="-342360">
              <a:lnSpc>
                <a:spcPct val="100000"/>
              </a:lnSpc>
              <a:spcBef>
                <a:spcPts val="641"/>
              </a:spcBef>
              <a:buClr>
                <a:srgbClr val="4F81BD"/>
              </a:buClr>
              <a:buFont typeface="Arial"/>
              <a:buChar char="•"/>
            </a:pPr>
            <a:r>
              <a:rPr lang="en-US" sz="3000" spc="-1" dirty="0">
                <a:solidFill>
                  <a:srgbClr val="4F81BD"/>
                </a:solidFill>
                <a:latin typeface="Calibri"/>
              </a:rPr>
              <a:t>1 out of 4 girls marries before age 18</a:t>
            </a:r>
          </a:p>
          <a:p>
            <a:pPr marL="343080" indent="-342360">
              <a:lnSpc>
                <a:spcPct val="100000"/>
              </a:lnSpc>
              <a:spcBef>
                <a:spcPts val="641"/>
              </a:spcBef>
              <a:buClr>
                <a:srgbClr val="4F81BD"/>
              </a:buClr>
              <a:buFont typeface="Arial"/>
              <a:buChar char="•"/>
            </a:pPr>
            <a:r>
              <a:rPr lang="en-US" sz="3000" spc="-1" dirty="0">
                <a:solidFill>
                  <a:srgbClr val="4F81BD"/>
                </a:solidFill>
                <a:latin typeface="Calibri"/>
              </a:rPr>
              <a:t>Global </a:t>
            </a:r>
            <a:r>
              <a:rPr lang="en-US" sz="3000" b="1" i="1" spc="-1" dirty="0">
                <a:solidFill>
                  <a:srgbClr val="4F81BD"/>
                </a:solidFill>
                <a:latin typeface="Calibri"/>
              </a:rPr>
              <a:t>#</a:t>
            </a:r>
            <a:r>
              <a:rPr lang="en-US" sz="3000" b="1" i="1" spc="-1" dirty="0" err="1">
                <a:solidFill>
                  <a:srgbClr val="4F81BD"/>
                </a:solidFill>
                <a:latin typeface="Calibri"/>
              </a:rPr>
              <a:t>metoo</a:t>
            </a:r>
            <a:r>
              <a:rPr lang="en-US" sz="3000" b="1" i="1" spc="-1" dirty="0">
                <a:solidFill>
                  <a:srgbClr val="4F81BD"/>
                </a:solidFill>
                <a:latin typeface="Calibri"/>
              </a:rPr>
              <a:t> </a:t>
            </a:r>
            <a:r>
              <a:rPr lang="en-US" sz="3000" spc="-1" dirty="0">
                <a:solidFill>
                  <a:srgbClr val="4F81BD"/>
                </a:solidFill>
                <a:latin typeface="Calibri"/>
              </a:rPr>
              <a:t>movement exposed the sexual violence and harassment in all labor industries </a:t>
            </a:r>
            <a:endParaRPr lang="en-US" sz="3000" b="0" strike="noStrike" spc="-1" dirty="0">
              <a:latin typeface="Arial"/>
            </a:endParaRPr>
          </a:p>
        </p:txBody>
      </p:sp>
      <p:sp>
        <p:nvSpPr>
          <p:cNvPr id="319" name="TextShape 2"/>
          <p:cNvSpPr txBox="1"/>
          <p:nvPr/>
        </p:nvSpPr>
        <p:spPr>
          <a:xfrm>
            <a:off x="45720" y="756765"/>
            <a:ext cx="905256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Transnationalism: Actors and Movements 8 of 12</a:t>
            </a:r>
            <a:endParaRPr lang="en-US" sz="3500" b="0" strike="noStrike" spc="-1" dirty="0">
              <a:latin typeface="Arial"/>
            </a:endParaRPr>
          </a:p>
        </p:txBody>
      </p:sp>
      <p:sp>
        <p:nvSpPr>
          <p:cNvPr id="2" name="Rectangle 1">
            <a:extLst>
              <a:ext uri="{FF2B5EF4-FFF2-40B4-BE49-F238E27FC236}">
                <a16:creationId xmlns:a16="http://schemas.microsoft.com/office/drawing/2014/main" id="{9B6F5E14-C951-4BDA-9D1C-DE8772278023}"/>
              </a:ext>
            </a:extLst>
          </p:cNvPr>
          <p:cNvSpPr/>
          <p:nvPr/>
        </p:nvSpPr>
        <p:spPr>
          <a:xfrm>
            <a:off x="402336" y="1691924"/>
            <a:ext cx="833932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Transnational Women’s Movement</a:t>
            </a:r>
            <a:endParaRPr lang="en-US" sz="3200" b="1" spc="-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431472" y="2570845"/>
            <a:ext cx="8281056" cy="25901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spc="-1" dirty="0">
                <a:solidFill>
                  <a:srgbClr val="4F81BD"/>
                </a:solidFill>
                <a:latin typeface="Calibri"/>
              </a:rPr>
              <a:t>Transnational women’s movement advocates for </a:t>
            </a:r>
            <a:r>
              <a:rPr lang="en-US" sz="3000" i="1" spc="-1" dirty="0">
                <a:solidFill>
                  <a:srgbClr val="4F81BD"/>
                </a:solidFill>
                <a:latin typeface="Calibri"/>
              </a:rPr>
              <a:t>economic</a:t>
            </a:r>
            <a:r>
              <a:rPr lang="en-US" sz="3000" spc="-1" dirty="0">
                <a:solidFill>
                  <a:srgbClr val="4F81BD"/>
                </a:solidFill>
                <a:latin typeface="Calibri"/>
              </a:rPr>
              <a:t> and </a:t>
            </a:r>
            <a:r>
              <a:rPr lang="en-US" sz="3000" i="1" spc="-1" dirty="0">
                <a:solidFill>
                  <a:srgbClr val="4F81BD"/>
                </a:solidFill>
                <a:latin typeface="Calibri"/>
              </a:rPr>
              <a:t>social development  </a:t>
            </a:r>
            <a:endParaRPr lang="en-US" sz="3000" spc="-1" dirty="0">
              <a:solidFill>
                <a:srgbClr val="4F81BD"/>
              </a:solidFill>
              <a:latin typeface="Calibri"/>
            </a:endParaRPr>
          </a:p>
          <a:p>
            <a:pPr marL="343080" indent="-342360">
              <a:lnSpc>
                <a:spcPct val="100000"/>
              </a:lnSpc>
              <a:spcBef>
                <a:spcPts val="641"/>
              </a:spcBef>
              <a:buClr>
                <a:srgbClr val="4F81BD"/>
              </a:buClr>
              <a:buFont typeface="Arial"/>
              <a:buChar char="•"/>
            </a:pPr>
            <a:r>
              <a:rPr lang="en-US" sz="3000" spc="-1" dirty="0">
                <a:solidFill>
                  <a:srgbClr val="4F81BD"/>
                </a:solidFill>
                <a:latin typeface="Calibri"/>
              </a:rPr>
              <a:t>International organizations are no less gendered  </a:t>
            </a:r>
          </a:p>
          <a:p>
            <a:pPr marL="343080" indent="-342360">
              <a:lnSpc>
                <a:spcPct val="100000"/>
              </a:lnSpc>
              <a:spcBef>
                <a:spcPts val="641"/>
              </a:spcBef>
              <a:buClr>
                <a:srgbClr val="4F81BD"/>
              </a:buClr>
              <a:buFont typeface="Arial"/>
              <a:buChar char="•"/>
            </a:pPr>
            <a:r>
              <a:rPr lang="en-US" sz="3000" spc="-1" dirty="0">
                <a:solidFill>
                  <a:srgbClr val="4F81BD"/>
                </a:solidFill>
                <a:latin typeface="Calibri"/>
              </a:rPr>
              <a:t>The UN,  WTO, or the World Bank has not been headed by a woman </a:t>
            </a:r>
            <a:endParaRPr lang="en-US" sz="3000" b="0" strike="noStrike" spc="-1" dirty="0">
              <a:latin typeface="Arial"/>
            </a:endParaRPr>
          </a:p>
        </p:txBody>
      </p:sp>
      <p:sp>
        <p:nvSpPr>
          <p:cNvPr id="319" name="TextShape 2"/>
          <p:cNvSpPr txBox="1"/>
          <p:nvPr/>
        </p:nvSpPr>
        <p:spPr>
          <a:xfrm>
            <a:off x="45720" y="778510"/>
            <a:ext cx="9052560" cy="629488"/>
          </a:xfrm>
          <a:prstGeom prst="rect">
            <a:avLst/>
          </a:prstGeom>
          <a:noFill/>
          <a:ln>
            <a:noFill/>
          </a:ln>
        </p:spPr>
        <p:txBody>
          <a:bodyPr lIns="90000" tIns="45000" rIns="90000" bIns="45000">
            <a:spAutoFit/>
          </a:bodyPr>
          <a:lstStyle/>
          <a:p>
            <a:pPr algn="ctr"/>
            <a:r>
              <a:rPr lang="en-US" sz="3500" b="0" strike="noStrike" spc="-1" dirty="0">
                <a:solidFill>
                  <a:srgbClr val="1F497D"/>
                </a:solidFill>
                <a:latin typeface="Calibri"/>
              </a:rPr>
              <a:t>Transnationalism: Actors and Movements </a:t>
            </a:r>
            <a:r>
              <a:rPr lang="en-US" sz="3500" spc="-1" dirty="0">
                <a:solidFill>
                  <a:srgbClr val="1F497D"/>
                </a:solidFill>
                <a:latin typeface="Calibri"/>
              </a:rPr>
              <a:t>9</a:t>
            </a:r>
            <a:r>
              <a:rPr lang="en-US" sz="3500" b="0" strike="noStrike" spc="-1" dirty="0">
                <a:solidFill>
                  <a:srgbClr val="1F497D"/>
                </a:solidFill>
                <a:latin typeface="Calibri"/>
              </a:rPr>
              <a:t> of 12</a:t>
            </a:r>
            <a:endParaRPr lang="en-US" sz="3500" b="0" strike="noStrike" spc="-1" dirty="0">
              <a:latin typeface="Arial"/>
            </a:endParaRPr>
          </a:p>
        </p:txBody>
      </p:sp>
      <p:sp>
        <p:nvSpPr>
          <p:cNvPr id="2" name="Rectangle 1">
            <a:extLst>
              <a:ext uri="{FF2B5EF4-FFF2-40B4-BE49-F238E27FC236}">
                <a16:creationId xmlns:a16="http://schemas.microsoft.com/office/drawing/2014/main" id="{BAADB58B-B92A-4377-A389-A4430B4B4819}"/>
              </a:ext>
            </a:extLst>
          </p:cNvPr>
          <p:cNvSpPr/>
          <p:nvPr/>
        </p:nvSpPr>
        <p:spPr>
          <a:xfrm>
            <a:off x="431472" y="1697034"/>
            <a:ext cx="8281056"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Transnational Women’s Movement</a:t>
            </a:r>
            <a:endParaRPr lang="en-US" sz="3200" b="1" spc="-1" dirty="0"/>
          </a:p>
        </p:txBody>
      </p:sp>
    </p:spTree>
    <p:extLst>
      <p:ext uri="{BB962C8B-B14F-4D97-AF65-F5344CB8AC3E}">
        <p14:creationId xmlns:p14="http://schemas.microsoft.com/office/powerpoint/2010/main" val="80868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341376" y="2500256"/>
            <a:ext cx="8461248" cy="207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a:rPr>
              <a:t>Cheaper and faster transportation and communication has led to illegal activities </a:t>
            </a:r>
          </a:p>
          <a:p>
            <a:pPr marL="457920" indent="-457200">
              <a:lnSpc>
                <a:spcPct val="100000"/>
              </a:lnSpc>
              <a:spcBef>
                <a:spcPts val="641"/>
              </a:spcBef>
              <a:buClr>
                <a:srgbClr val="4F81BD"/>
              </a:buClr>
              <a:buFont typeface="Arial" panose="020B0604020202020204" pitchFamily="34" charset="0"/>
              <a:buChar char="•"/>
            </a:pPr>
            <a:r>
              <a:rPr lang="en-US" sz="3000" b="1" spc="-1" dirty="0">
                <a:solidFill>
                  <a:srgbClr val="4F81BD"/>
                </a:solidFill>
                <a:latin typeface="Calibri"/>
              </a:rPr>
              <a:t>Transnational kleptocracy; </a:t>
            </a:r>
            <a:r>
              <a:rPr lang="en-US" sz="3000" spc="-1" dirty="0">
                <a:solidFill>
                  <a:srgbClr val="4F81BD"/>
                </a:solidFill>
                <a:latin typeface="Calibri"/>
              </a:rPr>
              <a:t>state support of illegal money laundering schemes </a:t>
            </a:r>
            <a:endParaRPr lang="en-US" sz="3000" strike="noStrike" spc="-1" dirty="0">
              <a:latin typeface="Arial"/>
            </a:endParaRPr>
          </a:p>
        </p:txBody>
      </p:sp>
      <p:sp>
        <p:nvSpPr>
          <p:cNvPr id="321" name="TextShape 2"/>
          <p:cNvSpPr txBox="1"/>
          <p:nvPr/>
        </p:nvSpPr>
        <p:spPr>
          <a:xfrm>
            <a:off x="0" y="754602"/>
            <a:ext cx="9144000" cy="614099"/>
          </a:xfrm>
          <a:prstGeom prst="rect">
            <a:avLst/>
          </a:prstGeom>
          <a:noFill/>
          <a:ln>
            <a:noFill/>
          </a:ln>
        </p:spPr>
        <p:txBody>
          <a:bodyPr wrap="square" lIns="90000" tIns="45000" rIns="90000" bIns="45000">
            <a:spAutoFit/>
          </a:bodyPr>
          <a:lstStyle/>
          <a:p>
            <a:r>
              <a:rPr lang="en-US" sz="3400" b="0" strike="noStrike" spc="-1" dirty="0">
                <a:solidFill>
                  <a:srgbClr val="1F497D"/>
                </a:solidFill>
                <a:latin typeface="Calibri"/>
              </a:rPr>
              <a:t>Transnationalism: Actors and Movements 10 of 12</a:t>
            </a:r>
            <a:endParaRPr lang="en-US" sz="3400" b="0" strike="noStrike" spc="-1" dirty="0">
              <a:latin typeface="Arial"/>
            </a:endParaRPr>
          </a:p>
        </p:txBody>
      </p:sp>
      <p:sp>
        <p:nvSpPr>
          <p:cNvPr id="2" name="Rectangle 1">
            <a:extLst>
              <a:ext uri="{FF2B5EF4-FFF2-40B4-BE49-F238E27FC236}">
                <a16:creationId xmlns:a16="http://schemas.microsoft.com/office/drawing/2014/main" id="{23916DA9-D0A1-44EF-AE30-A187BE6C6025}"/>
              </a:ext>
            </a:extLst>
          </p:cNvPr>
          <p:cNvSpPr/>
          <p:nvPr/>
        </p:nvSpPr>
        <p:spPr>
          <a:xfrm>
            <a:off x="341376" y="1642091"/>
            <a:ext cx="846124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Transnational Crime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CustomShape 1"/>
          <p:cNvSpPr/>
          <p:nvPr/>
        </p:nvSpPr>
        <p:spPr>
          <a:xfrm>
            <a:off x="457560" y="2609084"/>
            <a:ext cx="8228880" cy="3230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720">
              <a:spcBef>
                <a:spcPts val="641"/>
              </a:spcBef>
              <a:buClr>
                <a:srgbClr val="4F81BD"/>
              </a:buClr>
            </a:pPr>
            <a:endParaRPr lang="es-ES" sz="3200" spc="-1" dirty="0"/>
          </a:p>
          <a:p>
            <a:pPr marL="720">
              <a:spcBef>
                <a:spcPts val="641"/>
              </a:spcBef>
              <a:buClr>
                <a:srgbClr val="4F81BD"/>
              </a:buClr>
            </a:pPr>
            <a:endParaRPr lang="es-ES" sz="3200" spc="-1" dirty="0"/>
          </a:p>
          <a:p>
            <a:pPr marL="720" algn="ctr">
              <a:spcBef>
                <a:spcPts val="641"/>
              </a:spcBef>
              <a:buClr>
                <a:srgbClr val="4F81BD"/>
              </a:buClr>
            </a:pPr>
            <a:r>
              <a:rPr lang="es-ES" sz="3200" spc="-1" dirty="0"/>
              <a:t>[</a:t>
            </a:r>
            <a:r>
              <a:rPr lang="en-US" sz="3200" spc="-1" dirty="0"/>
              <a:t>Insert Map 5.1 about here]</a:t>
            </a:r>
            <a:endParaRPr lang="en-US" sz="3200" b="0" strike="noStrike" spc="-1" dirty="0">
              <a:latin typeface="Arial"/>
            </a:endParaRPr>
          </a:p>
          <a:p>
            <a:pPr marL="720">
              <a:lnSpc>
                <a:spcPct val="100000"/>
              </a:lnSpc>
              <a:spcBef>
                <a:spcPts val="641"/>
              </a:spcBef>
              <a:buClr>
                <a:srgbClr val="4F81BD"/>
              </a:buClr>
            </a:pPr>
            <a:endParaRPr lang="en-US" sz="3200" b="0" strike="noStrike" spc="-1" dirty="0">
              <a:latin typeface="Arial"/>
            </a:endParaRPr>
          </a:p>
        </p:txBody>
      </p:sp>
      <p:sp>
        <p:nvSpPr>
          <p:cNvPr id="321" name="TextShape 2"/>
          <p:cNvSpPr txBox="1"/>
          <p:nvPr/>
        </p:nvSpPr>
        <p:spPr>
          <a:xfrm>
            <a:off x="0" y="749808"/>
            <a:ext cx="9144000" cy="621793"/>
          </a:xfrm>
          <a:prstGeom prst="rect">
            <a:avLst/>
          </a:prstGeom>
          <a:noFill/>
          <a:ln>
            <a:noFill/>
          </a:ln>
        </p:spPr>
        <p:txBody>
          <a:bodyPr wrap="square" lIns="90000" tIns="45000" rIns="90000" bIns="45000">
            <a:spAutoFit/>
          </a:bodyPr>
          <a:lstStyle/>
          <a:p>
            <a:r>
              <a:rPr lang="en-US" sz="3450" b="0" strike="noStrike" spc="-1" dirty="0">
                <a:solidFill>
                  <a:srgbClr val="1F497D"/>
                </a:solidFill>
                <a:latin typeface="Calibri"/>
              </a:rPr>
              <a:t>Transnationalism: Actors and Movements 11 of 12</a:t>
            </a:r>
            <a:endParaRPr lang="en-US" sz="3450" b="0" strike="noStrike" spc="-1" dirty="0">
              <a:latin typeface="Arial"/>
            </a:endParaRPr>
          </a:p>
        </p:txBody>
      </p:sp>
      <p:sp>
        <p:nvSpPr>
          <p:cNvPr id="4" name="Rectangle 3">
            <a:extLst>
              <a:ext uri="{FF2B5EF4-FFF2-40B4-BE49-F238E27FC236}">
                <a16:creationId xmlns:a16="http://schemas.microsoft.com/office/drawing/2014/main" id="{8D2C7F37-D3CC-4175-B5AE-771F278B5EBD}"/>
              </a:ext>
            </a:extLst>
          </p:cNvPr>
          <p:cNvSpPr/>
          <p:nvPr/>
        </p:nvSpPr>
        <p:spPr>
          <a:xfrm>
            <a:off x="341376" y="1676620"/>
            <a:ext cx="8461248"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Transnational Crime</a:t>
            </a:r>
          </a:p>
        </p:txBody>
      </p:sp>
    </p:spTree>
    <p:extLst>
      <p:ext uri="{BB962C8B-B14F-4D97-AF65-F5344CB8AC3E}">
        <p14:creationId xmlns:p14="http://schemas.microsoft.com/office/powerpoint/2010/main" val="3225063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457200" y="494255"/>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3200" b="0" strike="noStrike" spc="-1" dirty="0">
                <a:solidFill>
                  <a:schemeClr val="tx2"/>
                </a:solidFill>
                <a:latin typeface="Calibri" panose="020F0502020204030204" pitchFamily="34" charset="0"/>
                <a:cs typeface="Calibri" panose="020F0502020204030204" pitchFamily="34" charset="0"/>
              </a:rPr>
              <a:t>Chapter 5</a:t>
            </a:r>
            <a:br>
              <a:rPr sz="3200" dirty="0">
                <a:solidFill>
                  <a:schemeClr val="tx2"/>
                </a:solidFill>
                <a:latin typeface="Calibri" panose="020F0502020204030204" pitchFamily="34" charset="0"/>
                <a:cs typeface="Calibri" panose="020F0502020204030204" pitchFamily="34" charset="0"/>
              </a:rPr>
            </a:br>
            <a:r>
              <a:rPr lang="en-US" sz="3200" b="0" strike="noStrike" spc="-1" dirty="0">
                <a:solidFill>
                  <a:schemeClr val="tx2"/>
                </a:solidFill>
                <a:latin typeface="Calibri" panose="020F0502020204030204" pitchFamily="34" charset="0"/>
                <a:cs typeface="Calibri" panose="020F0502020204030204" pitchFamily="34" charset="0"/>
              </a:rPr>
              <a:t>Learning Objectives</a:t>
            </a:r>
          </a:p>
        </p:txBody>
      </p:sp>
      <p:sp>
        <p:nvSpPr>
          <p:cNvPr id="253" name="CustomShape 2"/>
          <p:cNvSpPr/>
          <p:nvPr/>
        </p:nvSpPr>
        <p:spPr>
          <a:xfrm>
            <a:off x="237384" y="1868573"/>
            <a:ext cx="8668512" cy="40926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5.1 Identify the causes and conceptions of globalization. </a:t>
            </a:r>
          </a:p>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5.2 Discuss the economic and cultural impact of globalization.</a:t>
            </a:r>
          </a:p>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5.3 Discuss global civil society actors and the range of transnational strategies they employ.</a:t>
            </a:r>
          </a:p>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5.4 Identify complex global and transnational forces as “new”, or recurring, features of global politics.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298704" y="2617266"/>
            <a:ext cx="8546592" cy="21419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spc="-1" dirty="0">
                <a:solidFill>
                  <a:srgbClr val="4F81BD"/>
                </a:solidFill>
                <a:latin typeface="Calibri"/>
              </a:rPr>
              <a:t>Impossible to predict how far transnationalism will progress </a:t>
            </a:r>
          </a:p>
          <a:p>
            <a:pPr marL="343080" indent="-342360">
              <a:lnSpc>
                <a:spcPct val="100000"/>
              </a:lnSpc>
              <a:spcBef>
                <a:spcPts val="641"/>
              </a:spcBef>
              <a:buClr>
                <a:srgbClr val="4F81BD"/>
              </a:buClr>
              <a:buFont typeface="Arial"/>
              <a:buChar char="•"/>
            </a:pPr>
            <a:r>
              <a:rPr lang="en-US" sz="3000" b="0" strike="noStrike" spc="-1" dirty="0">
                <a:solidFill>
                  <a:srgbClr val="4F81BD"/>
                </a:solidFill>
                <a:latin typeface="Calibri"/>
              </a:rPr>
              <a:t> Women’s movement seeks to promote differences </a:t>
            </a:r>
            <a:endParaRPr lang="en-US" sz="3000" spc="-1" dirty="0">
              <a:solidFill>
                <a:srgbClr val="4F81BD"/>
              </a:solidFill>
              <a:latin typeface="Calibri"/>
            </a:endParaRPr>
          </a:p>
          <a:p>
            <a:pPr marL="343080" indent="-342360">
              <a:lnSpc>
                <a:spcPct val="100000"/>
              </a:lnSpc>
              <a:spcBef>
                <a:spcPts val="641"/>
              </a:spcBef>
              <a:buClr>
                <a:srgbClr val="4F81BD"/>
              </a:buClr>
              <a:buFont typeface="Arial"/>
              <a:buChar char="•"/>
            </a:pPr>
            <a:r>
              <a:rPr lang="en-US" sz="3000" b="0" strike="noStrike" spc="-1" dirty="0">
                <a:solidFill>
                  <a:srgbClr val="4F81BD"/>
                </a:solidFill>
                <a:latin typeface="Calibri"/>
              </a:rPr>
              <a:t>Race class and age</a:t>
            </a:r>
            <a:endParaRPr lang="en-US" sz="3000" b="0" strike="noStrike" spc="-1" dirty="0">
              <a:latin typeface="Arial"/>
            </a:endParaRPr>
          </a:p>
        </p:txBody>
      </p:sp>
      <p:sp>
        <p:nvSpPr>
          <p:cNvPr id="323" name="TextShape 2"/>
          <p:cNvSpPr txBox="1"/>
          <p:nvPr/>
        </p:nvSpPr>
        <p:spPr>
          <a:xfrm>
            <a:off x="0" y="804672"/>
            <a:ext cx="9144000" cy="621793"/>
          </a:xfrm>
          <a:prstGeom prst="rect">
            <a:avLst/>
          </a:prstGeom>
          <a:noFill/>
          <a:ln>
            <a:noFill/>
          </a:ln>
        </p:spPr>
        <p:txBody>
          <a:bodyPr wrap="square" lIns="90000" tIns="45000" rIns="90000" bIns="45000">
            <a:spAutoFit/>
          </a:bodyPr>
          <a:lstStyle/>
          <a:p>
            <a:r>
              <a:rPr lang="en-US" sz="3450" b="0" strike="noStrike" spc="-1" dirty="0">
                <a:solidFill>
                  <a:srgbClr val="1F497D"/>
                </a:solidFill>
                <a:latin typeface="Calibri"/>
              </a:rPr>
              <a:t>Transnationalism: Actors and Movements 12 of 12</a:t>
            </a:r>
            <a:endParaRPr lang="en-US" sz="3450" b="0" strike="noStrike" spc="-1" dirty="0">
              <a:latin typeface="Arial"/>
            </a:endParaRPr>
          </a:p>
        </p:txBody>
      </p:sp>
      <p:sp>
        <p:nvSpPr>
          <p:cNvPr id="2" name="Rectangle 1">
            <a:extLst>
              <a:ext uri="{FF2B5EF4-FFF2-40B4-BE49-F238E27FC236}">
                <a16:creationId xmlns:a16="http://schemas.microsoft.com/office/drawing/2014/main" id="{C3CAEE71-DC42-40EC-AF00-7E3A5C0AF189}"/>
              </a:ext>
            </a:extLst>
          </p:cNvPr>
          <p:cNvSpPr/>
          <p:nvPr/>
        </p:nvSpPr>
        <p:spPr>
          <a:xfrm>
            <a:off x="298704" y="1729478"/>
            <a:ext cx="8546592"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The Future of Transnationalism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257452" y="2101226"/>
            <a:ext cx="8794388" cy="35722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Globalization presents multiple actors working on multiple space</a:t>
            </a:r>
          </a:p>
          <a:p>
            <a:pPr marL="457920" indent="-45720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Women’s movement provides </a:t>
            </a:r>
            <a:r>
              <a:rPr lang="en-US" sz="3000" spc="-1" dirty="0">
                <a:solidFill>
                  <a:srgbClr val="4F81BD"/>
                </a:solidFill>
                <a:latin typeface="Calibri" panose="020F0502020204030204" pitchFamily="34" charset="0"/>
                <a:cs typeface="Calibri" panose="020F0502020204030204" pitchFamily="34" charset="0"/>
              </a:rPr>
              <a:t>a good example of bottom-up activism that goes beyond race, class, and gender </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The works of Ester </a:t>
            </a:r>
            <a:r>
              <a:rPr lang="en-US" sz="3000" spc="-1" dirty="0" err="1">
                <a:solidFill>
                  <a:srgbClr val="4F81BD"/>
                </a:solidFill>
                <a:latin typeface="Calibri" panose="020F0502020204030204" pitchFamily="34" charset="0"/>
                <a:cs typeface="Calibri" panose="020F0502020204030204" pitchFamily="34" charset="0"/>
              </a:rPr>
              <a:t>Ibanga</a:t>
            </a:r>
            <a:r>
              <a:rPr lang="en-US" sz="3000" spc="-1" dirty="0">
                <a:solidFill>
                  <a:srgbClr val="4F81BD"/>
                </a:solidFill>
                <a:latin typeface="Calibri" panose="020F0502020204030204" pitchFamily="34" charset="0"/>
                <a:cs typeface="Calibri" panose="020F0502020204030204" pitchFamily="34" charset="0"/>
              </a:rPr>
              <a:t> and Shirin </a:t>
            </a:r>
            <a:r>
              <a:rPr lang="en-US" sz="3000" spc="-1" dirty="0" err="1">
                <a:solidFill>
                  <a:srgbClr val="4F81BD"/>
                </a:solidFill>
                <a:latin typeface="Calibri" panose="020F0502020204030204" pitchFamily="34" charset="0"/>
                <a:cs typeface="Calibri" panose="020F0502020204030204" pitchFamily="34" charset="0"/>
              </a:rPr>
              <a:t>Ebadi</a:t>
            </a:r>
            <a:r>
              <a:rPr lang="en-US" sz="3000" spc="-1" dirty="0">
                <a:solidFill>
                  <a:srgbClr val="4F81BD"/>
                </a:solidFill>
                <a:latin typeface="Calibri" panose="020F0502020204030204" pitchFamily="34" charset="0"/>
                <a:cs typeface="Calibri" panose="020F0502020204030204" pitchFamily="34" charset="0"/>
              </a:rPr>
              <a:t> act as inspirations for the women’s movement </a:t>
            </a:r>
            <a:endParaRPr lang="en-US" sz="3000" b="0" strike="noStrike" spc="-1" dirty="0">
              <a:latin typeface="Calibri" panose="020F0502020204030204" pitchFamily="34" charset="0"/>
              <a:cs typeface="Calibri" panose="020F0502020204030204" pitchFamily="34" charset="0"/>
            </a:endParaRPr>
          </a:p>
        </p:txBody>
      </p:sp>
      <p:sp>
        <p:nvSpPr>
          <p:cNvPr id="323" name="TextShape 2"/>
          <p:cNvSpPr txBox="1"/>
          <p:nvPr/>
        </p:nvSpPr>
        <p:spPr>
          <a:xfrm>
            <a:off x="92160" y="1052300"/>
            <a:ext cx="8959680" cy="583321"/>
          </a:xfrm>
          <a:prstGeom prst="rect">
            <a:avLst/>
          </a:prstGeom>
          <a:noFill/>
          <a:ln>
            <a:noFill/>
          </a:ln>
        </p:spPr>
        <p:txBody>
          <a:bodyPr wrap="square" lIns="90000" tIns="45000" rIns="90000" bIns="45000">
            <a:spAutoFit/>
          </a:bodyPr>
          <a:lstStyle/>
          <a:p>
            <a:pPr algn="ctr"/>
            <a:r>
              <a:rPr lang="en-US" sz="3200" spc="-1" dirty="0">
                <a:solidFill>
                  <a:srgbClr val="1F497D"/>
                </a:solidFill>
                <a:latin typeface="Calibri"/>
              </a:rPr>
              <a:t>Continuity and Change in the Global System  </a:t>
            </a:r>
            <a:endParaRPr lang="en-US" sz="3200" spc="-1" dirty="0"/>
          </a:p>
        </p:txBody>
      </p:sp>
    </p:spTree>
    <p:extLst>
      <p:ext uri="{BB962C8B-B14F-4D97-AF65-F5344CB8AC3E}">
        <p14:creationId xmlns:p14="http://schemas.microsoft.com/office/powerpoint/2010/main" val="499322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457200" y="494255"/>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3200" b="0" strike="noStrike" spc="-1" dirty="0">
                <a:solidFill>
                  <a:schemeClr val="tx2"/>
                </a:solidFill>
                <a:latin typeface="Calibri" panose="020F0502020204030204" pitchFamily="34" charset="0"/>
                <a:cs typeface="Calibri" panose="020F0502020204030204" pitchFamily="34" charset="0"/>
              </a:rPr>
              <a:t>Chapter 5</a:t>
            </a:r>
            <a:br>
              <a:rPr sz="3200" dirty="0">
                <a:solidFill>
                  <a:schemeClr val="tx2"/>
                </a:solidFill>
                <a:latin typeface="Calibri" panose="020F0502020204030204" pitchFamily="34" charset="0"/>
                <a:cs typeface="Calibri" panose="020F0502020204030204" pitchFamily="34" charset="0"/>
              </a:rPr>
            </a:br>
            <a:r>
              <a:rPr lang="en-US" sz="3200" dirty="0">
                <a:solidFill>
                  <a:schemeClr val="tx2"/>
                </a:solidFill>
                <a:latin typeface="Calibri" panose="020F0502020204030204" pitchFamily="34" charset="0"/>
                <a:cs typeface="Calibri" panose="020F0502020204030204" pitchFamily="34" charset="0"/>
              </a:rPr>
              <a:t>Review of </a:t>
            </a:r>
            <a:r>
              <a:rPr lang="en-US" sz="3200" b="0" strike="noStrike" spc="-1" dirty="0">
                <a:solidFill>
                  <a:schemeClr val="tx2"/>
                </a:solidFill>
                <a:latin typeface="Calibri" panose="020F0502020204030204" pitchFamily="34" charset="0"/>
                <a:cs typeface="Calibri" panose="020F0502020204030204" pitchFamily="34" charset="0"/>
              </a:rPr>
              <a:t>Learning Objectives</a:t>
            </a:r>
          </a:p>
        </p:txBody>
      </p:sp>
      <p:sp>
        <p:nvSpPr>
          <p:cNvPr id="253" name="CustomShape 2"/>
          <p:cNvSpPr/>
          <p:nvPr/>
        </p:nvSpPr>
        <p:spPr>
          <a:xfrm>
            <a:off x="237384" y="1868573"/>
            <a:ext cx="8668512" cy="40926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5.1 Identify the causes and conceptions of globalization. </a:t>
            </a:r>
          </a:p>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5.2 Discuss the economic and cultural impact of globalization.</a:t>
            </a:r>
          </a:p>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5.3 Discuss global civil society actors and the range of transnational strategies they employ.</a:t>
            </a:r>
          </a:p>
          <a:p>
            <a:pPr marL="457200" indent="-457200">
              <a:lnSpc>
                <a:spcPct val="100000"/>
              </a:lnSpc>
              <a:spcBef>
                <a:spcPts val="641"/>
              </a:spcBef>
              <a:buClr>
                <a:schemeClr val="accent1"/>
              </a:buClr>
              <a:buSzPct val="100000"/>
              <a:buFont typeface="Arial" panose="020B0604020202020204" pitchFamily="34" charset="0"/>
              <a:buChar char="•"/>
            </a:pPr>
            <a:r>
              <a:rPr lang="en-US" sz="3000" b="0" strike="noStrike" spc="-1" dirty="0">
                <a:solidFill>
                  <a:schemeClr val="accent1"/>
                </a:solidFill>
                <a:latin typeface="Calibri" panose="020F0502020204030204" pitchFamily="34" charset="0"/>
                <a:cs typeface="Calibri" panose="020F0502020204030204" pitchFamily="34" charset="0"/>
              </a:rPr>
              <a:t>5.4 Identify complex global and transnational forces as “new”, or recurring, features of global politics.</a:t>
            </a:r>
          </a:p>
        </p:txBody>
      </p:sp>
    </p:spTree>
    <p:extLst>
      <p:ext uri="{BB962C8B-B14F-4D97-AF65-F5344CB8AC3E}">
        <p14:creationId xmlns:p14="http://schemas.microsoft.com/office/powerpoint/2010/main" val="211572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231288" y="531455"/>
            <a:ext cx="8680704" cy="8986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3600" b="0" strike="noStrike" spc="-1" dirty="0">
                <a:solidFill>
                  <a:srgbClr val="1F497D"/>
                </a:solidFill>
                <a:latin typeface="Calibri"/>
              </a:rPr>
              <a:t>Causes and Conception of Globalization 1 of 7 </a:t>
            </a:r>
            <a:endParaRPr lang="en-US" sz="3600" b="0" strike="noStrike" spc="-1" dirty="0">
              <a:latin typeface="Arial"/>
            </a:endParaRPr>
          </a:p>
        </p:txBody>
      </p:sp>
      <p:sp>
        <p:nvSpPr>
          <p:cNvPr id="257" name="CustomShape 2"/>
          <p:cNvSpPr/>
          <p:nvPr/>
        </p:nvSpPr>
        <p:spPr>
          <a:xfrm>
            <a:off x="347112" y="1783631"/>
            <a:ext cx="8449056" cy="29712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565560" indent="-457200">
              <a:lnSpc>
                <a:spcPct val="100000"/>
              </a:lnSpc>
              <a:spcBef>
                <a:spcPts val="1417"/>
              </a:spcBef>
              <a:buClr>
                <a:schemeClr val="accent1"/>
              </a:buClr>
              <a:buSzPct val="100000"/>
              <a:buFont typeface="Arial" panose="020B0604020202020204" pitchFamily="34" charset="0"/>
              <a:buChar char="•"/>
            </a:pPr>
            <a:r>
              <a:rPr lang="en-US" sz="3200" b="0" strike="noStrike" spc="-1" dirty="0">
                <a:solidFill>
                  <a:srgbClr val="4F81BD"/>
                </a:solidFill>
                <a:latin typeface="Calibri" panose="020F0502020204030204" pitchFamily="34" charset="0"/>
                <a:cs typeface="Calibri" panose="020F0502020204030204" pitchFamily="34" charset="0"/>
              </a:rPr>
              <a:t>Globalization; global forces, both positive and negative.</a:t>
            </a:r>
            <a:endParaRPr lang="en-US" sz="3200" spc="-1" dirty="0">
              <a:latin typeface="Calibri" panose="020F0502020204030204" pitchFamily="34" charset="0"/>
              <a:cs typeface="Calibri" panose="020F0502020204030204" pitchFamily="34" charset="0"/>
            </a:endParaRPr>
          </a:p>
          <a:p>
            <a:pPr marL="565560" indent="-457200">
              <a:lnSpc>
                <a:spcPct val="100000"/>
              </a:lnSpc>
              <a:spcBef>
                <a:spcPts val="1417"/>
              </a:spcBef>
              <a:buClr>
                <a:schemeClr val="accent1"/>
              </a:buClr>
              <a:buSzPct val="100000"/>
              <a:buFont typeface="Arial" panose="020B0604020202020204" pitchFamily="34" charset="0"/>
              <a:buChar char="•"/>
            </a:pPr>
            <a:r>
              <a:rPr lang="en-US" sz="3200" b="0" strike="noStrike" spc="-1" dirty="0">
                <a:solidFill>
                  <a:srgbClr val="4F81BD"/>
                </a:solidFill>
                <a:latin typeface="Calibri" panose="020F0502020204030204" pitchFamily="34" charset="0"/>
                <a:cs typeface="Calibri" panose="020F0502020204030204" pitchFamily="34" charset="0"/>
              </a:rPr>
              <a:t>Globalization constantly impact our daily lives. </a:t>
            </a:r>
          </a:p>
          <a:p>
            <a:pPr marL="565560" indent="-457200">
              <a:lnSpc>
                <a:spcPct val="100000"/>
              </a:lnSpc>
              <a:spcBef>
                <a:spcPts val="1417"/>
              </a:spcBef>
              <a:buClr>
                <a:schemeClr val="accent1"/>
              </a:buClr>
              <a:buSzPct val="100000"/>
              <a:buFont typeface="Arial" panose="020B0604020202020204" pitchFamily="34" charset="0"/>
              <a:buChar char="•"/>
            </a:pPr>
            <a:r>
              <a:rPr lang="en-US" sz="3200" b="0" strike="noStrike" spc="-1" dirty="0">
                <a:solidFill>
                  <a:srgbClr val="4F81BD"/>
                </a:solidFill>
                <a:latin typeface="Calibri" panose="020F0502020204030204" pitchFamily="34" charset="0"/>
                <a:cs typeface="Calibri" panose="020F0502020204030204" pitchFamily="34" charset="0"/>
              </a:rPr>
              <a:t>Globalization is </a:t>
            </a:r>
            <a:r>
              <a:rPr lang="en-US" sz="3200" b="1" i="1" strike="noStrike" spc="-1" dirty="0">
                <a:solidFill>
                  <a:srgbClr val="4F81BD"/>
                </a:solidFill>
                <a:latin typeface="Calibri" panose="020F0502020204030204" pitchFamily="34" charset="0"/>
                <a:cs typeface="Calibri" panose="020F0502020204030204" pitchFamily="34" charset="0"/>
              </a:rPr>
              <a:t>shrinking the world </a:t>
            </a:r>
            <a:r>
              <a:rPr lang="en-US" sz="3200" b="0" strike="noStrike" spc="-1" dirty="0">
                <a:solidFill>
                  <a:srgbClr val="4F81BD"/>
                </a:solidFill>
                <a:latin typeface="Calibri" panose="020F0502020204030204" pitchFamily="34" charset="0"/>
                <a:cs typeface="Calibri" panose="020F0502020204030204" pitchFamily="34" charset="0"/>
              </a:rPr>
              <a:t>allow people to interact faster and cheaper. </a:t>
            </a:r>
            <a:endParaRPr lang="en-US" sz="3200" b="0" strike="noStrike" spc="-1"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extShape 2"/>
          <p:cNvSpPr txBox="1"/>
          <p:nvPr/>
        </p:nvSpPr>
        <p:spPr>
          <a:xfrm>
            <a:off x="207264" y="652272"/>
            <a:ext cx="8729472"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Causes and Conception of Globalization 2 of </a:t>
            </a:r>
            <a:r>
              <a:rPr lang="en-US" sz="3600" spc="-1" dirty="0">
                <a:solidFill>
                  <a:srgbClr val="1F497D"/>
                </a:solidFill>
                <a:latin typeface="Calibri"/>
              </a:rPr>
              <a:t>7</a:t>
            </a:r>
            <a:endParaRPr lang="en-US" sz="3600" b="0" strike="noStrike" spc="-1" dirty="0">
              <a:latin typeface="Arial"/>
            </a:endParaRPr>
          </a:p>
        </p:txBody>
      </p:sp>
      <p:pic>
        <p:nvPicPr>
          <p:cNvPr id="3" name="Picture 2">
            <a:extLst>
              <a:ext uri="{FF2B5EF4-FFF2-40B4-BE49-F238E27FC236}">
                <a16:creationId xmlns:a16="http://schemas.microsoft.com/office/drawing/2014/main" id="{4559EF3A-4951-4459-97CE-80AEA9FDE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305" y="1545724"/>
            <a:ext cx="6412511" cy="42425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1"/>
          <p:cNvSpPr/>
          <p:nvPr/>
        </p:nvSpPr>
        <p:spPr>
          <a:xfrm>
            <a:off x="469392" y="2609088"/>
            <a:ext cx="8205216" cy="30114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buClr>
                <a:srgbClr val="4F81BD"/>
              </a:buClr>
              <a:buFont typeface="Arial"/>
              <a:buChar char="•"/>
            </a:pPr>
            <a:r>
              <a:rPr lang="en-US" sz="3000" b="0" strike="noStrike" spc="-1" dirty="0">
                <a:solidFill>
                  <a:srgbClr val="4F81BD"/>
                </a:solidFill>
                <a:latin typeface="Calibri" panose="020F0502020204030204" pitchFamily="34" charset="0"/>
                <a:cs typeface="Calibri" panose="020F0502020204030204" pitchFamily="34" charset="0"/>
              </a:rPr>
              <a:t>Globalization is not a process new</a:t>
            </a:r>
            <a:endParaRPr lang="en-US" sz="3000" spc="-1" dirty="0">
              <a:solidFill>
                <a:srgbClr val="4F81BD"/>
              </a:solidFill>
              <a:latin typeface="Calibri" panose="020F0502020204030204" pitchFamily="34" charset="0"/>
              <a:cs typeface="Calibri" panose="020F0502020204030204" pitchFamily="34" charset="0"/>
            </a:endParaRPr>
          </a:p>
          <a:p>
            <a:pPr marL="343080" indent="-342360">
              <a:lnSpc>
                <a:spcPct val="100000"/>
              </a:lnSpc>
              <a:spcBef>
                <a:spcPts val="641"/>
              </a:spcBef>
              <a:buClr>
                <a:srgbClr val="4F81BD"/>
              </a:buClr>
              <a:buFont typeface="Arial"/>
              <a:buChar char="•"/>
            </a:pPr>
            <a:r>
              <a:rPr lang="en-US" sz="3000" spc="-1" dirty="0">
                <a:solidFill>
                  <a:srgbClr val="4F81BD"/>
                </a:solidFill>
                <a:latin typeface="Calibri" panose="020F0502020204030204" pitchFamily="34" charset="0"/>
                <a:cs typeface="Calibri" panose="020F0502020204030204" pitchFamily="34" charset="0"/>
              </a:rPr>
              <a:t>War, colonialization, trade and investment are among the main agents of globalization the past 200 years. </a:t>
            </a:r>
          </a:p>
          <a:p>
            <a:pPr marL="343080" indent="-342360">
              <a:lnSpc>
                <a:spcPct val="100000"/>
              </a:lnSpc>
              <a:spcBef>
                <a:spcPts val="641"/>
              </a:spcBef>
              <a:buClr>
                <a:srgbClr val="4F81BD"/>
              </a:buClr>
              <a:buFont typeface="Arial"/>
              <a:buChar char="•"/>
            </a:pPr>
            <a:r>
              <a:rPr lang="en-US" sz="3000" spc="-1" dirty="0">
                <a:solidFill>
                  <a:srgbClr val="4F81BD"/>
                </a:solidFill>
                <a:latin typeface="Calibri" panose="020F0502020204030204" pitchFamily="34" charset="0"/>
                <a:cs typeface="Calibri" panose="020F0502020204030204" pitchFamily="34" charset="0"/>
              </a:rPr>
              <a:t>Post </a:t>
            </a:r>
            <a:r>
              <a:rPr lang="en-US" sz="3000" b="1" spc="-1" dirty="0">
                <a:solidFill>
                  <a:srgbClr val="4F81BD"/>
                </a:solidFill>
                <a:latin typeface="Calibri" panose="020F0502020204030204" pitchFamily="34" charset="0"/>
                <a:cs typeface="Calibri" panose="020F0502020204030204" pitchFamily="34" charset="0"/>
              </a:rPr>
              <a:t>World War II </a:t>
            </a:r>
            <a:r>
              <a:rPr lang="en-US" sz="3000" spc="-1" dirty="0">
                <a:solidFill>
                  <a:srgbClr val="4F81BD"/>
                </a:solidFill>
                <a:latin typeface="Calibri" panose="020F0502020204030204" pitchFamily="34" charset="0"/>
                <a:cs typeface="Calibri" panose="020F0502020204030204" pitchFamily="34" charset="0"/>
              </a:rPr>
              <a:t>has increased globalization greatly especially with the end of the </a:t>
            </a:r>
            <a:r>
              <a:rPr lang="en-US" sz="3000" b="1" spc="-1" dirty="0">
                <a:solidFill>
                  <a:srgbClr val="4F81BD"/>
                </a:solidFill>
                <a:latin typeface="Calibri" panose="020F0502020204030204" pitchFamily="34" charset="0"/>
                <a:cs typeface="Calibri" panose="020F0502020204030204" pitchFamily="34" charset="0"/>
              </a:rPr>
              <a:t>Cold War </a:t>
            </a:r>
          </a:p>
        </p:txBody>
      </p:sp>
      <p:sp>
        <p:nvSpPr>
          <p:cNvPr id="261" name="TextShape 2"/>
          <p:cNvSpPr txBox="1"/>
          <p:nvPr/>
        </p:nvSpPr>
        <p:spPr>
          <a:xfrm>
            <a:off x="149618" y="719688"/>
            <a:ext cx="8844763"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Causes and Conception of Globalization 3 of 7</a:t>
            </a:r>
            <a:endParaRPr lang="en-US" sz="3600" b="0" strike="noStrike" spc="-1" dirty="0">
              <a:latin typeface="Arial"/>
            </a:endParaRPr>
          </a:p>
        </p:txBody>
      </p:sp>
      <p:sp>
        <p:nvSpPr>
          <p:cNvPr id="2" name="Rectangle 1">
            <a:extLst>
              <a:ext uri="{FF2B5EF4-FFF2-40B4-BE49-F238E27FC236}">
                <a16:creationId xmlns:a16="http://schemas.microsoft.com/office/drawing/2014/main" id="{6C6D241C-855F-468B-9583-E839FC11FD23}"/>
              </a:ext>
            </a:extLst>
          </p:cNvPr>
          <p:cNvSpPr/>
          <p:nvPr/>
        </p:nvSpPr>
        <p:spPr>
          <a:xfrm>
            <a:off x="469392" y="1694439"/>
            <a:ext cx="8205215"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panose="020F0502020204030204" pitchFamily="34" charset="0"/>
                <a:cs typeface="Calibri" panose="020F0502020204030204" pitchFamily="34" charset="0"/>
              </a:rPr>
              <a:t>An Accelerating Political Force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extShape 2"/>
          <p:cNvSpPr txBox="1"/>
          <p:nvPr/>
        </p:nvSpPr>
        <p:spPr>
          <a:xfrm>
            <a:off x="201168" y="640440"/>
            <a:ext cx="8741664"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Causes and Conception of Globalization 4 of </a:t>
            </a:r>
            <a:r>
              <a:rPr lang="en-US" sz="3600" spc="-1" dirty="0">
                <a:solidFill>
                  <a:srgbClr val="1F497D"/>
                </a:solidFill>
                <a:latin typeface="Calibri"/>
              </a:rPr>
              <a:t>7</a:t>
            </a:r>
            <a:endParaRPr lang="en-US" sz="3600" b="0" strike="noStrike" spc="-1" dirty="0">
              <a:latin typeface="Arial"/>
            </a:endParaRPr>
          </a:p>
        </p:txBody>
      </p:sp>
      <p:sp>
        <p:nvSpPr>
          <p:cNvPr id="4" name="TextShape 3">
            <a:extLst>
              <a:ext uri="{FF2B5EF4-FFF2-40B4-BE49-F238E27FC236}">
                <a16:creationId xmlns:a16="http://schemas.microsoft.com/office/drawing/2014/main" id="{934A0D5B-B35D-4351-87A2-11B37216F30B}"/>
              </a:ext>
            </a:extLst>
          </p:cNvPr>
          <p:cNvSpPr txBox="1"/>
          <p:nvPr/>
        </p:nvSpPr>
        <p:spPr>
          <a:xfrm>
            <a:off x="367537" y="2044005"/>
            <a:ext cx="8395054" cy="1384995"/>
          </a:xfrm>
          <a:prstGeom prst="rect">
            <a:avLst/>
          </a:prstGeom>
          <a:noFill/>
          <a:ln>
            <a:noFill/>
          </a:ln>
        </p:spPr>
        <p:txBody>
          <a:bodyPr wrap="square" lIns="0" tIns="0" rIns="0" bIns="0" anchor="ctr">
            <a:spAutoFit/>
          </a:bodyPr>
          <a:lstStyle/>
          <a:p>
            <a:r>
              <a:rPr lang="en-US" sz="3000" spc="-1" dirty="0">
                <a:solidFill>
                  <a:srgbClr val="4F81BD"/>
                </a:solidFill>
                <a:latin typeface="Calibri"/>
              </a:rPr>
              <a:t>Technological advancement in transportation and communication has accelerate the movement of people, goods and services.</a:t>
            </a:r>
          </a:p>
        </p:txBody>
      </p:sp>
      <p:sp>
        <p:nvSpPr>
          <p:cNvPr id="7" name="Rectangle 6">
            <a:extLst>
              <a:ext uri="{FF2B5EF4-FFF2-40B4-BE49-F238E27FC236}">
                <a16:creationId xmlns:a16="http://schemas.microsoft.com/office/drawing/2014/main" id="{198F6D90-2D3A-4520-968B-008C0748CF2F}"/>
              </a:ext>
            </a:extLst>
          </p:cNvPr>
          <p:cNvSpPr/>
          <p:nvPr/>
        </p:nvSpPr>
        <p:spPr>
          <a:xfrm>
            <a:off x="367537" y="1363651"/>
            <a:ext cx="8205215"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panose="020F0502020204030204" pitchFamily="34" charset="0"/>
                <a:cs typeface="Calibri" panose="020F0502020204030204" pitchFamily="34" charset="0"/>
              </a:rPr>
              <a:t>An Accelerating Political Force</a:t>
            </a:r>
          </a:p>
        </p:txBody>
      </p:sp>
      <p:pic>
        <p:nvPicPr>
          <p:cNvPr id="3" name="Picture 2">
            <a:extLst>
              <a:ext uri="{FF2B5EF4-FFF2-40B4-BE49-F238E27FC236}">
                <a16:creationId xmlns:a16="http://schemas.microsoft.com/office/drawing/2014/main" id="{3661A9CB-246A-423B-857E-1E5133341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37" y="3524579"/>
            <a:ext cx="4252031" cy="2370194"/>
          </a:xfrm>
          <a:prstGeom prst="rect">
            <a:avLst/>
          </a:prstGeom>
        </p:spPr>
      </p:pic>
      <p:pic>
        <p:nvPicPr>
          <p:cNvPr id="11" name="Picture 10">
            <a:extLst>
              <a:ext uri="{FF2B5EF4-FFF2-40B4-BE49-F238E27FC236}">
                <a16:creationId xmlns:a16="http://schemas.microsoft.com/office/drawing/2014/main" id="{D3D682C3-19A6-493C-A0FE-6F3E06E2C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804" y="3524579"/>
            <a:ext cx="4018677" cy="23701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304800" y="2254458"/>
            <a:ext cx="8534400" cy="35855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b="0" strike="noStrike" spc="-1" dirty="0">
                <a:solidFill>
                  <a:srgbClr val="4F81BD"/>
                </a:solidFill>
                <a:latin typeface="Calibri" panose="020F0502020204030204" pitchFamily="34" charset="0"/>
                <a:cs typeface="Calibri" panose="020F0502020204030204" pitchFamily="34" charset="0"/>
              </a:rPr>
              <a:t>In IR globalization has receive both criticism and support.</a:t>
            </a: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Opponents of globalization argue it is a new form </a:t>
            </a:r>
            <a:r>
              <a:rPr lang="en-US" sz="3000" b="1" spc="-1" dirty="0">
                <a:solidFill>
                  <a:srgbClr val="4F81BD"/>
                </a:solidFill>
                <a:latin typeface="Calibri" panose="020F0502020204030204" pitchFamily="34" charset="0"/>
                <a:cs typeface="Calibri" panose="020F0502020204030204" pitchFamily="34" charset="0"/>
              </a:rPr>
              <a:t>imperialism</a:t>
            </a:r>
            <a:r>
              <a:rPr lang="en-US" sz="3000" spc="-1" dirty="0">
                <a:solidFill>
                  <a:srgbClr val="4F81BD"/>
                </a:solidFill>
                <a:latin typeface="Calibri" panose="020F0502020204030204" pitchFamily="34" charset="0"/>
                <a:cs typeface="Calibri" panose="020F0502020204030204" pitchFamily="34" charset="0"/>
              </a:rPr>
              <a:t> and </a:t>
            </a:r>
            <a:r>
              <a:rPr lang="en-US" sz="3000" b="1" spc="-1" dirty="0">
                <a:solidFill>
                  <a:srgbClr val="4F81BD"/>
                </a:solidFill>
                <a:latin typeface="Calibri" panose="020F0502020204030204" pitchFamily="34" charset="0"/>
                <a:cs typeface="Calibri" panose="020F0502020204030204" pitchFamily="34" charset="0"/>
              </a:rPr>
              <a:t>damages the environment. </a:t>
            </a:r>
            <a:endParaRPr lang="en-US" sz="3000" b="0" strike="noStrike" spc="-1" dirty="0">
              <a:solidFill>
                <a:srgbClr val="4F81BD"/>
              </a:solidFill>
              <a:latin typeface="Calibri" panose="020F0502020204030204" pitchFamily="34" charset="0"/>
              <a:cs typeface="Calibri" panose="020F0502020204030204" pitchFamily="34" charset="0"/>
            </a:endParaRPr>
          </a:p>
          <a:p>
            <a:pPr marL="457920" indent="-457200">
              <a:lnSpc>
                <a:spcPct val="100000"/>
              </a:lnSpc>
              <a:spcBef>
                <a:spcPts val="641"/>
              </a:spcBef>
              <a:buClr>
                <a:srgbClr val="4F81BD"/>
              </a:buClr>
              <a:buFont typeface="Arial" panose="020B0604020202020204" pitchFamily="34" charset="0"/>
              <a:buChar char="•"/>
            </a:pPr>
            <a:r>
              <a:rPr lang="en-US" sz="3000" spc="-1" dirty="0">
                <a:solidFill>
                  <a:srgbClr val="4F81BD"/>
                </a:solidFill>
                <a:latin typeface="Calibri" panose="020F0502020204030204" pitchFamily="34" charset="0"/>
                <a:cs typeface="Calibri" panose="020F0502020204030204" pitchFamily="34" charset="0"/>
              </a:rPr>
              <a:t>Proponents of globalization argue that it creates </a:t>
            </a:r>
            <a:r>
              <a:rPr lang="en-US" sz="3000" b="1" spc="-1" dirty="0">
                <a:solidFill>
                  <a:srgbClr val="4F81BD"/>
                </a:solidFill>
                <a:latin typeface="Calibri" panose="020F0502020204030204" pitchFamily="34" charset="0"/>
                <a:cs typeface="Calibri" panose="020F0502020204030204" pitchFamily="34" charset="0"/>
              </a:rPr>
              <a:t>integration</a:t>
            </a:r>
            <a:r>
              <a:rPr lang="en-US" sz="3000" spc="-1" dirty="0">
                <a:solidFill>
                  <a:srgbClr val="4F81BD"/>
                </a:solidFill>
                <a:latin typeface="Calibri" panose="020F0502020204030204" pitchFamily="34" charset="0"/>
                <a:cs typeface="Calibri" panose="020F0502020204030204" pitchFamily="34" charset="0"/>
              </a:rPr>
              <a:t>, </a:t>
            </a:r>
            <a:r>
              <a:rPr lang="en-US" sz="3000" b="1" spc="-1" dirty="0">
                <a:solidFill>
                  <a:srgbClr val="4F81BD"/>
                </a:solidFill>
                <a:latin typeface="Calibri" panose="020F0502020204030204" pitchFamily="34" charset="0"/>
                <a:cs typeface="Calibri" panose="020F0502020204030204" pitchFamily="34" charset="0"/>
              </a:rPr>
              <a:t>harmonization</a:t>
            </a:r>
            <a:r>
              <a:rPr lang="en-US" sz="3000" spc="-1" dirty="0">
                <a:solidFill>
                  <a:srgbClr val="4F81BD"/>
                </a:solidFill>
                <a:latin typeface="Calibri" panose="020F0502020204030204" pitchFamily="34" charset="0"/>
                <a:cs typeface="Calibri" panose="020F0502020204030204" pitchFamily="34" charset="0"/>
              </a:rPr>
              <a:t> and facilitates </a:t>
            </a:r>
            <a:r>
              <a:rPr lang="en-US" sz="3000" b="1" spc="-1" dirty="0">
                <a:solidFill>
                  <a:srgbClr val="4F81BD"/>
                </a:solidFill>
                <a:latin typeface="Calibri" panose="020F0502020204030204" pitchFamily="34" charset="0"/>
                <a:cs typeface="Calibri" panose="020F0502020204030204" pitchFamily="34" charset="0"/>
              </a:rPr>
              <a:t>democratic processes. </a:t>
            </a:r>
            <a:endParaRPr lang="en-US" sz="3000" b="1" strike="noStrike" spc="-1" dirty="0">
              <a:latin typeface="Calibri" panose="020F0502020204030204" pitchFamily="34" charset="0"/>
              <a:cs typeface="Calibri" panose="020F0502020204030204" pitchFamily="34" charset="0"/>
            </a:endParaRPr>
          </a:p>
        </p:txBody>
      </p:sp>
      <p:sp>
        <p:nvSpPr>
          <p:cNvPr id="268" name="TextShape 2"/>
          <p:cNvSpPr txBox="1"/>
          <p:nvPr/>
        </p:nvSpPr>
        <p:spPr>
          <a:xfrm>
            <a:off x="195072" y="640440"/>
            <a:ext cx="8729472" cy="644877"/>
          </a:xfrm>
          <a:prstGeom prst="rect">
            <a:avLst/>
          </a:prstGeom>
          <a:noFill/>
          <a:ln>
            <a:noFill/>
          </a:ln>
        </p:spPr>
        <p:txBody>
          <a:bodyPr wrap="square" lIns="90000" tIns="45000" rIns="90000" bIns="45000">
            <a:spAutoFit/>
          </a:bodyPr>
          <a:lstStyle/>
          <a:p>
            <a:r>
              <a:rPr lang="en-US" sz="3600" b="0" strike="noStrike" spc="-1" dirty="0">
                <a:solidFill>
                  <a:srgbClr val="1F497D"/>
                </a:solidFill>
                <a:latin typeface="Calibri"/>
              </a:rPr>
              <a:t>Causes and Conception of Globalization 5 of </a:t>
            </a:r>
            <a:r>
              <a:rPr lang="en-US" sz="3600" spc="-1" dirty="0">
                <a:solidFill>
                  <a:srgbClr val="1F497D"/>
                </a:solidFill>
                <a:latin typeface="Calibri"/>
              </a:rPr>
              <a:t>7</a:t>
            </a:r>
            <a:endParaRPr lang="en-US" sz="3600" b="0" strike="noStrike" spc="-1" dirty="0">
              <a:latin typeface="Arial"/>
            </a:endParaRPr>
          </a:p>
        </p:txBody>
      </p:sp>
      <p:sp>
        <p:nvSpPr>
          <p:cNvPr id="2" name="Rectangle 1">
            <a:extLst>
              <a:ext uri="{FF2B5EF4-FFF2-40B4-BE49-F238E27FC236}">
                <a16:creationId xmlns:a16="http://schemas.microsoft.com/office/drawing/2014/main" id="{DF02FE3E-2CCC-4A80-BA70-68D24C59DA8C}"/>
              </a:ext>
            </a:extLst>
          </p:cNvPr>
          <p:cNvSpPr/>
          <p:nvPr/>
        </p:nvSpPr>
        <p:spPr>
          <a:xfrm>
            <a:off x="292608" y="1477500"/>
            <a:ext cx="8534400"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Interpretation of Globalization</a:t>
            </a:r>
            <a:endParaRPr lang="en-US" sz="3200" b="1" spc="-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ustomShape 1"/>
          <p:cNvSpPr/>
          <p:nvPr/>
        </p:nvSpPr>
        <p:spPr>
          <a:xfrm>
            <a:off x="289080" y="2597246"/>
            <a:ext cx="8565840" cy="25323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457920" indent="-457200">
              <a:lnSpc>
                <a:spcPct val="100000"/>
              </a:lnSpc>
              <a:spcBef>
                <a:spcPts val="641"/>
              </a:spcBef>
              <a:buClr>
                <a:srgbClr val="4F81BD"/>
              </a:buClr>
              <a:buFont typeface="Arial" panose="020B0604020202020204" pitchFamily="34" charset="0"/>
              <a:buChar char="•"/>
            </a:pPr>
            <a:r>
              <a:rPr lang="en-US" sz="3000" b="1" spc="-1" dirty="0">
                <a:solidFill>
                  <a:srgbClr val="4F81BD"/>
                </a:solidFill>
                <a:latin typeface="Calibri" panose="020F0502020204030204" pitchFamily="34" charset="0"/>
                <a:cs typeface="Calibri" panose="020F0502020204030204" pitchFamily="34" charset="0"/>
              </a:rPr>
              <a:t>Complex Interdependence; </a:t>
            </a:r>
            <a:r>
              <a:rPr lang="en-US" sz="3000" i="1" spc="-1" dirty="0">
                <a:solidFill>
                  <a:srgbClr val="4F81BD"/>
                </a:solidFill>
                <a:latin typeface="Calibri" panose="020F0502020204030204" pitchFamily="34" charset="0"/>
                <a:cs typeface="Calibri" panose="020F0502020204030204" pitchFamily="34" charset="0"/>
              </a:rPr>
              <a:t>neoliberal institutionalism </a:t>
            </a:r>
            <a:r>
              <a:rPr lang="en-US" sz="3000" spc="-1" dirty="0">
                <a:solidFill>
                  <a:srgbClr val="4F81BD"/>
                </a:solidFill>
                <a:latin typeface="Calibri" panose="020F0502020204030204" pitchFamily="34" charset="0"/>
                <a:cs typeface="Calibri" panose="020F0502020204030204" pitchFamily="34" charset="0"/>
              </a:rPr>
              <a:t>that explains why states work together. </a:t>
            </a:r>
            <a:endParaRPr lang="en-US" sz="3000" b="0" strike="noStrike" spc="-1" dirty="0">
              <a:latin typeface="Calibri" panose="020F0502020204030204" pitchFamily="34" charset="0"/>
              <a:cs typeface="Calibri" panose="020F0502020204030204" pitchFamily="34" charset="0"/>
            </a:endParaRPr>
          </a:p>
          <a:p>
            <a:pPr marL="457920" indent="-457200">
              <a:lnSpc>
                <a:spcPct val="100000"/>
              </a:lnSpc>
              <a:spcBef>
                <a:spcPts val="641"/>
              </a:spcBef>
              <a:buClr>
                <a:srgbClr val="4F81BD"/>
              </a:buClr>
              <a:buFont typeface="Arial" panose="020B0604020202020204" pitchFamily="34" charset="0"/>
              <a:buChar char="•"/>
            </a:pPr>
            <a:r>
              <a:rPr lang="en-US" sz="3000" b="1" spc="-1" dirty="0">
                <a:solidFill>
                  <a:srgbClr val="4F81BD"/>
                </a:solidFill>
                <a:latin typeface="Calibri" panose="020F0502020204030204" pitchFamily="34" charset="0"/>
                <a:cs typeface="Calibri" panose="020F0502020204030204" pitchFamily="34" charset="0"/>
              </a:rPr>
              <a:t>Dependency Theory; </a:t>
            </a:r>
            <a:r>
              <a:rPr lang="en-US" sz="3000" spc="-1" dirty="0">
                <a:solidFill>
                  <a:srgbClr val="4F81BD"/>
                </a:solidFill>
                <a:latin typeface="Calibri" panose="020F0502020204030204" pitchFamily="34" charset="0"/>
                <a:cs typeface="Calibri" panose="020F0502020204030204" pitchFamily="34" charset="0"/>
              </a:rPr>
              <a:t>exploitative, with their origins in colonialism and imperialism</a:t>
            </a:r>
            <a:endParaRPr lang="en-US" sz="3000" b="0" strike="noStrike" spc="-1" dirty="0">
              <a:latin typeface="Calibri" panose="020F0502020204030204" pitchFamily="34" charset="0"/>
              <a:cs typeface="Calibri" panose="020F0502020204030204" pitchFamily="34" charset="0"/>
            </a:endParaRPr>
          </a:p>
        </p:txBody>
      </p:sp>
      <p:sp>
        <p:nvSpPr>
          <p:cNvPr id="273" name="TextShape 2"/>
          <p:cNvSpPr txBox="1"/>
          <p:nvPr/>
        </p:nvSpPr>
        <p:spPr>
          <a:xfrm>
            <a:off x="289080" y="579480"/>
            <a:ext cx="8565840" cy="629488"/>
          </a:xfrm>
          <a:prstGeom prst="rect">
            <a:avLst/>
          </a:prstGeom>
          <a:noFill/>
          <a:ln>
            <a:noFill/>
          </a:ln>
        </p:spPr>
        <p:txBody>
          <a:bodyPr lIns="90000" tIns="45000" rIns="90000" bIns="45000">
            <a:spAutoFit/>
          </a:bodyPr>
          <a:lstStyle/>
          <a:p>
            <a:r>
              <a:rPr lang="en-US" sz="3500" b="0" strike="noStrike" spc="-1" dirty="0">
                <a:solidFill>
                  <a:srgbClr val="1F497D"/>
                </a:solidFill>
                <a:latin typeface="Calibri"/>
              </a:rPr>
              <a:t>Causes and Conception of Globalization </a:t>
            </a:r>
            <a:r>
              <a:rPr lang="en-US" sz="3500" spc="-1" dirty="0">
                <a:solidFill>
                  <a:srgbClr val="1F497D"/>
                </a:solidFill>
                <a:latin typeface="Calibri"/>
              </a:rPr>
              <a:t>6</a:t>
            </a:r>
            <a:r>
              <a:rPr lang="en-US" sz="3500" b="0" strike="noStrike" spc="-1" dirty="0">
                <a:solidFill>
                  <a:srgbClr val="1F497D"/>
                </a:solidFill>
                <a:latin typeface="Calibri"/>
              </a:rPr>
              <a:t> of </a:t>
            </a:r>
            <a:r>
              <a:rPr lang="en-US" sz="3500" spc="-1" dirty="0">
                <a:solidFill>
                  <a:srgbClr val="1F497D"/>
                </a:solidFill>
                <a:latin typeface="Calibri"/>
              </a:rPr>
              <a:t>7</a:t>
            </a:r>
            <a:endParaRPr lang="en-US" sz="3500" b="0" strike="noStrike" spc="-1" dirty="0">
              <a:latin typeface="Arial"/>
            </a:endParaRPr>
          </a:p>
        </p:txBody>
      </p:sp>
      <p:sp>
        <p:nvSpPr>
          <p:cNvPr id="2" name="Rectangle 1">
            <a:extLst>
              <a:ext uri="{FF2B5EF4-FFF2-40B4-BE49-F238E27FC236}">
                <a16:creationId xmlns:a16="http://schemas.microsoft.com/office/drawing/2014/main" id="{DF7274DE-3F86-4AE8-B84E-5E625457B59F}"/>
              </a:ext>
            </a:extLst>
          </p:cNvPr>
          <p:cNvSpPr/>
          <p:nvPr/>
        </p:nvSpPr>
        <p:spPr>
          <a:xfrm>
            <a:off x="289080" y="1636478"/>
            <a:ext cx="8565840" cy="584775"/>
          </a:xfrm>
          <a:prstGeom prst="rect">
            <a:avLst/>
          </a:prstGeom>
        </p:spPr>
        <p:txBody>
          <a:bodyPr wrap="square">
            <a:spAutoFit/>
          </a:bodyPr>
          <a:lstStyle/>
          <a:p>
            <a:pPr marL="720" algn="ctr">
              <a:lnSpc>
                <a:spcPct val="100000"/>
              </a:lnSpc>
              <a:spcBef>
                <a:spcPts val="641"/>
              </a:spcBef>
              <a:buClr>
                <a:srgbClr val="4F81BD"/>
              </a:buClr>
            </a:pPr>
            <a:r>
              <a:rPr lang="en-US" sz="3200" b="1" spc="-1" dirty="0">
                <a:solidFill>
                  <a:srgbClr val="4F81BD"/>
                </a:solidFill>
                <a:latin typeface="Calibri"/>
              </a:rPr>
              <a:t>Interpretation of Globalization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StudentC05_Globalization</Template>
  <TotalTime>1808</TotalTime>
  <Words>1472</Words>
  <Application>Microsoft Office PowerPoint</Application>
  <PresentationFormat>On-screen Show (4:3)</PresentationFormat>
  <Paragraphs>157</Paragraphs>
  <Slides>32</Slides>
  <Notes>14</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32</vt:i4>
      </vt:variant>
    </vt:vector>
  </HeadingPairs>
  <TitlesOfParts>
    <vt:vector size="43" baseType="lpstr">
      <vt:lpstr>Arial</vt:lpstr>
      <vt:lpstr>Calibri</vt:lpstr>
      <vt:lpstr>Symbol</vt:lpstr>
      <vt:lpstr>Times New Roman</vt:lpstr>
      <vt:lpstr>Wingdings</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Oxford University Press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dc:title>
  <dc:subject/>
  <dc:creator>neil oculi</dc:creator>
  <dc:description/>
  <cp:lastModifiedBy>Neil</cp:lastModifiedBy>
  <cp:revision>113</cp:revision>
  <dcterms:created xsi:type="dcterms:W3CDTF">2019-05-29T20:45:56Z</dcterms:created>
  <dcterms:modified xsi:type="dcterms:W3CDTF">2019-10-17T23:55:37Z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Oxford University Press</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vt:i4>
  </property>
  <property fmtid="{D5CDD505-2E9C-101B-9397-08002B2CF9AE}" pid="9" name="PresentationFormat">
    <vt:lpwstr>On-screen Show (4:3)</vt:lpwstr>
  </property>
  <property fmtid="{D5CDD505-2E9C-101B-9397-08002B2CF9AE}" pid="10" name="ScaleCrop">
    <vt:bool>false</vt:bool>
  </property>
  <property fmtid="{D5CDD505-2E9C-101B-9397-08002B2CF9AE}" pid="11" name="ShareDoc">
    <vt:bool>false</vt:bool>
  </property>
  <property fmtid="{D5CDD505-2E9C-101B-9397-08002B2CF9AE}" pid="12" name="Slides">
    <vt:i4>18</vt:i4>
  </property>
</Properties>
</file>