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90" y="11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2768600" y="599440"/>
            <a:ext cx="3608070" cy="513080"/>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a:xfrm>
            <a:off x="8831373" y="6533642"/>
            <a:ext cx="23114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Armies </a:t>
            </a:r>
            <a:r>
              <a:rPr spc="-5" dirty="0"/>
              <a:t>of</a:t>
            </a:r>
            <a:r>
              <a:rPr spc="-50" dirty="0"/>
              <a:t> </a:t>
            </a:r>
            <a:r>
              <a:rPr spc="-10" dirty="0"/>
              <a:t>Deliverance</a:t>
            </a:r>
          </a:p>
        </p:txBody>
      </p:sp>
      <p:sp>
        <p:nvSpPr>
          <p:cNvPr id="3" name="object 3"/>
          <p:cNvSpPr txBox="1"/>
          <p:nvPr/>
        </p:nvSpPr>
        <p:spPr>
          <a:xfrm>
            <a:off x="2773753" y="1064259"/>
            <a:ext cx="3596640" cy="724535"/>
          </a:xfrm>
          <a:prstGeom prst="rect">
            <a:avLst/>
          </a:prstGeom>
        </p:spPr>
        <p:txBody>
          <a:bodyPr vert="horz" wrap="square" lIns="0" tIns="12700" rIns="0" bIns="0" rtlCol="0">
            <a:spAutoFit/>
          </a:bodyPr>
          <a:lstStyle/>
          <a:p>
            <a:pPr algn="ctr">
              <a:lnSpc>
                <a:spcPct val="100000"/>
              </a:lnSpc>
              <a:spcBef>
                <a:spcPts val="100"/>
              </a:spcBef>
            </a:pPr>
            <a:r>
              <a:rPr sz="2300" dirty="0">
                <a:solidFill>
                  <a:srgbClr val="231F20"/>
                </a:solidFill>
                <a:latin typeface="Calibri"/>
                <a:cs typeface="Calibri"/>
              </a:rPr>
              <a:t>A </a:t>
            </a:r>
            <a:r>
              <a:rPr sz="2300" spc="-5" dirty="0">
                <a:solidFill>
                  <a:srgbClr val="231F20"/>
                </a:solidFill>
                <a:latin typeface="Calibri"/>
                <a:cs typeface="Calibri"/>
              </a:rPr>
              <a:t>New </a:t>
            </a:r>
            <a:r>
              <a:rPr sz="2300" spc="-10" dirty="0">
                <a:solidFill>
                  <a:srgbClr val="231F20"/>
                </a:solidFill>
                <a:latin typeface="Calibri"/>
                <a:cs typeface="Calibri"/>
              </a:rPr>
              <a:t>History </a:t>
            </a:r>
            <a:r>
              <a:rPr sz="2300" spc="-5" dirty="0">
                <a:solidFill>
                  <a:srgbClr val="231F20"/>
                </a:solidFill>
                <a:latin typeface="Calibri"/>
                <a:cs typeface="Calibri"/>
              </a:rPr>
              <a:t>of </a:t>
            </a:r>
            <a:r>
              <a:rPr sz="2300" dirty="0">
                <a:solidFill>
                  <a:srgbClr val="231F20"/>
                </a:solidFill>
                <a:latin typeface="Calibri"/>
                <a:cs typeface="Calibri"/>
              </a:rPr>
              <a:t>the </a:t>
            </a:r>
            <a:r>
              <a:rPr sz="2300" spc="-5" dirty="0">
                <a:solidFill>
                  <a:srgbClr val="231F20"/>
                </a:solidFill>
                <a:latin typeface="Calibri"/>
                <a:cs typeface="Calibri"/>
              </a:rPr>
              <a:t>Civil</a:t>
            </a:r>
            <a:r>
              <a:rPr sz="2300" spc="-55" dirty="0">
                <a:solidFill>
                  <a:srgbClr val="231F20"/>
                </a:solidFill>
                <a:latin typeface="Calibri"/>
                <a:cs typeface="Calibri"/>
              </a:rPr>
              <a:t> </a:t>
            </a:r>
            <a:r>
              <a:rPr sz="2300" spc="-30" dirty="0">
                <a:solidFill>
                  <a:srgbClr val="231F20"/>
                </a:solidFill>
                <a:latin typeface="Calibri"/>
                <a:cs typeface="Calibri"/>
              </a:rPr>
              <a:t>War</a:t>
            </a:r>
            <a:endParaRPr sz="2300">
              <a:latin typeface="Calibri"/>
              <a:cs typeface="Calibri"/>
            </a:endParaRPr>
          </a:p>
          <a:p>
            <a:pPr algn="ctr">
              <a:lnSpc>
                <a:spcPct val="100000"/>
              </a:lnSpc>
              <a:spcBef>
                <a:spcPts val="105"/>
              </a:spcBef>
            </a:pPr>
            <a:r>
              <a:rPr sz="2200" spc="-10" dirty="0">
                <a:solidFill>
                  <a:srgbClr val="3A6599"/>
                </a:solidFill>
                <a:latin typeface="Calibri"/>
                <a:cs typeface="Calibri"/>
              </a:rPr>
              <a:t>by Elizabeth </a:t>
            </a:r>
            <a:r>
              <a:rPr sz="2200" spc="5" dirty="0">
                <a:solidFill>
                  <a:srgbClr val="3A6599"/>
                </a:solidFill>
                <a:latin typeface="Calibri"/>
                <a:cs typeface="Calibri"/>
              </a:rPr>
              <a:t>R.</a:t>
            </a:r>
            <a:r>
              <a:rPr sz="2200" spc="-5" dirty="0">
                <a:solidFill>
                  <a:srgbClr val="3A6599"/>
                </a:solidFill>
                <a:latin typeface="Calibri"/>
                <a:cs typeface="Calibri"/>
              </a:rPr>
              <a:t> </a:t>
            </a:r>
            <a:r>
              <a:rPr sz="2200" spc="-35" dirty="0">
                <a:solidFill>
                  <a:srgbClr val="3A6599"/>
                </a:solidFill>
                <a:latin typeface="Calibri"/>
                <a:cs typeface="Calibri"/>
              </a:rPr>
              <a:t>Varon</a:t>
            </a:r>
            <a:endParaRPr sz="2200">
              <a:latin typeface="Calibri"/>
              <a:cs typeface="Calibri"/>
            </a:endParaRPr>
          </a:p>
        </p:txBody>
      </p:sp>
      <p:sp>
        <p:nvSpPr>
          <p:cNvPr id="4" name="object 4"/>
          <p:cNvSpPr/>
          <p:nvPr/>
        </p:nvSpPr>
        <p:spPr>
          <a:xfrm>
            <a:off x="3179152" y="1894840"/>
            <a:ext cx="2785694" cy="420356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Null"/>
          <p:cNvSpPr/>
          <p:nvPr/>
        </p:nvSpPr>
        <p:spPr>
          <a:xfrm>
            <a:off x="2477657" y="609600"/>
            <a:ext cx="4188685" cy="534034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Null"/>
          <p:cNvSpPr/>
          <p:nvPr/>
        </p:nvSpPr>
        <p:spPr>
          <a:xfrm>
            <a:off x="2874873" y="619396"/>
            <a:ext cx="3394252" cy="533980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4064" y="868883"/>
            <a:ext cx="7955280" cy="3987800"/>
          </a:xfrm>
          <a:prstGeom prst="rect">
            <a:avLst/>
          </a:prstGeom>
        </p:spPr>
        <p:txBody>
          <a:bodyPr vert="horz" wrap="square" lIns="0" tIns="238125" rIns="0" bIns="0" rtlCol="0">
            <a:spAutoFit/>
          </a:bodyPr>
          <a:lstStyle/>
          <a:p>
            <a:pPr algn="ctr">
              <a:lnSpc>
                <a:spcPct val="100000"/>
              </a:lnSpc>
              <a:spcBef>
                <a:spcPts val="1875"/>
              </a:spcBef>
            </a:pPr>
            <a:r>
              <a:rPr sz="3600" i="1" spc="-20" dirty="0">
                <a:solidFill>
                  <a:srgbClr val="231F20"/>
                </a:solidFill>
                <a:latin typeface="Calibri"/>
                <a:cs typeface="Calibri"/>
              </a:rPr>
              <a:t>Part</a:t>
            </a:r>
            <a:r>
              <a:rPr sz="3600" i="1" spc="-10" dirty="0">
                <a:solidFill>
                  <a:srgbClr val="231F20"/>
                </a:solidFill>
                <a:latin typeface="Calibri"/>
                <a:cs typeface="Calibri"/>
              </a:rPr>
              <a:t> </a:t>
            </a:r>
            <a:r>
              <a:rPr sz="3600" i="1" dirty="0">
                <a:solidFill>
                  <a:srgbClr val="231F20"/>
                </a:solidFill>
                <a:latin typeface="Calibri"/>
                <a:cs typeface="Calibri"/>
              </a:rPr>
              <a:t>I</a:t>
            </a:r>
            <a:endParaRPr sz="3600">
              <a:latin typeface="Calibri"/>
              <a:cs typeface="Calibri"/>
            </a:endParaRPr>
          </a:p>
          <a:p>
            <a:pPr marL="635" algn="ctr">
              <a:lnSpc>
                <a:spcPct val="100000"/>
              </a:lnSpc>
              <a:spcBef>
                <a:spcPts val="1780"/>
              </a:spcBef>
            </a:pPr>
            <a:r>
              <a:rPr sz="3600" spc="-10" dirty="0">
                <a:solidFill>
                  <a:srgbClr val="4D81BE"/>
                </a:solidFill>
                <a:latin typeface="Calibri"/>
                <a:cs typeface="Calibri"/>
              </a:rPr>
              <a:t>Loyalism</a:t>
            </a:r>
            <a:endParaRPr sz="3600">
              <a:latin typeface="Calibri"/>
              <a:cs typeface="Calibri"/>
            </a:endParaRPr>
          </a:p>
          <a:p>
            <a:pPr>
              <a:lnSpc>
                <a:spcPct val="100000"/>
              </a:lnSpc>
            </a:pPr>
            <a:endParaRPr sz="3600">
              <a:latin typeface="Calibri"/>
              <a:cs typeface="Calibri"/>
            </a:endParaRPr>
          </a:p>
          <a:p>
            <a:pPr>
              <a:lnSpc>
                <a:spcPct val="100000"/>
              </a:lnSpc>
              <a:spcBef>
                <a:spcPts val="60"/>
              </a:spcBef>
            </a:pPr>
            <a:endParaRPr sz="3300">
              <a:latin typeface="Calibri"/>
              <a:cs typeface="Calibri"/>
            </a:endParaRPr>
          </a:p>
          <a:p>
            <a:pPr marL="635" algn="ctr">
              <a:lnSpc>
                <a:spcPct val="100000"/>
              </a:lnSpc>
            </a:pPr>
            <a:r>
              <a:rPr sz="3600" i="1" spc="-10" dirty="0">
                <a:solidFill>
                  <a:srgbClr val="231F20"/>
                </a:solidFill>
                <a:latin typeface="Calibri"/>
                <a:cs typeface="Calibri"/>
              </a:rPr>
              <a:t>Chapter</a:t>
            </a:r>
            <a:r>
              <a:rPr sz="3600" i="1" spc="-5" dirty="0">
                <a:solidFill>
                  <a:srgbClr val="231F20"/>
                </a:solidFill>
                <a:latin typeface="Calibri"/>
                <a:cs typeface="Calibri"/>
              </a:rPr>
              <a:t> </a:t>
            </a:r>
            <a:r>
              <a:rPr sz="3600" i="1" dirty="0">
                <a:solidFill>
                  <a:srgbClr val="231F20"/>
                </a:solidFill>
                <a:latin typeface="Calibri"/>
                <a:cs typeface="Calibri"/>
              </a:rPr>
              <a:t>03</a:t>
            </a:r>
            <a:endParaRPr sz="3600">
              <a:latin typeface="Calibri"/>
              <a:cs typeface="Calibri"/>
            </a:endParaRPr>
          </a:p>
          <a:p>
            <a:pPr algn="ctr">
              <a:lnSpc>
                <a:spcPct val="100000"/>
              </a:lnSpc>
              <a:spcBef>
                <a:spcPts val="1880"/>
              </a:spcBef>
            </a:pPr>
            <a:r>
              <a:rPr sz="3600" spc="-15" dirty="0">
                <a:solidFill>
                  <a:srgbClr val="4D81BE"/>
                </a:solidFill>
                <a:latin typeface="Calibri"/>
                <a:cs typeface="Calibri"/>
              </a:rPr>
              <a:t>Sacred </a:t>
            </a:r>
            <a:r>
              <a:rPr sz="3600" spc="-5" dirty="0">
                <a:solidFill>
                  <a:srgbClr val="4D81BE"/>
                </a:solidFill>
                <a:latin typeface="Calibri"/>
                <a:cs typeface="Calibri"/>
              </a:rPr>
              <a:t>soil: </a:t>
            </a:r>
            <a:r>
              <a:rPr sz="3600" spc="-10" dirty="0">
                <a:solidFill>
                  <a:srgbClr val="4D81BE"/>
                </a:solidFill>
                <a:latin typeface="Calibri"/>
                <a:cs typeface="Calibri"/>
              </a:rPr>
              <a:t>Virginia </a:t>
            </a:r>
            <a:r>
              <a:rPr sz="3600" spc="-5" dirty="0">
                <a:solidFill>
                  <a:srgbClr val="4D81BE"/>
                </a:solidFill>
                <a:latin typeface="Calibri"/>
                <a:cs typeface="Calibri"/>
              </a:rPr>
              <a:t>in </a:t>
            </a:r>
            <a:r>
              <a:rPr sz="3600" dirty="0">
                <a:solidFill>
                  <a:srgbClr val="4D81BE"/>
                </a:solidFill>
                <a:latin typeface="Calibri"/>
                <a:cs typeface="Calibri"/>
              </a:rPr>
              <a:t>the </a:t>
            </a:r>
            <a:r>
              <a:rPr sz="3600" spc="-5" dirty="0">
                <a:solidFill>
                  <a:srgbClr val="4D81BE"/>
                </a:solidFill>
                <a:latin typeface="Calibri"/>
                <a:cs typeface="Calibri"/>
              </a:rPr>
              <a:t>summer of</a:t>
            </a:r>
            <a:r>
              <a:rPr sz="3600" spc="-10" dirty="0">
                <a:solidFill>
                  <a:srgbClr val="4D81BE"/>
                </a:solidFill>
                <a:latin typeface="Calibri"/>
                <a:cs typeface="Calibri"/>
              </a:rPr>
              <a:t> </a:t>
            </a:r>
            <a:r>
              <a:rPr sz="3600" dirty="0">
                <a:solidFill>
                  <a:srgbClr val="4D81BE"/>
                </a:solidFill>
                <a:latin typeface="Calibri"/>
                <a:cs typeface="Calibri"/>
              </a:rPr>
              <a:t>1862</a:t>
            </a:r>
            <a:endParaRPr sz="36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The map shows the peninsula campaign of April to May 1862. The different battles are on May 31 to June 1, 1862, at Seven Pines; May 15, 1862, at Drewry’s bluff; May 5, 1862, at Williamsburg; May 3, 1862, at Yorktown. McClellan’s Union forces advance south in the spring of 1862 from the Potomac River and then northwest, up the Virginia Peninsula and York and James rivers, driving Magruder's and Johnston’s Confederate forces back toward Richmond, Virginia. " title="Map 3.1 The Peninsula Campaign, April-May 1862"/>
          <p:cNvSpPr/>
          <p:nvPr/>
        </p:nvSpPr>
        <p:spPr>
          <a:xfrm>
            <a:off x="1707745" y="609600"/>
            <a:ext cx="5728508" cy="488944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9700" y="5801359"/>
            <a:ext cx="31559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31F20"/>
                </a:solidFill>
                <a:latin typeface="Calibri"/>
                <a:cs typeface="Calibri"/>
              </a:rPr>
              <a:t>Map </a:t>
            </a:r>
            <a:r>
              <a:rPr sz="1200" b="1" dirty="0">
                <a:solidFill>
                  <a:srgbClr val="231F20"/>
                </a:solidFill>
                <a:latin typeface="Calibri"/>
                <a:cs typeface="Calibri"/>
              </a:rPr>
              <a:t>3.1 </a:t>
            </a:r>
            <a:r>
              <a:rPr sz="1200" spc="-5" dirty="0">
                <a:solidFill>
                  <a:srgbClr val="231F20"/>
                </a:solidFill>
                <a:latin typeface="Calibri"/>
                <a:cs typeface="Calibri"/>
              </a:rPr>
              <a:t>The Peninsula Campaign, April-May</a:t>
            </a:r>
            <a:r>
              <a:rPr sz="1200" spc="20" dirty="0">
                <a:solidFill>
                  <a:srgbClr val="231F20"/>
                </a:solidFill>
                <a:latin typeface="Calibri"/>
                <a:cs typeface="Calibri"/>
              </a:rPr>
              <a:t> </a:t>
            </a:r>
            <a:r>
              <a:rPr sz="1200" dirty="0">
                <a:solidFill>
                  <a:srgbClr val="231F20"/>
                </a:solidFill>
                <a:latin typeface="Calibri"/>
                <a:cs typeface="Calibri"/>
              </a:rPr>
              <a:t>1862</a:t>
            </a:r>
            <a:endParaRPr sz="12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Null"/>
          <p:cNvSpPr/>
          <p:nvPr/>
        </p:nvSpPr>
        <p:spPr>
          <a:xfrm>
            <a:off x="2856128" y="609600"/>
            <a:ext cx="3431743" cy="534033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The map shows the Shenandoah Valley in 1862. The confederate advances of Jackson are as follows. Jackson from Mechum’s River Station to Staunton to McDowell to Harrisonburg to New Market; Jackson from near Brown’s gap to Charlottesville; from Charlottesville to Gordonsville; near Gordonsville, Jackson is enroute to Join Lee in Richmond on June 17. Jackson moves from Front Royal to near Kernstown and then around Charles Town. Confederate retreat of Jackson is from Charlestown to Kernstown to Woodstock to Mount Jackson to New Market to Harrisonburg to Cross Keys battle on June 8 to Port Republic battle on June 9 to Brown’s gap and then to Charlottesville. Union advance of Fremont is from Franklin to all along down Shenandoah valley to Cross Keys. Union advance of Shields is from near Manassas Gap to down near New Market and to Port Republic. Union retreat of Banks is from Harrisonburg to Woodstock to Strasburg to Winchester to Martinsburg to Williamsport. Battle also happens on May 25 at Winchestor and at Front Royal on May 23. One path of Union advance is also to Front Royal. " title="Map 3.2 Shenandoah Valley, 1862"/>
          <p:cNvSpPr/>
          <p:nvPr/>
        </p:nvSpPr>
        <p:spPr>
          <a:xfrm>
            <a:off x="3047356" y="609600"/>
            <a:ext cx="3049286" cy="492017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9700" y="5801359"/>
            <a:ext cx="216344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31F20"/>
                </a:solidFill>
                <a:latin typeface="Calibri"/>
                <a:cs typeface="Calibri"/>
              </a:rPr>
              <a:t>Map </a:t>
            </a:r>
            <a:r>
              <a:rPr sz="1200" b="1" dirty="0">
                <a:solidFill>
                  <a:srgbClr val="231F20"/>
                </a:solidFill>
                <a:latin typeface="Calibri"/>
                <a:cs typeface="Calibri"/>
              </a:rPr>
              <a:t>3.2 </a:t>
            </a:r>
            <a:r>
              <a:rPr sz="1200" spc="-5" dirty="0">
                <a:solidFill>
                  <a:srgbClr val="231F20"/>
                </a:solidFill>
                <a:latin typeface="Calibri"/>
                <a:cs typeface="Calibri"/>
              </a:rPr>
              <a:t>Shenandoah </a:t>
            </a:r>
            <a:r>
              <a:rPr sz="1200" spc="-25" dirty="0">
                <a:solidFill>
                  <a:srgbClr val="231F20"/>
                </a:solidFill>
                <a:latin typeface="Calibri"/>
                <a:cs typeface="Calibri"/>
              </a:rPr>
              <a:t>Valley,</a:t>
            </a:r>
            <a:r>
              <a:rPr sz="1200" spc="-20" dirty="0">
                <a:solidFill>
                  <a:srgbClr val="231F20"/>
                </a:solidFill>
                <a:latin typeface="Calibri"/>
                <a:cs typeface="Calibri"/>
              </a:rPr>
              <a:t> </a:t>
            </a:r>
            <a:r>
              <a:rPr sz="1200" dirty="0">
                <a:solidFill>
                  <a:srgbClr val="231F20"/>
                </a:solidFill>
                <a:latin typeface="Calibri"/>
                <a:cs typeface="Calibri"/>
              </a:rPr>
              <a:t>1862</a:t>
            </a:r>
            <a:endParaRPr sz="12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Null"/>
          <p:cNvSpPr/>
          <p:nvPr/>
        </p:nvSpPr>
        <p:spPr>
          <a:xfrm>
            <a:off x="2231537" y="609600"/>
            <a:ext cx="4680925" cy="534034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Null"/>
          <p:cNvSpPr/>
          <p:nvPr/>
        </p:nvSpPr>
        <p:spPr>
          <a:xfrm>
            <a:off x="1218497" y="609600"/>
            <a:ext cx="6707004" cy="535012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The map shows the seven day’s battles from June 25 to July 1, 1862. This map shows troop movements as Confederate troops met and rebuffed Union forces, first on June 26 at Mechanicsville, northeast of Richmond, Virginia. From there, the Union was pushed back again and again, from Gaines’ Mill on June 27, south to Savage’s Station on June 29. Following this southern trajectory, Union troops retreated to Glendale on June 30, to Malvern Hill on July 1, and finally toward Harrison’s Landing on the James River on July 2. " title="Map 3.3 The Seven Days’ Battles, June 25-July 1, 1862"/>
          <p:cNvSpPr/>
          <p:nvPr/>
        </p:nvSpPr>
        <p:spPr>
          <a:xfrm>
            <a:off x="2504011" y="609600"/>
            <a:ext cx="4135976" cy="48718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9700" y="5801359"/>
            <a:ext cx="339661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31F20"/>
                </a:solidFill>
                <a:latin typeface="Calibri"/>
                <a:cs typeface="Calibri"/>
              </a:rPr>
              <a:t>Map </a:t>
            </a:r>
            <a:r>
              <a:rPr sz="1200" b="1" dirty="0">
                <a:solidFill>
                  <a:srgbClr val="231F20"/>
                </a:solidFill>
                <a:latin typeface="Calibri"/>
                <a:cs typeface="Calibri"/>
              </a:rPr>
              <a:t>3.3 </a:t>
            </a:r>
            <a:r>
              <a:rPr sz="1200" spc="-5" dirty="0">
                <a:solidFill>
                  <a:srgbClr val="231F20"/>
                </a:solidFill>
                <a:latin typeface="Calibri"/>
                <a:cs typeface="Calibri"/>
              </a:rPr>
              <a:t>The </a:t>
            </a:r>
            <a:r>
              <a:rPr sz="1200" spc="-10" dirty="0">
                <a:solidFill>
                  <a:srgbClr val="231F20"/>
                </a:solidFill>
                <a:latin typeface="Calibri"/>
                <a:cs typeface="Calibri"/>
              </a:rPr>
              <a:t>Seven Days’ </a:t>
            </a:r>
            <a:r>
              <a:rPr sz="1200" spc="-5" dirty="0">
                <a:solidFill>
                  <a:srgbClr val="231F20"/>
                </a:solidFill>
                <a:latin typeface="Calibri"/>
                <a:cs typeface="Calibri"/>
              </a:rPr>
              <a:t>Battles, </a:t>
            </a:r>
            <a:r>
              <a:rPr sz="1200" dirty="0">
                <a:solidFill>
                  <a:srgbClr val="231F20"/>
                </a:solidFill>
                <a:latin typeface="Calibri"/>
                <a:cs typeface="Calibri"/>
              </a:rPr>
              <a:t>June 25-July 1,</a:t>
            </a:r>
            <a:r>
              <a:rPr sz="1200" spc="10" dirty="0">
                <a:solidFill>
                  <a:srgbClr val="231F20"/>
                </a:solidFill>
                <a:latin typeface="Calibri"/>
                <a:cs typeface="Calibri"/>
              </a:rPr>
              <a:t> </a:t>
            </a:r>
            <a:r>
              <a:rPr sz="1200" dirty="0">
                <a:solidFill>
                  <a:srgbClr val="231F20"/>
                </a:solidFill>
                <a:latin typeface="Calibri"/>
                <a:cs typeface="Calibri"/>
              </a:rPr>
              <a:t>1862</a:t>
            </a:r>
            <a:endParaRPr sz="12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In the cover, an angel flies and holds a flag of United States. George Washington stands and looks at the angel. The text on the cover reads the banner of glory; flag of the free heart’s hope and home; by angel’s hands to valor given. "/>
          <p:cNvSpPr/>
          <p:nvPr/>
        </p:nvSpPr>
        <p:spPr>
          <a:xfrm>
            <a:off x="325122" y="875118"/>
            <a:ext cx="8493745" cy="482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126</Words>
  <Application>Microsoft Office PowerPoint</Application>
  <PresentationFormat>On-screen Show (4:3)</PresentationFormat>
  <Paragraphs>32</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Calibri</vt:lpstr>
      <vt:lpstr>Office Theme</vt:lpstr>
      <vt:lpstr>Armies of Deliverance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Armies of Deliverance</dc:title>
  <cp:lastModifiedBy>MaleappaneSahayaraj, Candidassane</cp:lastModifiedBy>
  <cp:revision>1</cp:revision>
  <dcterms:created xsi:type="dcterms:W3CDTF">2020-02-19T20:31:42Z</dcterms:created>
  <dcterms:modified xsi:type="dcterms:W3CDTF">2020-02-19T21:17:29Z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2020-02-20T00:00:00Z</vt:filetime>
  </property>
  <property fmtid="{D5CDD505-2E9C-101B-9397-08002B2CF9AE}" pid="3" name="Creator">
    <vt:lpwstr>Adobe InDesign CC 13.0 (Windows)</vt:lpwstr>
  </property>
  <property fmtid="{D5CDD505-2E9C-101B-9397-08002B2CF9AE}" pid="4" name="LastSaved">
    <vt:filetime>2020-02-19T00:00:00Z</vt:filetime>
  </property>
</Properties>
</file>