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5877" y="475673"/>
            <a:ext cx="6672244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652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75"/>
              </a:spcBef>
            </a:pPr>
            <a:r>
              <a:rPr dirty="0"/>
              <a:t>Global </a:t>
            </a:r>
            <a:r>
              <a:rPr dirty="0" spc="-15"/>
              <a:t>Environmental </a:t>
            </a:r>
            <a:r>
              <a:rPr dirty="0" spc="-20"/>
              <a:t>Politics</a:t>
            </a:r>
          </a:p>
          <a:p>
            <a:pPr algn="ctr" marL="1905">
              <a:lnSpc>
                <a:spcPct val="100000"/>
              </a:lnSpc>
              <a:spcBef>
                <a:spcPts val="670"/>
              </a:spcBef>
            </a:pP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dirty="0" sz="2200" spc="-5" i="0">
                <a:solidFill>
                  <a:srgbClr val="396497"/>
                </a:solidFill>
                <a:latin typeface="Calibri"/>
                <a:cs typeface="Calibri"/>
              </a:rPr>
              <a:t>Jean-Frédéric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Morin, Amandine </a:t>
            </a: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Orsini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and </a:t>
            </a:r>
            <a:r>
              <a:rPr dirty="0" sz="2200" spc="-5" i="0">
                <a:solidFill>
                  <a:srgbClr val="396497"/>
                </a:solidFill>
                <a:latin typeface="Calibri"/>
                <a:cs typeface="Calibri"/>
              </a:rPr>
              <a:t>Sikina</a:t>
            </a:r>
            <a:r>
              <a:rPr dirty="0" sz="2200" spc="-50" i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Jinnah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64841" y="1632460"/>
            <a:ext cx="3421659" cy="44545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15654" y="1417319"/>
            <a:ext cx="3713479" cy="3429000"/>
          </a:xfrm>
          <a:prstGeom prst="rect">
            <a:avLst/>
          </a:prstGeom>
        </p:spPr>
        <p:txBody>
          <a:bodyPr wrap="square" lIns="0" tIns="2514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80"/>
              </a:spcBef>
            </a:pPr>
            <a:r>
              <a:rPr dirty="0" sz="3600" spc="-20" i="1">
                <a:solidFill>
                  <a:srgbClr val="231F20"/>
                </a:solidFill>
                <a:latin typeface="Calibri"/>
                <a:cs typeface="Calibri"/>
              </a:rPr>
              <a:t>Part</a:t>
            </a:r>
            <a:r>
              <a:rPr dirty="0" sz="3600" spc="-15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02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80"/>
              </a:spcBef>
            </a:pPr>
            <a:r>
              <a:rPr dirty="0" sz="3600" spc="-20">
                <a:solidFill>
                  <a:srgbClr val="4F81BC"/>
                </a:solidFill>
                <a:latin typeface="Calibri"/>
                <a:cs typeface="Calibri"/>
              </a:rPr>
              <a:t>Actors </a:t>
            </a:r>
            <a:r>
              <a:rPr dirty="0" sz="3600">
                <a:solidFill>
                  <a:srgbClr val="4F81BC"/>
                </a:solidFill>
                <a:latin typeface="Calibri"/>
                <a:cs typeface="Calibri"/>
              </a:rPr>
              <a:t>and</a:t>
            </a:r>
            <a:r>
              <a:rPr dirty="0" sz="3600" spc="-6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dirty="0" sz="3600" spc="-20">
                <a:solidFill>
                  <a:srgbClr val="4F81BC"/>
                </a:solidFill>
                <a:latin typeface="Calibri"/>
                <a:cs typeface="Calibri"/>
              </a:rPr>
              <a:t>interests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3600" spc="-10" i="1">
                <a:solidFill>
                  <a:srgbClr val="231F20"/>
                </a:solidFill>
                <a:latin typeface="Calibri"/>
                <a:cs typeface="Calibri"/>
              </a:rPr>
              <a:t>Chapter</a:t>
            </a:r>
            <a:r>
              <a:rPr dirty="0" sz="3600" spc="-15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04</a:t>
            </a:r>
            <a:endParaRPr sz="3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1880"/>
              </a:spcBef>
            </a:pPr>
            <a:r>
              <a:rPr dirty="0" sz="3600" spc="-20">
                <a:solidFill>
                  <a:srgbClr val="4F81BC"/>
                </a:solidFill>
                <a:latin typeface="Calibri"/>
                <a:cs typeface="Calibri"/>
              </a:rPr>
              <a:t>Non-state actors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0609" y="872159"/>
            <a:ext cx="6702780" cy="4364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562600"/>
            <a:ext cx="860234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4.1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Number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non-state actors registered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as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observers—international negotiations on climate,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biodiversity 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(1994–2018)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100" y="1336257"/>
            <a:ext cx="7333795" cy="34361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57130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4.2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Cumulative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number of transnational climate initiatives</a:t>
            </a:r>
            <a:r>
              <a:rPr dirty="0" sz="1400" spc="8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(1990–2018)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5652" y="1171816"/>
            <a:ext cx="7392695" cy="37650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67271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4.3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Selected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transnational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city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networks involved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in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global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environmental</a:t>
            </a:r>
            <a:r>
              <a:rPr dirty="0" sz="1400" spc="135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governance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0167" y="2475115"/>
            <a:ext cx="6263665" cy="1158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65424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231F20"/>
                </a:solidFill>
                <a:latin typeface="Calibri"/>
                <a:cs typeface="Calibri"/>
              </a:rPr>
              <a:t>Table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4.1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Typology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modes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interaction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between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non-state actors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and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decision</a:t>
            </a:r>
            <a:r>
              <a:rPr dirty="0" sz="1400" spc="135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231F20"/>
                </a:solidFill>
                <a:latin typeface="Calibri"/>
                <a:cs typeface="Calibri"/>
              </a:rPr>
              <a:t>makers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2020-03-08T13:39:57Z</dcterms:created>
  <dcterms:modified xsi:type="dcterms:W3CDTF">2020-03-08T13:39:57Z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2020-03-08T00:00:00Z</vt:filetime>
  </property>
  <property fmtid="{D5CDD505-2E9C-101B-9397-08002B2CF9AE}" pid="3" name="Creator">
    <vt:lpwstr>Adobe InDesign CC 14.0 (Windows)</vt:lpwstr>
  </property>
  <property fmtid="{D5CDD505-2E9C-101B-9397-08002B2CF9AE}" pid="4" name="LastSaved">
    <vt:filetime>2020-03-08T00:00:00Z</vt:filetime>
  </property>
</Properties>
</file>