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Default Extension="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dirty="0" spc="-10"/>
              <a:t>Oxford </a:t>
            </a:r>
            <a:r>
              <a:rPr dirty="0" spc="-5"/>
              <a:t>University Press,</a:t>
            </a:r>
            <a:r>
              <a:rPr dirty="0" spc="-70"/>
              <a:t> </a:t>
            </a:r>
            <a:r>
              <a:rPr dirty="0"/>
              <a:t>2020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dirty="0" spc="-10"/>
              <a:t>Oxford </a:t>
            </a:r>
            <a:r>
              <a:rPr dirty="0" spc="-5"/>
              <a:t>University Press,</a:t>
            </a:r>
            <a:r>
              <a:rPr dirty="0" spc="-70"/>
              <a:t> </a:t>
            </a:r>
            <a:r>
              <a:rPr dirty="0"/>
              <a:t>2020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dirty="0" spc="-10"/>
              <a:t>Oxford </a:t>
            </a:r>
            <a:r>
              <a:rPr dirty="0" spc="-5"/>
              <a:t>University Press,</a:t>
            </a:r>
            <a:r>
              <a:rPr dirty="0" spc="-70"/>
              <a:t> </a:t>
            </a:r>
            <a:r>
              <a:rPr dirty="0"/>
              <a:t>2020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dirty="0" spc="-10"/>
              <a:t>Oxford </a:t>
            </a:r>
            <a:r>
              <a:rPr dirty="0" spc="-5"/>
              <a:t>University Press,</a:t>
            </a:r>
            <a:r>
              <a:rPr dirty="0" spc="-70"/>
              <a:t> </a:t>
            </a:r>
            <a:r>
              <a:rPr dirty="0"/>
              <a:t>2020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dirty="0" spc="-10"/>
              <a:t>Oxford </a:t>
            </a:r>
            <a:r>
              <a:rPr dirty="0" spc="-5"/>
              <a:t>University Press,</a:t>
            </a:r>
            <a:r>
              <a:rPr dirty="0" spc="-70"/>
              <a:t> </a:t>
            </a:r>
            <a:r>
              <a:rPr dirty="0"/>
              <a:t>2020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8" Type="http://schemas.openxmlformats.org/officeDocument/2006/relationships/image" Target="../media/image2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799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0" y="6330696"/>
            <a:ext cx="1164335" cy="52730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35877" y="475673"/>
            <a:ext cx="6672244" cy="10572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1">
                <a:solidFill>
                  <a:srgbClr val="231F20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1244600" y="6540500"/>
            <a:ext cx="1675130" cy="152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dirty="0" spc="-10"/>
              <a:t>Oxford </a:t>
            </a:r>
            <a:r>
              <a:rPr dirty="0" spc="-5"/>
              <a:t>University Press,</a:t>
            </a:r>
            <a:r>
              <a:rPr dirty="0" spc="-70"/>
              <a:t> </a:t>
            </a:r>
            <a:r>
              <a:rPr dirty="0"/>
              <a:t>2020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869993" y="6533642"/>
            <a:ext cx="153670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jp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36525" rIns="0" bIns="0" rtlCol="0" vert="horz">
            <a:spAutoFit/>
          </a:bodyPr>
          <a:lstStyle/>
          <a:p>
            <a:pPr algn="ctr" marL="1905">
              <a:lnSpc>
                <a:spcPct val="100000"/>
              </a:lnSpc>
              <a:spcBef>
                <a:spcPts val="1075"/>
              </a:spcBef>
            </a:pPr>
            <a:r>
              <a:rPr dirty="0"/>
              <a:t>Global </a:t>
            </a:r>
            <a:r>
              <a:rPr dirty="0" spc="-15"/>
              <a:t>Environmental </a:t>
            </a:r>
            <a:r>
              <a:rPr dirty="0" spc="-20"/>
              <a:t>Politics</a:t>
            </a:r>
          </a:p>
          <a:p>
            <a:pPr algn="ctr" marL="1905">
              <a:lnSpc>
                <a:spcPct val="100000"/>
              </a:lnSpc>
              <a:spcBef>
                <a:spcPts val="670"/>
              </a:spcBef>
            </a:pPr>
            <a:r>
              <a:rPr dirty="0" sz="2200" spc="-10" i="0">
                <a:solidFill>
                  <a:srgbClr val="396497"/>
                </a:solidFill>
                <a:latin typeface="Calibri"/>
                <a:cs typeface="Calibri"/>
              </a:rPr>
              <a:t>by </a:t>
            </a:r>
            <a:r>
              <a:rPr dirty="0" sz="2200" spc="-5" i="0">
                <a:solidFill>
                  <a:srgbClr val="396497"/>
                </a:solidFill>
                <a:latin typeface="Calibri"/>
                <a:cs typeface="Calibri"/>
              </a:rPr>
              <a:t>Jean-Frédéric </a:t>
            </a:r>
            <a:r>
              <a:rPr dirty="0" sz="2200" i="0">
                <a:solidFill>
                  <a:srgbClr val="396497"/>
                </a:solidFill>
                <a:latin typeface="Calibri"/>
                <a:cs typeface="Calibri"/>
              </a:rPr>
              <a:t>Morin, Amandine </a:t>
            </a:r>
            <a:r>
              <a:rPr dirty="0" sz="2200" spc="-10" i="0">
                <a:solidFill>
                  <a:srgbClr val="396497"/>
                </a:solidFill>
                <a:latin typeface="Calibri"/>
                <a:cs typeface="Calibri"/>
              </a:rPr>
              <a:t>Orsini </a:t>
            </a:r>
            <a:r>
              <a:rPr dirty="0" sz="2200" i="0">
                <a:solidFill>
                  <a:srgbClr val="396497"/>
                </a:solidFill>
                <a:latin typeface="Calibri"/>
                <a:cs typeface="Calibri"/>
              </a:rPr>
              <a:t>and </a:t>
            </a:r>
            <a:r>
              <a:rPr dirty="0" sz="2200" spc="-5" i="0">
                <a:solidFill>
                  <a:srgbClr val="396497"/>
                </a:solidFill>
                <a:latin typeface="Calibri"/>
                <a:cs typeface="Calibri"/>
              </a:rPr>
              <a:t>Sikina</a:t>
            </a:r>
            <a:r>
              <a:rPr dirty="0" sz="2200" spc="-50" i="0">
                <a:solidFill>
                  <a:srgbClr val="396497"/>
                </a:solidFill>
                <a:latin typeface="Calibri"/>
                <a:cs typeface="Calibri"/>
              </a:rPr>
              <a:t> </a:t>
            </a:r>
            <a:r>
              <a:rPr dirty="0" sz="2200" i="0">
                <a:solidFill>
                  <a:srgbClr val="396497"/>
                </a:solidFill>
                <a:latin typeface="Calibri"/>
                <a:cs typeface="Calibri"/>
              </a:rPr>
              <a:t>Jinnah</a:t>
            </a:r>
            <a:endParaRPr sz="22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864841" y="1632460"/>
            <a:ext cx="3421659" cy="44545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59656" y="1417319"/>
            <a:ext cx="6825615" cy="3977640"/>
          </a:xfrm>
          <a:prstGeom prst="rect">
            <a:avLst/>
          </a:prstGeom>
        </p:spPr>
        <p:txBody>
          <a:bodyPr wrap="square" lIns="0" tIns="25146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980"/>
              </a:spcBef>
            </a:pPr>
            <a:r>
              <a:rPr dirty="0" sz="3600" spc="-20" i="1">
                <a:solidFill>
                  <a:srgbClr val="231F20"/>
                </a:solidFill>
                <a:latin typeface="Calibri"/>
                <a:cs typeface="Calibri"/>
              </a:rPr>
              <a:t>Part</a:t>
            </a:r>
            <a:r>
              <a:rPr dirty="0" sz="3600" spc="-10" i="1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dirty="0" sz="3600" i="1">
                <a:solidFill>
                  <a:srgbClr val="231F20"/>
                </a:solidFill>
                <a:latin typeface="Calibri"/>
                <a:cs typeface="Calibri"/>
              </a:rPr>
              <a:t>01</a:t>
            </a:r>
            <a:endParaRPr sz="36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1880"/>
              </a:spcBef>
            </a:pPr>
            <a:r>
              <a:rPr dirty="0" sz="3600" spc="-10">
                <a:solidFill>
                  <a:srgbClr val="4F81BC"/>
                </a:solidFill>
                <a:latin typeface="Calibri"/>
                <a:cs typeface="Calibri"/>
              </a:rPr>
              <a:t>Defining </a:t>
            </a:r>
            <a:r>
              <a:rPr dirty="0" sz="3600">
                <a:solidFill>
                  <a:srgbClr val="4F81BC"/>
                </a:solidFill>
                <a:latin typeface="Calibri"/>
                <a:cs typeface="Calibri"/>
              </a:rPr>
              <a:t>global </a:t>
            </a:r>
            <a:r>
              <a:rPr dirty="0" sz="3600" spc="-20">
                <a:solidFill>
                  <a:srgbClr val="4F81BC"/>
                </a:solidFill>
                <a:latin typeface="Calibri"/>
                <a:cs typeface="Calibri"/>
              </a:rPr>
              <a:t>environmental</a:t>
            </a:r>
            <a:r>
              <a:rPr dirty="0" sz="3600" spc="-35">
                <a:solidFill>
                  <a:srgbClr val="4F81BC"/>
                </a:solidFill>
                <a:latin typeface="Calibri"/>
                <a:cs typeface="Calibri"/>
              </a:rPr>
              <a:t> </a:t>
            </a:r>
            <a:r>
              <a:rPr dirty="0" sz="3600" spc="-5">
                <a:solidFill>
                  <a:srgbClr val="4F81BC"/>
                </a:solidFill>
                <a:latin typeface="Calibri"/>
                <a:cs typeface="Calibri"/>
              </a:rPr>
              <a:t>issues</a:t>
            </a:r>
            <a:endParaRPr sz="3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15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dirty="0" sz="3600" spc="-10" i="1">
                <a:solidFill>
                  <a:srgbClr val="231F20"/>
                </a:solidFill>
                <a:latin typeface="Calibri"/>
                <a:cs typeface="Calibri"/>
              </a:rPr>
              <a:t>Chapter</a:t>
            </a:r>
            <a:r>
              <a:rPr dirty="0" sz="3600" spc="-5" i="1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dirty="0" sz="3600" i="1">
                <a:solidFill>
                  <a:srgbClr val="231F20"/>
                </a:solidFill>
                <a:latin typeface="Calibri"/>
                <a:cs typeface="Calibri"/>
              </a:rPr>
              <a:t>01</a:t>
            </a:r>
            <a:endParaRPr sz="3600">
              <a:latin typeface="Calibri"/>
              <a:cs typeface="Calibri"/>
            </a:endParaRPr>
          </a:p>
          <a:p>
            <a:pPr algn="ctr" marL="242570" marR="238125">
              <a:lnSpc>
                <a:spcPct val="100000"/>
              </a:lnSpc>
              <a:spcBef>
                <a:spcPts val="1880"/>
              </a:spcBef>
            </a:pPr>
            <a:r>
              <a:rPr dirty="0" sz="3600" spc="-15">
                <a:solidFill>
                  <a:srgbClr val="4F81BC"/>
                </a:solidFill>
                <a:latin typeface="Calibri"/>
                <a:cs typeface="Calibri"/>
              </a:rPr>
              <a:t>Interconnections </a:t>
            </a:r>
            <a:r>
              <a:rPr dirty="0" sz="3600" spc="-10">
                <a:solidFill>
                  <a:srgbClr val="4F81BC"/>
                </a:solidFill>
                <a:latin typeface="Calibri"/>
                <a:cs typeface="Calibri"/>
              </a:rPr>
              <a:t>between </a:t>
            </a:r>
            <a:r>
              <a:rPr dirty="0" sz="3600" spc="-5">
                <a:solidFill>
                  <a:srgbClr val="4F81BC"/>
                </a:solidFill>
                <a:latin typeface="Calibri"/>
                <a:cs typeface="Calibri"/>
              </a:rPr>
              <a:t>science  </a:t>
            </a:r>
            <a:r>
              <a:rPr dirty="0" sz="3600">
                <a:solidFill>
                  <a:srgbClr val="4F81BC"/>
                </a:solidFill>
                <a:latin typeface="Calibri"/>
                <a:cs typeface="Calibri"/>
              </a:rPr>
              <a:t>and</a:t>
            </a:r>
            <a:r>
              <a:rPr dirty="0" sz="3600" spc="-10">
                <a:solidFill>
                  <a:srgbClr val="4F81BC"/>
                </a:solidFill>
                <a:latin typeface="Calibri"/>
                <a:cs typeface="Calibri"/>
              </a:rPr>
              <a:t> </a:t>
            </a:r>
            <a:r>
              <a:rPr dirty="0" sz="3600" spc="-5">
                <a:solidFill>
                  <a:srgbClr val="4F81BC"/>
                </a:solidFill>
                <a:latin typeface="Calibri"/>
                <a:cs typeface="Calibri"/>
              </a:rPr>
              <a:t>politics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4" name="object 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dirty="0" spc="-10"/>
              <a:t>Oxford </a:t>
            </a:r>
            <a:r>
              <a:rPr dirty="0" spc="-5"/>
              <a:t>University Press,</a:t>
            </a:r>
            <a:r>
              <a:rPr dirty="0" spc="-70"/>
              <a:t> </a:t>
            </a:r>
            <a:r>
              <a:rPr dirty="0"/>
              <a:t>2020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2828" y="695655"/>
            <a:ext cx="7358342" cy="47173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15900" y="5775959"/>
            <a:ext cx="469900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solidFill>
                  <a:srgbClr val="231F20"/>
                </a:solidFill>
                <a:latin typeface="Calibri"/>
                <a:cs typeface="Calibri"/>
              </a:rPr>
              <a:t>Figure </a:t>
            </a:r>
            <a:r>
              <a:rPr dirty="0" sz="1400" b="1">
                <a:solidFill>
                  <a:srgbClr val="231F20"/>
                </a:solidFill>
                <a:latin typeface="Calibri"/>
                <a:cs typeface="Calibri"/>
              </a:rPr>
              <a:t>1.1 </a:t>
            </a:r>
            <a:r>
              <a:rPr dirty="0" sz="1400">
                <a:solidFill>
                  <a:srgbClr val="231F20"/>
                </a:solidFill>
                <a:latin typeface="Calibri"/>
                <a:cs typeface="Calibri"/>
              </a:rPr>
              <a:t>Annual </a:t>
            </a:r>
            <a:r>
              <a:rPr dirty="0" sz="1400" spc="-5">
                <a:solidFill>
                  <a:srgbClr val="231F20"/>
                </a:solidFill>
                <a:latin typeface="Calibri"/>
                <a:cs typeface="Calibri"/>
              </a:rPr>
              <a:t>number of scientific publications</a:t>
            </a:r>
            <a:r>
              <a:rPr dirty="0" sz="1400" spc="2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dirty="0" sz="1400" spc="-5">
                <a:solidFill>
                  <a:srgbClr val="231F20"/>
                </a:solidFill>
                <a:latin typeface="Calibri"/>
                <a:cs typeface="Calibri"/>
              </a:rPr>
              <a:t>(1970–2012)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dirty="0" spc="-10"/>
              <a:t>Oxford </a:t>
            </a:r>
            <a:r>
              <a:rPr dirty="0" spc="-5"/>
              <a:t>University Press,</a:t>
            </a:r>
            <a:r>
              <a:rPr dirty="0" spc="-70"/>
              <a:t> </a:t>
            </a:r>
            <a:r>
              <a:rPr dirty="0"/>
              <a:t>2020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83010" y="860100"/>
            <a:ext cx="7377978" cy="43884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15900" y="5775959"/>
            <a:ext cx="456374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solidFill>
                  <a:srgbClr val="231F20"/>
                </a:solidFill>
                <a:latin typeface="Calibri"/>
                <a:cs typeface="Calibri"/>
              </a:rPr>
              <a:t>Figure </a:t>
            </a:r>
            <a:r>
              <a:rPr dirty="0" sz="1400" b="1">
                <a:solidFill>
                  <a:srgbClr val="231F20"/>
                </a:solidFill>
                <a:latin typeface="Calibri"/>
                <a:cs typeface="Calibri"/>
              </a:rPr>
              <a:t>1.2 </a:t>
            </a:r>
            <a:r>
              <a:rPr dirty="0" sz="1400" spc="-5">
                <a:solidFill>
                  <a:srgbClr val="231F20"/>
                </a:solidFill>
                <a:latin typeface="Calibri"/>
                <a:cs typeface="Calibri"/>
              </a:rPr>
              <a:t>The inequalities in scientific </a:t>
            </a:r>
            <a:r>
              <a:rPr dirty="0" sz="1400" spc="-10">
                <a:solidFill>
                  <a:srgbClr val="231F20"/>
                </a:solidFill>
                <a:latin typeface="Calibri"/>
                <a:cs typeface="Calibri"/>
              </a:rPr>
              <a:t>production</a:t>
            </a:r>
            <a:r>
              <a:rPr dirty="0" sz="1400" spc="7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dirty="0" sz="1400" spc="-5">
                <a:solidFill>
                  <a:srgbClr val="231F20"/>
                </a:solidFill>
                <a:latin typeface="Calibri"/>
                <a:cs typeface="Calibri"/>
              </a:rPr>
              <a:t>(Continued)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dirty="0" spc="-10"/>
              <a:t>Oxford </a:t>
            </a:r>
            <a:r>
              <a:rPr dirty="0" spc="-5"/>
              <a:t>University Press,</a:t>
            </a:r>
            <a:r>
              <a:rPr dirty="0" spc="-70"/>
              <a:t> </a:t>
            </a:r>
            <a:r>
              <a:rPr dirty="0"/>
              <a:t>2020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80556" y="865009"/>
            <a:ext cx="7382886" cy="43786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15900" y="5775959"/>
            <a:ext cx="456374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solidFill>
                  <a:srgbClr val="231F20"/>
                </a:solidFill>
                <a:latin typeface="Calibri"/>
                <a:cs typeface="Calibri"/>
              </a:rPr>
              <a:t>Figure </a:t>
            </a:r>
            <a:r>
              <a:rPr dirty="0" sz="1400" b="1">
                <a:solidFill>
                  <a:srgbClr val="231F20"/>
                </a:solidFill>
                <a:latin typeface="Calibri"/>
                <a:cs typeface="Calibri"/>
              </a:rPr>
              <a:t>1.2 </a:t>
            </a:r>
            <a:r>
              <a:rPr dirty="0" sz="1400" spc="-5">
                <a:solidFill>
                  <a:srgbClr val="231F20"/>
                </a:solidFill>
                <a:latin typeface="Calibri"/>
                <a:cs typeface="Calibri"/>
              </a:rPr>
              <a:t>The inequalities in scientific </a:t>
            </a:r>
            <a:r>
              <a:rPr dirty="0" sz="1400" spc="-10">
                <a:solidFill>
                  <a:srgbClr val="231F20"/>
                </a:solidFill>
                <a:latin typeface="Calibri"/>
                <a:cs typeface="Calibri"/>
              </a:rPr>
              <a:t>production</a:t>
            </a:r>
            <a:r>
              <a:rPr dirty="0" sz="1400" spc="7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dirty="0" sz="1400" spc="-5">
                <a:solidFill>
                  <a:srgbClr val="231F20"/>
                </a:solidFill>
                <a:latin typeface="Calibri"/>
                <a:cs typeface="Calibri"/>
              </a:rPr>
              <a:t>(Continued)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dirty="0" spc="-10"/>
              <a:t>Oxford </a:t>
            </a:r>
            <a:r>
              <a:rPr dirty="0" spc="-5"/>
              <a:t>University Press,</a:t>
            </a:r>
            <a:r>
              <a:rPr dirty="0" spc="-70"/>
              <a:t> </a:t>
            </a:r>
            <a:r>
              <a:rPr dirty="0"/>
              <a:t>2020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19900" y="843165"/>
            <a:ext cx="7304198" cy="442236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15900" y="5775959"/>
            <a:ext cx="3665854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solidFill>
                  <a:srgbClr val="231F20"/>
                </a:solidFill>
                <a:latin typeface="Calibri"/>
                <a:cs typeface="Calibri"/>
              </a:rPr>
              <a:t>Figure </a:t>
            </a:r>
            <a:r>
              <a:rPr dirty="0" sz="1400" b="1">
                <a:solidFill>
                  <a:srgbClr val="231F20"/>
                </a:solidFill>
                <a:latin typeface="Calibri"/>
                <a:cs typeface="Calibri"/>
              </a:rPr>
              <a:t>1.2 </a:t>
            </a:r>
            <a:r>
              <a:rPr dirty="0" sz="1400" spc="-5">
                <a:solidFill>
                  <a:srgbClr val="231F20"/>
                </a:solidFill>
                <a:latin typeface="Calibri"/>
                <a:cs typeface="Calibri"/>
              </a:rPr>
              <a:t>The inequalities in scientific</a:t>
            </a:r>
            <a:r>
              <a:rPr dirty="0" sz="1400" spc="40">
                <a:solidFill>
                  <a:srgbClr val="231F20"/>
                </a:solidFill>
                <a:latin typeface="Calibri"/>
                <a:cs typeface="Calibri"/>
              </a:rPr>
              <a:t> </a:t>
            </a:r>
            <a:r>
              <a:rPr dirty="0" sz="1400" spc="-10">
                <a:solidFill>
                  <a:srgbClr val="231F20"/>
                </a:solidFill>
                <a:latin typeface="Calibri"/>
                <a:cs typeface="Calibri"/>
              </a:rPr>
              <a:t>production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38100">
              <a:lnSpc>
                <a:spcPts val="124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5" name="object 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050"/>
              </a:lnSpc>
            </a:pPr>
            <a:r>
              <a:rPr dirty="0"/>
              <a:t>© </a:t>
            </a:r>
            <a:r>
              <a:rPr dirty="0" spc="-10"/>
              <a:t>Oxford </a:t>
            </a:r>
            <a:r>
              <a:rPr dirty="0" spc="-5"/>
              <a:t>University Press,</a:t>
            </a:r>
            <a:r>
              <a:rPr dirty="0" spc="-70"/>
              <a:t> </a:t>
            </a:r>
            <a:r>
              <a:rPr dirty="0"/>
              <a:t>2020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2020-03-08T13:37:11Z</dcterms:created>
  <dcterms:modified xsi:type="dcterms:W3CDTF">2020-03-08T13:37:11Z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2020-03-08T00:00:00Z</vt:filetime>
  </property>
  <property fmtid="{D5CDD505-2E9C-101B-9397-08002B2CF9AE}" pid="3" name="Creator">
    <vt:lpwstr>Adobe InDesign CC 14.0 (Windows)</vt:lpwstr>
  </property>
  <property fmtid="{D5CDD505-2E9C-101B-9397-08002B2CF9AE}" pid="4" name="LastSaved">
    <vt:filetime>2020-03-08T00:00:00Z</vt:filetime>
  </property>
</Properties>
</file>