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jpg" ContentType="image/jpg"/>
  <Default Extension="png" ContentType="image/pn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dirty="0"/>
              <a:t>© </a:t>
            </a:r>
            <a:r>
              <a:rPr dirty="0" spc="-10"/>
              <a:t>Oxford </a:t>
            </a:r>
            <a:r>
              <a:rPr dirty="0" spc="-5"/>
              <a:t>University Press,</a:t>
            </a:r>
            <a:r>
              <a:rPr dirty="0" spc="-70"/>
              <a:t> </a:t>
            </a:r>
            <a:r>
              <a:rPr dirty="0"/>
              <a:t>2020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1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dirty="0"/>
              <a:t>© </a:t>
            </a:r>
            <a:r>
              <a:rPr dirty="0" spc="-10"/>
              <a:t>Oxford </a:t>
            </a:r>
            <a:r>
              <a:rPr dirty="0" spc="-5"/>
              <a:t>University Press,</a:t>
            </a:r>
            <a:r>
              <a:rPr dirty="0" spc="-70"/>
              <a:t> </a:t>
            </a:r>
            <a:r>
              <a:rPr dirty="0"/>
              <a:t>2020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1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dirty="0"/>
              <a:t>© </a:t>
            </a:r>
            <a:r>
              <a:rPr dirty="0" spc="-10"/>
              <a:t>Oxford </a:t>
            </a:r>
            <a:r>
              <a:rPr dirty="0" spc="-5"/>
              <a:t>University Press,</a:t>
            </a:r>
            <a:r>
              <a:rPr dirty="0" spc="-70"/>
              <a:t> </a:t>
            </a:r>
            <a:r>
              <a:rPr dirty="0"/>
              <a:t>2020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1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dirty="0"/>
              <a:t>© </a:t>
            </a:r>
            <a:r>
              <a:rPr dirty="0" spc="-10"/>
              <a:t>Oxford </a:t>
            </a:r>
            <a:r>
              <a:rPr dirty="0" spc="-5"/>
              <a:t>University Press,</a:t>
            </a:r>
            <a:r>
              <a:rPr dirty="0" spc="-70"/>
              <a:t> </a:t>
            </a:r>
            <a:r>
              <a:rPr dirty="0"/>
              <a:t>2020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dirty="0"/>
              <a:t>© </a:t>
            </a:r>
            <a:r>
              <a:rPr dirty="0" spc="-10"/>
              <a:t>Oxford </a:t>
            </a:r>
            <a:r>
              <a:rPr dirty="0" spc="-5"/>
              <a:t>University Press,</a:t>
            </a:r>
            <a:r>
              <a:rPr dirty="0" spc="-70"/>
              <a:t> </a:t>
            </a:r>
            <a:r>
              <a:rPr dirty="0"/>
              <a:t>2020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g"/><Relationship Id="rId8" Type="http://schemas.openxmlformats.org/officeDocument/2006/relationships/image" Target="../media/image2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0" y="6330696"/>
            <a:ext cx="1164335" cy="527303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235877" y="475673"/>
            <a:ext cx="6672244" cy="10572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1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6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1244600" y="6540500"/>
            <a:ext cx="1675130" cy="152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dirty="0"/>
              <a:t>© </a:t>
            </a:r>
            <a:r>
              <a:rPr dirty="0" spc="-10"/>
              <a:t>Oxford </a:t>
            </a:r>
            <a:r>
              <a:rPr dirty="0" spc="-5"/>
              <a:t>University Press,</a:t>
            </a:r>
            <a:r>
              <a:rPr dirty="0" spc="-70"/>
              <a:t> </a:t>
            </a:r>
            <a:r>
              <a:rPr dirty="0"/>
              <a:t>2020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869993" y="6533642"/>
            <a:ext cx="153670" cy="177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jp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.jp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.jp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.jp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6525" rIns="0" bIns="0" rtlCol="0" vert="horz">
            <a:spAutoFit/>
          </a:bodyPr>
          <a:lstStyle/>
          <a:p>
            <a:pPr algn="ctr" marL="1905">
              <a:lnSpc>
                <a:spcPct val="100000"/>
              </a:lnSpc>
              <a:spcBef>
                <a:spcPts val="1075"/>
              </a:spcBef>
            </a:pPr>
            <a:r>
              <a:rPr dirty="0"/>
              <a:t>Global </a:t>
            </a:r>
            <a:r>
              <a:rPr dirty="0" spc="-15"/>
              <a:t>Environmental </a:t>
            </a:r>
            <a:r>
              <a:rPr dirty="0" spc="-20"/>
              <a:t>Politics</a:t>
            </a:r>
          </a:p>
          <a:p>
            <a:pPr algn="ctr" marL="1905">
              <a:lnSpc>
                <a:spcPct val="100000"/>
              </a:lnSpc>
              <a:spcBef>
                <a:spcPts val="670"/>
              </a:spcBef>
            </a:pPr>
            <a:r>
              <a:rPr dirty="0" sz="2200" spc="-10" i="0">
                <a:solidFill>
                  <a:srgbClr val="396497"/>
                </a:solidFill>
                <a:latin typeface="Calibri"/>
                <a:cs typeface="Calibri"/>
              </a:rPr>
              <a:t>by </a:t>
            </a:r>
            <a:r>
              <a:rPr dirty="0" sz="2200" spc="-5" i="0">
                <a:solidFill>
                  <a:srgbClr val="396497"/>
                </a:solidFill>
                <a:latin typeface="Calibri"/>
                <a:cs typeface="Calibri"/>
              </a:rPr>
              <a:t>Jean-Frédéric </a:t>
            </a:r>
            <a:r>
              <a:rPr dirty="0" sz="2200" i="0">
                <a:solidFill>
                  <a:srgbClr val="396497"/>
                </a:solidFill>
                <a:latin typeface="Calibri"/>
                <a:cs typeface="Calibri"/>
              </a:rPr>
              <a:t>Morin, Amandine </a:t>
            </a:r>
            <a:r>
              <a:rPr dirty="0" sz="2200" spc="-10" i="0">
                <a:solidFill>
                  <a:srgbClr val="396497"/>
                </a:solidFill>
                <a:latin typeface="Calibri"/>
                <a:cs typeface="Calibri"/>
              </a:rPr>
              <a:t>Orsini </a:t>
            </a:r>
            <a:r>
              <a:rPr dirty="0" sz="2200" i="0">
                <a:solidFill>
                  <a:srgbClr val="396497"/>
                </a:solidFill>
                <a:latin typeface="Calibri"/>
                <a:cs typeface="Calibri"/>
              </a:rPr>
              <a:t>and </a:t>
            </a:r>
            <a:r>
              <a:rPr dirty="0" sz="2200" spc="-5" i="0">
                <a:solidFill>
                  <a:srgbClr val="396497"/>
                </a:solidFill>
                <a:latin typeface="Calibri"/>
                <a:cs typeface="Calibri"/>
              </a:rPr>
              <a:t>Sikina</a:t>
            </a:r>
            <a:r>
              <a:rPr dirty="0" sz="2200" spc="-50" i="0">
                <a:solidFill>
                  <a:srgbClr val="396497"/>
                </a:solidFill>
                <a:latin typeface="Calibri"/>
                <a:cs typeface="Calibri"/>
              </a:rPr>
              <a:t> </a:t>
            </a:r>
            <a:r>
              <a:rPr dirty="0" sz="2200" i="0">
                <a:solidFill>
                  <a:srgbClr val="396497"/>
                </a:solidFill>
                <a:latin typeface="Calibri"/>
                <a:cs typeface="Calibri"/>
              </a:rPr>
              <a:t>Jinnah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864841" y="1632460"/>
            <a:ext cx="3421659" cy="44545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16310" y="1417319"/>
            <a:ext cx="7512684" cy="3429000"/>
          </a:xfrm>
          <a:prstGeom prst="rect">
            <a:avLst/>
          </a:prstGeom>
        </p:spPr>
        <p:txBody>
          <a:bodyPr wrap="square" lIns="0" tIns="25146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980"/>
              </a:spcBef>
            </a:pPr>
            <a:r>
              <a:rPr dirty="0" sz="3600" spc="-20" i="1">
                <a:solidFill>
                  <a:srgbClr val="231F20"/>
                </a:solidFill>
                <a:latin typeface="Calibri"/>
                <a:cs typeface="Calibri"/>
              </a:rPr>
              <a:t>Part</a:t>
            </a:r>
            <a:r>
              <a:rPr dirty="0" sz="3600" spc="-10" i="1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dirty="0" sz="3600" i="1">
                <a:solidFill>
                  <a:srgbClr val="231F20"/>
                </a:solidFill>
                <a:latin typeface="Calibri"/>
                <a:cs typeface="Calibri"/>
              </a:rPr>
              <a:t>05</a:t>
            </a:r>
            <a:endParaRPr sz="36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1880"/>
              </a:spcBef>
            </a:pPr>
            <a:r>
              <a:rPr dirty="0" sz="3600" spc="-15">
                <a:solidFill>
                  <a:srgbClr val="4F81BC"/>
                </a:solidFill>
                <a:latin typeface="Calibri"/>
                <a:cs typeface="Calibri"/>
              </a:rPr>
              <a:t>Cross-cutting</a:t>
            </a:r>
            <a:r>
              <a:rPr dirty="0" sz="3600" spc="-5">
                <a:solidFill>
                  <a:srgbClr val="4F81BC"/>
                </a:solidFill>
                <a:latin typeface="Calibri"/>
                <a:cs typeface="Calibri"/>
              </a:rPr>
              <a:t> issues</a:t>
            </a:r>
            <a:endParaRPr sz="3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315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dirty="0" sz="3600" spc="-10" i="1">
                <a:solidFill>
                  <a:srgbClr val="231F20"/>
                </a:solidFill>
                <a:latin typeface="Calibri"/>
                <a:cs typeface="Calibri"/>
              </a:rPr>
              <a:t>Chapter</a:t>
            </a:r>
            <a:r>
              <a:rPr dirty="0" sz="3600" spc="-5" i="1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dirty="0" sz="3600" i="1">
                <a:solidFill>
                  <a:srgbClr val="231F20"/>
                </a:solidFill>
                <a:latin typeface="Calibri"/>
                <a:cs typeface="Calibri"/>
              </a:rPr>
              <a:t>09</a:t>
            </a:r>
            <a:endParaRPr sz="36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1880"/>
              </a:spcBef>
            </a:pPr>
            <a:r>
              <a:rPr dirty="0" sz="3600" spc="-20">
                <a:solidFill>
                  <a:srgbClr val="4F81BC"/>
                </a:solidFill>
                <a:latin typeface="Calibri"/>
                <a:cs typeface="Calibri"/>
              </a:rPr>
              <a:t>Natural </a:t>
            </a:r>
            <a:r>
              <a:rPr dirty="0" sz="3600" spc="-15">
                <a:solidFill>
                  <a:srgbClr val="4F81BC"/>
                </a:solidFill>
                <a:latin typeface="Calibri"/>
                <a:cs typeface="Calibri"/>
              </a:rPr>
              <a:t>resources, </a:t>
            </a:r>
            <a:r>
              <a:rPr dirty="0" sz="3600" spc="-35">
                <a:solidFill>
                  <a:srgbClr val="4F81BC"/>
                </a:solidFill>
                <a:latin typeface="Calibri"/>
                <a:cs typeface="Calibri"/>
              </a:rPr>
              <a:t>security, </a:t>
            </a:r>
            <a:r>
              <a:rPr dirty="0" sz="3600">
                <a:solidFill>
                  <a:srgbClr val="4F81BC"/>
                </a:solidFill>
                <a:latin typeface="Calibri"/>
                <a:cs typeface="Calibri"/>
              </a:rPr>
              <a:t>and</a:t>
            </a:r>
            <a:r>
              <a:rPr dirty="0" sz="3600" spc="55">
                <a:solidFill>
                  <a:srgbClr val="4F81BC"/>
                </a:solidFill>
                <a:latin typeface="Calibri"/>
                <a:cs typeface="Calibri"/>
              </a:rPr>
              <a:t> </a:t>
            </a:r>
            <a:r>
              <a:rPr dirty="0" sz="3600" spc="-10">
                <a:solidFill>
                  <a:srgbClr val="4F81BC"/>
                </a:solidFill>
                <a:latin typeface="Calibri"/>
                <a:cs typeface="Calibri"/>
              </a:rPr>
              <a:t>conflicts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4" name="object 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050"/>
              </a:lnSpc>
            </a:pPr>
            <a:r>
              <a:rPr dirty="0"/>
              <a:t>© </a:t>
            </a:r>
            <a:r>
              <a:rPr dirty="0" spc="-10"/>
              <a:t>Oxford </a:t>
            </a:r>
            <a:r>
              <a:rPr dirty="0" spc="-5"/>
              <a:t>University Press,</a:t>
            </a:r>
            <a:r>
              <a:rPr dirty="0" spc="-70"/>
              <a:t> </a:t>
            </a:r>
            <a:r>
              <a:rPr dirty="0"/>
              <a:t>2020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69902" y="1912335"/>
            <a:ext cx="6004193" cy="228402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215900" y="5775959"/>
            <a:ext cx="260096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solidFill>
                  <a:srgbClr val="231F20"/>
                </a:solidFill>
                <a:latin typeface="Calibri"/>
                <a:cs typeface="Calibri"/>
              </a:rPr>
              <a:t>Figure </a:t>
            </a:r>
            <a:r>
              <a:rPr dirty="0" sz="1400" b="1">
                <a:solidFill>
                  <a:srgbClr val="231F20"/>
                </a:solidFill>
                <a:latin typeface="Calibri"/>
                <a:cs typeface="Calibri"/>
              </a:rPr>
              <a:t>9.1 </a:t>
            </a:r>
            <a:r>
              <a:rPr dirty="0" sz="1400" spc="-5">
                <a:solidFill>
                  <a:srgbClr val="231F20"/>
                </a:solidFill>
                <a:latin typeface="Calibri"/>
                <a:cs typeface="Calibri"/>
              </a:rPr>
              <a:t>The </a:t>
            </a:r>
            <a:r>
              <a:rPr dirty="0" sz="1400" spc="-15">
                <a:solidFill>
                  <a:srgbClr val="231F20"/>
                </a:solidFill>
                <a:latin typeface="Calibri"/>
                <a:cs typeface="Calibri"/>
              </a:rPr>
              <a:t>Homer-Dixon</a:t>
            </a:r>
            <a:r>
              <a:rPr dirty="0" sz="1400" spc="15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231F20"/>
                </a:solidFill>
                <a:latin typeface="Calibri"/>
                <a:cs typeface="Calibri"/>
              </a:rPr>
              <a:t>model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5" name="object 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050"/>
              </a:lnSpc>
            </a:pPr>
            <a:r>
              <a:rPr dirty="0"/>
              <a:t>© </a:t>
            </a:r>
            <a:r>
              <a:rPr dirty="0" spc="-10"/>
              <a:t>Oxford </a:t>
            </a:r>
            <a:r>
              <a:rPr dirty="0" spc="-5"/>
              <a:t>University Press,</a:t>
            </a:r>
            <a:r>
              <a:rPr dirty="0" spc="-70"/>
              <a:t> </a:t>
            </a:r>
            <a:r>
              <a:rPr dirty="0"/>
              <a:t>2020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03102" y="1005157"/>
            <a:ext cx="7737795" cy="409838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215900" y="5775959"/>
            <a:ext cx="3503929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solidFill>
                  <a:srgbClr val="231F20"/>
                </a:solidFill>
                <a:latin typeface="Calibri"/>
                <a:cs typeface="Calibri"/>
              </a:rPr>
              <a:t>Figure </a:t>
            </a:r>
            <a:r>
              <a:rPr dirty="0" sz="1400" b="1">
                <a:solidFill>
                  <a:srgbClr val="231F20"/>
                </a:solidFill>
                <a:latin typeface="Calibri"/>
                <a:cs typeface="Calibri"/>
              </a:rPr>
              <a:t>9.2 </a:t>
            </a:r>
            <a:r>
              <a:rPr dirty="0" sz="1400" spc="-10">
                <a:solidFill>
                  <a:srgbClr val="231F20"/>
                </a:solidFill>
                <a:latin typeface="Calibri"/>
                <a:cs typeface="Calibri"/>
              </a:rPr>
              <a:t>Cooperation </a:t>
            </a:r>
            <a:r>
              <a:rPr dirty="0" sz="1400">
                <a:solidFill>
                  <a:srgbClr val="231F20"/>
                </a:solidFill>
                <a:latin typeface="Calibri"/>
                <a:cs typeface="Calibri"/>
              </a:rPr>
              <a:t>and </a:t>
            </a:r>
            <a:r>
              <a:rPr dirty="0" sz="1400" spc="-10">
                <a:solidFill>
                  <a:srgbClr val="231F20"/>
                </a:solidFill>
                <a:latin typeface="Calibri"/>
                <a:cs typeface="Calibri"/>
              </a:rPr>
              <a:t>conflicts </a:t>
            </a:r>
            <a:r>
              <a:rPr dirty="0" sz="1400" spc="-5">
                <a:solidFill>
                  <a:srgbClr val="231F20"/>
                </a:solidFill>
                <a:latin typeface="Calibri"/>
                <a:cs typeface="Calibri"/>
              </a:rPr>
              <a:t>over</a:t>
            </a:r>
            <a:r>
              <a:rPr dirty="0" sz="1400" spc="8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dirty="0" sz="1400" spc="-15">
                <a:solidFill>
                  <a:srgbClr val="231F20"/>
                </a:solidFill>
                <a:latin typeface="Calibri"/>
                <a:cs typeface="Calibri"/>
              </a:rPr>
              <a:t>water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5" name="object 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050"/>
              </a:lnSpc>
            </a:pPr>
            <a:r>
              <a:rPr dirty="0"/>
              <a:t>© </a:t>
            </a:r>
            <a:r>
              <a:rPr dirty="0" spc="-10"/>
              <a:t>Oxford </a:t>
            </a:r>
            <a:r>
              <a:rPr dirty="0" spc="-5"/>
              <a:t>University Press,</a:t>
            </a:r>
            <a:r>
              <a:rPr dirty="0" spc="-70"/>
              <a:t> </a:t>
            </a:r>
            <a:r>
              <a:rPr dirty="0"/>
              <a:t>2020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51489" y="928210"/>
            <a:ext cx="7241021" cy="425227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215900" y="5828029"/>
            <a:ext cx="2282825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solidFill>
                  <a:srgbClr val="231F20"/>
                </a:solidFill>
                <a:latin typeface="Calibri"/>
                <a:cs typeface="Calibri"/>
              </a:rPr>
              <a:t>Figure </a:t>
            </a:r>
            <a:r>
              <a:rPr dirty="0" sz="1400" b="1">
                <a:solidFill>
                  <a:srgbClr val="231F20"/>
                </a:solidFill>
                <a:latin typeface="Calibri"/>
                <a:cs typeface="Calibri"/>
              </a:rPr>
              <a:t>9.3 </a:t>
            </a:r>
            <a:r>
              <a:rPr dirty="0" sz="1400" spc="-5">
                <a:solidFill>
                  <a:srgbClr val="231F20"/>
                </a:solidFill>
                <a:latin typeface="Calibri"/>
                <a:cs typeface="Calibri"/>
              </a:rPr>
              <a:t>The resource</a:t>
            </a:r>
            <a:r>
              <a:rPr dirty="0" sz="1400" spc="5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dirty="0" sz="1400" spc="-10">
                <a:solidFill>
                  <a:srgbClr val="231F20"/>
                </a:solidFill>
                <a:latin typeface="Calibri"/>
                <a:cs typeface="Calibri"/>
              </a:rPr>
              <a:t>curse?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5" name="object 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050"/>
              </a:lnSpc>
            </a:pPr>
            <a:r>
              <a:rPr dirty="0"/>
              <a:t>© </a:t>
            </a:r>
            <a:r>
              <a:rPr dirty="0" spc="-10"/>
              <a:t>Oxford </a:t>
            </a:r>
            <a:r>
              <a:rPr dirty="0" spc="-5"/>
              <a:t>University Press,</a:t>
            </a:r>
            <a:r>
              <a:rPr dirty="0" spc="-70"/>
              <a:t> </a:t>
            </a:r>
            <a:r>
              <a:rPr dirty="0"/>
              <a:t>2020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19900" y="1005967"/>
            <a:ext cx="7304198" cy="40967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215900" y="5775959"/>
            <a:ext cx="425323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solidFill>
                  <a:srgbClr val="231F20"/>
                </a:solidFill>
                <a:latin typeface="Calibri"/>
                <a:cs typeface="Calibri"/>
              </a:rPr>
              <a:t>Figure </a:t>
            </a:r>
            <a:r>
              <a:rPr dirty="0" sz="1400" b="1">
                <a:solidFill>
                  <a:srgbClr val="231F20"/>
                </a:solidFill>
                <a:latin typeface="Calibri"/>
                <a:cs typeface="Calibri"/>
              </a:rPr>
              <a:t>9.4 </a:t>
            </a:r>
            <a:r>
              <a:rPr dirty="0" sz="1400">
                <a:solidFill>
                  <a:srgbClr val="231F20"/>
                </a:solidFill>
                <a:latin typeface="Calibri"/>
                <a:cs typeface="Calibri"/>
              </a:rPr>
              <a:t>Number </a:t>
            </a:r>
            <a:r>
              <a:rPr dirty="0" sz="1400" spc="-5">
                <a:solidFill>
                  <a:srgbClr val="231F20"/>
                </a:solidFill>
                <a:latin typeface="Calibri"/>
                <a:cs typeface="Calibri"/>
              </a:rPr>
              <a:t>of </a:t>
            </a:r>
            <a:r>
              <a:rPr dirty="0" sz="1400" spc="-10">
                <a:solidFill>
                  <a:srgbClr val="231F20"/>
                </a:solidFill>
                <a:latin typeface="Calibri"/>
                <a:cs typeface="Calibri"/>
              </a:rPr>
              <a:t>natural disaster events</a:t>
            </a:r>
            <a:r>
              <a:rPr dirty="0" sz="1400" spc="6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dirty="0" sz="1400" spc="-5">
                <a:solidFill>
                  <a:srgbClr val="231F20"/>
                </a:solidFill>
                <a:latin typeface="Calibri"/>
                <a:cs typeface="Calibri"/>
              </a:rPr>
              <a:t>(1970–2017)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5" name="object 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050"/>
              </a:lnSpc>
            </a:pPr>
            <a:r>
              <a:rPr dirty="0"/>
              <a:t>© </a:t>
            </a:r>
            <a:r>
              <a:rPr dirty="0" spc="-10"/>
              <a:t>Oxford </a:t>
            </a:r>
            <a:r>
              <a:rPr dirty="0" spc="-5"/>
              <a:t>University Press,</a:t>
            </a:r>
            <a:r>
              <a:rPr dirty="0" spc="-70"/>
              <a:t> </a:t>
            </a:r>
            <a:r>
              <a:rPr dirty="0"/>
              <a:t>2020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2020-03-08T13:42:47Z</dcterms:created>
  <dcterms:modified xsi:type="dcterms:W3CDTF">2020-03-08T13:42:47Z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2020-03-08T00:00:00Z</vt:filetime>
  </property>
  <property fmtid="{D5CDD505-2E9C-101B-9397-08002B2CF9AE}" pid="3" name="Creator">
    <vt:lpwstr>Adobe InDesign CC 14.0 (Windows)</vt:lpwstr>
  </property>
  <property fmtid="{D5CDD505-2E9C-101B-9397-08002B2CF9AE}" pid="4" name="LastSaved">
    <vt:filetime>2020-03-08T00:00:00Z</vt:filetime>
  </property>
</Properties>
</file>