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 id="2147483715" r:id="rId2"/>
    <p:sldMasterId id="2147483724" r:id="rId3"/>
  </p:sldMasterIdLst>
  <p:notesMasterIdLst>
    <p:notesMasterId r:id="rId45"/>
  </p:notesMasterIdLst>
  <p:handoutMasterIdLst>
    <p:handoutMasterId r:id="rId46"/>
  </p:handoutMasterIdLst>
  <p:sldIdLst>
    <p:sldId id="396" r:id="rId4"/>
    <p:sldId id="333" r:id="rId5"/>
    <p:sldId id="382" r:id="rId6"/>
    <p:sldId id="384" r:id="rId7"/>
    <p:sldId id="385" r:id="rId8"/>
    <p:sldId id="390" r:id="rId9"/>
    <p:sldId id="391" r:id="rId10"/>
    <p:sldId id="392" r:id="rId11"/>
    <p:sldId id="393" r:id="rId12"/>
    <p:sldId id="386"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7" r:id="rId26"/>
    <p:sldId id="348" r:id="rId27"/>
    <p:sldId id="356" r:id="rId28"/>
    <p:sldId id="357" r:id="rId29"/>
    <p:sldId id="358" r:id="rId30"/>
    <p:sldId id="360" r:id="rId31"/>
    <p:sldId id="359" r:id="rId32"/>
    <p:sldId id="361" r:id="rId33"/>
    <p:sldId id="377" r:id="rId34"/>
    <p:sldId id="378" r:id="rId35"/>
    <p:sldId id="379" r:id="rId36"/>
    <p:sldId id="350" r:id="rId37"/>
    <p:sldId id="351" r:id="rId38"/>
    <p:sldId id="352" r:id="rId39"/>
    <p:sldId id="353" r:id="rId40"/>
    <p:sldId id="354" r:id="rId41"/>
    <p:sldId id="355" r:id="rId42"/>
    <p:sldId id="394" r:id="rId43"/>
    <p:sldId id="362" r:id="rId44"/>
  </p:sldIdLst>
  <p:sldSz cx="9144000" cy="6858000" type="screen4x3"/>
  <p:notesSz cx="7315200" cy="9601200"/>
  <p:defaultTextStyle>
    <a:defPPr>
      <a:defRPr lang="en-US"/>
    </a:defPPr>
    <a:lvl1pPr algn="l" rtl="0" eaLnBrk="0" fontAlgn="base" hangingPunct="0">
      <a:spcBef>
        <a:spcPct val="0"/>
      </a:spcBef>
      <a:spcAft>
        <a:spcPct val="0"/>
      </a:spcAft>
      <a:defRPr sz="2000" b="1" kern="1200">
        <a:solidFill>
          <a:srgbClr val="33CC33"/>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b="1" kern="1200">
        <a:solidFill>
          <a:srgbClr val="33CC33"/>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b="1" kern="1200">
        <a:solidFill>
          <a:srgbClr val="33CC33"/>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b="1" kern="1200">
        <a:solidFill>
          <a:srgbClr val="33CC33"/>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b="1" kern="1200">
        <a:solidFill>
          <a:srgbClr val="33CC33"/>
        </a:solidFill>
        <a:latin typeface="Times New Roman" panose="02020603050405020304" pitchFamily="18" charset="0"/>
        <a:ea typeface="+mn-ea"/>
        <a:cs typeface="+mn-cs"/>
      </a:defRPr>
    </a:lvl5pPr>
    <a:lvl6pPr marL="2286000" algn="l" defTabSz="914400" rtl="0" eaLnBrk="1" latinLnBrk="0" hangingPunct="1">
      <a:defRPr sz="2000" b="1" kern="1200">
        <a:solidFill>
          <a:srgbClr val="33CC33"/>
        </a:solidFill>
        <a:latin typeface="Times New Roman" panose="02020603050405020304" pitchFamily="18" charset="0"/>
        <a:ea typeface="+mn-ea"/>
        <a:cs typeface="+mn-cs"/>
      </a:defRPr>
    </a:lvl6pPr>
    <a:lvl7pPr marL="2743200" algn="l" defTabSz="914400" rtl="0" eaLnBrk="1" latinLnBrk="0" hangingPunct="1">
      <a:defRPr sz="2000" b="1" kern="1200">
        <a:solidFill>
          <a:srgbClr val="33CC33"/>
        </a:solidFill>
        <a:latin typeface="Times New Roman" panose="02020603050405020304" pitchFamily="18" charset="0"/>
        <a:ea typeface="+mn-ea"/>
        <a:cs typeface="+mn-cs"/>
      </a:defRPr>
    </a:lvl7pPr>
    <a:lvl8pPr marL="3200400" algn="l" defTabSz="914400" rtl="0" eaLnBrk="1" latinLnBrk="0" hangingPunct="1">
      <a:defRPr sz="2000" b="1" kern="1200">
        <a:solidFill>
          <a:srgbClr val="33CC33"/>
        </a:solidFill>
        <a:latin typeface="Times New Roman" panose="02020603050405020304" pitchFamily="18" charset="0"/>
        <a:ea typeface="+mn-ea"/>
        <a:cs typeface="+mn-cs"/>
      </a:defRPr>
    </a:lvl8pPr>
    <a:lvl9pPr marL="3657600" algn="l" defTabSz="914400" rtl="0" eaLnBrk="1" latinLnBrk="0" hangingPunct="1">
      <a:defRPr sz="2000" b="1" kern="1200">
        <a:solidFill>
          <a:srgbClr val="33CC33"/>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_" initials="_"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108D"/>
    <a:srgbClr val="58595B"/>
    <a:srgbClr val="DC0323"/>
    <a:srgbClr val="5DBB41"/>
    <a:srgbClr val="96BC8A"/>
    <a:srgbClr val="6CA05C"/>
    <a:srgbClr val="FBFBFB"/>
    <a:srgbClr val="0066FF"/>
    <a:srgbClr val="33CC33"/>
    <a:srgbClr val="9AFF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7" autoAdjust="0"/>
    <p:restoredTop sz="93364" autoAdjust="0"/>
  </p:normalViewPr>
  <p:slideViewPr>
    <p:cSldViewPr>
      <p:cViewPr varScale="1">
        <p:scale>
          <a:sx n="86" d="100"/>
          <a:sy n="86" d="100"/>
        </p:scale>
        <p:origin x="-164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5481" tIns="47741" rIns="95481" bIns="47741" numCol="1" anchor="t" anchorCtr="0" compatLnSpc="1">
            <a:prstTxWarp prst="textNoShape">
              <a:avLst/>
            </a:prstTxWarp>
          </a:bodyPr>
          <a:lstStyle>
            <a:lvl1pPr defTabSz="955395" eaLnBrk="1" hangingPunct="1">
              <a:defRPr sz="1300">
                <a:latin typeface="Times New Roman" pitchFamily="18" charset="0"/>
              </a:defRPr>
            </a:lvl1pPr>
          </a:lstStyle>
          <a:p>
            <a:pPr>
              <a:defRPr/>
            </a:pPr>
            <a:endParaRPr lang="en-CA" dirty="0"/>
          </a:p>
        </p:txBody>
      </p:sp>
      <p:sp>
        <p:nvSpPr>
          <p:cNvPr id="43011"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5481" tIns="47741" rIns="95481" bIns="47741" numCol="1" anchor="t" anchorCtr="0" compatLnSpc="1">
            <a:prstTxWarp prst="textNoShape">
              <a:avLst/>
            </a:prstTxWarp>
          </a:bodyPr>
          <a:lstStyle>
            <a:lvl1pPr algn="r" defTabSz="955395" eaLnBrk="1" hangingPunct="1">
              <a:defRPr sz="1300">
                <a:latin typeface="Times New Roman" pitchFamily="18" charset="0"/>
              </a:defRPr>
            </a:lvl1pPr>
          </a:lstStyle>
          <a:p>
            <a:pPr>
              <a:defRPr/>
            </a:pPr>
            <a:endParaRPr lang="en-CA" dirty="0"/>
          </a:p>
        </p:txBody>
      </p:sp>
      <p:sp>
        <p:nvSpPr>
          <p:cNvPr id="43012"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5481" tIns="47741" rIns="95481" bIns="47741" numCol="1" anchor="b" anchorCtr="0" compatLnSpc="1">
            <a:prstTxWarp prst="textNoShape">
              <a:avLst/>
            </a:prstTxWarp>
          </a:bodyPr>
          <a:lstStyle>
            <a:lvl1pPr defTabSz="955395" eaLnBrk="1" hangingPunct="1">
              <a:defRPr sz="1300">
                <a:latin typeface="Times New Roman" pitchFamily="18" charset="0"/>
              </a:defRPr>
            </a:lvl1pPr>
          </a:lstStyle>
          <a:p>
            <a:pPr>
              <a:defRPr/>
            </a:pPr>
            <a:endParaRPr lang="en-CA" dirty="0"/>
          </a:p>
        </p:txBody>
      </p:sp>
      <p:sp>
        <p:nvSpPr>
          <p:cNvPr id="43013"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5481" tIns="47741" rIns="95481" bIns="47741" numCol="1" anchor="b" anchorCtr="0" compatLnSpc="1">
            <a:prstTxWarp prst="textNoShape">
              <a:avLst/>
            </a:prstTxWarp>
          </a:bodyPr>
          <a:lstStyle>
            <a:lvl1pPr algn="r" defTabSz="954088" eaLnBrk="1" hangingPunct="1">
              <a:defRPr sz="1300" smtClean="0"/>
            </a:lvl1pPr>
          </a:lstStyle>
          <a:p>
            <a:pPr>
              <a:defRPr/>
            </a:pPr>
            <a:fld id="{1EC13C25-F310-4D0A-B203-BD0255E087E3}" type="slidenum">
              <a:rPr lang="en-CA" altLang="en-US"/>
              <a:pPr>
                <a:defRPr/>
              </a:pPr>
              <a:t>‹#›</a:t>
            </a:fld>
            <a:endParaRPr lang="en-CA" altLang="en-US" dirty="0"/>
          </a:p>
        </p:txBody>
      </p:sp>
    </p:spTree>
    <p:extLst>
      <p:ext uri="{BB962C8B-B14F-4D97-AF65-F5344CB8AC3E}">
        <p14:creationId xmlns:p14="http://schemas.microsoft.com/office/powerpoint/2010/main" val="4041196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168650" cy="479425"/>
          </a:xfrm>
          <a:prstGeom prst="rect">
            <a:avLst/>
          </a:prstGeom>
          <a:noFill/>
          <a:ln w="9525">
            <a:noFill/>
            <a:miter lim="800000"/>
            <a:headEnd/>
            <a:tailEnd/>
          </a:ln>
          <a:effectLst/>
        </p:spPr>
        <p:txBody>
          <a:bodyPr vert="horz" wrap="square" lIns="95481" tIns="47741" rIns="95481" bIns="47741" numCol="1" anchor="t" anchorCtr="0" compatLnSpc="1">
            <a:prstTxWarp prst="textNoShape">
              <a:avLst/>
            </a:prstTxWarp>
          </a:bodyPr>
          <a:lstStyle>
            <a:lvl1pPr defTabSz="955395" eaLnBrk="0" hangingPunct="0">
              <a:defRPr sz="1300" b="0">
                <a:solidFill>
                  <a:schemeClr val="tx1"/>
                </a:solidFill>
                <a:latin typeface="Times New Roman" pitchFamily="18" charset="0"/>
              </a:defRPr>
            </a:lvl1pPr>
          </a:lstStyle>
          <a:p>
            <a:pPr>
              <a:defRPr/>
            </a:pPr>
            <a:endParaRPr lang="en-CA" dirty="0"/>
          </a:p>
        </p:txBody>
      </p:sp>
      <p:sp>
        <p:nvSpPr>
          <p:cNvPr id="47107" name="Rectangle 3"/>
          <p:cNvSpPr>
            <a:spLocks noGrp="1" noChangeArrowheads="1"/>
          </p:cNvSpPr>
          <p:nvPr>
            <p:ph type="dt" idx="1"/>
          </p:nvPr>
        </p:nvSpPr>
        <p:spPr bwMode="auto">
          <a:xfrm>
            <a:off x="4144963" y="0"/>
            <a:ext cx="3168650" cy="479425"/>
          </a:xfrm>
          <a:prstGeom prst="rect">
            <a:avLst/>
          </a:prstGeom>
          <a:noFill/>
          <a:ln w="9525">
            <a:noFill/>
            <a:miter lim="800000"/>
            <a:headEnd/>
            <a:tailEnd/>
          </a:ln>
          <a:effectLst/>
        </p:spPr>
        <p:txBody>
          <a:bodyPr vert="horz" wrap="square" lIns="95481" tIns="47741" rIns="95481" bIns="47741" numCol="1" anchor="t" anchorCtr="0" compatLnSpc="1">
            <a:prstTxWarp prst="textNoShape">
              <a:avLst/>
            </a:prstTxWarp>
          </a:bodyPr>
          <a:lstStyle>
            <a:lvl1pPr algn="r" defTabSz="955395" eaLnBrk="0" hangingPunct="0">
              <a:defRPr sz="1300" b="0">
                <a:solidFill>
                  <a:schemeClr val="tx1"/>
                </a:solidFill>
                <a:latin typeface="Times New Roman" pitchFamily="18" charset="0"/>
              </a:defRPr>
            </a:lvl1pPr>
          </a:lstStyle>
          <a:p>
            <a:pPr>
              <a:defRPr/>
            </a:pPr>
            <a:endParaRPr lang="en-CA" dirty="0"/>
          </a:p>
        </p:txBody>
      </p:sp>
      <p:sp>
        <p:nvSpPr>
          <p:cNvPr id="3076" name="Rectangle 4"/>
          <p:cNvSpPr>
            <a:spLocks noGrp="1" noRot="1" noChangeAspect="1" noChangeArrowheads="1" noTextEdit="1"/>
          </p:cNvSpPr>
          <p:nvPr>
            <p:ph type="sldImg" idx="2"/>
          </p:nvPr>
        </p:nvSpPr>
        <p:spPr bwMode="auto">
          <a:xfrm>
            <a:off x="1258888" y="720725"/>
            <a:ext cx="4799012"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5481" tIns="47741" rIns="95481" bIns="47741"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47110" name="Rectangle 6"/>
          <p:cNvSpPr>
            <a:spLocks noGrp="1" noChangeArrowheads="1"/>
          </p:cNvSpPr>
          <p:nvPr>
            <p:ph type="ftr" sz="quarter" idx="4"/>
          </p:nvPr>
        </p:nvSpPr>
        <p:spPr bwMode="auto">
          <a:xfrm>
            <a:off x="0" y="9120188"/>
            <a:ext cx="3168650" cy="479425"/>
          </a:xfrm>
          <a:prstGeom prst="rect">
            <a:avLst/>
          </a:prstGeom>
          <a:noFill/>
          <a:ln w="9525">
            <a:noFill/>
            <a:miter lim="800000"/>
            <a:headEnd/>
            <a:tailEnd/>
          </a:ln>
          <a:effectLst/>
        </p:spPr>
        <p:txBody>
          <a:bodyPr vert="horz" wrap="square" lIns="95481" tIns="47741" rIns="95481" bIns="47741" numCol="1" anchor="b" anchorCtr="0" compatLnSpc="1">
            <a:prstTxWarp prst="textNoShape">
              <a:avLst/>
            </a:prstTxWarp>
          </a:bodyPr>
          <a:lstStyle>
            <a:lvl1pPr defTabSz="955395" eaLnBrk="0" hangingPunct="0">
              <a:defRPr sz="1300" b="0">
                <a:solidFill>
                  <a:schemeClr val="tx1"/>
                </a:solidFill>
                <a:latin typeface="Times New Roman" pitchFamily="18" charset="0"/>
              </a:defRPr>
            </a:lvl1pPr>
          </a:lstStyle>
          <a:p>
            <a:pPr>
              <a:defRPr/>
            </a:pPr>
            <a:endParaRPr lang="en-CA" dirty="0"/>
          </a:p>
        </p:txBody>
      </p:sp>
      <p:sp>
        <p:nvSpPr>
          <p:cNvPr id="47111" name="Rectangle 7"/>
          <p:cNvSpPr>
            <a:spLocks noGrp="1" noChangeArrowheads="1"/>
          </p:cNvSpPr>
          <p:nvPr>
            <p:ph type="sldNum" sz="quarter" idx="5"/>
          </p:nvPr>
        </p:nvSpPr>
        <p:spPr bwMode="auto">
          <a:xfrm>
            <a:off x="4144963" y="9120188"/>
            <a:ext cx="3168650" cy="479425"/>
          </a:xfrm>
          <a:prstGeom prst="rect">
            <a:avLst/>
          </a:prstGeom>
          <a:noFill/>
          <a:ln w="9525">
            <a:noFill/>
            <a:miter lim="800000"/>
            <a:headEnd/>
            <a:tailEnd/>
          </a:ln>
          <a:effectLst/>
        </p:spPr>
        <p:txBody>
          <a:bodyPr vert="horz" wrap="square" lIns="95481" tIns="47741" rIns="95481" bIns="47741" numCol="1" anchor="b" anchorCtr="0" compatLnSpc="1">
            <a:prstTxWarp prst="textNoShape">
              <a:avLst/>
            </a:prstTxWarp>
          </a:bodyPr>
          <a:lstStyle>
            <a:lvl1pPr algn="r" defTabSz="954088" eaLnBrk="0" hangingPunct="0">
              <a:defRPr sz="1300" b="0" smtClean="0">
                <a:solidFill>
                  <a:schemeClr val="tx1"/>
                </a:solidFill>
              </a:defRPr>
            </a:lvl1pPr>
          </a:lstStyle>
          <a:p>
            <a:pPr>
              <a:defRPr/>
            </a:pPr>
            <a:fld id="{9C8727A5-68EC-4C19-A909-33B24E8C3658}" type="slidenum">
              <a:rPr lang="en-CA" altLang="en-US"/>
              <a:pPr>
                <a:defRPr/>
              </a:pPr>
              <a:t>‹#›</a:t>
            </a:fld>
            <a:endParaRPr lang="en-CA" altLang="en-US" dirty="0"/>
          </a:p>
        </p:txBody>
      </p:sp>
    </p:spTree>
    <p:extLst>
      <p:ext uri="{BB962C8B-B14F-4D97-AF65-F5344CB8AC3E}">
        <p14:creationId xmlns:p14="http://schemas.microsoft.com/office/powerpoint/2010/main" val="12982494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a:t>
            </a:fld>
            <a:endParaRPr lang="en-CA" altLang="en-US" sz="1300" dirty="0"/>
          </a:p>
        </p:txBody>
      </p:sp>
    </p:spTree>
    <p:extLst>
      <p:ext uri="{BB962C8B-B14F-4D97-AF65-F5344CB8AC3E}">
        <p14:creationId xmlns:p14="http://schemas.microsoft.com/office/powerpoint/2010/main" val="1023503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11</a:t>
            </a:fld>
            <a:endParaRPr lang="en-CA" altLang="en-US" sz="1300" dirty="0"/>
          </a:p>
        </p:txBody>
      </p:sp>
    </p:spTree>
    <p:extLst>
      <p:ext uri="{BB962C8B-B14F-4D97-AF65-F5344CB8AC3E}">
        <p14:creationId xmlns:p14="http://schemas.microsoft.com/office/powerpoint/2010/main" val="1046678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12</a:t>
            </a:fld>
            <a:endParaRPr lang="en-CA" altLang="en-US" sz="1300" dirty="0"/>
          </a:p>
        </p:txBody>
      </p:sp>
    </p:spTree>
    <p:extLst>
      <p:ext uri="{BB962C8B-B14F-4D97-AF65-F5344CB8AC3E}">
        <p14:creationId xmlns:p14="http://schemas.microsoft.com/office/powerpoint/2010/main" val="679367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13</a:t>
            </a:fld>
            <a:endParaRPr lang="en-CA" altLang="en-US" sz="1300" dirty="0"/>
          </a:p>
        </p:txBody>
      </p:sp>
    </p:spTree>
    <p:extLst>
      <p:ext uri="{BB962C8B-B14F-4D97-AF65-F5344CB8AC3E}">
        <p14:creationId xmlns:p14="http://schemas.microsoft.com/office/powerpoint/2010/main" val="953588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14</a:t>
            </a:fld>
            <a:endParaRPr lang="en-CA" altLang="en-US" sz="1300" dirty="0"/>
          </a:p>
        </p:txBody>
      </p:sp>
    </p:spTree>
    <p:extLst>
      <p:ext uri="{BB962C8B-B14F-4D97-AF65-F5344CB8AC3E}">
        <p14:creationId xmlns:p14="http://schemas.microsoft.com/office/powerpoint/2010/main" val="2794256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15</a:t>
            </a:fld>
            <a:endParaRPr lang="en-CA" altLang="en-US" sz="1300" dirty="0"/>
          </a:p>
        </p:txBody>
      </p:sp>
    </p:spTree>
    <p:extLst>
      <p:ext uri="{BB962C8B-B14F-4D97-AF65-F5344CB8AC3E}">
        <p14:creationId xmlns:p14="http://schemas.microsoft.com/office/powerpoint/2010/main" val="3483338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16</a:t>
            </a:fld>
            <a:endParaRPr lang="en-CA" altLang="en-US" sz="1300" dirty="0"/>
          </a:p>
        </p:txBody>
      </p:sp>
    </p:spTree>
    <p:extLst>
      <p:ext uri="{BB962C8B-B14F-4D97-AF65-F5344CB8AC3E}">
        <p14:creationId xmlns:p14="http://schemas.microsoft.com/office/powerpoint/2010/main" val="202507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17</a:t>
            </a:fld>
            <a:endParaRPr lang="en-CA" altLang="en-US" sz="1300" dirty="0"/>
          </a:p>
        </p:txBody>
      </p:sp>
    </p:spTree>
    <p:extLst>
      <p:ext uri="{BB962C8B-B14F-4D97-AF65-F5344CB8AC3E}">
        <p14:creationId xmlns:p14="http://schemas.microsoft.com/office/powerpoint/2010/main" val="1796547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18</a:t>
            </a:fld>
            <a:endParaRPr lang="en-CA" altLang="en-US" sz="1300" dirty="0"/>
          </a:p>
        </p:txBody>
      </p:sp>
    </p:spTree>
    <p:extLst>
      <p:ext uri="{BB962C8B-B14F-4D97-AF65-F5344CB8AC3E}">
        <p14:creationId xmlns:p14="http://schemas.microsoft.com/office/powerpoint/2010/main" val="23637808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19</a:t>
            </a:fld>
            <a:endParaRPr lang="en-CA" altLang="en-US" sz="1300" dirty="0"/>
          </a:p>
        </p:txBody>
      </p:sp>
    </p:spTree>
    <p:extLst>
      <p:ext uri="{BB962C8B-B14F-4D97-AF65-F5344CB8AC3E}">
        <p14:creationId xmlns:p14="http://schemas.microsoft.com/office/powerpoint/2010/main" val="1682316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20</a:t>
            </a:fld>
            <a:endParaRPr lang="en-CA" altLang="en-US" sz="1300" dirty="0"/>
          </a:p>
        </p:txBody>
      </p:sp>
    </p:spTree>
    <p:extLst>
      <p:ext uri="{BB962C8B-B14F-4D97-AF65-F5344CB8AC3E}">
        <p14:creationId xmlns:p14="http://schemas.microsoft.com/office/powerpoint/2010/main" val="2719786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C8727A5-68EC-4C19-A909-33B24E8C3658}" type="slidenum">
              <a:rPr lang="en-CA" altLang="en-US" smtClean="0"/>
              <a:pPr>
                <a:defRPr/>
              </a:pPr>
              <a:t>3</a:t>
            </a:fld>
            <a:endParaRPr lang="en-CA" altLang="en-US" dirty="0"/>
          </a:p>
        </p:txBody>
      </p:sp>
    </p:spTree>
    <p:extLst>
      <p:ext uri="{BB962C8B-B14F-4D97-AF65-F5344CB8AC3E}">
        <p14:creationId xmlns:p14="http://schemas.microsoft.com/office/powerpoint/2010/main" val="2120218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21</a:t>
            </a:fld>
            <a:endParaRPr lang="en-CA" altLang="en-US" sz="1300" dirty="0"/>
          </a:p>
        </p:txBody>
      </p:sp>
    </p:spTree>
    <p:extLst>
      <p:ext uri="{BB962C8B-B14F-4D97-AF65-F5344CB8AC3E}">
        <p14:creationId xmlns:p14="http://schemas.microsoft.com/office/powerpoint/2010/main" val="25332230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22</a:t>
            </a:fld>
            <a:endParaRPr lang="en-CA" altLang="en-US" sz="1300" dirty="0"/>
          </a:p>
        </p:txBody>
      </p:sp>
    </p:spTree>
    <p:extLst>
      <p:ext uri="{BB962C8B-B14F-4D97-AF65-F5344CB8AC3E}">
        <p14:creationId xmlns:p14="http://schemas.microsoft.com/office/powerpoint/2010/main" val="33441748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23</a:t>
            </a:fld>
            <a:endParaRPr lang="en-CA" altLang="en-US" sz="1300" dirty="0"/>
          </a:p>
        </p:txBody>
      </p:sp>
    </p:spTree>
    <p:extLst>
      <p:ext uri="{BB962C8B-B14F-4D97-AF65-F5344CB8AC3E}">
        <p14:creationId xmlns:p14="http://schemas.microsoft.com/office/powerpoint/2010/main" val="2953027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24</a:t>
            </a:fld>
            <a:endParaRPr lang="en-CA" altLang="en-US" sz="1300" dirty="0"/>
          </a:p>
        </p:txBody>
      </p:sp>
    </p:spTree>
    <p:extLst>
      <p:ext uri="{BB962C8B-B14F-4D97-AF65-F5344CB8AC3E}">
        <p14:creationId xmlns:p14="http://schemas.microsoft.com/office/powerpoint/2010/main" val="6364146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25</a:t>
            </a:fld>
            <a:endParaRPr lang="en-CA" altLang="en-US" sz="1300" dirty="0"/>
          </a:p>
        </p:txBody>
      </p:sp>
    </p:spTree>
    <p:extLst>
      <p:ext uri="{BB962C8B-B14F-4D97-AF65-F5344CB8AC3E}">
        <p14:creationId xmlns:p14="http://schemas.microsoft.com/office/powerpoint/2010/main" val="880738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26</a:t>
            </a:fld>
            <a:endParaRPr lang="en-CA" altLang="en-US" sz="1300" dirty="0"/>
          </a:p>
        </p:txBody>
      </p:sp>
    </p:spTree>
    <p:extLst>
      <p:ext uri="{BB962C8B-B14F-4D97-AF65-F5344CB8AC3E}">
        <p14:creationId xmlns:p14="http://schemas.microsoft.com/office/powerpoint/2010/main" val="13628464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27</a:t>
            </a:fld>
            <a:endParaRPr lang="en-CA" altLang="en-US" sz="1300" dirty="0"/>
          </a:p>
        </p:txBody>
      </p:sp>
    </p:spTree>
    <p:extLst>
      <p:ext uri="{BB962C8B-B14F-4D97-AF65-F5344CB8AC3E}">
        <p14:creationId xmlns:p14="http://schemas.microsoft.com/office/powerpoint/2010/main" val="3493783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28</a:t>
            </a:fld>
            <a:endParaRPr lang="en-CA" altLang="en-US" sz="1300" dirty="0"/>
          </a:p>
        </p:txBody>
      </p:sp>
    </p:spTree>
    <p:extLst>
      <p:ext uri="{BB962C8B-B14F-4D97-AF65-F5344CB8AC3E}">
        <p14:creationId xmlns:p14="http://schemas.microsoft.com/office/powerpoint/2010/main" val="17066876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29</a:t>
            </a:fld>
            <a:endParaRPr lang="en-CA" altLang="en-US" sz="1300" dirty="0"/>
          </a:p>
        </p:txBody>
      </p:sp>
    </p:spTree>
    <p:extLst>
      <p:ext uri="{BB962C8B-B14F-4D97-AF65-F5344CB8AC3E}">
        <p14:creationId xmlns:p14="http://schemas.microsoft.com/office/powerpoint/2010/main" val="21359462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30</a:t>
            </a:fld>
            <a:endParaRPr lang="en-CA" altLang="en-US" sz="1300" dirty="0"/>
          </a:p>
        </p:txBody>
      </p:sp>
    </p:spTree>
    <p:extLst>
      <p:ext uri="{BB962C8B-B14F-4D97-AF65-F5344CB8AC3E}">
        <p14:creationId xmlns:p14="http://schemas.microsoft.com/office/powerpoint/2010/main" val="940774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C8727A5-68EC-4C19-A909-33B24E8C3658}" type="slidenum">
              <a:rPr lang="en-CA" altLang="en-US" smtClean="0"/>
              <a:pPr>
                <a:defRPr/>
              </a:pPr>
              <a:t>4</a:t>
            </a:fld>
            <a:endParaRPr lang="en-CA" altLang="en-US" dirty="0"/>
          </a:p>
        </p:txBody>
      </p:sp>
    </p:spTree>
    <p:extLst>
      <p:ext uri="{BB962C8B-B14F-4D97-AF65-F5344CB8AC3E}">
        <p14:creationId xmlns:p14="http://schemas.microsoft.com/office/powerpoint/2010/main" val="101122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34</a:t>
            </a:fld>
            <a:endParaRPr lang="en-CA" altLang="en-US" sz="1300" dirty="0"/>
          </a:p>
        </p:txBody>
      </p:sp>
    </p:spTree>
    <p:extLst>
      <p:ext uri="{BB962C8B-B14F-4D97-AF65-F5344CB8AC3E}">
        <p14:creationId xmlns:p14="http://schemas.microsoft.com/office/powerpoint/2010/main" val="4037060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35</a:t>
            </a:fld>
            <a:endParaRPr lang="en-CA" altLang="en-US" sz="1300" dirty="0"/>
          </a:p>
        </p:txBody>
      </p:sp>
    </p:spTree>
    <p:extLst>
      <p:ext uri="{BB962C8B-B14F-4D97-AF65-F5344CB8AC3E}">
        <p14:creationId xmlns:p14="http://schemas.microsoft.com/office/powerpoint/2010/main" val="37944981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36</a:t>
            </a:fld>
            <a:endParaRPr lang="en-CA" altLang="en-US" sz="1300" dirty="0"/>
          </a:p>
        </p:txBody>
      </p:sp>
    </p:spTree>
    <p:extLst>
      <p:ext uri="{BB962C8B-B14F-4D97-AF65-F5344CB8AC3E}">
        <p14:creationId xmlns:p14="http://schemas.microsoft.com/office/powerpoint/2010/main" val="36795678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37</a:t>
            </a:fld>
            <a:endParaRPr lang="en-CA" altLang="en-US" sz="1300" dirty="0"/>
          </a:p>
        </p:txBody>
      </p:sp>
    </p:spTree>
    <p:extLst>
      <p:ext uri="{BB962C8B-B14F-4D97-AF65-F5344CB8AC3E}">
        <p14:creationId xmlns:p14="http://schemas.microsoft.com/office/powerpoint/2010/main" val="40294121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38</a:t>
            </a:fld>
            <a:endParaRPr lang="en-CA" altLang="en-US" sz="1300" dirty="0"/>
          </a:p>
        </p:txBody>
      </p:sp>
    </p:spTree>
    <p:extLst>
      <p:ext uri="{BB962C8B-B14F-4D97-AF65-F5344CB8AC3E}">
        <p14:creationId xmlns:p14="http://schemas.microsoft.com/office/powerpoint/2010/main" val="8984409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39</a:t>
            </a:fld>
            <a:endParaRPr lang="en-CA" altLang="en-US" sz="1300" dirty="0"/>
          </a:p>
        </p:txBody>
      </p:sp>
    </p:spTree>
    <p:extLst>
      <p:ext uri="{BB962C8B-B14F-4D97-AF65-F5344CB8AC3E}">
        <p14:creationId xmlns:p14="http://schemas.microsoft.com/office/powerpoint/2010/main" val="19847800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Times New Roman" panose="02020603050405020304" pitchFamily="18" charset="0"/>
              </a:defRPr>
            </a:lvl1pPr>
            <a:lvl2pPr marL="742950" indent="-285750" defTabSz="954088">
              <a:spcBef>
                <a:spcPct val="30000"/>
              </a:spcBef>
              <a:defRPr sz="1200">
                <a:solidFill>
                  <a:schemeClr val="tx1"/>
                </a:solidFill>
                <a:latin typeface="Times New Roman" panose="02020603050405020304" pitchFamily="18" charset="0"/>
              </a:defRPr>
            </a:lvl2pPr>
            <a:lvl3pPr marL="1143000" indent="-228600" defTabSz="954088">
              <a:spcBef>
                <a:spcPct val="30000"/>
              </a:spcBef>
              <a:defRPr sz="1200">
                <a:solidFill>
                  <a:schemeClr val="tx1"/>
                </a:solidFill>
                <a:latin typeface="Times New Roman" panose="02020603050405020304" pitchFamily="18" charset="0"/>
              </a:defRPr>
            </a:lvl3pPr>
            <a:lvl4pPr marL="1600200" indent="-228600" defTabSz="954088">
              <a:spcBef>
                <a:spcPct val="30000"/>
              </a:spcBef>
              <a:defRPr sz="1200">
                <a:solidFill>
                  <a:schemeClr val="tx1"/>
                </a:solidFill>
                <a:latin typeface="Times New Roman" panose="02020603050405020304" pitchFamily="18" charset="0"/>
              </a:defRPr>
            </a:lvl4pPr>
            <a:lvl5pPr marL="2057400" indent="-228600" defTabSz="954088">
              <a:spcBef>
                <a:spcPct val="30000"/>
              </a:spcBef>
              <a:defRPr sz="1200">
                <a:solidFill>
                  <a:schemeClr val="tx1"/>
                </a:solidFill>
                <a:latin typeface="Times New Roman" panose="02020603050405020304" pitchFamily="18" charset="0"/>
              </a:defRPr>
            </a:lvl5pPr>
            <a:lvl6pPr marL="2514600" indent="-228600" defTabSz="9540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40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40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40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313F968-BFB8-4A4A-BBAE-8D3FFAB5A616}" type="slidenum">
              <a:rPr lang="en-CA" altLang="en-US" sz="1300"/>
              <a:pPr>
                <a:spcBef>
                  <a:spcPct val="0"/>
                </a:spcBef>
              </a:pPr>
              <a:t>41</a:t>
            </a:fld>
            <a:endParaRPr lang="en-CA" altLang="en-US" sz="1300" dirty="0"/>
          </a:p>
        </p:txBody>
      </p:sp>
    </p:spTree>
    <p:extLst>
      <p:ext uri="{BB962C8B-B14F-4D97-AF65-F5344CB8AC3E}">
        <p14:creationId xmlns:p14="http://schemas.microsoft.com/office/powerpoint/2010/main" val="17026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C8727A5-68EC-4C19-A909-33B24E8C3658}" type="slidenum">
              <a:rPr lang="en-CA" altLang="en-US" smtClean="0"/>
              <a:pPr>
                <a:defRPr/>
              </a:pPr>
              <a:t>5</a:t>
            </a:fld>
            <a:endParaRPr lang="en-CA" altLang="en-US" dirty="0"/>
          </a:p>
        </p:txBody>
      </p:sp>
    </p:spTree>
    <p:extLst>
      <p:ext uri="{BB962C8B-B14F-4D97-AF65-F5344CB8AC3E}">
        <p14:creationId xmlns:p14="http://schemas.microsoft.com/office/powerpoint/2010/main" val="2274427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C8727A5-68EC-4C19-A909-33B24E8C3658}" type="slidenum">
              <a:rPr lang="en-CA" altLang="en-US" smtClean="0"/>
              <a:pPr>
                <a:defRPr/>
              </a:pPr>
              <a:t>6</a:t>
            </a:fld>
            <a:endParaRPr lang="en-CA" altLang="en-US" dirty="0"/>
          </a:p>
        </p:txBody>
      </p:sp>
    </p:spTree>
    <p:extLst>
      <p:ext uri="{BB962C8B-B14F-4D97-AF65-F5344CB8AC3E}">
        <p14:creationId xmlns:p14="http://schemas.microsoft.com/office/powerpoint/2010/main" val="3512577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C8727A5-68EC-4C19-A909-33B24E8C3658}" type="slidenum">
              <a:rPr lang="en-CA" altLang="en-US" smtClean="0"/>
              <a:pPr>
                <a:defRPr/>
              </a:pPr>
              <a:t>7</a:t>
            </a:fld>
            <a:endParaRPr lang="en-CA" altLang="en-US" dirty="0"/>
          </a:p>
        </p:txBody>
      </p:sp>
    </p:spTree>
    <p:extLst>
      <p:ext uri="{BB962C8B-B14F-4D97-AF65-F5344CB8AC3E}">
        <p14:creationId xmlns:p14="http://schemas.microsoft.com/office/powerpoint/2010/main" val="2006586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C8727A5-68EC-4C19-A909-33B24E8C3658}" type="slidenum">
              <a:rPr lang="en-CA" altLang="en-US" smtClean="0"/>
              <a:pPr>
                <a:defRPr/>
              </a:pPr>
              <a:t>8</a:t>
            </a:fld>
            <a:endParaRPr lang="en-CA" altLang="en-US" dirty="0"/>
          </a:p>
        </p:txBody>
      </p:sp>
    </p:spTree>
    <p:extLst>
      <p:ext uri="{BB962C8B-B14F-4D97-AF65-F5344CB8AC3E}">
        <p14:creationId xmlns:p14="http://schemas.microsoft.com/office/powerpoint/2010/main" val="3607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C8727A5-68EC-4C19-A909-33B24E8C3658}" type="slidenum">
              <a:rPr lang="en-CA" altLang="en-US" smtClean="0"/>
              <a:pPr>
                <a:defRPr/>
              </a:pPr>
              <a:t>9</a:t>
            </a:fld>
            <a:endParaRPr lang="en-CA" altLang="en-US" dirty="0"/>
          </a:p>
        </p:txBody>
      </p:sp>
    </p:spTree>
    <p:extLst>
      <p:ext uri="{BB962C8B-B14F-4D97-AF65-F5344CB8AC3E}">
        <p14:creationId xmlns:p14="http://schemas.microsoft.com/office/powerpoint/2010/main" val="1812920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C8727A5-68EC-4C19-A909-33B24E8C3658}" type="slidenum">
              <a:rPr lang="en-CA" altLang="en-US" smtClean="0"/>
              <a:pPr>
                <a:defRPr/>
              </a:pPr>
              <a:t>10</a:t>
            </a:fld>
            <a:endParaRPr lang="en-CA" altLang="en-US" dirty="0"/>
          </a:p>
        </p:txBody>
      </p:sp>
    </p:spTree>
    <p:extLst>
      <p:ext uri="{BB962C8B-B14F-4D97-AF65-F5344CB8AC3E}">
        <p14:creationId xmlns:p14="http://schemas.microsoft.com/office/powerpoint/2010/main" val="2498295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337931" y="586409"/>
            <a:ext cx="8488017" cy="566530"/>
          </a:xfrm>
          <a:prstGeom prst="rect">
            <a:avLst/>
          </a:prstGeom>
        </p:spPr>
        <p:txBody>
          <a:bodyPr vert="horz" lIns="91440" tIns="45720" rIns="91440" bIns="45720" rtlCol="0" anchor="t">
            <a:normAutofit/>
          </a:bodyPr>
          <a:lstStyle>
            <a:lvl1pPr algn="ctr">
              <a:defRPr sz="3600" i="1"/>
            </a:lvl1pPr>
          </a:lstStyle>
          <a:p>
            <a:r>
              <a:rPr lang="en-US" dirty="0"/>
              <a:t>Title</a:t>
            </a:r>
          </a:p>
        </p:txBody>
      </p:sp>
      <p:sp>
        <p:nvSpPr>
          <p:cNvPr id="6" name="Picture Placeholder 5"/>
          <p:cNvSpPr>
            <a:spLocks noGrp="1"/>
          </p:cNvSpPr>
          <p:nvPr>
            <p:ph type="pic" sz="quarter" idx="10"/>
          </p:nvPr>
        </p:nvSpPr>
        <p:spPr>
          <a:xfrm>
            <a:off x="2782957" y="1808921"/>
            <a:ext cx="3578088" cy="4283766"/>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338138" y="1152525"/>
            <a:ext cx="8488362" cy="477838"/>
          </a:xfrm>
          <a:prstGeom prst="rect">
            <a:avLst/>
          </a:prstGeom>
        </p:spPr>
        <p:txBody>
          <a:bodyPr/>
          <a:lstStyle>
            <a:lvl1pPr marL="0" indent="0" algn="ctr">
              <a:buNone/>
              <a:defRPr sz="2400">
                <a:solidFill>
                  <a:srgbClr val="3A6598"/>
                </a:solidFill>
              </a:defRPr>
            </a:lvl1pPr>
          </a:lstStyle>
          <a:p>
            <a:pPr lvl="0"/>
            <a:r>
              <a:rPr lang="en-US" smtClean="0"/>
              <a:t>Click to edit Master text styles</a:t>
            </a:r>
          </a:p>
        </p:txBody>
      </p:sp>
      <p:pic>
        <p:nvPicPr>
          <p:cNvPr id="7" name="Picture 6">
            <a:extLst>
              <a:ext uri="{FF2B5EF4-FFF2-40B4-BE49-F238E27FC236}">
                <a16:creationId xmlns="" xmlns:a16="http://schemas.microsoft.com/office/drawing/2014/main" id="{1F133E3D-6990-4EF3-A6C3-94D9092AF81F}"/>
              </a:ext>
            </a:extLst>
          </p:cNvPr>
          <p:cNvPicPr>
            <a:picLocks noChangeAspect="1"/>
          </p:cNvPicPr>
          <p:nvPr/>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37510667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5/21/2020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248111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5/21/2020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1744394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5/21/2020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379351264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457200" y="1600200"/>
            <a:ext cx="8229600" cy="4175125"/>
          </a:xfrm>
        </p:spPr>
        <p:txBody>
          <a:bodyPr/>
          <a:lstStyle>
            <a:lvl1pPr>
              <a:defRPr>
                <a:solidFill>
                  <a:schemeClr val="accent1">
                    <a:lumMod val="75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5043460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230662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976605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274ED4-9F4B-419D-860C-1298080DDD5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255706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274ED4-9F4B-419D-860C-1298080DDD50}"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728672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274ED4-9F4B-419D-860C-1298080DDD50}"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23833737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274ED4-9F4B-419D-860C-1298080DDD50}" type="datetimeFigureOut">
              <a:rPr lang="en-US" smtClean="0"/>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13633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175798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74ED4-9F4B-419D-860C-1298080DDD50}" type="datetimeFigureOut">
              <a:rPr lang="en-US" smtClean="0"/>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7822764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90280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71187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5486027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33876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4" name="Straight Connector 3"/>
          <p:cNvCxnSpPr/>
          <p:nvPr userDrawn="1"/>
        </p:nvCxnSpPr>
        <p:spPr bwMode="auto">
          <a:xfrm>
            <a:off x="304800" y="1466850"/>
            <a:ext cx="8503920" cy="0"/>
          </a:xfrm>
          <a:prstGeom prst="line">
            <a:avLst/>
          </a:prstGeom>
          <a:noFill/>
          <a:ln w="9525" cap="flat" cmpd="sng" algn="ctr">
            <a:solidFill>
              <a:schemeClr val="tx1"/>
            </a:solidFill>
            <a:prstDash val="solid"/>
            <a:round/>
            <a:headEnd type="none" w="med" len="med"/>
            <a:tailEnd type="none" w="med" len="med"/>
          </a:ln>
          <a:effectLst>
            <a:innerShdw blurRad="63500" dist="50800" dir="13500000">
              <a:prstClr val="black">
                <a:alpha val="50000"/>
              </a:prstClr>
            </a:innerShdw>
          </a:effectLst>
        </p:spPr>
      </p:cxnSp>
      <p:cxnSp>
        <p:nvCxnSpPr>
          <p:cNvPr id="5" name="Straight Connector 4"/>
          <p:cNvCxnSpPr/>
          <p:nvPr userDrawn="1"/>
        </p:nvCxnSpPr>
        <p:spPr bwMode="auto">
          <a:xfrm>
            <a:off x="304800" y="1543050"/>
            <a:ext cx="8503920" cy="0"/>
          </a:xfrm>
          <a:prstGeom prst="line">
            <a:avLst/>
          </a:prstGeom>
          <a:noFill/>
          <a:ln w="9525" cap="flat" cmpd="sng" algn="ctr">
            <a:solidFill>
              <a:schemeClr val="tx1"/>
            </a:solidFill>
            <a:prstDash val="solid"/>
            <a:round/>
            <a:headEnd type="none" w="med" len="med"/>
            <a:tailEnd type="none" w="med" len="med"/>
          </a:ln>
          <a:effectLst>
            <a:innerShdw blurRad="63500" dist="50800" dir="13500000">
              <a:prstClr val="black">
                <a:alpha val="50000"/>
              </a:prstClr>
            </a:innerShdw>
          </a:effectLst>
        </p:spPr>
      </p:cxnSp>
    </p:spTree>
    <p:extLst>
      <p:ext uri="{BB962C8B-B14F-4D97-AF65-F5344CB8AC3E}">
        <p14:creationId xmlns:p14="http://schemas.microsoft.com/office/powerpoint/2010/main" val="307696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a:defRPr/>
            </a:pPr>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a:defRPr/>
            </a:pPr>
            <a:fld id="{390F5D14-7E66-4F40-93E1-F5A043AF5849}" type="slidenum">
              <a:rPr lang="en-US" altLang="en-US" smtClean="0"/>
              <a:pPr>
                <a:defRPr/>
              </a:pPr>
              <a:t>‹#›</a:t>
            </a:fld>
            <a:endParaRPr lang="en-US" altLang="en-US" dirty="0"/>
          </a:p>
        </p:txBody>
      </p:sp>
    </p:spTree>
    <p:extLst>
      <p:ext uri="{BB962C8B-B14F-4D97-AF65-F5344CB8AC3E}">
        <p14:creationId xmlns:p14="http://schemas.microsoft.com/office/powerpoint/2010/main" val="117429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solidFill>
                  <a:srgbClr val="D1108D"/>
                </a:solidFill>
                <a:latin typeface="Century Gothic" panose="020B0502020202020204" pitchFamily="34" charset="0"/>
              </a:defRPr>
            </a:lvl1pPr>
          </a:lstStyle>
          <a:p>
            <a:r>
              <a:rPr lang="en-US" dirty="0"/>
              <a:t>Click to edit Master title style</a:t>
            </a:r>
            <a:endParaRPr lang="en-CA" dirty="0"/>
          </a:p>
        </p:txBody>
      </p:sp>
      <p:sp>
        <p:nvSpPr>
          <p:cNvPr id="3" name="Content Placeholder 2"/>
          <p:cNvSpPr>
            <a:spLocks noGrp="1"/>
          </p:cNvSpPr>
          <p:nvPr>
            <p:ph idx="1"/>
          </p:nvPr>
        </p:nvSpPr>
        <p:spPr>
          <a:xfrm>
            <a:off x="457200" y="1600200"/>
            <a:ext cx="8229600" cy="4525963"/>
          </a:xfrm>
          <a:prstGeom prst="rect">
            <a:avLst/>
          </a:prstGeom>
        </p:spPr>
        <p:txBody>
          <a:bodyPr/>
          <a:lstStyle>
            <a:lvl1pPr marL="342900" indent="-342900">
              <a:buClr>
                <a:srgbClr val="F47822"/>
              </a:buClr>
              <a:buFont typeface="Courier New" panose="02070309020205020404" pitchFamily="49" charset="0"/>
              <a:buChar char="o"/>
              <a:defRPr>
                <a:latin typeface="Garamond" panose="02020404030301010803" pitchFamily="18" charset="0"/>
              </a:defRPr>
            </a:lvl1pPr>
            <a:lvl2pPr marL="742950" indent="-285750">
              <a:buClr>
                <a:srgbClr val="F47822"/>
              </a:buClr>
              <a:buFont typeface="Arial" panose="020B0604020202020204" pitchFamily="34" charset="0"/>
              <a:buChar char="•"/>
              <a:defRPr>
                <a:latin typeface="Garamond" panose="02020404030301010803" pitchFamily="18" charset="0"/>
              </a:defRPr>
            </a:lvl2pPr>
            <a:lvl3pPr marL="1143000" indent="-228600">
              <a:buClr>
                <a:srgbClr val="F47822"/>
              </a:buClr>
              <a:buFont typeface="Arial" panose="020B0604020202020204" pitchFamily="34" charset="0"/>
              <a:buChar char="•"/>
              <a:defRPr>
                <a:latin typeface="Garamond" panose="02020404030301010803" pitchFamily="18" charset="0"/>
              </a:defRPr>
            </a:lvl3pPr>
            <a:lvl4pPr marL="1600200" indent="-228600">
              <a:buClr>
                <a:srgbClr val="F47822"/>
              </a:buClr>
              <a:buFont typeface="Arial" panose="020B0604020202020204" pitchFamily="34" charset="0"/>
              <a:buChar char="•"/>
              <a:defRPr>
                <a:latin typeface="Garamond" panose="02020404030301010803" pitchFamily="18" charset="0"/>
              </a:defRPr>
            </a:lvl4pPr>
            <a:lvl5pPr marL="2057400" indent="-228600">
              <a:buClr>
                <a:srgbClr val="F47822"/>
              </a:buClr>
              <a:buFont typeface="Arial" panose="020B0604020202020204" pitchFamily="34" charset="0"/>
              <a:buChar char="•"/>
              <a:defRPr>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cxnSp>
        <p:nvCxnSpPr>
          <p:cNvPr id="9" name="Straight Connector 8"/>
          <p:cNvCxnSpPr/>
          <p:nvPr userDrawn="1"/>
        </p:nvCxnSpPr>
        <p:spPr bwMode="auto">
          <a:xfrm>
            <a:off x="304800" y="1466850"/>
            <a:ext cx="8503920" cy="0"/>
          </a:xfrm>
          <a:prstGeom prst="line">
            <a:avLst/>
          </a:prstGeom>
          <a:noFill/>
          <a:ln w="9525" cap="flat" cmpd="sng" algn="ctr">
            <a:solidFill>
              <a:schemeClr val="tx1"/>
            </a:solidFill>
            <a:prstDash val="solid"/>
            <a:round/>
            <a:headEnd type="none" w="med" len="med"/>
            <a:tailEnd type="none" w="med" len="med"/>
          </a:ln>
          <a:effectLst>
            <a:innerShdw blurRad="63500" dist="50800" dir="13500000">
              <a:prstClr val="black">
                <a:alpha val="50000"/>
              </a:prstClr>
            </a:innerShdw>
          </a:effectLst>
        </p:spPr>
      </p:cxnSp>
      <p:cxnSp>
        <p:nvCxnSpPr>
          <p:cNvPr id="11" name="Straight Connector 10"/>
          <p:cNvCxnSpPr/>
          <p:nvPr userDrawn="1"/>
        </p:nvCxnSpPr>
        <p:spPr bwMode="auto">
          <a:xfrm>
            <a:off x="304800" y="1543050"/>
            <a:ext cx="8503920" cy="0"/>
          </a:xfrm>
          <a:prstGeom prst="line">
            <a:avLst/>
          </a:prstGeom>
          <a:noFill/>
          <a:ln w="9525" cap="flat" cmpd="sng" algn="ctr">
            <a:solidFill>
              <a:schemeClr val="tx1"/>
            </a:solidFill>
            <a:prstDash val="solid"/>
            <a:round/>
            <a:headEnd type="none" w="med" len="med"/>
            <a:tailEnd type="none" w="med" len="med"/>
          </a:ln>
          <a:effectLst>
            <a:innerShdw blurRad="63500" dist="50800" dir="13500000">
              <a:prstClr val="black">
                <a:alpha val="50000"/>
              </a:prstClr>
            </a:innerShdw>
          </a:effectLst>
        </p:spPr>
      </p:cxnSp>
    </p:spTree>
    <p:extLst>
      <p:ext uri="{BB962C8B-B14F-4D97-AF65-F5344CB8AC3E}">
        <p14:creationId xmlns:p14="http://schemas.microsoft.com/office/powerpoint/2010/main" val="387966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a:solidFill>
                  <a:schemeClr val="tx2">
                    <a:lumMod val="75000"/>
                  </a:schemeClr>
                </a:solidFill>
              </a:defRPr>
            </a:lvl1pPr>
          </a:lstStyle>
          <a:p>
            <a:r>
              <a:rPr lang="en-US" smtClean="0"/>
              <a:t>Click to edit Master title style</a:t>
            </a:r>
            <a:endParaRPr lang="en-US" dirty="0"/>
          </a:p>
        </p:txBody>
      </p:sp>
      <p:sp>
        <p:nvSpPr>
          <p:cNvPr id="6"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defRPr sz="2400">
                <a:solidFill>
                  <a:schemeClr val="accent1">
                    <a:lumMod val="75000"/>
                  </a:schemeClr>
                </a:solidFill>
              </a:defRPr>
            </a:lvl1pPr>
          </a:lstStyle>
          <a:p>
            <a:pPr lvl="0"/>
            <a:r>
              <a:rPr lang="en-US" smtClean="0"/>
              <a:t>Click to edit Master text styles</a:t>
            </a:r>
          </a:p>
          <a:p>
            <a:pPr lvl="1"/>
            <a:r>
              <a:rPr lang="en-US" smtClean="0"/>
              <a:t>Second level</a:t>
            </a:r>
          </a:p>
        </p:txBody>
      </p:sp>
      <p:pic>
        <p:nvPicPr>
          <p:cNvPr id="4" name="Picture 3">
            <a:extLst>
              <a:ext uri="{FF2B5EF4-FFF2-40B4-BE49-F238E27FC236}">
                <a16:creationId xmlns="" xmlns:a16="http://schemas.microsoft.com/office/drawing/2014/main" id="{BB270461-5061-4414-803B-C583AB6622A7}"/>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6003652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a:extLst>
              <a:ext uri="{FF2B5EF4-FFF2-40B4-BE49-F238E27FC236}">
                <a16:creationId xmlns="" xmlns:a16="http://schemas.microsoft.com/office/drawing/2014/main" id="{8C21ADE0-5C6C-4D2E-BA8D-9FAB5A6E626E}"/>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4288875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Tree>
    <p:extLst>
      <p:ext uri="{BB962C8B-B14F-4D97-AF65-F5344CB8AC3E}">
        <p14:creationId xmlns:p14="http://schemas.microsoft.com/office/powerpoint/2010/main" val="438668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5/21/2020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41014867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2.png"/><Relationship Id="rId5" Type="http://schemas.openxmlformats.org/officeDocument/2006/relationships/slideLayout" Target="../slideLayouts/slideLayout10.xml"/><Relationship Id="rId10" Type="http://schemas.openxmlformats.org/officeDocument/2006/relationships/image" Target="../media/image3.png"/><Relationship Id="rId4" Type="http://schemas.openxmlformats.org/officeDocument/2006/relationships/slideLayout" Target="../slideLayouts/slideLayout9.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8778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4" r:id="rId4"/>
    <p:sldLayoutId id="2147483698"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139" t="208" r="79" b="371"/>
          <a:stretch/>
        </p:blipFill>
        <p:spPr bwMode="auto">
          <a:xfrm>
            <a:off x="5030" y="1063"/>
            <a:ext cx="9154872" cy="6848986"/>
          </a:xfrm>
          <a:prstGeom prst="rect">
            <a:avLst/>
          </a:prstGeom>
          <a:noFill/>
          <a:ln w="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0"/>
            <a:r>
              <a:rPr lang="en-US" dirty="0"/>
              <a:t>Click to edit Master text styles</a:t>
            </a:r>
          </a:p>
        </p:txBody>
      </p:sp>
      <p:sp>
        <p:nvSpPr>
          <p:cNvPr id="8" name="Slide Number Placeholder 4"/>
          <p:cNvSpPr txBox="1">
            <a:spLocks/>
          </p:cNvSpPr>
          <p:nvPr/>
        </p:nvSpPr>
        <p:spPr>
          <a:xfrm>
            <a:off x="8686800" y="6423727"/>
            <a:ext cx="38982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03EA47-653C-4D08-BE86-5931AF95F427}" type="slidenum">
              <a:rPr lang="en-US" smtClean="0">
                <a:solidFill>
                  <a:schemeClr val="bg1"/>
                </a:solidFill>
              </a:rPr>
              <a:pPr/>
              <a:t>‹#›</a:t>
            </a:fld>
            <a:endParaRPr lang="en-US" dirty="0">
              <a:solidFill>
                <a:schemeClr val="bg1"/>
              </a:solidFill>
            </a:endParaRPr>
          </a:p>
        </p:txBody>
      </p:sp>
      <p:pic>
        <p:nvPicPr>
          <p:cNvPr id="9" name="Picture 8">
            <a:extLst>
              <a:ext uri="{FF2B5EF4-FFF2-40B4-BE49-F238E27FC236}">
                <a16:creationId xmlns="" xmlns:a16="http://schemas.microsoft.com/office/drawing/2014/main" id="{DB11EB2B-0846-4623-8B27-CF24A81847A5}"/>
              </a:ext>
            </a:extLst>
          </p:cNvPr>
          <p:cNvPicPr>
            <a:picLocks noChangeAspect="1"/>
          </p:cNvPicPr>
          <p:nvPr/>
        </p:nvPicPr>
        <p:blipFill>
          <a:blip r:embed="rId11"/>
          <a:stretch>
            <a:fillRect/>
          </a:stretch>
        </p:blipFill>
        <p:spPr>
          <a:xfrm>
            <a:off x="0" y="6331318"/>
            <a:ext cx="1163782" cy="526682"/>
          </a:xfrm>
          <a:prstGeom prst="rect">
            <a:avLst/>
          </a:prstGeom>
        </p:spPr>
      </p:pic>
    </p:spTree>
    <p:extLst>
      <p:ext uri="{BB962C8B-B14F-4D97-AF65-F5344CB8AC3E}">
        <p14:creationId xmlns:p14="http://schemas.microsoft.com/office/powerpoint/2010/main" val="83949066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Lst>
  <p:timing>
    <p:tnLst>
      <p:par>
        <p:cTn id="1" dur="indefinite" restart="never" nodeType="tmRoot"/>
      </p:par>
    </p:tnLst>
  </p:timing>
  <p:txStyles>
    <p:titleStyle>
      <a:lvl1pPr algn="ctr"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4ED4-9F4B-419D-860C-1298080DDD50}" type="datetimeFigureOut">
              <a:rPr lang="en-US" smtClean="0"/>
              <a:t>5/21/2020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D481-5BB6-4F80-BDB5-1CA862C1E2D4}" type="slidenum">
              <a:rPr lang="en-US" smtClean="0"/>
              <a:t>‹#›</a:t>
            </a:fld>
            <a:endParaRPr lang="en-US"/>
          </a:p>
        </p:txBody>
      </p:sp>
    </p:spTree>
    <p:extLst>
      <p:ext uri="{BB962C8B-B14F-4D97-AF65-F5344CB8AC3E}">
        <p14:creationId xmlns:p14="http://schemas.microsoft.com/office/powerpoint/2010/main" val="1832762685"/>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514600"/>
            <a:ext cx="7772400" cy="1470025"/>
          </a:xfrm>
        </p:spPr>
        <p:txBody>
          <a:bodyPr/>
          <a:lstStyle/>
          <a:p>
            <a:r>
              <a:rPr lang="en-US" dirty="0" smtClean="0"/>
              <a:t>Chapter 1</a:t>
            </a:r>
            <a:endParaRPr lang="en-US" dirty="0"/>
          </a:p>
        </p:txBody>
      </p:sp>
      <p:sp>
        <p:nvSpPr>
          <p:cNvPr id="5" name="Subtitle 4"/>
          <p:cNvSpPr>
            <a:spLocks noGrp="1"/>
          </p:cNvSpPr>
          <p:nvPr>
            <p:ph type="subTitle" idx="1"/>
          </p:nvPr>
        </p:nvSpPr>
        <p:spPr/>
        <p:txBody>
          <a:bodyPr/>
          <a:lstStyle/>
          <a:p>
            <a:r>
              <a:rPr lang="en-US" dirty="0" smtClean="0"/>
              <a:t>The Technological Society</a:t>
            </a:r>
            <a:endParaRPr lang="en-US" dirty="0"/>
          </a:p>
        </p:txBody>
      </p:sp>
    </p:spTree>
    <p:extLst>
      <p:ext uri="{BB962C8B-B14F-4D97-AF65-F5344CB8AC3E}">
        <p14:creationId xmlns:p14="http://schemas.microsoft.com/office/powerpoint/2010/main" val="2870349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825A11AC-AB9D-3A47-9F41-C53E22475090}"/>
              </a:ext>
            </a:extLst>
          </p:cNvPr>
          <p:cNvSpPr txBox="1">
            <a:spLocks/>
          </p:cNvSpPr>
          <p:nvPr/>
        </p:nvSpPr>
        <p:spPr>
          <a:xfrm>
            <a:off x="457200" y="533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Social Media &amp; Misinformation</a:t>
            </a:r>
          </a:p>
        </p:txBody>
      </p:sp>
      <p:sp>
        <p:nvSpPr>
          <p:cNvPr id="3" name="Rectangle 3">
            <a:extLst>
              <a:ext uri="{FF2B5EF4-FFF2-40B4-BE49-F238E27FC236}">
                <a16:creationId xmlns="" xmlns:a16="http://schemas.microsoft.com/office/drawing/2014/main" id="{5F6A59A8-4F46-5349-9D58-BDE64BE0E276}"/>
              </a:ext>
            </a:extLst>
          </p:cNvPr>
          <p:cNvSpPr txBox="1">
            <a:spLocks noChangeArrowheads="1"/>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b="0" dirty="0"/>
              <a:t>Fake news can affect many aspects of life including politics, health and well-being of communities. </a:t>
            </a:r>
          </a:p>
          <a:p>
            <a:pPr fontAlgn="auto">
              <a:spcAft>
                <a:spcPts val="0"/>
              </a:spcAft>
            </a:pPr>
            <a:r>
              <a:rPr lang="en-US" b="0" dirty="0"/>
              <a:t>The scandal has created some positive social change:</a:t>
            </a:r>
          </a:p>
          <a:p>
            <a:pPr lvl="1" fontAlgn="auto">
              <a:spcAft>
                <a:spcPts val="0"/>
              </a:spcAft>
            </a:pPr>
            <a:r>
              <a:rPr lang="en-US" b="0" dirty="0"/>
              <a:t>how third-parties access and use the site;</a:t>
            </a:r>
          </a:p>
          <a:p>
            <a:pPr lvl="1" fontAlgn="auto">
              <a:spcAft>
                <a:spcPts val="0"/>
              </a:spcAft>
            </a:pPr>
            <a:r>
              <a:rPr lang="en-US" b="0" dirty="0"/>
              <a:t>data sharing practices;</a:t>
            </a:r>
          </a:p>
          <a:p>
            <a:pPr lvl="1" fontAlgn="auto">
              <a:spcAft>
                <a:spcPts val="0"/>
              </a:spcAft>
            </a:pPr>
            <a:r>
              <a:rPr lang="en-US" b="0" dirty="0"/>
              <a:t>increasing transparency and public scrutiny of companies.</a:t>
            </a:r>
          </a:p>
          <a:p>
            <a:pPr lvl="1" fontAlgn="auto">
              <a:spcAft>
                <a:spcPts val="0"/>
              </a:spcAft>
            </a:pPr>
            <a:endParaRPr lang="en-US" b="0" dirty="0"/>
          </a:p>
        </p:txBody>
      </p:sp>
    </p:spTree>
    <p:extLst>
      <p:ext uri="{BB962C8B-B14F-4D97-AF65-F5344CB8AC3E}">
        <p14:creationId xmlns:p14="http://schemas.microsoft.com/office/powerpoint/2010/main" val="3358195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lstStyle/>
          <a:p>
            <a:r>
              <a:rPr lang="en-CA" dirty="0"/>
              <a:t>What is Technology?</a:t>
            </a:r>
          </a:p>
        </p:txBody>
      </p:sp>
      <p:sp>
        <p:nvSpPr>
          <p:cNvPr id="7171" name="Rectangle 3"/>
          <p:cNvSpPr>
            <a:spLocks noGrp="1" noChangeArrowheads="1"/>
          </p:cNvSpPr>
          <p:nvPr>
            <p:ph idx="1"/>
          </p:nvPr>
        </p:nvSpPr>
        <p:spPr/>
        <p:txBody>
          <a:bodyPr/>
          <a:lstStyle/>
          <a:p>
            <a:pPr lvl="0"/>
            <a:r>
              <a:rPr lang="en-US" dirty="0"/>
              <a:t>Defining technology presents a common challenge in that scholars have proposed many different definitions.</a:t>
            </a:r>
          </a:p>
          <a:p>
            <a:pPr lvl="0"/>
            <a:endParaRPr lang="en-US" dirty="0"/>
          </a:p>
          <a:p>
            <a:pPr lvl="0"/>
            <a:r>
              <a:rPr lang="en-US" dirty="0"/>
              <a:t>Socio-technical perspective: The study of how social factors affect technological and scientific developments.</a:t>
            </a:r>
          </a:p>
        </p:txBody>
      </p:sp>
    </p:spTree>
    <p:extLst>
      <p:ext uri="{BB962C8B-B14F-4D97-AF65-F5344CB8AC3E}">
        <p14:creationId xmlns:p14="http://schemas.microsoft.com/office/powerpoint/2010/main" val="1241790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lstStyle/>
          <a:p>
            <a:r>
              <a:rPr lang="en-CA" dirty="0"/>
              <a:t>What is Technology? cont’d</a:t>
            </a:r>
          </a:p>
        </p:txBody>
      </p:sp>
      <p:sp>
        <p:nvSpPr>
          <p:cNvPr id="7171" name="Rectangle 3"/>
          <p:cNvSpPr>
            <a:spLocks noGrp="1" noChangeArrowheads="1"/>
          </p:cNvSpPr>
          <p:nvPr>
            <p:ph idx="1"/>
          </p:nvPr>
        </p:nvSpPr>
        <p:spPr/>
        <p:txBody>
          <a:bodyPr/>
          <a:lstStyle/>
          <a:p>
            <a:pPr lvl="0"/>
            <a:r>
              <a:rPr lang="en-US" sz="3200" dirty="0"/>
              <a:t>Technology has been defined as:</a:t>
            </a:r>
          </a:p>
          <a:p>
            <a:pPr marL="971550" lvl="1" indent="-514350">
              <a:buFont typeface="+mj-lt"/>
              <a:buAutoNum type="arabicPeriod"/>
            </a:pPr>
            <a:r>
              <a:rPr lang="en-US" sz="2800" dirty="0"/>
              <a:t>Material substance</a:t>
            </a:r>
          </a:p>
          <a:p>
            <a:pPr marL="971550" lvl="1" indent="-514350">
              <a:buFont typeface="+mj-lt"/>
              <a:buAutoNum type="arabicPeriod"/>
            </a:pPr>
            <a:r>
              <a:rPr lang="en-US" sz="2800" dirty="0"/>
              <a:t>Knowledge </a:t>
            </a:r>
          </a:p>
          <a:p>
            <a:pPr marL="971550" lvl="1" indent="-514350">
              <a:buFont typeface="+mj-lt"/>
              <a:buAutoNum type="arabicPeriod"/>
            </a:pPr>
            <a:r>
              <a:rPr lang="en-US" sz="2800" dirty="0"/>
              <a:t>Practice</a:t>
            </a:r>
          </a:p>
          <a:p>
            <a:pPr marL="971550" lvl="1" indent="-514350">
              <a:buFont typeface="+mj-lt"/>
              <a:buAutoNum type="arabicPeriod"/>
            </a:pPr>
            <a:r>
              <a:rPr lang="en-US" sz="2800" dirty="0"/>
              <a:t>Technique</a:t>
            </a:r>
          </a:p>
          <a:p>
            <a:pPr marL="971550" lvl="1" indent="-514350">
              <a:buFont typeface="+mj-lt"/>
              <a:buAutoNum type="arabicPeriod"/>
            </a:pPr>
            <a:r>
              <a:rPr lang="en-US" sz="2800" dirty="0"/>
              <a:t>Society</a:t>
            </a:r>
          </a:p>
        </p:txBody>
      </p:sp>
    </p:spTree>
    <p:extLst>
      <p:ext uri="{BB962C8B-B14F-4D97-AF65-F5344CB8AC3E}">
        <p14:creationId xmlns:p14="http://schemas.microsoft.com/office/powerpoint/2010/main" val="3053813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rmAutofit fontScale="90000"/>
          </a:bodyPr>
          <a:lstStyle/>
          <a:p>
            <a:r>
              <a:rPr lang="en-CA" dirty="0"/>
              <a:t>1. Technology as Material Substance</a:t>
            </a:r>
          </a:p>
        </p:txBody>
      </p:sp>
      <p:sp>
        <p:nvSpPr>
          <p:cNvPr id="7171" name="Rectangle 3"/>
          <p:cNvSpPr>
            <a:spLocks noGrp="1" noChangeArrowheads="1"/>
          </p:cNvSpPr>
          <p:nvPr>
            <p:ph idx="1"/>
          </p:nvPr>
        </p:nvSpPr>
        <p:spPr/>
        <p:txBody>
          <a:bodyPr>
            <a:normAutofit fontScale="92500"/>
          </a:bodyPr>
          <a:lstStyle/>
          <a:p>
            <a:pPr lvl="0"/>
            <a:r>
              <a:rPr lang="en-US" dirty="0"/>
              <a:t>Until recently, research on technology was carried out almost exclusively by technical/applied science fields.</a:t>
            </a:r>
          </a:p>
          <a:p>
            <a:pPr marL="0" lvl="0" indent="0">
              <a:buNone/>
            </a:pPr>
            <a:endParaRPr lang="en-US" dirty="0"/>
          </a:p>
          <a:p>
            <a:pPr lvl="0"/>
            <a:r>
              <a:rPr lang="en-US" dirty="0"/>
              <a:t>When technology is treated as a physical entity—autonomous from its effects on society—it is referred to as material substance.</a:t>
            </a:r>
          </a:p>
          <a:p>
            <a:pPr marL="0" lvl="0" indent="0">
              <a:buNone/>
            </a:pPr>
            <a:endParaRPr lang="en-US" dirty="0"/>
          </a:p>
          <a:p>
            <a:pPr lvl="0"/>
            <a:r>
              <a:rPr lang="en-US" dirty="0"/>
              <a:t>The material substance perspective limits our ability to fully understand the social change and impact technology has on society.</a:t>
            </a:r>
          </a:p>
        </p:txBody>
      </p:sp>
    </p:spTree>
    <p:extLst>
      <p:ext uri="{BB962C8B-B14F-4D97-AF65-F5344CB8AC3E}">
        <p14:creationId xmlns:p14="http://schemas.microsoft.com/office/powerpoint/2010/main" val="7326322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lstStyle/>
          <a:p>
            <a:r>
              <a:rPr lang="en-CA" dirty="0"/>
              <a:t>2. Technology as Knowledge</a:t>
            </a:r>
          </a:p>
        </p:txBody>
      </p:sp>
      <p:sp>
        <p:nvSpPr>
          <p:cNvPr id="7171" name="Rectangle 3"/>
          <p:cNvSpPr>
            <a:spLocks noGrp="1" noChangeArrowheads="1"/>
          </p:cNvSpPr>
          <p:nvPr>
            <p:ph idx="1"/>
          </p:nvPr>
        </p:nvSpPr>
        <p:spPr/>
        <p:txBody>
          <a:bodyPr/>
          <a:lstStyle/>
          <a:p>
            <a:pPr lvl="0"/>
            <a:r>
              <a:rPr lang="en-US" dirty="0"/>
              <a:t>“Technology is based upon, utilizes, and generates a complex body of knowledge, part of which may reasonably be called specifically technological knowledge” (McGinn, 1978).</a:t>
            </a:r>
          </a:p>
          <a:p>
            <a:pPr lvl="0"/>
            <a:endParaRPr lang="en-US" dirty="0"/>
          </a:p>
          <a:p>
            <a:pPr lvl="0"/>
            <a:r>
              <a:rPr lang="en-US" dirty="0"/>
              <a:t>Artifacts are objects that have been modified, modelled, or produced according to a set of humanly imposed attributes.</a:t>
            </a:r>
          </a:p>
        </p:txBody>
      </p:sp>
    </p:spTree>
    <p:extLst>
      <p:ext uri="{BB962C8B-B14F-4D97-AF65-F5344CB8AC3E}">
        <p14:creationId xmlns:p14="http://schemas.microsoft.com/office/powerpoint/2010/main" val="610064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rmAutofit/>
          </a:bodyPr>
          <a:lstStyle/>
          <a:p>
            <a:r>
              <a:rPr lang="en-CA" dirty="0"/>
              <a:t>Technology as Knowledge, cont’d</a:t>
            </a:r>
          </a:p>
        </p:txBody>
      </p:sp>
      <p:sp>
        <p:nvSpPr>
          <p:cNvPr id="7171" name="Rectangle 3"/>
          <p:cNvSpPr>
            <a:spLocks noGrp="1" noChangeArrowheads="1"/>
          </p:cNvSpPr>
          <p:nvPr>
            <p:ph idx="1"/>
          </p:nvPr>
        </p:nvSpPr>
        <p:spPr>
          <a:xfrm>
            <a:off x="457200" y="1722437"/>
            <a:ext cx="8229600" cy="4525963"/>
          </a:xfrm>
        </p:spPr>
        <p:txBody>
          <a:bodyPr/>
          <a:lstStyle/>
          <a:p>
            <a:pPr lvl="0"/>
            <a:r>
              <a:rPr lang="en-US" dirty="0"/>
              <a:t>Limitations</a:t>
            </a:r>
          </a:p>
          <a:p>
            <a:pPr lvl="1"/>
            <a:r>
              <a:rPr lang="en-US" dirty="0"/>
              <a:t>It does not consider that the knowledge required to create, utilize, and transform objects is a different entity than the object itself.</a:t>
            </a:r>
          </a:p>
          <a:p>
            <a:pPr lvl="1"/>
            <a:r>
              <a:rPr lang="en-US" dirty="0"/>
              <a:t>It disregards the impact that technology has on society by limiting technology to expertise, skill, and understandings.</a:t>
            </a:r>
          </a:p>
        </p:txBody>
      </p:sp>
    </p:spTree>
    <p:extLst>
      <p:ext uri="{BB962C8B-B14F-4D97-AF65-F5344CB8AC3E}">
        <p14:creationId xmlns:p14="http://schemas.microsoft.com/office/powerpoint/2010/main" val="3239285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normAutofit/>
          </a:bodyPr>
          <a:lstStyle/>
          <a:p>
            <a:r>
              <a:rPr lang="en-CA" dirty="0"/>
              <a:t>Technology as Knowledge, cont’d</a:t>
            </a:r>
          </a:p>
        </p:txBody>
      </p:sp>
      <p:sp>
        <p:nvSpPr>
          <p:cNvPr id="7171" name="Rectangle 3"/>
          <p:cNvSpPr>
            <a:spLocks noGrp="1" noChangeArrowheads="1"/>
          </p:cNvSpPr>
          <p:nvPr>
            <p:ph idx="1"/>
          </p:nvPr>
        </p:nvSpPr>
        <p:spPr>
          <a:xfrm>
            <a:off x="457200" y="1722437"/>
            <a:ext cx="8229600" cy="4525963"/>
          </a:xfrm>
        </p:spPr>
        <p:txBody>
          <a:bodyPr/>
          <a:lstStyle/>
          <a:p>
            <a:pPr lvl="0"/>
            <a:r>
              <a:rPr lang="en-US" dirty="0"/>
              <a:t>Layton’s Model of Technology asserts that technology is not a single entity, but rather it embodies three main entities:</a:t>
            </a:r>
          </a:p>
          <a:p>
            <a:pPr marL="971550" lvl="1" indent="-514350">
              <a:buFont typeface="+mj-lt"/>
              <a:buAutoNum type="arabicPeriod"/>
            </a:pPr>
            <a:r>
              <a:rPr lang="en-US" dirty="0"/>
              <a:t>Ideas (thought process that precedes the tool)</a:t>
            </a:r>
          </a:p>
          <a:p>
            <a:pPr marL="971550" lvl="1" indent="-514350">
              <a:buFont typeface="+mj-lt"/>
              <a:buAutoNum type="arabicPeriod"/>
            </a:pPr>
            <a:r>
              <a:rPr lang="en-US" dirty="0"/>
              <a:t>Design (mediates the gap between abstract ideas and the object)</a:t>
            </a:r>
          </a:p>
          <a:p>
            <a:pPr marL="971550" lvl="1" indent="-514350">
              <a:buFont typeface="+mj-lt"/>
              <a:buAutoNum type="arabicPeriod"/>
            </a:pPr>
            <a:r>
              <a:rPr lang="en-US" dirty="0"/>
              <a:t>Techniques (describes the actual artifact or technology)</a:t>
            </a:r>
          </a:p>
        </p:txBody>
      </p:sp>
    </p:spTree>
    <p:extLst>
      <p:ext uri="{BB962C8B-B14F-4D97-AF65-F5344CB8AC3E}">
        <p14:creationId xmlns:p14="http://schemas.microsoft.com/office/powerpoint/2010/main" val="19781228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normAutofit/>
          </a:bodyPr>
          <a:lstStyle/>
          <a:p>
            <a:r>
              <a:rPr lang="en-CA" dirty="0"/>
              <a:t>Technology as Knowledge, cont’d</a:t>
            </a:r>
          </a:p>
        </p:txBody>
      </p:sp>
      <p:sp>
        <p:nvSpPr>
          <p:cNvPr id="7171" name="Rectangle 3"/>
          <p:cNvSpPr>
            <a:spLocks noGrp="1" noChangeArrowheads="1"/>
          </p:cNvSpPr>
          <p:nvPr>
            <p:ph idx="1"/>
          </p:nvPr>
        </p:nvSpPr>
        <p:spPr>
          <a:xfrm>
            <a:off x="457200" y="1951037"/>
            <a:ext cx="8229600" cy="4525963"/>
          </a:xfrm>
        </p:spPr>
        <p:txBody>
          <a:bodyPr/>
          <a:lstStyle/>
          <a:p>
            <a:pPr lvl="0"/>
            <a:r>
              <a:rPr lang="en-US" dirty="0"/>
              <a:t>Advantages</a:t>
            </a:r>
          </a:p>
          <a:p>
            <a:pPr lvl="1"/>
            <a:r>
              <a:rPr lang="en-US" dirty="0"/>
              <a:t>The definition of technology goes beyond just a consideration of the artifact.</a:t>
            </a:r>
          </a:p>
          <a:p>
            <a:pPr lvl="1"/>
            <a:r>
              <a:rPr lang="en-US" dirty="0"/>
              <a:t>The model creates a link between how we visualize technologies and their actual realization. </a:t>
            </a:r>
          </a:p>
        </p:txBody>
      </p:sp>
    </p:spTree>
    <p:extLst>
      <p:ext uri="{BB962C8B-B14F-4D97-AF65-F5344CB8AC3E}">
        <p14:creationId xmlns:p14="http://schemas.microsoft.com/office/powerpoint/2010/main" val="21381398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rmAutofit/>
          </a:bodyPr>
          <a:lstStyle/>
          <a:p>
            <a:r>
              <a:rPr lang="en-CA" dirty="0"/>
              <a:t>3. Technology as Practice</a:t>
            </a:r>
          </a:p>
        </p:txBody>
      </p:sp>
      <p:sp>
        <p:nvSpPr>
          <p:cNvPr id="7171" name="Rectangle 3"/>
          <p:cNvSpPr>
            <a:spLocks noGrp="1" noChangeArrowheads="1"/>
          </p:cNvSpPr>
          <p:nvPr>
            <p:ph idx="1"/>
          </p:nvPr>
        </p:nvSpPr>
        <p:spPr/>
        <p:txBody>
          <a:bodyPr>
            <a:normAutofit/>
          </a:bodyPr>
          <a:lstStyle/>
          <a:p>
            <a:r>
              <a:rPr lang="en-US" dirty="0"/>
              <a:t>Technology is more than just a set of artifacts but rather complex practices embedded in everyday activities.</a:t>
            </a:r>
          </a:p>
          <a:p>
            <a:endParaRPr lang="en-US" dirty="0"/>
          </a:p>
          <a:p>
            <a:r>
              <a:rPr lang="en-US" dirty="0"/>
              <a:t>This perspective emphasizes how technology becomes normalized within society over time.</a:t>
            </a:r>
          </a:p>
          <a:p>
            <a:endParaRPr lang="en-US" dirty="0"/>
          </a:p>
          <a:p>
            <a:r>
              <a:rPr lang="en-US" dirty="0"/>
              <a:t>Technology is thus a structuring force in how we live, play, and work.</a:t>
            </a:r>
          </a:p>
        </p:txBody>
      </p:sp>
    </p:spTree>
    <p:extLst>
      <p:ext uri="{BB962C8B-B14F-4D97-AF65-F5344CB8AC3E}">
        <p14:creationId xmlns:p14="http://schemas.microsoft.com/office/powerpoint/2010/main" val="3078464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lstStyle/>
          <a:p>
            <a:r>
              <a:rPr lang="en-CA" dirty="0"/>
              <a:t>4. Technology as Technique</a:t>
            </a:r>
          </a:p>
        </p:txBody>
      </p:sp>
      <p:sp>
        <p:nvSpPr>
          <p:cNvPr id="7171" name="Rectangle 3"/>
          <p:cNvSpPr>
            <a:spLocks noGrp="1" noChangeArrowheads="1"/>
          </p:cNvSpPr>
          <p:nvPr>
            <p:ph idx="1"/>
          </p:nvPr>
        </p:nvSpPr>
        <p:spPr/>
        <p:txBody>
          <a:bodyPr>
            <a:normAutofit/>
          </a:bodyPr>
          <a:lstStyle/>
          <a:p>
            <a:r>
              <a:rPr lang="en-US" dirty="0"/>
              <a:t>Technology is examined in relation to human activity and describes an abstract concept and not an object.</a:t>
            </a:r>
          </a:p>
          <a:p>
            <a:pPr marL="0" indent="0">
              <a:buNone/>
            </a:pPr>
            <a:endParaRPr lang="en-US" dirty="0"/>
          </a:p>
          <a:p>
            <a:r>
              <a:rPr lang="en-US" dirty="0"/>
              <a:t>It is not just a tool, but also a mechanism through which human needs can be achieved.</a:t>
            </a:r>
          </a:p>
          <a:p>
            <a:endParaRPr lang="en-US" dirty="0"/>
          </a:p>
          <a:p>
            <a:r>
              <a:rPr lang="en-US" dirty="0"/>
              <a:t>Habermas describes technology as a strategic action meant to provide a means for the realization of human goals.</a:t>
            </a:r>
          </a:p>
        </p:txBody>
      </p:sp>
    </p:spTree>
    <p:extLst>
      <p:ext uri="{BB962C8B-B14F-4D97-AF65-F5344CB8AC3E}">
        <p14:creationId xmlns:p14="http://schemas.microsoft.com/office/powerpoint/2010/main" val="208379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Objectives</a:t>
            </a:r>
          </a:p>
        </p:txBody>
      </p:sp>
      <p:sp>
        <p:nvSpPr>
          <p:cNvPr id="7171" name="Rectangle 3"/>
          <p:cNvSpPr>
            <a:spLocks noGrp="1" noChangeArrowheads="1"/>
          </p:cNvSpPr>
          <p:nvPr>
            <p:ph idx="1"/>
          </p:nvPr>
        </p:nvSpPr>
        <p:spPr/>
        <p:txBody>
          <a:bodyPr>
            <a:normAutofit fontScale="92500" lnSpcReduction="20000"/>
          </a:bodyPr>
          <a:lstStyle/>
          <a:p>
            <a:pPr lvl="0"/>
            <a:r>
              <a:rPr lang="en-US" dirty="0"/>
              <a:t>To understand the challenges in defining and studying technology</a:t>
            </a:r>
            <a:br>
              <a:rPr lang="en-US" dirty="0"/>
            </a:br>
            <a:endParaRPr lang="en-US" dirty="0"/>
          </a:p>
          <a:p>
            <a:pPr lvl="0"/>
            <a:r>
              <a:rPr lang="en-US" dirty="0"/>
              <a:t>To obtain an overview of historical definitions of technology and their strengths and limitations</a:t>
            </a:r>
            <a:br>
              <a:rPr lang="en-US" dirty="0"/>
            </a:br>
            <a:endParaRPr lang="en-US" dirty="0"/>
          </a:p>
          <a:p>
            <a:pPr lvl="0"/>
            <a:r>
              <a:rPr lang="en-US" dirty="0"/>
              <a:t>To learn about the complexity of defining technology as not merely material substance, but rather as a complex assemblage</a:t>
            </a:r>
            <a:br>
              <a:rPr lang="en-US" dirty="0"/>
            </a:br>
            <a:endParaRPr lang="en-US" dirty="0"/>
          </a:p>
          <a:p>
            <a:pPr lvl="0"/>
            <a:r>
              <a:rPr lang="en-US" dirty="0"/>
              <a:t>To examine contemporary perspectives of technology that blur the boundaries of machine and human elements</a:t>
            </a:r>
            <a:endParaRPr lang="en-CA" altLang="en-US" dirty="0"/>
          </a:p>
        </p:txBody>
      </p:sp>
    </p:spTree>
    <p:extLst>
      <p:ext uri="{BB962C8B-B14F-4D97-AF65-F5344CB8AC3E}">
        <p14:creationId xmlns:p14="http://schemas.microsoft.com/office/powerpoint/2010/main" val="41433252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lstStyle/>
          <a:p>
            <a:r>
              <a:rPr lang="en-CA" dirty="0"/>
              <a:t>5. Technology as Society</a:t>
            </a:r>
          </a:p>
        </p:txBody>
      </p:sp>
      <p:sp>
        <p:nvSpPr>
          <p:cNvPr id="7171" name="Rectangle 3"/>
          <p:cNvSpPr>
            <a:spLocks noGrp="1" noChangeArrowheads="1"/>
          </p:cNvSpPr>
          <p:nvPr>
            <p:ph idx="1"/>
          </p:nvPr>
        </p:nvSpPr>
        <p:spPr/>
        <p:txBody>
          <a:bodyPr/>
          <a:lstStyle/>
          <a:p>
            <a:r>
              <a:rPr lang="en-US" dirty="0"/>
              <a:t>This definition takes consideration of technology and its interplay within society.</a:t>
            </a:r>
          </a:p>
          <a:p>
            <a:endParaRPr lang="en-US" dirty="0"/>
          </a:p>
          <a:p>
            <a:r>
              <a:rPr lang="en-US" dirty="0"/>
              <a:t>It not only acts with society, but in a way, it becomes society.</a:t>
            </a:r>
          </a:p>
        </p:txBody>
      </p:sp>
    </p:spTree>
    <p:extLst>
      <p:ext uri="{BB962C8B-B14F-4D97-AF65-F5344CB8AC3E}">
        <p14:creationId xmlns:p14="http://schemas.microsoft.com/office/powerpoint/2010/main" val="1084194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normAutofit/>
          </a:bodyPr>
          <a:lstStyle/>
          <a:p>
            <a:r>
              <a:rPr lang="en-CA" dirty="0"/>
              <a:t>Making Sense of These Definitions</a:t>
            </a:r>
          </a:p>
        </p:txBody>
      </p:sp>
      <p:sp>
        <p:nvSpPr>
          <p:cNvPr id="7171" name="Rectangle 3"/>
          <p:cNvSpPr>
            <a:spLocks noGrp="1" noChangeArrowheads="1"/>
          </p:cNvSpPr>
          <p:nvPr>
            <p:ph idx="1"/>
          </p:nvPr>
        </p:nvSpPr>
        <p:spPr/>
        <p:txBody>
          <a:bodyPr/>
          <a:lstStyle/>
          <a:p>
            <a:r>
              <a:rPr lang="en-US" dirty="0"/>
              <a:t>Each of the five different definitions of technology reviewed has its merits, helping us understand one aspect of technology. </a:t>
            </a:r>
          </a:p>
          <a:p>
            <a:endParaRPr lang="en-US" dirty="0"/>
          </a:p>
          <a:p>
            <a:r>
              <a:rPr lang="en-US" dirty="0"/>
              <a:t>Yet, no single definition can capture the full meaning of a particular concept.</a:t>
            </a:r>
          </a:p>
          <a:p>
            <a:endParaRPr lang="en-US" dirty="0"/>
          </a:p>
          <a:p>
            <a:endParaRPr lang="en-US" dirty="0"/>
          </a:p>
        </p:txBody>
      </p:sp>
    </p:spTree>
    <p:extLst>
      <p:ext uri="{BB962C8B-B14F-4D97-AF65-F5344CB8AC3E}">
        <p14:creationId xmlns:p14="http://schemas.microsoft.com/office/powerpoint/2010/main" val="999695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lstStyle/>
          <a:p>
            <a:r>
              <a:rPr lang="en-CA" dirty="0"/>
              <a:t>Proposing a New Definition</a:t>
            </a:r>
          </a:p>
        </p:txBody>
      </p:sp>
      <p:sp>
        <p:nvSpPr>
          <p:cNvPr id="7171" name="Rectangle 3"/>
          <p:cNvSpPr>
            <a:spLocks noGrp="1" noChangeArrowheads="1"/>
          </p:cNvSpPr>
          <p:nvPr>
            <p:ph idx="1"/>
          </p:nvPr>
        </p:nvSpPr>
        <p:spPr>
          <a:xfrm>
            <a:off x="457200" y="1798637"/>
            <a:ext cx="8229600" cy="4525963"/>
          </a:xfrm>
        </p:spPr>
        <p:txBody>
          <a:bodyPr/>
          <a:lstStyle/>
          <a:p>
            <a:pPr marL="0" indent="0">
              <a:buNone/>
            </a:pPr>
            <a:r>
              <a:rPr lang="en-US" dirty="0"/>
              <a:t>Technology is an </a:t>
            </a:r>
            <a:r>
              <a:rPr lang="en-US" b="1" dirty="0"/>
              <a:t>assemblage</a:t>
            </a:r>
            <a:r>
              <a:rPr lang="en-US" dirty="0"/>
              <a:t> of material objects, embodying and reflecting society elements, such as knowledge, norms, and attitudes that have been shaped and structured to serve social, political, cultural, and existential purposes.</a:t>
            </a:r>
          </a:p>
        </p:txBody>
      </p:sp>
    </p:spTree>
    <p:extLst>
      <p:ext uri="{BB962C8B-B14F-4D97-AF65-F5344CB8AC3E}">
        <p14:creationId xmlns:p14="http://schemas.microsoft.com/office/powerpoint/2010/main" val="480781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normAutofit/>
          </a:bodyPr>
          <a:lstStyle/>
          <a:p>
            <a:r>
              <a:rPr lang="en-CA" dirty="0"/>
              <a:t>Proposing a New Definition, cont’d</a:t>
            </a:r>
          </a:p>
        </p:txBody>
      </p:sp>
      <p:sp>
        <p:nvSpPr>
          <p:cNvPr id="7171" name="Rectangle 3"/>
          <p:cNvSpPr>
            <a:spLocks noGrp="1" noChangeArrowheads="1"/>
          </p:cNvSpPr>
          <p:nvPr>
            <p:ph idx="1"/>
          </p:nvPr>
        </p:nvSpPr>
        <p:spPr>
          <a:xfrm>
            <a:off x="457200" y="1722437"/>
            <a:ext cx="8229600" cy="4525963"/>
          </a:xfrm>
        </p:spPr>
        <p:txBody>
          <a:bodyPr/>
          <a:lstStyle/>
          <a:p>
            <a:r>
              <a:rPr lang="en-US" dirty="0"/>
              <a:t>This definition has four key advantages:</a:t>
            </a:r>
          </a:p>
          <a:p>
            <a:pPr marL="971550" lvl="1" indent="-514350">
              <a:buFont typeface="+mj-lt"/>
              <a:buAutoNum type="arabicPeriod"/>
            </a:pPr>
            <a:r>
              <a:rPr lang="en-US" dirty="0"/>
              <a:t>It separates technology from society.</a:t>
            </a:r>
          </a:p>
          <a:p>
            <a:pPr marL="971550" lvl="1" indent="-514350">
              <a:buFont typeface="+mj-lt"/>
              <a:buAutoNum type="arabicPeriod"/>
            </a:pPr>
            <a:r>
              <a:rPr lang="en-US" dirty="0"/>
              <a:t>It does not include technology as an element of society.</a:t>
            </a:r>
          </a:p>
          <a:p>
            <a:pPr marL="971550" lvl="1" indent="-514350">
              <a:buFont typeface="+mj-lt"/>
              <a:buAutoNum type="arabicPeriod"/>
            </a:pPr>
            <a:r>
              <a:rPr lang="en-US" dirty="0"/>
              <a:t>It views technology as embodying and reflecting knowledge, social norms, social structures, etc.</a:t>
            </a:r>
          </a:p>
          <a:p>
            <a:pPr marL="971550" lvl="1" indent="-514350">
              <a:buFont typeface="+mj-lt"/>
              <a:buAutoNum type="arabicPeriod"/>
            </a:pPr>
            <a:r>
              <a:rPr lang="en-US" dirty="0"/>
              <a:t>It also integrates the concept of sociomaterial assemblage.</a:t>
            </a:r>
          </a:p>
        </p:txBody>
      </p:sp>
    </p:spTree>
    <p:extLst>
      <p:ext uri="{BB962C8B-B14F-4D97-AF65-F5344CB8AC3E}">
        <p14:creationId xmlns:p14="http://schemas.microsoft.com/office/powerpoint/2010/main" val="38153455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normAutofit/>
          </a:bodyPr>
          <a:lstStyle/>
          <a:p>
            <a:r>
              <a:rPr lang="en-CA" dirty="0"/>
              <a:t>Proposing a New Definition, cont’d</a:t>
            </a:r>
          </a:p>
        </p:txBody>
      </p:sp>
      <p:sp>
        <p:nvSpPr>
          <p:cNvPr id="7171" name="Rectangle 3"/>
          <p:cNvSpPr>
            <a:spLocks noGrp="1" noChangeArrowheads="1"/>
          </p:cNvSpPr>
          <p:nvPr>
            <p:ph idx="1"/>
          </p:nvPr>
        </p:nvSpPr>
        <p:spPr/>
        <p:txBody>
          <a:bodyPr/>
          <a:lstStyle/>
          <a:p>
            <a:endParaRPr lang="en-US" dirty="0"/>
          </a:p>
          <a:p>
            <a:r>
              <a:rPr lang="en-US" dirty="0"/>
              <a:t>Do we need another definition of technology? </a:t>
            </a:r>
          </a:p>
          <a:p>
            <a:endParaRPr lang="en-US" dirty="0"/>
          </a:p>
          <a:p>
            <a:r>
              <a:rPr lang="en-US" dirty="0"/>
              <a:t>How would you define technology? </a:t>
            </a:r>
          </a:p>
        </p:txBody>
      </p:sp>
    </p:spTree>
    <p:extLst>
      <p:ext uri="{BB962C8B-B14F-4D97-AF65-F5344CB8AC3E}">
        <p14:creationId xmlns:p14="http://schemas.microsoft.com/office/powerpoint/2010/main" val="31702472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normAutofit fontScale="90000"/>
          </a:bodyPr>
          <a:lstStyle/>
          <a:p>
            <a:r>
              <a:rPr lang="en-CA" dirty="0"/>
              <a:t>Contemporary Discussions </a:t>
            </a:r>
            <a:br>
              <a:rPr lang="en-CA" dirty="0"/>
            </a:br>
            <a:r>
              <a:rPr lang="en-CA" dirty="0"/>
              <a:t>of Technology</a:t>
            </a:r>
          </a:p>
        </p:txBody>
      </p:sp>
      <p:sp>
        <p:nvSpPr>
          <p:cNvPr id="7171" name="Rectangle 3"/>
          <p:cNvSpPr>
            <a:spLocks noGrp="1" noChangeArrowheads="1"/>
          </p:cNvSpPr>
          <p:nvPr>
            <p:ph idx="1"/>
          </p:nvPr>
        </p:nvSpPr>
        <p:spPr>
          <a:xfrm>
            <a:off x="457200" y="1874837"/>
            <a:ext cx="8229600" cy="4525963"/>
          </a:xfrm>
        </p:spPr>
        <p:txBody>
          <a:bodyPr>
            <a:normAutofit/>
          </a:bodyPr>
          <a:lstStyle/>
          <a:p>
            <a:pPr lvl="0"/>
            <a:r>
              <a:rPr lang="en-US" dirty="0"/>
              <a:t>Three prominent conceptualizations of technology are:</a:t>
            </a:r>
          </a:p>
          <a:p>
            <a:pPr lvl="1"/>
            <a:r>
              <a:rPr lang="en-US" dirty="0"/>
              <a:t>Simulation</a:t>
            </a:r>
          </a:p>
          <a:p>
            <a:pPr lvl="1"/>
            <a:r>
              <a:rPr lang="en-US" dirty="0"/>
              <a:t>Augmentation</a:t>
            </a:r>
          </a:p>
          <a:p>
            <a:pPr lvl="1"/>
            <a:r>
              <a:rPr lang="en-US" dirty="0"/>
              <a:t>Automation</a:t>
            </a:r>
          </a:p>
          <a:p>
            <a:pPr lvl="1"/>
            <a:endParaRPr lang="en-US" dirty="0"/>
          </a:p>
        </p:txBody>
      </p:sp>
    </p:spTree>
    <p:extLst>
      <p:ext uri="{BB962C8B-B14F-4D97-AF65-F5344CB8AC3E}">
        <p14:creationId xmlns:p14="http://schemas.microsoft.com/office/powerpoint/2010/main" val="1067528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Simulation</a:t>
            </a:r>
          </a:p>
        </p:txBody>
      </p:sp>
      <p:sp>
        <p:nvSpPr>
          <p:cNvPr id="7171" name="Rectangle 3"/>
          <p:cNvSpPr>
            <a:spLocks noGrp="1" noChangeArrowheads="1"/>
          </p:cNvSpPr>
          <p:nvPr>
            <p:ph idx="1"/>
          </p:nvPr>
        </p:nvSpPr>
        <p:spPr/>
        <p:txBody>
          <a:bodyPr>
            <a:normAutofit fontScale="92500" lnSpcReduction="10000"/>
          </a:bodyPr>
          <a:lstStyle/>
          <a:p>
            <a:pPr lvl="0"/>
            <a:r>
              <a:rPr lang="en-US" dirty="0"/>
              <a:t>Artificial intelligence (AI) started as a discipline in the late 1940s.</a:t>
            </a:r>
          </a:p>
          <a:p>
            <a:pPr lvl="0"/>
            <a:endParaRPr lang="en-US" dirty="0"/>
          </a:p>
          <a:p>
            <a:pPr lvl="0"/>
            <a:r>
              <a:rPr lang="en-US" dirty="0"/>
              <a:t>The goal of AI is to replicate human faculties often including emotionality. </a:t>
            </a:r>
          </a:p>
          <a:p>
            <a:pPr marL="0" lvl="0" indent="0">
              <a:buNone/>
            </a:pPr>
            <a:endParaRPr lang="en-US" dirty="0"/>
          </a:p>
          <a:p>
            <a:pPr lvl="0"/>
            <a:r>
              <a:rPr lang="en-US" dirty="0"/>
              <a:t>Turing Test </a:t>
            </a:r>
          </a:p>
          <a:p>
            <a:pPr lvl="1"/>
            <a:r>
              <a:rPr lang="en-US" dirty="0"/>
              <a:t>This test aimed to test a machine’s potential to show intelligent behaviour.</a:t>
            </a:r>
          </a:p>
          <a:p>
            <a:pPr lvl="1"/>
            <a:r>
              <a:rPr lang="en-US" dirty="0"/>
              <a:t>It aimed to assess a human’s ability to differentiate between human and machine intelligence.</a:t>
            </a:r>
          </a:p>
        </p:txBody>
      </p:sp>
    </p:spTree>
    <p:extLst>
      <p:ext uri="{BB962C8B-B14F-4D97-AF65-F5344CB8AC3E}">
        <p14:creationId xmlns:p14="http://schemas.microsoft.com/office/powerpoint/2010/main" val="6623669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143000"/>
          </a:xfrm>
        </p:spPr>
        <p:txBody>
          <a:bodyPr/>
          <a:lstStyle/>
          <a:p>
            <a:r>
              <a:rPr lang="en-CA" dirty="0"/>
              <a:t>Simulation, cont’d</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295400"/>
            <a:ext cx="5712387" cy="482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55141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Augmentation</a:t>
            </a:r>
          </a:p>
        </p:txBody>
      </p:sp>
      <p:sp>
        <p:nvSpPr>
          <p:cNvPr id="7171" name="Rectangle 3"/>
          <p:cNvSpPr>
            <a:spLocks noGrp="1" noChangeArrowheads="1"/>
          </p:cNvSpPr>
          <p:nvPr>
            <p:ph idx="1"/>
          </p:nvPr>
        </p:nvSpPr>
        <p:spPr/>
        <p:txBody>
          <a:bodyPr>
            <a:normAutofit/>
          </a:bodyPr>
          <a:lstStyle/>
          <a:p>
            <a:pPr lvl="0"/>
            <a:r>
              <a:rPr lang="en-US" dirty="0"/>
              <a:t>Rather than leaving the human figure behind, the physical body is augmented by connecting it to digital components.</a:t>
            </a:r>
          </a:p>
          <a:p>
            <a:pPr lvl="0"/>
            <a:endParaRPr lang="en-US" dirty="0"/>
          </a:p>
          <a:p>
            <a:pPr lvl="0"/>
            <a:r>
              <a:rPr lang="en-US" dirty="0"/>
              <a:t>This can occur in many different ways, notably through wearable computing.</a:t>
            </a:r>
          </a:p>
          <a:p>
            <a:pPr lvl="0"/>
            <a:endParaRPr lang="en-US" dirty="0"/>
          </a:p>
          <a:p>
            <a:pPr lvl="0"/>
            <a:r>
              <a:rPr lang="en-US" dirty="0"/>
              <a:t>The cyborg concept has moved from the annals of science fiction into the mainstream.</a:t>
            </a:r>
          </a:p>
        </p:txBody>
      </p:sp>
    </p:spTree>
    <p:extLst>
      <p:ext uri="{BB962C8B-B14F-4D97-AF65-F5344CB8AC3E}">
        <p14:creationId xmlns:p14="http://schemas.microsoft.com/office/powerpoint/2010/main" val="20944787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00" y="1676400"/>
            <a:ext cx="8128000" cy="4114800"/>
          </a:xfrm>
          <a:prstGeom prst="rect">
            <a:avLst/>
          </a:prstGeom>
        </p:spPr>
      </p:pic>
      <p:sp>
        <p:nvSpPr>
          <p:cNvPr id="3" name="Rectangle 2"/>
          <p:cNvSpPr/>
          <p:nvPr/>
        </p:nvSpPr>
        <p:spPr>
          <a:xfrm>
            <a:off x="552450" y="5806770"/>
            <a:ext cx="8039100" cy="292388"/>
          </a:xfrm>
          <a:prstGeom prst="rect">
            <a:avLst/>
          </a:prstGeom>
        </p:spPr>
        <p:txBody>
          <a:bodyPr wrap="square">
            <a:spAutoFit/>
          </a:bodyPr>
          <a:lstStyle/>
          <a:p>
            <a:pPr eaLnBrk="1" hangingPunct="1"/>
            <a:r>
              <a:rPr lang="en-US" altLang="en-US" sz="1300" dirty="0">
                <a:solidFill>
                  <a:schemeClr val="tx1">
                    <a:lumMod val="75000"/>
                    <a:lumOff val="25000"/>
                  </a:schemeClr>
                </a:solidFill>
                <a:latin typeface="Calibri" panose="020F0502020204030204" pitchFamily="34" charset="0"/>
              </a:rPr>
              <a:t>Mann, S. </a:t>
            </a:r>
            <a:r>
              <a:rPr lang="en-US" altLang="en-US" sz="1300" i="1" dirty="0">
                <a:solidFill>
                  <a:schemeClr val="tx1">
                    <a:lumMod val="75000"/>
                    <a:lumOff val="25000"/>
                  </a:schemeClr>
                </a:solidFill>
                <a:latin typeface="Calibri" panose="020F0502020204030204" pitchFamily="34" charset="0"/>
              </a:rPr>
              <a:t>Evolution of Steve Mann’s “wearable computer” Invention. </a:t>
            </a:r>
            <a:r>
              <a:rPr lang="en-US" altLang="en-US" sz="1300" dirty="0">
                <a:solidFill>
                  <a:schemeClr val="tx1">
                    <a:lumMod val="75000"/>
                    <a:lumOff val="25000"/>
                  </a:schemeClr>
                </a:solidFill>
                <a:latin typeface="Calibri" panose="020F0502020204030204" pitchFamily="34" charset="0"/>
              </a:rPr>
              <a:t>[Image]. Retrieved from http://wearcam.org/</a:t>
            </a:r>
          </a:p>
        </p:txBody>
      </p:sp>
      <p:sp>
        <p:nvSpPr>
          <p:cNvPr id="4" name="Title 3"/>
          <p:cNvSpPr>
            <a:spLocks noGrp="1"/>
          </p:cNvSpPr>
          <p:nvPr>
            <p:ph type="title"/>
          </p:nvPr>
        </p:nvSpPr>
        <p:spPr/>
        <p:txBody>
          <a:bodyPr/>
          <a:lstStyle/>
          <a:p>
            <a:r>
              <a:rPr lang="en-CA" dirty="0"/>
              <a:t>Augmentation, cont’d</a:t>
            </a:r>
          </a:p>
        </p:txBody>
      </p:sp>
    </p:spTree>
    <p:extLst>
      <p:ext uri="{BB962C8B-B14F-4D97-AF65-F5344CB8AC3E}">
        <p14:creationId xmlns:p14="http://schemas.microsoft.com/office/powerpoint/2010/main" val="1742516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825A11AC-AB9D-3A47-9F41-C53E22475090}"/>
              </a:ext>
            </a:extLst>
          </p:cNvPr>
          <p:cNvSpPr txBox="1">
            <a:spLocks/>
          </p:cNvSpPr>
          <p:nvPr/>
        </p:nvSpPr>
        <p:spPr>
          <a:xfrm>
            <a:off x="457200" y="533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Social and Ethical Dimensions </a:t>
            </a:r>
          </a:p>
        </p:txBody>
      </p:sp>
      <p:sp>
        <p:nvSpPr>
          <p:cNvPr id="3" name="Rectangle 3">
            <a:extLst>
              <a:ext uri="{FF2B5EF4-FFF2-40B4-BE49-F238E27FC236}">
                <a16:creationId xmlns="" xmlns:a16="http://schemas.microsoft.com/office/drawing/2014/main" id="{5F6A59A8-4F46-5349-9D58-BDE64BE0E276}"/>
              </a:ext>
            </a:extLst>
          </p:cNvPr>
          <p:cNvSpPr txBox="1">
            <a:spLocks noChangeArrowheads="1"/>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b="0" dirty="0"/>
              <a:t>Examining the social side is essential as our society moves toward greater technological integration in many domains including health, education, transport, work, and commerce.</a:t>
            </a:r>
          </a:p>
          <a:p>
            <a:pPr marL="0" indent="0" fontAlgn="auto">
              <a:spcAft>
                <a:spcPts val="0"/>
              </a:spcAft>
              <a:buNone/>
            </a:pPr>
            <a:endParaRPr lang="en-US" b="0" dirty="0"/>
          </a:p>
        </p:txBody>
      </p:sp>
    </p:spTree>
    <p:extLst>
      <p:ext uri="{BB962C8B-B14F-4D97-AF65-F5344CB8AC3E}">
        <p14:creationId xmlns:p14="http://schemas.microsoft.com/office/powerpoint/2010/main" val="23491284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lstStyle/>
          <a:p>
            <a:r>
              <a:rPr lang="en-CA" dirty="0"/>
              <a:t>Augmentation, cont’d</a:t>
            </a:r>
          </a:p>
        </p:txBody>
      </p:sp>
      <p:sp>
        <p:nvSpPr>
          <p:cNvPr id="7171" name="Rectangle 3"/>
          <p:cNvSpPr>
            <a:spLocks noGrp="1" noChangeArrowheads="1"/>
          </p:cNvSpPr>
          <p:nvPr>
            <p:ph idx="1"/>
          </p:nvPr>
        </p:nvSpPr>
        <p:spPr/>
        <p:txBody>
          <a:bodyPr/>
          <a:lstStyle/>
          <a:p>
            <a:r>
              <a:rPr lang="en-US" dirty="0"/>
              <a:t>What is transhumanism?</a:t>
            </a:r>
          </a:p>
          <a:p>
            <a:endParaRPr lang="en-US" dirty="0"/>
          </a:p>
          <a:p>
            <a:r>
              <a:rPr lang="en-US" dirty="0"/>
              <a:t>Why is it controversial?</a:t>
            </a:r>
          </a:p>
          <a:p>
            <a:endParaRPr lang="en-US" dirty="0"/>
          </a:p>
          <a:p>
            <a:r>
              <a:rPr lang="en-US" dirty="0"/>
              <a:t>What is your opinion about the merger of human and technological?</a:t>
            </a:r>
          </a:p>
        </p:txBody>
      </p:sp>
    </p:spTree>
    <p:extLst>
      <p:ext uri="{BB962C8B-B14F-4D97-AF65-F5344CB8AC3E}">
        <p14:creationId xmlns:p14="http://schemas.microsoft.com/office/powerpoint/2010/main" val="4269621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EE3F9CF1-C519-8E44-BD0E-228FEBE4273E}"/>
              </a:ext>
            </a:extLst>
          </p:cNvPr>
          <p:cNvSpPr txBox="1">
            <a:spLocks/>
          </p:cNvSpPr>
          <p:nvPr/>
        </p:nvSpPr>
        <p:spPr>
          <a:xfrm>
            <a:off x="457200" y="3810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Automation</a:t>
            </a:r>
          </a:p>
        </p:txBody>
      </p:sp>
      <p:sp>
        <p:nvSpPr>
          <p:cNvPr id="3" name="Rectangle 3">
            <a:extLst>
              <a:ext uri="{FF2B5EF4-FFF2-40B4-BE49-F238E27FC236}">
                <a16:creationId xmlns="" xmlns:a16="http://schemas.microsoft.com/office/drawing/2014/main" id="{D3425975-0A97-574F-9649-960D84B728AB}"/>
              </a:ext>
            </a:extLst>
          </p:cNvPr>
          <p:cNvSpPr txBox="1">
            <a:spLocks noChangeArrowheads="1"/>
          </p:cNvSpPr>
          <p:nvPr/>
        </p:nvSpPr>
        <p:spPr>
          <a:xfrm>
            <a:off x="457200" y="1417638"/>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sz="2800" b="0" dirty="0"/>
              <a:t>The design and implementation of machinery to a process or procedure with little or no human intervention.</a:t>
            </a:r>
          </a:p>
          <a:p>
            <a:pPr fontAlgn="auto">
              <a:spcAft>
                <a:spcPts val="0"/>
              </a:spcAft>
            </a:pPr>
            <a:r>
              <a:rPr lang="en-US" sz="2800" b="0" dirty="0"/>
              <a:t>Discussions of automation in the 1950s tended to view machines as better alternatives to human </a:t>
            </a:r>
            <a:r>
              <a:rPr lang="en-US" sz="2800" b="0" dirty="0" err="1"/>
              <a:t>labour</a:t>
            </a:r>
            <a:r>
              <a:rPr lang="en-US" sz="2800" b="0" dirty="0"/>
              <a:t>.</a:t>
            </a:r>
          </a:p>
          <a:p>
            <a:pPr fontAlgn="auto">
              <a:spcAft>
                <a:spcPts val="0"/>
              </a:spcAft>
            </a:pPr>
            <a:r>
              <a:rPr lang="en-US" sz="2800" b="0" dirty="0"/>
              <a:t>Automation was neither cost-efficient nor problem-free as often assumed, the costs and problems that arise from automation are different in nature.</a:t>
            </a:r>
          </a:p>
        </p:txBody>
      </p:sp>
    </p:spTree>
    <p:extLst>
      <p:ext uri="{BB962C8B-B14F-4D97-AF65-F5344CB8AC3E}">
        <p14:creationId xmlns:p14="http://schemas.microsoft.com/office/powerpoint/2010/main" val="32798716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EE3F9CF1-C519-8E44-BD0E-228FEBE4273E}"/>
              </a:ext>
            </a:extLst>
          </p:cNvPr>
          <p:cNvSpPr txBox="1">
            <a:spLocks/>
          </p:cNvSpPr>
          <p:nvPr/>
        </p:nvSpPr>
        <p:spPr>
          <a:xfrm>
            <a:off x="457200" y="3810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Automation, cont’d</a:t>
            </a:r>
          </a:p>
        </p:txBody>
      </p:sp>
      <p:sp>
        <p:nvSpPr>
          <p:cNvPr id="3" name="Rectangle 3">
            <a:extLst>
              <a:ext uri="{FF2B5EF4-FFF2-40B4-BE49-F238E27FC236}">
                <a16:creationId xmlns="" xmlns:a16="http://schemas.microsoft.com/office/drawing/2014/main" id="{D3425975-0A97-574F-9649-960D84B728AB}"/>
              </a:ext>
            </a:extLst>
          </p:cNvPr>
          <p:cNvSpPr txBox="1">
            <a:spLocks noChangeArrowheads="1"/>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b="0" dirty="0"/>
              <a:t>Often the term disruptive technologies is used to describe the transformative effect of these technologies.</a:t>
            </a:r>
          </a:p>
          <a:p>
            <a:pPr fontAlgn="auto">
              <a:spcAft>
                <a:spcPts val="0"/>
              </a:spcAft>
            </a:pPr>
            <a:endParaRPr lang="en-US" b="0" dirty="0"/>
          </a:p>
          <a:p>
            <a:pPr fontAlgn="auto">
              <a:spcAft>
                <a:spcPts val="0"/>
              </a:spcAft>
            </a:pPr>
            <a:r>
              <a:rPr lang="en-US" b="0" dirty="0"/>
              <a:t>Disruptive technologies are those that not only create social change, but exercise radical change, change that is transformative in nature.</a:t>
            </a:r>
          </a:p>
          <a:p>
            <a:pPr fontAlgn="auto">
              <a:spcAft>
                <a:spcPts val="0"/>
              </a:spcAft>
            </a:pPr>
            <a:endParaRPr lang="en-US" b="0" dirty="0"/>
          </a:p>
        </p:txBody>
      </p:sp>
    </p:spTree>
    <p:extLst>
      <p:ext uri="{BB962C8B-B14F-4D97-AF65-F5344CB8AC3E}">
        <p14:creationId xmlns:p14="http://schemas.microsoft.com/office/powerpoint/2010/main" val="3951596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EE3F9CF1-C519-8E44-BD0E-228FEBE4273E}"/>
              </a:ext>
            </a:extLst>
          </p:cNvPr>
          <p:cNvSpPr txBox="1">
            <a:spLocks/>
          </p:cNvSpPr>
          <p:nvPr/>
        </p:nvSpPr>
        <p:spPr>
          <a:xfrm>
            <a:off x="457200" y="4572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Case Study: Driverless Cars</a:t>
            </a:r>
          </a:p>
        </p:txBody>
      </p:sp>
      <p:pic>
        <p:nvPicPr>
          <p:cNvPr id="4" name="Picture 3" descr="Z:\Programming\google-s-most-recent-self-driving-car-prototype-is-now-on-the-public-roads-of-mountain-view-485369-5 (1).jpg">
            <a:extLst>
              <a:ext uri="{FF2B5EF4-FFF2-40B4-BE49-F238E27FC236}">
                <a16:creationId xmlns="" xmlns:a16="http://schemas.microsoft.com/office/drawing/2014/main" id="{2A09CFA0-F9F4-6349-B166-7702A99C25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462" y="1250859"/>
            <a:ext cx="8327076" cy="507374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1">
            <a:extLst>
              <a:ext uri="{FF2B5EF4-FFF2-40B4-BE49-F238E27FC236}">
                <a16:creationId xmlns="" xmlns:a16="http://schemas.microsoft.com/office/drawing/2014/main" id="{296CB67E-1865-3743-A054-721ABFEC7999}"/>
              </a:ext>
            </a:extLst>
          </p:cNvPr>
          <p:cNvSpPr txBox="1">
            <a:spLocks noChangeArrowheads="1"/>
          </p:cNvSpPr>
          <p:nvPr/>
        </p:nvSpPr>
        <p:spPr bwMode="auto">
          <a:xfrm>
            <a:off x="966614" y="6292941"/>
            <a:ext cx="69627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b="1">
                <a:solidFill>
                  <a:srgbClr val="33CC33"/>
                </a:solidFill>
                <a:latin typeface="Times New Roman" panose="02020603050405020304" pitchFamily="18" charset="0"/>
              </a:defRPr>
            </a:lvl1pPr>
            <a:lvl2pPr marL="742950" indent="-285750">
              <a:defRPr sz="2000" b="1">
                <a:solidFill>
                  <a:srgbClr val="33CC33"/>
                </a:solidFill>
                <a:latin typeface="Times New Roman" panose="02020603050405020304" pitchFamily="18" charset="0"/>
              </a:defRPr>
            </a:lvl2pPr>
            <a:lvl3pPr marL="1143000" indent="-228600">
              <a:defRPr sz="2000" b="1">
                <a:solidFill>
                  <a:srgbClr val="33CC33"/>
                </a:solidFill>
                <a:latin typeface="Times New Roman" panose="02020603050405020304" pitchFamily="18" charset="0"/>
              </a:defRPr>
            </a:lvl3pPr>
            <a:lvl4pPr marL="1600200" indent="-228600">
              <a:defRPr sz="2000" b="1">
                <a:solidFill>
                  <a:srgbClr val="33CC33"/>
                </a:solidFill>
                <a:latin typeface="Times New Roman" panose="02020603050405020304" pitchFamily="18" charset="0"/>
              </a:defRPr>
            </a:lvl4pPr>
            <a:lvl5pPr marL="2057400" indent="-228600">
              <a:defRPr sz="2000" b="1">
                <a:solidFill>
                  <a:srgbClr val="33CC33"/>
                </a:solidFill>
                <a:latin typeface="Times New Roman" panose="02020603050405020304" pitchFamily="18" charset="0"/>
              </a:defRPr>
            </a:lvl5pPr>
            <a:lvl6pPr marL="2514600" indent="-228600" eaLnBrk="0" fontAlgn="base" hangingPunct="0">
              <a:spcBef>
                <a:spcPct val="0"/>
              </a:spcBef>
              <a:spcAft>
                <a:spcPct val="0"/>
              </a:spcAft>
              <a:defRPr sz="2000" b="1">
                <a:solidFill>
                  <a:srgbClr val="33CC33"/>
                </a:solidFill>
                <a:latin typeface="Times New Roman" panose="02020603050405020304" pitchFamily="18" charset="0"/>
              </a:defRPr>
            </a:lvl6pPr>
            <a:lvl7pPr marL="2971800" indent="-228600" eaLnBrk="0" fontAlgn="base" hangingPunct="0">
              <a:spcBef>
                <a:spcPct val="0"/>
              </a:spcBef>
              <a:spcAft>
                <a:spcPct val="0"/>
              </a:spcAft>
              <a:defRPr sz="2000" b="1">
                <a:solidFill>
                  <a:srgbClr val="33CC33"/>
                </a:solidFill>
                <a:latin typeface="Times New Roman" panose="02020603050405020304" pitchFamily="18" charset="0"/>
              </a:defRPr>
            </a:lvl7pPr>
            <a:lvl8pPr marL="3429000" indent="-228600" eaLnBrk="0" fontAlgn="base" hangingPunct="0">
              <a:spcBef>
                <a:spcPct val="0"/>
              </a:spcBef>
              <a:spcAft>
                <a:spcPct val="0"/>
              </a:spcAft>
              <a:defRPr sz="2000" b="1">
                <a:solidFill>
                  <a:srgbClr val="33CC33"/>
                </a:solidFill>
                <a:latin typeface="Times New Roman" panose="02020603050405020304" pitchFamily="18" charset="0"/>
              </a:defRPr>
            </a:lvl8pPr>
            <a:lvl9pPr marL="3886200" indent="-228600" eaLnBrk="0" fontAlgn="base" hangingPunct="0">
              <a:spcBef>
                <a:spcPct val="0"/>
              </a:spcBef>
              <a:spcAft>
                <a:spcPct val="0"/>
              </a:spcAft>
              <a:defRPr sz="2000" b="1">
                <a:solidFill>
                  <a:srgbClr val="33CC33"/>
                </a:solidFill>
                <a:latin typeface="Times New Roman" panose="02020603050405020304" pitchFamily="18" charset="0"/>
              </a:defRPr>
            </a:lvl9pPr>
          </a:lstStyle>
          <a:p>
            <a:pPr algn="ctr" eaLnBrk="1" hangingPunct="1"/>
            <a:r>
              <a:rPr lang="en-US" altLang="en-US" sz="1400" dirty="0">
                <a:solidFill>
                  <a:srgbClr val="C00000"/>
                </a:solidFill>
                <a:latin typeface="Calibri" panose="020F0502020204030204" pitchFamily="34" charset="0"/>
              </a:rPr>
              <a:t>Google’s Koala Car (Image) Retrieved from https://www.buddhilive.com/2015/09/google-koala-start-traveling-in-austin.html</a:t>
            </a:r>
          </a:p>
        </p:txBody>
      </p:sp>
    </p:spTree>
    <p:extLst>
      <p:ext uri="{BB962C8B-B14F-4D97-AF65-F5344CB8AC3E}">
        <p14:creationId xmlns:p14="http://schemas.microsoft.com/office/powerpoint/2010/main" val="25077946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normAutofit/>
          </a:bodyPr>
          <a:lstStyle/>
          <a:p>
            <a:r>
              <a:rPr lang="en-CA" dirty="0"/>
              <a:t>Challenges in This Area of Study</a:t>
            </a:r>
          </a:p>
        </p:txBody>
      </p:sp>
      <p:sp>
        <p:nvSpPr>
          <p:cNvPr id="7171" name="Rectangle 3"/>
          <p:cNvSpPr>
            <a:spLocks noGrp="1" noChangeArrowheads="1"/>
          </p:cNvSpPr>
          <p:nvPr>
            <p:ph idx="1"/>
          </p:nvPr>
        </p:nvSpPr>
        <p:spPr/>
        <p:txBody>
          <a:bodyPr/>
          <a:lstStyle/>
          <a:p>
            <a:r>
              <a:rPr lang="en-US" altLang="en-US" dirty="0"/>
              <a:t>There are 6 major challenges in the study of technology and society:</a:t>
            </a:r>
          </a:p>
          <a:p>
            <a:pPr marL="971550" lvl="1" indent="-514350">
              <a:buFont typeface="+mj-lt"/>
              <a:buAutoNum type="arabicPeriod"/>
            </a:pPr>
            <a:r>
              <a:rPr lang="en-US" altLang="en-US" dirty="0"/>
              <a:t>Rapid technological advances</a:t>
            </a:r>
          </a:p>
          <a:p>
            <a:pPr marL="971550" lvl="1" indent="-514350">
              <a:buFont typeface="+mj-lt"/>
              <a:buAutoNum type="arabicPeriod"/>
            </a:pPr>
            <a:r>
              <a:rPr lang="en-US" altLang="en-US" dirty="0"/>
              <a:t>Unprecedented social change</a:t>
            </a:r>
          </a:p>
          <a:p>
            <a:pPr marL="971550" lvl="1" indent="-514350">
              <a:buFont typeface="+mj-lt"/>
              <a:buAutoNum type="arabicPeriod"/>
            </a:pPr>
            <a:r>
              <a:rPr lang="en-US" altLang="en-US" dirty="0"/>
              <a:t>Direction and type of effect</a:t>
            </a:r>
          </a:p>
          <a:p>
            <a:pPr marL="971550" lvl="1" indent="-514350">
              <a:buFont typeface="+mj-lt"/>
              <a:buAutoNum type="arabicPeriod"/>
            </a:pPr>
            <a:r>
              <a:rPr lang="en-US" altLang="en-US" dirty="0"/>
              <a:t>Target groups</a:t>
            </a:r>
          </a:p>
          <a:p>
            <a:pPr marL="971550" lvl="1" indent="-514350">
              <a:buFont typeface="+mj-lt"/>
              <a:buAutoNum type="arabicPeriod"/>
            </a:pPr>
            <a:r>
              <a:rPr lang="en-US" altLang="en-US" dirty="0"/>
              <a:t>Changing uses</a:t>
            </a:r>
          </a:p>
          <a:p>
            <a:pPr marL="971550" lvl="1" indent="-514350">
              <a:buFont typeface="+mj-lt"/>
              <a:buAutoNum type="arabicPeriod"/>
            </a:pPr>
            <a:r>
              <a:rPr lang="en-US" altLang="en-US" dirty="0"/>
              <a:t>Ethical dilemmas</a:t>
            </a:r>
          </a:p>
          <a:p>
            <a:endParaRPr lang="en-US" altLang="en-US" dirty="0"/>
          </a:p>
        </p:txBody>
      </p:sp>
    </p:spTree>
    <p:extLst>
      <p:ext uri="{BB962C8B-B14F-4D97-AF65-F5344CB8AC3E}">
        <p14:creationId xmlns:p14="http://schemas.microsoft.com/office/powerpoint/2010/main" val="3062294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rmAutofit/>
          </a:bodyPr>
          <a:lstStyle/>
          <a:p>
            <a:r>
              <a:rPr lang="en-CA" dirty="0"/>
              <a:t>1. Rapid Technological Advances</a:t>
            </a:r>
          </a:p>
        </p:txBody>
      </p:sp>
      <p:sp>
        <p:nvSpPr>
          <p:cNvPr id="7171" name="Rectangle 3"/>
          <p:cNvSpPr>
            <a:spLocks noGrp="1" noChangeArrowheads="1"/>
          </p:cNvSpPr>
          <p:nvPr>
            <p:ph idx="1"/>
          </p:nvPr>
        </p:nvSpPr>
        <p:spPr/>
        <p:txBody>
          <a:bodyPr/>
          <a:lstStyle/>
          <a:p>
            <a:pPr lvl="0"/>
            <a:endParaRPr lang="en-US" dirty="0"/>
          </a:p>
          <a:p>
            <a:pPr lvl="0"/>
            <a:r>
              <a:rPr lang="en-US" dirty="0"/>
              <a:t>Technology evolves at a rapid pace.</a:t>
            </a:r>
          </a:p>
          <a:p>
            <a:pPr lvl="0"/>
            <a:endParaRPr lang="en-US" dirty="0"/>
          </a:p>
          <a:p>
            <a:pPr lvl="0"/>
            <a:r>
              <a:rPr lang="en-US" dirty="0"/>
              <a:t>A single invention can lead to an infinite number of further developments.</a:t>
            </a:r>
          </a:p>
        </p:txBody>
      </p:sp>
    </p:spTree>
    <p:extLst>
      <p:ext uri="{BB962C8B-B14F-4D97-AF65-F5344CB8AC3E}">
        <p14:creationId xmlns:p14="http://schemas.microsoft.com/office/powerpoint/2010/main" val="41027568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normAutofit/>
          </a:bodyPr>
          <a:lstStyle/>
          <a:p>
            <a:r>
              <a:rPr lang="en-CA" dirty="0"/>
              <a:t>2. Unprecedented Social Change</a:t>
            </a:r>
          </a:p>
        </p:txBody>
      </p:sp>
      <p:sp>
        <p:nvSpPr>
          <p:cNvPr id="7171" name="Rectangle 3"/>
          <p:cNvSpPr>
            <a:spLocks noGrp="1" noChangeArrowheads="1"/>
          </p:cNvSpPr>
          <p:nvPr>
            <p:ph idx="1"/>
          </p:nvPr>
        </p:nvSpPr>
        <p:spPr/>
        <p:txBody>
          <a:bodyPr>
            <a:normAutofit/>
          </a:bodyPr>
          <a:lstStyle/>
          <a:p>
            <a:pPr lvl="0"/>
            <a:r>
              <a:rPr lang="en-US" dirty="0"/>
              <a:t>Technological change affects many aspects of social, cultural, and economic life.</a:t>
            </a:r>
          </a:p>
          <a:p>
            <a:pPr lvl="0"/>
            <a:endParaRPr lang="en-US" dirty="0"/>
          </a:p>
          <a:p>
            <a:pPr lvl="0"/>
            <a:r>
              <a:rPr lang="en-US" dirty="0"/>
              <a:t>Studying these changes is difficult because it is not easy to capture new forms of behaviour.</a:t>
            </a:r>
          </a:p>
          <a:p>
            <a:pPr lvl="0"/>
            <a:endParaRPr lang="en-US" dirty="0"/>
          </a:p>
          <a:p>
            <a:pPr lvl="0"/>
            <a:r>
              <a:rPr lang="en-US" dirty="0"/>
              <a:t>To assess the full impact of technology on society we need to develop new theories and forms of measurement that complement existing ones.</a:t>
            </a:r>
          </a:p>
        </p:txBody>
      </p:sp>
    </p:spTree>
    <p:extLst>
      <p:ext uri="{BB962C8B-B14F-4D97-AF65-F5344CB8AC3E}">
        <p14:creationId xmlns:p14="http://schemas.microsoft.com/office/powerpoint/2010/main" val="20746203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rmAutofit/>
          </a:bodyPr>
          <a:lstStyle/>
          <a:p>
            <a:r>
              <a:rPr lang="en-CA" dirty="0"/>
              <a:t>3. Direction and Type of Effect</a:t>
            </a:r>
          </a:p>
        </p:txBody>
      </p:sp>
      <p:sp>
        <p:nvSpPr>
          <p:cNvPr id="7171" name="Rectangle 3"/>
          <p:cNvSpPr>
            <a:spLocks noGrp="1" noChangeArrowheads="1"/>
          </p:cNvSpPr>
          <p:nvPr>
            <p:ph idx="1"/>
          </p:nvPr>
        </p:nvSpPr>
        <p:spPr/>
        <p:txBody>
          <a:bodyPr/>
          <a:lstStyle/>
          <a:p>
            <a:pPr lvl="0"/>
            <a:r>
              <a:rPr lang="en-US" dirty="0"/>
              <a:t>Determining the direction of the effect is problematic because it is difficult to determine the extent to which technology affects society.</a:t>
            </a:r>
          </a:p>
          <a:p>
            <a:pPr lvl="0"/>
            <a:endParaRPr lang="en-US" dirty="0"/>
          </a:p>
          <a:p>
            <a:pPr lvl="0"/>
            <a:r>
              <a:rPr lang="en-US" dirty="0"/>
              <a:t>In many cases no directional effect can be observed because technology becomes normalized and is then part of everyday life.</a:t>
            </a:r>
          </a:p>
        </p:txBody>
      </p:sp>
    </p:spTree>
    <p:extLst>
      <p:ext uri="{BB962C8B-B14F-4D97-AF65-F5344CB8AC3E}">
        <p14:creationId xmlns:p14="http://schemas.microsoft.com/office/powerpoint/2010/main" val="25277585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lstStyle/>
          <a:p>
            <a:r>
              <a:rPr lang="en-CA" dirty="0"/>
              <a:t>4. Target Group</a:t>
            </a:r>
          </a:p>
        </p:txBody>
      </p:sp>
      <p:sp>
        <p:nvSpPr>
          <p:cNvPr id="7171" name="Rectangle 3"/>
          <p:cNvSpPr>
            <a:spLocks noGrp="1" noChangeArrowheads="1"/>
          </p:cNvSpPr>
          <p:nvPr>
            <p:ph idx="1"/>
          </p:nvPr>
        </p:nvSpPr>
        <p:spPr/>
        <p:txBody>
          <a:bodyPr/>
          <a:lstStyle/>
          <a:p>
            <a:pPr lvl="0"/>
            <a:r>
              <a:rPr lang="en-US" dirty="0"/>
              <a:t>Many social changes associated with technology are specific to a particular social group.</a:t>
            </a:r>
          </a:p>
          <a:p>
            <a:pPr lvl="0"/>
            <a:endParaRPr lang="en-US" dirty="0"/>
          </a:p>
          <a:p>
            <a:pPr lvl="0"/>
            <a:r>
              <a:rPr lang="en-US" dirty="0"/>
              <a:t>The particulars of a social group have to be examined to understand how that group is appropriating the technology and how the technology has an impact on the group members’ lives. </a:t>
            </a:r>
          </a:p>
        </p:txBody>
      </p:sp>
    </p:spTree>
    <p:extLst>
      <p:ext uri="{BB962C8B-B14F-4D97-AF65-F5344CB8AC3E}">
        <p14:creationId xmlns:p14="http://schemas.microsoft.com/office/powerpoint/2010/main" val="31157551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lstStyle/>
          <a:p>
            <a:r>
              <a:rPr lang="en-CA" dirty="0"/>
              <a:t>5. Changing Uses</a:t>
            </a:r>
          </a:p>
        </p:txBody>
      </p:sp>
      <p:sp>
        <p:nvSpPr>
          <p:cNvPr id="7171" name="Rectangle 3"/>
          <p:cNvSpPr>
            <a:spLocks noGrp="1" noChangeArrowheads="1"/>
          </p:cNvSpPr>
          <p:nvPr>
            <p:ph idx="1"/>
          </p:nvPr>
        </p:nvSpPr>
        <p:spPr/>
        <p:txBody>
          <a:bodyPr/>
          <a:lstStyle/>
          <a:p>
            <a:pPr lvl="0"/>
            <a:r>
              <a:rPr lang="en-US" dirty="0"/>
              <a:t>A single technology often mutates into serving multiple purposes.</a:t>
            </a:r>
          </a:p>
          <a:p>
            <a:pPr lvl="0"/>
            <a:endParaRPr lang="en-US" dirty="0"/>
          </a:p>
          <a:p>
            <a:pPr lvl="0"/>
            <a:r>
              <a:rPr lang="en-US" dirty="0"/>
              <a:t>The cellphone is one such example. It began as a portable device to communicate independent of location yet quickly transformed into a multi-function tool.</a:t>
            </a:r>
          </a:p>
        </p:txBody>
      </p:sp>
    </p:spTree>
    <p:extLst>
      <p:ext uri="{BB962C8B-B14F-4D97-AF65-F5344CB8AC3E}">
        <p14:creationId xmlns:p14="http://schemas.microsoft.com/office/powerpoint/2010/main" val="1909450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825A11AC-AB9D-3A47-9F41-C53E22475090}"/>
              </a:ext>
            </a:extLst>
          </p:cNvPr>
          <p:cNvSpPr txBox="1">
            <a:spLocks/>
          </p:cNvSpPr>
          <p:nvPr/>
        </p:nvSpPr>
        <p:spPr>
          <a:xfrm>
            <a:off x="457200" y="533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Social and Ethical </a:t>
            </a:r>
            <a:r>
              <a:rPr lang="en-CA" b="0" dirty="0" smtClean="0"/>
              <a:t>Dimensions, </a:t>
            </a:r>
            <a:r>
              <a:rPr lang="en-CA" b="0" dirty="0"/>
              <a:t>cont’d </a:t>
            </a:r>
          </a:p>
        </p:txBody>
      </p:sp>
      <p:sp>
        <p:nvSpPr>
          <p:cNvPr id="3" name="Rectangle 3">
            <a:extLst>
              <a:ext uri="{FF2B5EF4-FFF2-40B4-BE49-F238E27FC236}">
                <a16:creationId xmlns="" xmlns:a16="http://schemas.microsoft.com/office/drawing/2014/main" id="{5F6A59A8-4F46-5349-9D58-BDE64BE0E276}"/>
              </a:ext>
            </a:extLst>
          </p:cNvPr>
          <p:cNvSpPr txBox="1">
            <a:spLocks noChangeArrowheads="1"/>
          </p:cNvSpPr>
          <p:nvPr/>
        </p:nvSpPr>
        <p:spPr>
          <a:xfrm>
            <a:off x="457200" y="2027237"/>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b="0" dirty="0"/>
              <a:t>Ellul (1964) describes the changes as leading toward a technological society.</a:t>
            </a:r>
          </a:p>
          <a:p>
            <a:pPr fontAlgn="auto">
              <a:spcAft>
                <a:spcPts val="0"/>
              </a:spcAft>
            </a:pPr>
            <a:endParaRPr lang="en-US" b="0" dirty="0"/>
          </a:p>
          <a:p>
            <a:pPr fontAlgn="auto">
              <a:spcAft>
                <a:spcPts val="0"/>
              </a:spcAft>
            </a:pPr>
            <a:r>
              <a:rPr lang="en-US" b="0" dirty="0"/>
              <a:t>The technological society does not describe technology merely as a tool that exists as an extension of our human </a:t>
            </a:r>
            <a:r>
              <a:rPr lang="en-US" b="0" dirty="0" err="1"/>
              <a:t>endeavours</a:t>
            </a:r>
            <a:r>
              <a:rPr lang="en-US" b="0" dirty="0"/>
              <a:t>.</a:t>
            </a:r>
          </a:p>
          <a:p>
            <a:pPr fontAlgn="auto">
              <a:spcAft>
                <a:spcPts val="0"/>
              </a:spcAft>
            </a:pPr>
            <a:endParaRPr lang="en-US" b="0" dirty="0"/>
          </a:p>
        </p:txBody>
      </p:sp>
    </p:spTree>
    <p:extLst>
      <p:ext uri="{BB962C8B-B14F-4D97-AF65-F5344CB8AC3E}">
        <p14:creationId xmlns:p14="http://schemas.microsoft.com/office/powerpoint/2010/main" val="36598882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E90A12F2-078C-7640-9904-239FB9A6E1D8}"/>
              </a:ext>
            </a:extLst>
          </p:cNvPr>
          <p:cNvSpPr txBox="1">
            <a:spLocks/>
          </p:cNvSpPr>
          <p:nvPr/>
        </p:nvSpPr>
        <p:spPr>
          <a:xfrm>
            <a:off x="457200" y="4572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6. Ethical Dilemmas</a:t>
            </a:r>
          </a:p>
        </p:txBody>
      </p:sp>
      <p:sp>
        <p:nvSpPr>
          <p:cNvPr id="3" name="Rectangle 3">
            <a:extLst>
              <a:ext uri="{FF2B5EF4-FFF2-40B4-BE49-F238E27FC236}">
                <a16:creationId xmlns="" xmlns:a16="http://schemas.microsoft.com/office/drawing/2014/main" id="{AA14B7EB-0A25-C14F-9561-D9C0EA4DE9AD}"/>
              </a:ext>
            </a:extLst>
          </p:cNvPr>
          <p:cNvSpPr txBox="1">
            <a:spLocks noChangeArrowheads="1"/>
          </p:cNvSpPr>
          <p:nvPr/>
        </p:nvSpPr>
        <p:spPr>
          <a:xfrm>
            <a:off x="457200" y="1570037"/>
            <a:ext cx="8229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sz="2800" b="0" dirty="0"/>
              <a:t>As technologies evolve and become automated, new ethical dilemmas emerge that were not present in simpler technologies that had no agency.</a:t>
            </a:r>
          </a:p>
          <a:p>
            <a:pPr marL="0" indent="0" fontAlgn="auto">
              <a:spcAft>
                <a:spcPts val="0"/>
              </a:spcAft>
              <a:buFont typeface="Arial" panose="020B0604020202020204" pitchFamily="34" charset="0"/>
              <a:buNone/>
            </a:pPr>
            <a:endParaRPr lang="en-US" sz="2800" b="0" dirty="0"/>
          </a:p>
          <a:p>
            <a:pPr fontAlgn="auto">
              <a:spcAft>
                <a:spcPts val="0"/>
              </a:spcAft>
            </a:pPr>
            <a:r>
              <a:rPr lang="en-US" sz="2800" b="0" dirty="0"/>
              <a:t>Addressing ethical dilemmas becomes an important aspect of technological adoption and study. </a:t>
            </a:r>
          </a:p>
        </p:txBody>
      </p:sp>
    </p:spTree>
    <p:extLst>
      <p:ext uri="{BB962C8B-B14F-4D97-AF65-F5344CB8AC3E}">
        <p14:creationId xmlns:p14="http://schemas.microsoft.com/office/powerpoint/2010/main" val="22491163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143000"/>
          </a:xfrm>
        </p:spPr>
        <p:txBody>
          <a:bodyPr/>
          <a:lstStyle/>
          <a:p>
            <a:r>
              <a:rPr lang="en-CA" dirty="0"/>
              <a:t>Conclusion</a:t>
            </a:r>
          </a:p>
        </p:txBody>
      </p:sp>
      <p:sp>
        <p:nvSpPr>
          <p:cNvPr id="7171" name="Rectangle 3"/>
          <p:cNvSpPr>
            <a:spLocks noGrp="1" noChangeArrowheads="1"/>
          </p:cNvSpPr>
          <p:nvPr>
            <p:ph idx="1"/>
          </p:nvPr>
        </p:nvSpPr>
        <p:spPr>
          <a:xfrm>
            <a:off x="457200" y="1447800"/>
            <a:ext cx="8229600" cy="4525963"/>
          </a:xfrm>
        </p:spPr>
        <p:txBody>
          <a:bodyPr>
            <a:normAutofit fontScale="92500" lnSpcReduction="10000"/>
          </a:bodyPr>
          <a:lstStyle/>
          <a:p>
            <a:r>
              <a:rPr lang="en-US" altLang="en-US" dirty="0"/>
              <a:t>The level of interaction and integration between technology and society continues to grow at a rapid pace.</a:t>
            </a:r>
          </a:p>
          <a:p>
            <a:pPr marL="0" indent="0">
              <a:buNone/>
            </a:pPr>
            <a:endParaRPr lang="en-US" altLang="en-US" dirty="0"/>
          </a:p>
          <a:p>
            <a:r>
              <a:rPr lang="en-US" altLang="en-US" dirty="0"/>
              <a:t>This shift has altered human existence in ways not imaginable in the not-so-distant past.</a:t>
            </a:r>
          </a:p>
          <a:p>
            <a:pPr marL="0" indent="0">
              <a:buNone/>
            </a:pPr>
            <a:endParaRPr lang="en-US" altLang="en-US" dirty="0"/>
          </a:p>
          <a:p>
            <a:r>
              <a:rPr lang="en-US" altLang="en-US" dirty="0"/>
              <a:t>The rationalization, critique, and characterization of technology by those in Generation Z (born 1990–2010) will be especially interesting considering their unique position and dependence upon technology.</a:t>
            </a:r>
          </a:p>
        </p:txBody>
      </p:sp>
    </p:spTree>
    <p:extLst>
      <p:ext uri="{BB962C8B-B14F-4D97-AF65-F5344CB8AC3E}">
        <p14:creationId xmlns:p14="http://schemas.microsoft.com/office/powerpoint/2010/main" val="2408647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825A11AC-AB9D-3A47-9F41-C53E22475090}"/>
              </a:ext>
            </a:extLst>
          </p:cNvPr>
          <p:cNvSpPr txBox="1">
            <a:spLocks/>
          </p:cNvSpPr>
          <p:nvPr/>
        </p:nvSpPr>
        <p:spPr>
          <a:xfrm>
            <a:off x="457200" y="4572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Case Study: Facebook Controversy</a:t>
            </a:r>
          </a:p>
        </p:txBody>
      </p:sp>
      <p:sp>
        <p:nvSpPr>
          <p:cNvPr id="3" name="Rectangle 3">
            <a:extLst>
              <a:ext uri="{FF2B5EF4-FFF2-40B4-BE49-F238E27FC236}">
                <a16:creationId xmlns="" xmlns:a16="http://schemas.microsoft.com/office/drawing/2014/main" id="{5F6A59A8-4F46-5349-9D58-BDE64BE0E276}"/>
              </a:ext>
            </a:extLst>
          </p:cNvPr>
          <p:cNvSpPr txBox="1">
            <a:spLocks noChangeArrowheads="1"/>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en-US" b="0" dirty="0"/>
              <a:t>News broke in 2017 that Facebook potentially swayed voters during the 2016 US presidential election. </a:t>
            </a:r>
          </a:p>
          <a:p>
            <a:pPr fontAlgn="auto">
              <a:spcAft>
                <a:spcPts val="0"/>
              </a:spcAft>
            </a:pPr>
            <a:r>
              <a:rPr lang="en-US" b="0" dirty="0"/>
              <a:t>As this controversy evolved, three issues came to light:</a:t>
            </a:r>
          </a:p>
          <a:p>
            <a:pPr lvl="1" fontAlgn="auto">
              <a:spcAft>
                <a:spcPts val="0"/>
              </a:spcAft>
            </a:pPr>
            <a:r>
              <a:rPr lang="en-US" b="0" dirty="0"/>
              <a:t>Russian propaganda</a:t>
            </a:r>
          </a:p>
          <a:p>
            <a:pPr lvl="1" fontAlgn="auto">
              <a:spcAft>
                <a:spcPts val="0"/>
              </a:spcAft>
            </a:pPr>
            <a:r>
              <a:rPr lang="en-US" b="0" dirty="0"/>
              <a:t>Fake News</a:t>
            </a:r>
          </a:p>
          <a:p>
            <a:pPr lvl="1" fontAlgn="auto">
              <a:spcAft>
                <a:spcPts val="0"/>
              </a:spcAft>
            </a:pPr>
            <a:r>
              <a:rPr lang="en-US" b="0" dirty="0"/>
              <a:t>Cambridge Analytica</a:t>
            </a:r>
          </a:p>
          <a:p>
            <a:pPr fontAlgn="auto">
              <a:spcAft>
                <a:spcPts val="0"/>
              </a:spcAft>
            </a:pPr>
            <a:endParaRPr lang="en-US" b="0" dirty="0"/>
          </a:p>
        </p:txBody>
      </p:sp>
    </p:spTree>
    <p:extLst>
      <p:ext uri="{BB962C8B-B14F-4D97-AF65-F5344CB8AC3E}">
        <p14:creationId xmlns:p14="http://schemas.microsoft.com/office/powerpoint/2010/main" val="114456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825A11AC-AB9D-3A47-9F41-C53E22475090}"/>
              </a:ext>
            </a:extLst>
          </p:cNvPr>
          <p:cNvSpPr txBox="1">
            <a:spLocks/>
          </p:cNvSpPr>
          <p:nvPr/>
        </p:nvSpPr>
        <p:spPr>
          <a:xfrm>
            <a:off x="457200" y="4572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Case Study: Facebook </a:t>
            </a:r>
            <a:r>
              <a:rPr lang="en-CA" b="0" dirty="0" smtClean="0"/>
              <a:t>Controversy, </a:t>
            </a:r>
            <a:r>
              <a:rPr lang="en-CA" b="0" dirty="0"/>
              <a:t>cont’d </a:t>
            </a:r>
          </a:p>
        </p:txBody>
      </p:sp>
      <p:sp>
        <p:nvSpPr>
          <p:cNvPr id="3" name="Rectangle 3">
            <a:extLst>
              <a:ext uri="{FF2B5EF4-FFF2-40B4-BE49-F238E27FC236}">
                <a16:creationId xmlns="" xmlns:a16="http://schemas.microsoft.com/office/drawing/2014/main" id="{5F6A59A8-4F46-5349-9D58-BDE64BE0E276}"/>
              </a:ext>
            </a:extLst>
          </p:cNvPr>
          <p:cNvSpPr txBox="1">
            <a:spLocks noChangeArrowheads="1"/>
          </p:cNvSpPr>
          <p:nvPr/>
        </p:nvSpPr>
        <p:spPr>
          <a:xfrm>
            <a:off x="457200" y="2103437"/>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en-US" b="0" dirty="0"/>
              <a:t>1</a:t>
            </a:r>
            <a:r>
              <a:rPr lang="en-US" sz="2800" b="0" dirty="0"/>
              <a:t>) Russian propaganda</a:t>
            </a:r>
          </a:p>
          <a:p>
            <a:pPr fontAlgn="auto">
              <a:spcAft>
                <a:spcPts val="0"/>
              </a:spcAft>
            </a:pPr>
            <a:r>
              <a:rPr lang="en-US" sz="2800" b="0" dirty="0"/>
              <a:t>Links are suspected to Facebook pages potentially controlled by agencies in Russia with the aim of influencing public opinion in the US.</a:t>
            </a:r>
          </a:p>
          <a:p>
            <a:pPr fontAlgn="auto">
              <a:spcAft>
                <a:spcPts val="0"/>
              </a:spcAft>
            </a:pPr>
            <a:endParaRPr lang="en-US" sz="2800" b="0" dirty="0"/>
          </a:p>
          <a:p>
            <a:pPr fontAlgn="auto">
              <a:spcAft>
                <a:spcPts val="0"/>
              </a:spcAft>
            </a:pPr>
            <a:r>
              <a:rPr lang="en-US" sz="2800" b="0" dirty="0"/>
              <a:t>The Internet Research Agency, often referred to as a “troll farm,” has been identified as a source of misinformation with direct links to Russia.</a:t>
            </a:r>
          </a:p>
          <a:p>
            <a:pPr fontAlgn="auto">
              <a:spcAft>
                <a:spcPts val="0"/>
              </a:spcAft>
            </a:pPr>
            <a:endParaRPr lang="en-US" sz="2800" b="0" dirty="0"/>
          </a:p>
          <a:p>
            <a:pPr fontAlgn="auto">
              <a:spcAft>
                <a:spcPts val="0"/>
              </a:spcAft>
            </a:pPr>
            <a:endParaRPr lang="en-US" sz="2800" b="0" dirty="0"/>
          </a:p>
        </p:txBody>
      </p:sp>
    </p:spTree>
    <p:extLst>
      <p:ext uri="{BB962C8B-B14F-4D97-AF65-F5344CB8AC3E}">
        <p14:creationId xmlns:p14="http://schemas.microsoft.com/office/powerpoint/2010/main" val="1541086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825A11AC-AB9D-3A47-9F41-C53E22475090}"/>
              </a:ext>
            </a:extLst>
          </p:cNvPr>
          <p:cNvSpPr txBox="1">
            <a:spLocks/>
          </p:cNvSpPr>
          <p:nvPr/>
        </p:nvSpPr>
        <p:spPr>
          <a:xfrm>
            <a:off x="457200" y="533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latin typeface="+mn-lt"/>
              </a:rPr>
              <a:t>Case Study: Facebook </a:t>
            </a:r>
            <a:r>
              <a:rPr lang="en-CA" b="0" dirty="0" smtClean="0">
                <a:latin typeface="+mn-lt"/>
              </a:rPr>
              <a:t>Controversy, </a:t>
            </a:r>
            <a:r>
              <a:rPr lang="en-CA" b="0" dirty="0">
                <a:latin typeface="+mn-lt"/>
              </a:rPr>
              <a:t>cont’d </a:t>
            </a:r>
          </a:p>
        </p:txBody>
      </p:sp>
      <p:sp>
        <p:nvSpPr>
          <p:cNvPr id="3" name="Rectangle 3">
            <a:extLst>
              <a:ext uri="{FF2B5EF4-FFF2-40B4-BE49-F238E27FC236}">
                <a16:creationId xmlns="" xmlns:a16="http://schemas.microsoft.com/office/drawing/2014/main" id="{5F6A59A8-4F46-5349-9D58-BDE64BE0E276}"/>
              </a:ext>
            </a:extLst>
          </p:cNvPr>
          <p:cNvSpPr txBox="1">
            <a:spLocks noChangeArrowheads="1"/>
          </p:cNvSpPr>
          <p:nvPr/>
        </p:nvSpPr>
        <p:spPr>
          <a:xfrm>
            <a:off x="457200" y="1951037"/>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en-US" b="0" dirty="0"/>
              <a:t>2) Fake news</a:t>
            </a:r>
          </a:p>
          <a:p>
            <a:pPr fontAlgn="auto">
              <a:spcAft>
                <a:spcPts val="0"/>
              </a:spcAft>
            </a:pPr>
            <a:r>
              <a:rPr lang="en-US" b="0" dirty="0"/>
              <a:t>Facebook has been accused of circulating fake news and making it difficult for users to identify truthful information from misinformation.</a:t>
            </a:r>
          </a:p>
          <a:p>
            <a:pPr fontAlgn="auto">
              <a:spcAft>
                <a:spcPts val="0"/>
              </a:spcAft>
            </a:pPr>
            <a:r>
              <a:rPr lang="en-US" b="0" dirty="0"/>
              <a:t>One problem is the use of clickbait, or sensationalized headlines, that peaks the curiosity of Facebook users. </a:t>
            </a:r>
          </a:p>
          <a:p>
            <a:pPr fontAlgn="auto">
              <a:spcAft>
                <a:spcPts val="0"/>
              </a:spcAft>
            </a:pPr>
            <a:endParaRPr lang="en-US" b="0" dirty="0"/>
          </a:p>
          <a:p>
            <a:pPr fontAlgn="auto">
              <a:spcAft>
                <a:spcPts val="0"/>
              </a:spcAft>
            </a:pPr>
            <a:endParaRPr lang="en-US" b="0" dirty="0"/>
          </a:p>
          <a:p>
            <a:pPr fontAlgn="auto">
              <a:spcAft>
                <a:spcPts val="0"/>
              </a:spcAft>
            </a:pPr>
            <a:endParaRPr lang="en-US" b="0" dirty="0"/>
          </a:p>
        </p:txBody>
      </p:sp>
    </p:spTree>
    <p:extLst>
      <p:ext uri="{BB962C8B-B14F-4D97-AF65-F5344CB8AC3E}">
        <p14:creationId xmlns:p14="http://schemas.microsoft.com/office/powerpoint/2010/main" val="1711268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825A11AC-AB9D-3A47-9F41-C53E22475090}"/>
              </a:ext>
            </a:extLst>
          </p:cNvPr>
          <p:cNvSpPr txBox="1">
            <a:spLocks/>
          </p:cNvSpPr>
          <p:nvPr/>
        </p:nvSpPr>
        <p:spPr>
          <a:xfrm>
            <a:off x="457200" y="4572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Case Study: Facebook </a:t>
            </a:r>
            <a:r>
              <a:rPr lang="en-CA" b="0" dirty="0" smtClean="0"/>
              <a:t>Controversy, </a:t>
            </a:r>
            <a:r>
              <a:rPr lang="en-CA" b="0" dirty="0"/>
              <a:t>cont’d </a:t>
            </a:r>
          </a:p>
        </p:txBody>
      </p:sp>
      <p:sp>
        <p:nvSpPr>
          <p:cNvPr id="3" name="Rectangle 3">
            <a:extLst>
              <a:ext uri="{FF2B5EF4-FFF2-40B4-BE49-F238E27FC236}">
                <a16:creationId xmlns="" xmlns:a16="http://schemas.microsoft.com/office/drawing/2014/main" id="{5F6A59A8-4F46-5349-9D58-BDE64BE0E276}"/>
              </a:ext>
            </a:extLst>
          </p:cNvPr>
          <p:cNvSpPr txBox="1">
            <a:spLocks noChangeArrowheads="1"/>
          </p:cNvSpPr>
          <p:nvPr/>
        </p:nvSpPr>
        <p:spPr>
          <a:xfrm>
            <a:off x="457200" y="2103437"/>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en-US" b="0" dirty="0"/>
              <a:t>3) Cambridge Analytica</a:t>
            </a:r>
          </a:p>
          <a:p>
            <a:pPr fontAlgn="auto">
              <a:spcAft>
                <a:spcPts val="0"/>
              </a:spcAft>
            </a:pPr>
            <a:r>
              <a:rPr lang="en-US" b="0" dirty="0"/>
              <a:t>Through a third-party app, they were able to access information about 85 Million Facebook users, including psychological profiling, which allowed political ads to be micro targeted to users’ own political views and personality.</a:t>
            </a:r>
          </a:p>
          <a:p>
            <a:pPr fontAlgn="auto">
              <a:spcAft>
                <a:spcPts val="0"/>
              </a:spcAft>
            </a:pPr>
            <a:endParaRPr lang="en-US" b="0" dirty="0"/>
          </a:p>
          <a:p>
            <a:pPr fontAlgn="auto">
              <a:spcAft>
                <a:spcPts val="0"/>
              </a:spcAft>
            </a:pPr>
            <a:endParaRPr lang="en-US" b="0" dirty="0"/>
          </a:p>
          <a:p>
            <a:pPr fontAlgn="auto">
              <a:spcAft>
                <a:spcPts val="0"/>
              </a:spcAft>
            </a:pPr>
            <a:endParaRPr lang="en-US" b="0" dirty="0"/>
          </a:p>
          <a:p>
            <a:pPr fontAlgn="auto">
              <a:spcAft>
                <a:spcPts val="0"/>
              </a:spcAft>
            </a:pPr>
            <a:endParaRPr lang="en-US" b="0" dirty="0"/>
          </a:p>
        </p:txBody>
      </p:sp>
    </p:spTree>
    <p:extLst>
      <p:ext uri="{BB962C8B-B14F-4D97-AF65-F5344CB8AC3E}">
        <p14:creationId xmlns:p14="http://schemas.microsoft.com/office/powerpoint/2010/main" val="3924240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825A11AC-AB9D-3A47-9F41-C53E22475090}"/>
              </a:ext>
            </a:extLst>
          </p:cNvPr>
          <p:cNvSpPr txBox="1">
            <a:spLocks/>
          </p:cNvSpPr>
          <p:nvPr/>
        </p:nvSpPr>
        <p:spPr>
          <a:xfrm>
            <a:off x="457200" y="533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CA" b="0" dirty="0"/>
              <a:t>Case Study: Facebook </a:t>
            </a:r>
            <a:r>
              <a:rPr lang="en-CA" b="0" dirty="0" smtClean="0"/>
              <a:t>Controversy, </a:t>
            </a:r>
            <a:r>
              <a:rPr lang="en-CA" b="0" dirty="0"/>
              <a:t>cont’d </a:t>
            </a:r>
          </a:p>
        </p:txBody>
      </p:sp>
      <p:sp>
        <p:nvSpPr>
          <p:cNvPr id="3" name="Rectangle 3">
            <a:extLst>
              <a:ext uri="{FF2B5EF4-FFF2-40B4-BE49-F238E27FC236}">
                <a16:creationId xmlns="" xmlns:a16="http://schemas.microsoft.com/office/drawing/2014/main" id="{5F6A59A8-4F46-5349-9D58-BDE64BE0E276}"/>
              </a:ext>
            </a:extLst>
          </p:cNvPr>
          <p:cNvSpPr txBox="1">
            <a:spLocks noChangeArrowheads="1"/>
          </p:cNvSpPr>
          <p:nvPr/>
        </p:nvSpPr>
        <p:spPr>
          <a:xfrm>
            <a:off x="457200" y="2027237"/>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en-US" b="0" dirty="0"/>
              <a:t>The Facebook controversy shows how fake news can influence the political realm. </a:t>
            </a:r>
          </a:p>
          <a:p>
            <a:pPr marL="0" indent="0" fontAlgn="auto">
              <a:spcAft>
                <a:spcPts val="0"/>
              </a:spcAft>
              <a:buNone/>
            </a:pPr>
            <a:r>
              <a:rPr lang="en-US" b="0" dirty="0"/>
              <a:t>What are some other examples of ways fake news, or misinformation, is being used in social media?</a:t>
            </a:r>
          </a:p>
          <a:p>
            <a:pPr marL="0" indent="0" fontAlgn="auto">
              <a:spcAft>
                <a:spcPts val="0"/>
              </a:spcAft>
              <a:buNone/>
            </a:pPr>
            <a:endParaRPr lang="en-US" b="0" dirty="0"/>
          </a:p>
          <a:p>
            <a:pPr marL="0" indent="0" fontAlgn="auto">
              <a:spcAft>
                <a:spcPts val="0"/>
              </a:spcAft>
              <a:buNone/>
            </a:pPr>
            <a:r>
              <a:rPr lang="en-US" b="0" dirty="0"/>
              <a:t>What are the consequences of these examples?</a:t>
            </a:r>
          </a:p>
          <a:p>
            <a:pPr fontAlgn="auto">
              <a:spcAft>
                <a:spcPts val="0"/>
              </a:spcAft>
            </a:pPr>
            <a:endParaRPr lang="en-US" b="0" dirty="0"/>
          </a:p>
          <a:p>
            <a:pPr fontAlgn="auto">
              <a:spcAft>
                <a:spcPts val="0"/>
              </a:spcAft>
            </a:pPr>
            <a:endParaRPr lang="en-US" b="0" dirty="0"/>
          </a:p>
          <a:p>
            <a:pPr fontAlgn="auto">
              <a:spcAft>
                <a:spcPts val="0"/>
              </a:spcAft>
            </a:pPr>
            <a:endParaRPr lang="en-US" b="0" dirty="0"/>
          </a:p>
        </p:txBody>
      </p:sp>
    </p:spTree>
    <p:extLst>
      <p:ext uri="{BB962C8B-B14F-4D97-AF65-F5344CB8AC3E}">
        <p14:creationId xmlns:p14="http://schemas.microsoft.com/office/powerpoint/2010/main" val="3631839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_OUP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xford template (TH)_2.potx  -  Read-Only" id="{8D574FD2-D363-4ABE-AE09-0FD09556BD74}" vid="{328F76B4-8B4B-4449-B6D0-89D9E684447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xford template (TH)_2.potx  -  Read-Only" id="{8D574FD2-D363-4ABE-AE09-0FD09556BD74}" vid="{57D5FB25-C71A-4FA0-B2CB-224F648BF6A8}"/>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xford template (TH)_2.potx  -  Read-Only" id="{8D574FD2-D363-4ABE-AE09-0FD09556BD74}" vid="{0E03ACEF-5A19-4B88-B2E6-625A1FE4D0E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PPT_OUP_THEME</Template>
  <TotalTime>11249</TotalTime>
  <Words>1698</Words>
  <Application>Microsoft Office PowerPoint</Application>
  <PresentationFormat>On-screen Show (4:3)</PresentationFormat>
  <Paragraphs>228</Paragraphs>
  <Slides>41</Slides>
  <Notes>36</Notes>
  <HiddenSlides>0</HiddenSlides>
  <MMClips>0</MMClips>
  <ScaleCrop>false</ScaleCrop>
  <HeadingPairs>
    <vt:vector size="4" baseType="variant">
      <vt:variant>
        <vt:lpstr>Theme</vt:lpstr>
      </vt:variant>
      <vt:variant>
        <vt:i4>3</vt:i4>
      </vt:variant>
      <vt:variant>
        <vt:lpstr>Slide Titles</vt:lpstr>
      </vt:variant>
      <vt:variant>
        <vt:i4>41</vt:i4>
      </vt:variant>
    </vt:vector>
  </HeadingPairs>
  <TitlesOfParts>
    <vt:vector size="44" baseType="lpstr">
      <vt:lpstr>PPT_OUP_THEME</vt:lpstr>
      <vt:lpstr>Custom Design</vt:lpstr>
      <vt:lpstr>1_Custom Design</vt:lpstr>
      <vt:lpstr>Chapter 1</vt:lpstr>
      <vt:lpstr>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Technology?</vt:lpstr>
      <vt:lpstr>What is Technology? cont’d</vt:lpstr>
      <vt:lpstr>1. Technology as Material Substance</vt:lpstr>
      <vt:lpstr>2. Technology as Knowledge</vt:lpstr>
      <vt:lpstr>Technology as Knowledge, cont’d</vt:lpstr>
      <vt:lpstr>Technology as Knowledge, cont’d</vt:lpstr>
      <vt:lpstr>Technology as Knowledge, cont’d</vt:lpstr>
      <vt:lpstr>3. Technology as Practice</vt:lpstr>
      <vt:lpstr>4. Technology as Technique</vt:lpstr>
      <vt:lpstr>5. Technology as Society</vt:lpstr>
      <vt:lpstr>Making Sense of These Definitions</vt:lpstr>
      <vt:lpstr>Proposing a New Definition</vt:lpstr>
      <vt:lpstr>Proposing a New Definition, cont’d</vt:lpstr>
      <vt:lpstr>Proposing a New Definition, cont’d</vt:lpstr>
      <vt:lpstr>Contemporary Discussions  of Technology</vt:lpstr>
      <vt:lpstr>Simulation</vt:lpstr>
      <vt:lpstr>Simulation, cont’d</vt:lpstr>
      <vt:lpstr>Augmentation</vt:lpstr>
      <vt:lpstr>Augmentation, cont’d</vt:lpstr>
      <vt:lpstr>Augmentation, cont’d</vt:lpstr>
      <vt:lpstr>PowerPoint Presentation</vt:lpstr>
      <vt:lpstr>PowerPoint Presentation</vt:lpstr>
      <vt:lpstr>PowerPoint Presentation</vt:lpstr>
      <vt:lpstr>Challenges in This Area of Study</vt:lpstr>
      <vt:lpstr>1. Rapid Technological Advances</vt:lpstr>
      <vt:lpstr>2. Unprecedented Social Change</vt:lpstr>
      <vt:lpstr>3. Direction and Type of Effect</vt:lpstr>
      <vt:lpstr>4. Target Group</vt:lpstr>
      <vt:lpstr>5. Changing Uses</vt:lpstr>
      <vt:lpstr>PowerPoint Presentation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dc:creator>
  <cp:lastModifiedBy>Lauren Kates</cp:lastModifiedBy>
  <cp:revision>769</cp:revision>
  <cp:lastPrinted>2012-09-05T19:49:19Z</cp:lastPrinted>
  <dcterms:created xsi:type="dcterms:W3CDTF">1601-01-01T00:00:00Z</dcterms:created>
  <dcterms:modified xsi:type="dcterms:W3CDTF">2020-05-21T18:19:02Z</dcterms:modified>
</cp:coreProperties>
</file>