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1" r:id="rId3"/>
  </p:sldMasterIdLst>
  <p:notesMasterIdLst>
    <p:notesMasterId r:id="rId20"/>
  </p:notesMasterIdLst>
  <p:sldIdLst>
    <p:sldId id="261" r:id="rId4"/>
    <p:sldId id="270" r:id="rId5"/>
    <p:sldId id="271" r:id="rId6"/>
    <p:sldId id="320" r:id="rId7"/>
    <p:sldId id="321" r:id="rId8"/>
    <p:sldId id="343" r:id="rId9"/>
    <p:sldId id="278" r:id="rId10"/>
    <p:sldId id="326" r:id="rId11"/>
    <p:sldId id="300" r:id="rId12"/>
    <p:sldId id="337" r:id="rId13"/>
    <p:sldId id="295" r:id="rId14"/>
    <p:sldId id="338" r:id="rId15"/>
    <p:sldId id="339" r:id="rId16"/>
    <p:sldId id="340" r:id="rId17"/>
    <p:sldId id="341" r:id="rId18"/>
    <p:sldId id="34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55" autoAdjust="0"/>
    <p:restoredTop sz="93520" autoAdjust="0"/>
  </p:normalViewPr>
  <p:slideViewPr>
    <p:cSldViewPr snapToGrid="0" snapToObjects="1">
      <p:cViewPr varScale="1">
        <p:scale>
          <a:sx n="100" d="100"/>
          <a:sy n="100" d="100"/>
        </p:scale>
        <p:origin x="5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5/12/20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7931" y="586409"/>
            <a:ext cx="8488017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82957" y="1808921"/>
            <a:ext cx="3578088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8138" y="1152525"/>
            <a:ext cx="8488362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06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5/12/20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5/12/20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5/12/20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8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5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6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5/12/20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5/12/20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9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175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043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" y="0"/>
            <a:ext cx="9139050" cy="68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7117882" y="6423727"/>
            <a:ext cx="1568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2018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ED4-9F4B-419D-860C-1298080DDD50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Classical Myth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2776945" y="1741656"/>
            <a:ext cx="3590110" cy="4398004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by Barry B. Powell</a:t>
            </a:r>
          </a:p>
        </p:txBody>
      </p:sp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Semitic Myth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454611"/>
          </a:xfrm>
        </p:spPr>
        <p:txBody>
          <a:bodyPr>
            <a:normAutofit/>
          </a:bodyPr>
          <a:lstStyle/>
          <a:p>
            <a:r>
              <a:rPr lang="en-US" b="1" dirty="0"/>
              <a:t>Semites</a:t>
            </a:r>
            <a:r>
              <a:rPr lang="en-US" dirty="0"/>
              <a:t>: disunited, seminomadic peoples</a:t>
            </a:r>
          </a:p>
          <a:p>
            <a:r>
              <a:rPr lang="en-US" b="1" dirty="0">
                <a:solidFill>
                  <a:schemeClr val="accent1"/>
                </a:solidFill>
              </a:rPr>
              <a:t>Akkadians</a:t>
            </a:r>
            <a:r>
              <a:rPr lang="en-US" dirty="0">
                <a:solidFill>
                  <a:schemeClr val="accent1"/>
                </a:solidFill>
              </a:rPr>
              <a:t> appropriate Sumerian myths</a:t>
            </a:r>
          </a:p>
          <a:p>
            <a:r>
              <a:rPr lang="en-US" dirty="0">
                <a:solidFill>
                  <a:schemeClr val="accent1"/>
                </a:solidFill>
              </a:rPr>
              <a:t>Rise of the Babylonians</a:t>
            </a:r>
          </a:p>
          <a:p>
            <a:r>
              <a:rPr lang="en-US" dirty="0"/>
              <a:t>The </a:t>
            </a:r>
            <a:r>
              <a:rPr lang="en-US" b="1" dirty="0"/>
              <a:t>Hebrews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Abraham and Moses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 Babylonian Captivity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Writing system</a:t>
            </a:r>
          </a:p>
        </p:txBody>
      </p:sp>
    </p:spTree>
    <p:extLst>
      <p:ext uri="{BB962C8B-B14F-4D97-AF65-F5344CB8AC3E}">
        <p14:creationId xmlns:p14="http://schemas.microsoft.com/office/powerpoint/2010/main" val="414411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Greek Myth in the Archaic Period: Homer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689389"/>
          </a:xfrm>
        </p:spPr>
        <p:txBody>
          <a:bodyPr>
            <a:normAutofit/>
          </a:bodyPr>
          <a:lstStyle/>
          <a:p>
            <a:r>
              <a:rPr lang="en-US" dirty="0"/>
              <a:t>Earliest Greek literature: the </a:t>
            </a:r>
            <a:r>
              <a:rPr lang="en-US" b="1" dirty="0"/>
              <a:t>epics</a:t>
            </a:r>
            <a:r>
              <a:rPr lang="en-US" dirty="0"/>
              <a:t> </a:t>
            </a:r>
            <a:r>
              <a:rPr lang="en-US" i="1" dirty="0"/>
              <a:t>Iliad</a:t>
            </a:r>
            <a:r>
              <a:rPr lang="en-US" dirty="0"/>
              <a:t> and </a:t>
            </a:r>
            <a:r>
              <a:rPr lang="en-US" i="1" dirty="0"/>
              <a:t>Odyssey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Written down in the eighth century BC</a:t>
            </a:r>
          </a:p>
          <a:p>
            <a:r>
              <a:rPr lang="en-US" dirty="0"/>
              <a:t>Heinrich Schliemann’s finds at Troy</a:t>
            </a:r>
          </a:p>
          <a:p>
            <a:r>
              <a:rPr lang="en-US" dirty="0"/>
              <a:t>Reflect both Bronze Age and Dark Age Greek details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Social and religious values of the eighth century</a:t>
            </a:r>
          </a:p>
        </p:txBody>
      </p:sp>
    </p:spTree>
    <p:extLst>
      <p:ext uri="{BB962C8B-B14F-4D97-AF65-F5344CB8AC3E}">
        <p14:creationId xmlns:p14="http://schemas.microsoft.com/office/powerpoint/2010/main" val="86653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Greek Myth in the Archaic Period: Hesiod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689389"/>
          </a:xfrm>
        </p:spPr>
        <p:txBody>
          <a:bodyPr>
            <a:normAutofit/>
          </a:bodyPr>
          <a:lstStyle/>
          <a:p>
            <a:r>
              <a:rPr lang="en-US" dirty="0"/>
              <a:t>750–700 BC?</a:t>
            </a:r>
          </a:p>
          <a:p>
            <a:r>
              <a:rPr lang="en-US" i="1" dirty="0">
                <a:solidFill>
                  <a:schemeClr val="accent1"/>
                </a:solidFill>
              </a:rPr>
              <a:t>Theogony</a:t>
            </a:r>
            <a:r>
              <a:rPr lang="en-US" dirty="0">
                <a:solidFill>
                  <a:schemeClr val="accent1"/>
                </a:solidFill>
              </a:rPr>
              <a:t> and </a:t>
            </a:r>
            <a:r>
              <a:rPr lang="en-US" i="1" dirty="0">
                <a:solidFill>
                  <a:schemeClr val="accent1"/>
                </a:solidFill>
              </a:rPr>
              <a:t>Works and Days</a:t>
            </a:r>
          </a:p>
          <a:p>
            <a:r>
              <a:rPr lang="en-US" dirty="0">
                <a:solidFill>
                  <a:schemeClr val="accent1"/>
                </a:solidFill>
              </a:rPr>
              <a:t>Hesiod is inspired by the Muses and gives the first definition of a </a:t>
            </a:r>
            <a:r>
              <a:rPr lang="en-US" i="1" dirty="0">
                <a:solidFill>
                  <a:schemeClr val="accent1"/>
                </a:solidFill>
              </a:rPr>
              <a:t>poet </a:t>
            </a:r>
            <a:r>
              <a:rPr lang="en-US" dirty="0">
                <a:solidFill>
                  <a:schemeClr val="accent1"/>
                </a:solidFill>
              </a:rPr>
              <a:t>(“maker”)</a:t>
            </a:r>
          </a:p>
          <a:p>
            <a:r>
              <a:rPr lang="en-US" i="1" dirty="0"/>
              <a:t>Theogony</a:t>
            </a:r>
            <a:r>
              <a:rPr lang="en-US" dirty="0"/>
              <a:t>: creation of the present world order</a:t>
            </a:r>
          </a:p>
          <a:p>
            <a:r>
              <a:rPr lang="en-US" i="1" dirty="0">
                <a:solidFill>
                  <a:schemeClr val="accent1"/>
                </a:solidFill>
              </a:rPr>
              <a:t>Works and </a:t>
            </a:r>
            <a:r>
              <a:rPr lang="en-US" i="1" dirty="0"/>
              <a:t>Days</a:t>
            </a:r>
            <a:r>
              <a:rPr lang="en-US" dirty="0"/>
              <a:t>: “wisdom literature”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Personal details about Hesiod himself</a:t>
            </a:r>
          </a:p>
        </p:txBody>
      </p:sp>
    </p:spTree>
    <p:extLst>
      <p:ext uri="{BB962C8B-B14F-4D97-AF65-F5344CB8AC3E}">
        <p14:creationId xmlns:p14="http://schemas.microsoft.com/office/powerpoint/2010/main" val="3544199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41462"/>
          </a:xfrm>
        </p:spPr>
        <p:txBody>
          <a:bodyPr>
            <a:normAutofit/>
          </a:bodyPr>
          <a:lstStyle/>
          <a:p>
            <a:r>
              <a:rPr lang="en-US" dirty="0"/>
              <a:t>Greek Myth in the Archaic Period: </a:t>
            </a:r>
            <a:br>
              <a:rPr lang="en-US" dirty="0"/>
            </a:br>
            <a:r>
              <a:rPr lang="en-US" dirty="0"/>
              <a:t>Homeric Hymns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816100"/>
            <a:ext cx="8229600" cy="44734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Post-Homeric Cyclic Poems</a:t>
            </a:r>
          </a:p>
          <a:p>
            <a:r>
              <a:rPr lang="en-US" b="1" dirty="0"/>
              <a:t>Homeric Hymns</a:t>
            </a:r>
            <a:r>
              <a:rPr lang="en-US" dirty="0"/>
              <a:t>: poems to various gods and goddesses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Invokes god or goddess by listing cult names and telling an important story about the deity</a:t>
            </a:r>
          </a:p>
          <a:p>
            <a:r>
              <a:rPr lang="en-US" dirty="0"/>
              <a:t>Lyric poetry and individual experience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Touch on mythical themes</a:t>
            </a:r>
          </a:p>
        </p:txBody>
      </p:sp>
    </p:spTree>
    <p:extLst>
      <p:ext uri="{BB962C8B-B14F-4D97-AF65-F5344CB8AC3E}">
        <p14:creationId xmlns:p14="http://schemas.microsoft.com/office/powerpoint/2010/main" val="1394313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41462"/>
          </a:xfrm>
        </p:spPr>
        <p:txBody>
          <a:bodyPr>
            <a:normAutofit/>
          </a:bodyPr>
          <a:lstStyle/>
          <a:p>
            <a:r>
              <a:rPr lang="en-US" dirty="0"/>
              <a:t>Greek Myth in the Classical Period: </a:t>
            </a:r>
            <a:br>
              <a:rPr lang="en-US" dirty="0"/>
            </a:br>
            <a:r>
              <a:rPr lang="en-US" dirty="0"/>
              <a:t>Tragedy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500" y="1816100"/>
            <a:ext cx="8509000" cy="44734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Ethics and secular law at the heart of </a:t>
            </a:r>
            <a:r>
              <a:rPr lang="en-US" b="1" dirty="0">
                <a:solidFill>
                  <a:schemeClr val="accent1"/>
                </a:solidFill>
              </a:rPr>
              <a:t>humanism</a:t>
            </a:r>
          </a:p>
          <a:p>
            <a:r>
              <a:rPr lang="en-US" i="1" dirty="0" err="1"/>
              <a:t>Rhapsodes</a:t>
            </a:r>
            <a:r>
              <a:rPr lang="en-US" dirty="0"/>
              <a:t> and </a:t>
            </a:r>
            <a:r>
              <a:rPr lang="en-US" i="1" dirty="0" err="1"/>
              <a:t>aoidoi</a:t>
            </a:r>
            <a:r>
              <a:rPr lang="en-US" i="1" dirty="0"/>
              <a:t> 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Choral song</a:t>
            </a:r>
          </a:p>
          <a:p>
            <a:r>
              <a:rPr lang="en-US" dirty="0">
                <a:solidFill>
                  <a:schemeClr val="accent1"/>
                </a:solidFill>
              </a:rPr>
              <a:t>Origins of tragedy obscure</a:t>
            </a:r>
          </a:p>
          <a:p>
            <a:r>
              <a:rPr lang="en-US" dirty="0"/>
              <a:t>Popular Athenian entertainment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Aristotle on cleansing through “pity and fear”</a:t>
            </a:r>
          </a:p>
          <a:p>
            <a:r>
              <a:rPr lang="en-US" b="1" dirty="0"/>
              <a:t>Aeschylus</a:t>
            </a:r>
            <a:r>
              <a:rPr lang="en-US" dirty="0"/>
              <a:t>, </a:t>
            </a:r>
            <a:r>
              <a:rPr lang="en-US" b="1" dirty="0"/>
              <a:t>Sophocles</a:t>
            </a:r>
            <a:r>
              <a:rPr lang="en-US" dirty="0"/>
              <a:t>, and </a:t>
            </a:r>
            <a:r>
              <a:rPr lang="en-US" b="1" dirty="0"/>
              <a:t>Euripides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58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2062"/>
          </a:xfrm>
        </p:spPr>
        <p:txBody>
          <a:bodyPr>
            <a:normAutofit/>
          </a:bodyPr>
          <a:lstStyle/>
          <a:p>
            <a:r>
              <a:rPr lang="en-US" dirty="0"/>
              <a:t>Greek Myth in the Hellenistic Period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500" y="1536700"/>
            <a:ext cx="8509000" cy="4752889"/>
          </a:xfrm>
        </p:spPr>
        <p:txBody>
          <a:bodyPr>
            <a:normAutofit/>
          </a:bodyPr>
          <a:lstStyle/>
          <a:p>
            <a:r>
              <a:rPr lang="en-US" i="1" dirty="0" err="1">
                <a:solidFill>
                  <a:schemeClr val="accent1"/>
                </a:solidFill>
              </a:rPr>
              <a:t>Mouseion</a:t>
            </a:r>
            <a:r>
              <a:rPr lang="en-US" dirty="0">
                <a:solidFill>
                  <a:schemeClr val="accent1"/>
                </a:solidFill>
              </a:rPr>
              <a:t>: first real library at Alexandria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Establishment of texts and critical principles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Literature now written to be read aloud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More self-conscious and learned</a:t>
            </a:r>
          </a:p>
          <a:p>
            <a:r>
              <a:rPr lang="en-US" dirty="0"/>
              <a:t>Callimachus and </a:t>
            </a:r>
            <a:r>
              <a:rPr lang="en-US" b="1" dirty="0"/>
              <a:t>Apollonius of Rhodes</a:t>
            </a:r>
          </a:p>
          <a:p>
            <a:r>
              <a:rPr lang="en-US" dirty="0">
                <a:solidFill>
                  <a:schemeClr val="accent1"/>
                </a:solidFill>
              </a:rPr>
              <a:t>The </a:t>
            </a:r>
            <a:r>
              <a:rPr lang="en-US" b="1" i="1" dirty="0">
                <a:solidFill>
                  <a:schemeClr val="accent1"/>
                </a:solidFill>
              </a:rPr>
              <a:t>Library</a:t>
            </a:r>
            <a:r>
              <a:rPr lang="en-US" b="1" dirty="0">
                <a:solidFill>
                  <a:schemeClr val="accent1"/>
                </a:solidFill>
              </a:rPr>
              <a:t> of </a:t>
            </a:r>
            <a:r>
              <a:rPr lang="en-US" b="1" dirty="0" err="1">
                <a:solidFill>
                  <a:schemeClr val="accent1"/>
                </a:solidFill>
              </a:rPr>
              <a:t>Apollodorus</a:t>
            </a:r>
            <a:r>
              <a:rPr lang="en-US" dirty="0">
                <a:solidFill>
                  <a:schemeClr val="accent1"/>
                </a:solidFill>
              </a:rPr>
              <a:t>: most important work of the mythographers</a:t>
            </a:r>
          </a:p>
        </p:txBody>
      </p:sp>
    </p:spTree>
    <p:extLst>
      <p:ext uri="{BB962C8B-B14F-4D97-AF65-F5344CB8AC3E}">
        <p14:creationId xmlns:p14="http://schemas.microsoft.com/office/powerpoint/2010/main" val="290483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2062"/>
          </a:xfrm>
        </p:spPr>
        <p:txBody>
          <a:bodyPr>
            <a:normAutofit/>
          </a:bodyPr>
          <a:lstStyle/>
          <a:p>
            <a:r>
              <a:rPr lang="en-US" dirty="0"/>
              <a:t>The Roman Appropriation of Greek Myth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500" y="1536700"/>
            <a:ext cx="8509000" cy="4752889"/>
          </a:xfrm>
        </p:spPr>
        <p:txBody>
          <a:bodyPr>
            <a:normAutofit/>
          </a:bodyPr>
          <a:lstStyle/>
          <a:p>
            <a:r>
              <a:rPr lang="en-US" dirty="0"/>
              <a:t>Romans adapt the whole body of Greek myths</a:t>
            </a:r>
          </a:p>
          <a:p>
            <a:r>
              <a:rPr lang="en-US" b="1" dirty="0"/>
              <a:t>Vergil</a:t>
            </a:r>
          </a:p>
          <a:p>
            <a:r>
              <a:rPr lang="en-US" b="1" dirty="0"/>
              <a:t>Ovid’s </a:t>
            </a:r>
            <a:r>
              <a:rPr lang="en-US" b="1" i="1" dirty="0"/>
              <a:t>Metamorphoses</a:t>
            </a:r>
            <a:r>
              <a:rPr lang="en-US" dirty="0"/>
              <a:t>: most important source of early Roman empire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Defines what the world thinks of as classical myth</a:t>
            </a:r>
          </a:p>
          <a:p>
            <a:r>
              <a:rPr lang="en-US" dirty="0"/>
              <a:t>Livy and Seneca’s tragedies</a:t>
            </a:r>
          </a:p>
          <a:p>
            <a:r>
              <a:rPr lang="en-US" dirty="0"/>
              <a:t>Separating myth from literature</a:t>
            </a:r>
          </a:p>
        </p:txBody>
      </p:sp>
    </p:spTree>
    <p:extLst>
      <p:ext uri="{BB962C8B-B14F-4D97-AF65-F5344CB8AC3E}">
        <p14:creationId xmlns:p14="http://schemas.microsoft.com/office/powerpoint/2010/main" val="238649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914"/>
            <a:ext cx="9144000" cy="1346886"/>
          </a:xfrm>
        </p:spPr>
        <p:txBody>
          <a:bodyPr>
            <a:normAutofit/>
          </a:bodyPr>
          <a:lstStyle/>
          <a:p>
            <a:r>
              <a:rPr lang="en-US" dirty="0"/>
              <a:t>Chapter 3</a:t>
            </a:r>
            <a:br>
              <a:rPr lang="en-US" dirty="0"/>
            </a:br>
            <a:r>
              <a:rPr lang="en-US" dirty="0"/>
              <a:t>The Development of Classical Myth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816446"/>
            <a:ext cx="8229600" cy="4127156"/>
          </a:xfrm>
        </p:spPr>
        <p:txBody>
          <a:bodyPr/>
          <a:lstStyle/>
          <a:p>
            <a:r>
              <a:rPr lang="en-US" dirty="0"/>
              <a:t>The Beginnings of Greek Myth</a:t>
            </a:r>
          </a:p>
          <a:p>
            <a:r>
              <a:rPr lang="en-US" dirty="0"/>
              <a:t>The Influence of Near Eastern Myth</a:t>
            </a:r>
          </a:p>
          <a:p>
            <a:r>
              <a:rPr lang="en-US" dirty="0"/>
              <a:t>Greek Myth in the Archaic Period</a:t>
            </a:r>
          </a:p>
          <a:p>
            <a:r>
              <a:rPr lang="en-US" dirty="0"/>
              <a:t>Greek Myth in the Classical Period: Tragedy</a:t>
            </a:r>
          </a:p>
          <a:p>
            <a:r>
              <a:rPr lang="en-US" dirty="0"/>
              <a:t>Greek Myth in the Hellenistic Period</a:t>
            </a:r>
          </a:p>
          <a:p>
            <a:r>
              <a:rPr lang="en-US" dirty="0"/>
              <a:t>The Roman Appropriation of Greek Myth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1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Beginnings of Greek Myth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17638"/>
            <a:ext cx="8229600" cy="4624816"/>
          </a:xfrm>
        </p:spPr>
        <p:txBody>
          <a:bodyPr>
            <a:normAutofit/>
          </a:bodyPr>
          <a:lstStyle/>
          <a:p>
            <a:r>
              <a:rPr lang="en-US" dirty="0"/>
              <a:t>Early human figurines with exaggerated or conspicuous fertility features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Cycladic figurines</a:t>
            </a:r>
          </a:p>
          <a:p>
            <a:r>
              <a:rPr lang="en-US" b="1" i="1" dirty="0" err="1"/>
              <a:t>Potnia</a:t>
            </a:r>
            <a:r>
              <a:rPr lang="en-US" b="1" i="1" dirty="0"/>
              <a:t> </a:t>
            </a:r>
            <a:r>
              <a:rPr lang="en-US" b="1" i="1" dirty="0" err="1"/>
              <a:t>Thêrôn</a:t>
            </a:r>
            <a:r>
              <a:rPr lang="en-US" b="1" i="1" dirty="0"/>
              <a:t> </a:t>
            </a:r>
            <a:r>
              <a:rPr lang="en-US" dirty="0"/>
              <a:t>figures and Artemis</a:t>
            </a:r>
          </a:p>
          <a:p>
            <a:r>
              <a:rPr lang="en-US" dirty="0"/>
              <a:t>Comparing myths of Indo-European peoples</a:t>
            </a:r>
          </a:p>
          <a:p>
            <a:r>
              <a:rPr lang="en-US" dirty="0"/>
              <a:t>Greek gods and the Linear B tablets</a:t>
            </a:r>
          </a:p>
          <a:p>
            <a:r>
              <a:rPr lang="en-US" dirty="0"/>
              <a:t>Illiterate singers and oral tradition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Homer and the </a:t>
            </a:r>
            <a:r>
              <a:rPr lang="en-US" i="1" dirty="0" err="1">
                <a:solidFill>
                  <a:schemeClr val="accent1"/>
                </a:solidFill>
              </a:rPr>
              <a:t>aoidoi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0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830" y="5045339"/>
            <a:ext cx="4398447" cy="566738"/>
          </a:xfrm>
        </p:spPr>
        <p:txBody>
          <a:bodyPr/>
          <a:lstStyle/>
          <a:p>
            <a:r>
              <a:rPr lang="en-US" dirty="0"/>
              <a:t>Figure 3.1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1830" y="5612077"/>
            <a:ext cx="4398447" cy="852223"/>
          </a:xfrm>
        </p:spPr>
        <p:txBody>
          <a:bodyPr/>
          <a:lstStyle/>
          <a:p>
            <a:r>
              <a:rPr lang="en-US" dirty="0"/>
              <a:t>Goddess giving birth, statue from </a:t>
            </a:r>
            <a:r>
              <a:rPr lang="en-US" dirty="0" err="1"/>
              <a:t>Çatal</a:t>
            </a:r>
            <a:r>
              <a:rPr lang="en-US" dirty="0"/>
              <a:t> </a:t>
            </a:r>
            <a:r>
              <a:rPr lang="en-US" dirty="0" err="1"/>
              <a:t>Hüyük</a:t>
            </a:r>
            <a:r>
              <a:rPr lang="en-US" dirty="0"/>
              <a:t>, c. 6500–5700 BC. (</a:t>
            </a:r>
            <a:r>
              <a:rPr lang="en-US" i="1" dirty="0"/>
              <a:t>Museum of Anatolian Civilization, Ankara, Turkey</a:t>
            </a:r>
            <a:r>
              <a:rPr lang="en-US" dirty="0"/>
              <a:t>)</a:t>
            </a:r>
          </a:p>
        </p:txBody>
      </p:sp>
      <p:pic>
        <p:nvPicPr>
          <p:cNvPr id="8" name="Picture Placeholder 7" descr="A naked woman with exaggerated breasts sits on a throne. There are leopard heads on either side of the throne.  The woman is giving birth; the infant's head is just visible beneah her stomach, between her legs." title="Figure 3.1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825177" y="537643"/>
            <a:ext cx="3493646" cy="4662524"/>
          </a:xfrm>
        </p:spPr>
      </p:pic>
    </p:spTree>
    <p:extLst>
      <p:ext uri="{BB962C8B-B14F-4D97-AF65-F5344CB8AC3E}">
        <p14:creationId xmlns:p14="http://schemas.microsoft.com/office/powerpoint/2010/main" val="65667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922" y="4873177"/>
            <a:ext cx="5486400" cy="566738"/>
          </a:xfrm>
        </p:spPr>
        <p:txBody>
          <a:bodyPr/>
          <a:lstStyle/>
          <a:p>
            <a:r>
              <a:rPr lang="en-US" dirty="0"/>
              <a:t>Figure 3.3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6922" y="5439915"/>
            <a:ext cx="5486400" cy="681485"/>
          </a:xfrm>
        </p:spPr>
        <p:txBody>
          <a:bodyPr>
            <a:normAutofit/>
          </a:bodyPr>
          <a:lstStyle/>
          <a:p>
            <a:r>
              <a:rPr lang="en-US" dirty="0"/>
              <a:t>Artemis </a:t>
            </a:r>
            <a:r>
              <a:rPr lang="en-US" dirty="0" err="1"/>
              <a:t>Potnia</a:t>
            </a:r>
            <a:r>
              <a:rPr lang="en-US" dirty="0"/>
              <a:t> </a:t>
            </a:r>
            <a:r>
              <a:rPr lang="en-US" dirty="0" err="1"/>
              <a:t>Thêrôn</a:t>
            </a:r>
            <a:r>
              <a:rPr lang="en-US" dirty="0"/>
              <a:t> on a gold pendant, c. 650 BC. (</a:t>
            </a:r>
            <a:r>
              <a:rPr lang="en-US" i="1" dirty="0"/>
              <a:t>Cleveland Museum of Art, Ohio</a:t>
            </a:r>
            <a:r>
              <a:rPr lang="en-US" dirty="0"/>
              <a:t>)</a:t>
            </a:r>
          </a:p>
        </p:txBody>
      </p:sp>
      <p:pic>
        <p:nvPicPr>
          <p:cNvPr id="8" name="Picture Placeholder 7" descr="On a gold pendant, a winged female figure holds lions in either hand. " title="Figure 3.3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740291" y="545797"/>
            <a:ext cx="3663419" cy="4479780"/>
          </a:xfrm>
        </p:spPr>
      </p:pic>
    </p:spTree>
    <p:extLst>
      <p:ext uri="{BB962C8B-B14F-4D97-AF65-F5344CB8AC3E}">
        <p14:creationId xmlns:p14="http://schemas.microsoft.com/office/powerpoint/2010/main" val="6005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922" y="5190677"/>
            <a:ext cx="5486400" cy="566738"/>
          </a:xfrm>
        </p:spPr>
        <p:txBody>
          <a:bodyPr/>
          <a:lstStyle/>
          <a:p>
            <a:r>
              <a:rPr lang="en-US" dirty="0"/>
              <a:t>Figure 3.4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6922" y="5757415"/>
            <a:ext cx="5486400" cy="770385"/>
          </a:xfrm>
        </p:spPr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i="1" dirty="0" err="1"/>
              <a:t>aoidos</a:t>
            </a:r>
            <a:r>
              <a:rPr lang="en-US" dirty="0"/>
              <a:t> sings to a lyre on an Attic cup, c. 515 BC. (</a:t>
            </a:r>
            <a:r>
              <a:rPr lang="en-US" i="1" dirty="0" err="1"/>
              <a:t>Chazen</a:t>
            </a:r>
            <a:r>
              <a:rPr lang="en-US" i="1" dirty="0"/>
              <a:t> Museum of Art, Madison, Wisconsin</a:t>
            </a:r>
            <a:r>
              <a:rPr lang="en-US" dirty="0"/>
              <a:t>)</a:t>
            </a:r>
            <a:endParaRPr lang="en-US" i="1" dirty="0"/>
          </a:p>
        </p:txBody>
      </p:sp>
      <p:pic>
        <p:nvPicPr>
          <p:cNvPr id="8" name="Picture Placeholder 7" descr="A man sits on a folding chair, singing to a lyre that he is holding and playing in his lap. He wears his hair in a kind of turban and has his cloak thrown over his shoulder. " title="Figure 3.4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863928" y="710897"/>
            <a:ext cx="3416145" cy="4479780"/>
          </a:xfrm>
        </p:spPr>
      </p:pic>
    </p:spTree>
    <p:extLst>
      <p:ext uri="{BB962C8B-B14F-4D97-AF65-F5344CB8AC3E}">
        <p14:creationId xmlns:p14="http://schemas.microsoft.com/office/powerpoint/2010/main" val="125737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Influence of Near Eastern Myth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5287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Many important Greek myths have their origin in </a:t>
            </a:r>
            <a:r>
              <a:rPr lang="en-US" b="1" dirty="0">
                <a:solidFill>
                  <a:schemeClr val="accent1"/>
                </a:solidFill>
              </a:rPr>
              <a:t>Mesopotamia</a:t>
            </a:r>
          </a:p>
          <a:p>
            <a:r>
              <a:rPr lang="en-US" dirty="0">
                <a:solidFill>
                  <a:schemeClr val="accent1"/>
                </a:solidFill>
              </a:rPr>
              <a:t>Discovery of the ancient Near East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Translation of </a:t>
            </a:r>
            <a:r>
              <a:rPr lang="en-US" i="1" dirty="0">
                <a:solidFill>
                  <a:schemeClr val="accent1"/>
                </a:solidFill>
              </a:rPr>
              <a:t>cuneiform</a:t>
            </a:r>
            <a:r>
              <a:rPr lang="en-US" dirty="0">
                <a:solidFill>
                  <a:schemeClr val="accent1"/>
                </a:solidFill>
              </a:rPr>
              <a:t> writing</a:t>
            </a:r>
          </a:p>
        </p:txBody>
      </p:sp>
    </p:spTree>
    <p:extLst>
      <p:ext uri="{BB962C8B-B14F-4D97-AF65-F5344CB8AC3E}">
        <p14:creationId xmlns:p14="http://schemas.microsoft.com/office/powerpoint/2010/main" val="145426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549" y="5137668"/>
            <a:ext cx="5354161" cy="566738"/>
          </a:xfrm>
        </p:spPr>
        <p:txBody>
          <a:bodyPr/>
          <a:lstStyle/>
          <a:p>
            <a:r>
              <a:rPr lang="en-US" dirty="0"/>
              <a:t>Map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6549" y="5704406"/>
            <a:ext cx="5354161" cy="600976"/>
          </a:xfrm>
        </p:spPr>
        <p:txBody>
          <a:bodyPr/>
          <a:lstStyle/>
          <a:p>
            <a:r>
              <a:rPr lang="en-US" dirty="0"/>
              <a:t>The Ancient Near East</a:t>
            </a:r>
          </a:p>
        </p:txBody>
      </p:sp>
      <p:pic>
        <p:nvPicPr>
          <p:cNvPr id="5" name="Picture Placeholder 4" descr="Map showing the ancient near East and Egypt, with many cities and geographical features marked." title="Map 2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629" t="6587" r="3629" b="6341"/>
          <a:stretch/>
        </p:blipFill>
        <p:spPr>
          <a:xfrm>
            <a:off x="1327150" y="457199"/>
            <a:ext cx="6489700" cy="4940301"/>
          </a:xfrm>
        </p:spPr>
      </p:pic>
    </p:spTree>
    <p:extLst>
      <p:ext uri="{BB962C8B-B14F-4D97-AF65-F5344CB8AC3E}">
        <p14:creationId xmlns:p14="http://schemas.microsoft.com/office/powerpoint/2010/main" val="172662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Sumerian Myth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454611"/>
          </a:xfrm>
        </p:spPr>
        <p:txBody>
          <a:bodyPr>
            <a:normAutofit/>
          </a:bodyPr>
          <a:lstStyle/>
          <a:p>
            <a:r>
              <a:rPr lang="en-US" dirty="0"/>
              <a:t>Created first known city-states by 3000 BC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Ziggurats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Irrigation agriculture</a:t>
            </a:r>
          </a:p>
          <a:p>
            <a:r>
              <a:rPr lang="en-US" dirty="0"/>
              <a:t>Hundreds of gods and goddesses in Sumerian pantheon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An</a:t>
            </a:r>
            <a:r>
              <a:rPr lang="en-US" dirty="0">
                <a:solidFill>
                  <a:schemeClr val="accent1"/>
                </a:solidFill>
              </a:rPr>
              <a:t> and </a:t>
            </a:r>
            <a:r>
              <a:rPr lang="en-US" b="1" dirty="0">
                <a:solidFill>
                  <a:schemeClr val="accent1"/>
                </a:solidFill>
              </a:rPr>
              <a:t>Inanna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Enlil</a:t>
            </a:r>
            <a:r>
              <a:rPr lang="en-US" dirty="0">
                <a:solidFill>
                  <a:schemeClr val="accent1"/>
                </a:solidFill>
              </a:rPr>
              <a:t> and </a:t>
            </a:r>
            <a:r>
              <a:rPr lang="en-US" b="1" dirty="0">
                <a:solidFill>
                  <a:schemeClr val="accent1"/>
                </a:solidFill>
              </a:rPr>
              <a:t>Enki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All are anthropomorphic</a:t>
            </a:r>
          </a:p>
        </p:txBody>
      </p:sp>
    </p:spTree>
    <p:extLst>
      <p:ext uri="{BB962C8B-B14F-4D97-AF65-F5344CB8AC3E}">
        <p14:creationId xmlns:p14="http://schemas.microsoft.com/office/powerpoint/2010/main" val="1480583510"/>
      </p:ext>
    </p:extLst>
  </p:cSld>
  <p:clrMapOvr>
    <a:masterClrMapping/>
  </p:clrMapOvr>
</p:sld>
</file>

<file path=ppt/theme/theme1.xml><?xml version="1.0" encoding="utf-8"?>
<a:theme xmlns:a="http://schemas.openxmlformats.org/drawingml/2006/main" name="Oxford template (TH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Oxford template (TH) copy</Template>
  <TotalTime>982</TotalTime>
  <Words>538</Words>
  <Application>Microsoft Macintosh PowerPoint</Application>
  <PresentationFormat>On-screen Show (4:3)</PresentationFormat>
  <Paragraphs>87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Oxford template (TH)</vt:lpstr>
      <vt:lpstr>Custom Design</vt:lpstr>
      <vt:lpstr>1_Custom Design</vt:lpstr>
      <vt:lpstr>Classical Myth</vt:lpstr>
      <vt:lpstr>Chapter 3 The Development of Classical Myth</vt:lpstr>
      <vt:lpstr>The Beginnings of Greek Myth</vt:lpstr>
      <vt:lpstr>Figure 3.1</vt:lpstr>
      <vt:lpstr>Figure 3.3</vt:lpstr>
      <vt:lpstr>Figure 3.4</vt:lpstr>
      <vt:lpstr>The Influence of Near Eastern Myth</vt:lpstr>
      <vt:lpstr>Map 2</vt:lpstr>
      <vt:lpstr>Sumerian Myth</vt:lpstr>
      <vt:lpstr>Semitic Myth</vt:lpstr>
      <vt:lpstr>Greek Myth in the Archaic Period: Homer</vt:lpstr>
      <vt:lpstr>Greek Myth in the Archaic Period: Hesiod</vt:lpstr>
      <vt:lpstr>Greek Myth in the Archaic Period:  Homeric Hymns</vt:lpstr>
      <vt:lpstr>Greek Myth in the Classical Period:  Tragedy</vt:lpstr>
      <vt:lpstr>Greek Myth in the Hellenistic Period</vt:lpstr>
      <vt:lpstr>The Roman Appropriation of Greek Myth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Mythology</dc:title>
  <dc:creator>Microsoft Office User</dc:creator>
  <cp:lastModifiedBy>Microsoft Office User</cp:lastModifiedBy>
  <cp:revision>179</cp:revision>
  <dcterms:created xsi:type="dcterms:W3CDTF">2018-05-03T06:27:47Z</dcterms:created>
  <dcterms:modified xsi:type="dcterms:W3CDTF">2020-05-12T16:41:44Z</dcterms:modified>
</cp:coreProperties>
</file>