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68" r:id="rId4"/>
    <p:sldId id="269" r:id="rId5"/>
    <p:sldId id="270" r:id="rId6"/>
    <p:sldId id="271" r:id="rId7"/>
    <p:sldId id="272" r:id="rId8"/>
    <p:sldId id="273" r:id="rId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22" userDrawn="1">
          <p15:clr>
            <a:srgbClr val="A4A3A4"/>
          </p15:clr>
        </p15:guide>
        <p15:guide id="7" pos="5602" userDrawn="1">
          <p15:clr>
            <a:srgbClr val="A4A3A4"/>
          </p15:clr>
        </p15:guide>
        <p15:guide id="8" orient="horz" pos="35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88" y="78"/>
      </p:cViewPr>
      <p:guideLst>
        <p:guide orient="horz" pos="2160"/>
        <p:guide orient="horz" pos="418"/>
        <p:guide orient="horz" pos="3793"/>
        <p:guide orient="horz" pos="636"/>
        <p:guide pos="2880"/>
        <p:guide pos="122"/>
        <p:guide pos="5602"/>
        <p:guide orient="horz" pos="3539"/>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6/23/2020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6365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36104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28391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413657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347126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408900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822" y="475673"/>
            <a:ext cx="6509591" cy="968855"/>
          </a:xfrm>
          <a:prstGeom prst="rect">
            <a:avLst/>
          </a:prstGeom>
        </p:spPr>
        <p:txBody>
          <a:bodyPr vert="horz" wrap="square" lIns="0" tIns="136525" rIns="0" bIns="0" rtlCol="0">
            <a:spAutoFit/>
          </a:bodyPr>
          <a:lstStyle/>
          <a:p>
            <a:pPr algn="ctr"/>
            <a:r>
              <a:rPr lang="en-US" dirty="0"/>
              <a:t>Medieval Europe</a:t>
            </a:r>
            <a:r>
              <a:rPr lang="en-US" dirty="0" smtClean="0"/>
              <a:t/>
            </a:r>
            <a:br>
              <a:rPr lang="en-US" dirty="0" smtClean="0"/>
            </a:br>
            <a:r>
              <a:rPr sz="2200" i="0" spc="-10" dirty="0" smtClean="0">
                <a:solidFill>
                  <a:srgbClr val="3A6599"/>
                </a:solidFill>
                <a:latin typeface="Calibri"/>
                <a:cs typeface="Calibri"/>
              </a:rPr>
              <a:t>by </a:t>
            </a:r>
            <a:r>
              <a:rPr lang="en-US" sz="2200" i="0" spc="-10" dirty="0" smtClean="0">
                <a:solidFill>
                  <a:srgbClr val="3A6599"/>
                </a:solidFill>
              </a:rPr>
              <a:t>Judith M. Bennett and Sandy </a:t>
            </a:r>
            <a:r>
              <a:rPr lang="en-US" sz="2200" i="0" spc="-10" dirty="0" err="1" smtClean="0">
                <a:solidFill>
                  <a:srgbClr val="3A6599"/>
                </a:solidFill>
              </a:rPr>
              <a:t>Bardsley</a:t>
            </a:r>
            <a:r>
              <a:rPr lang="en-US" sz="2200" i="0" spc="-10" dirty="0" smtClean="0">
                <a:solidFill>
                  <a:srgbClr val="3A6599"/>
                </a:solidFill>
              </a:rPr>
              <a:t> </a:t>
            </a:r>
            <a:endParaRPr sz="2200" i="0" spc="-10" dirty="0">
              <a:solidFill>
                <a:srgbClr val="3A6599"/>
              </a:solidFill>
            </a:endParaRPr>
          </a:p>
        </p:txBody>
      </p:sp>
      <p:pic>
        <p:nvPicPr>
          <p:cNvPr id="5" name="Picture 4" descr="Cover" title="Medieval Europ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25" y="1700790"/>
            <a:ext cx="2882339" cy="435410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6" name="object 2"/>
          <p:cNvSpPr txBox="1">
            <a:spLocks noGrp="1"/>
          </p:cNvSpPr>
          <p:nvPr>
            <p:ph type="title"/>
          </p:nvPr>
        </p:nvSpPr>
        <p:spPr>
          <a:xfrm>
            <a:off x="228600" y="2104039"/>
            <a:ext cx="8686800" cy="1799852"/>
          </a:xfrm>
          <a:prstGeom prst="rect">
            <a:avLst/>
          </a:prstGeom>
        </p:spPr>
        <p:txBody>
          <a:bodyPr vert="horz" wrap="square" lIns="0" tIns="136525" rIns="0" bIns="0" rtlCol="0">
            <a:spAutoFit/>
          </a:bodyPr>
          <a:lstStyle/>
          <a:p>
            <a:pPr marL="1270" algn="ctr">
              <a:lnSpc>
                <a:spcPct val="100000"/>
              </a:lnSpc>
            </a:pPr>
            <a:r>
              <a:rPr lang="en-US" sz="3600" spc="-10" dirty="0"/>
              <a:t>Chapter </a:t>
            </a:r>
            <a:r>
              <a:rPr lang="en-US" sz="3600" dirty="0" smtClean="0"/>
              <a:t>03</a:t>
            </a:r>
            <a:br>
              <a:rPr lang="en-US" sz="3600" dirty="0" smtClean="0"/>
            </a:br>
            <a:r>
              <a:rPr lang="en-US" sz="3600" dirty="0"/>
              <a:t/>
            </a:r>
            <a:br>
              <a:rPr lang="en-US" sz="3600" dirty="0"/>
            </a:br>
            <a:r>
              <a:rPr lang="en-US" sz="3600" i="0" spc="-5" dirty="0">
                <a:solidFill>
                  <a:srgbClr val="4D81BE"/>
                </a:solidFill>
              </a:rPr>
              <a:t>The Byzantine Empire, c. 500–1000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6" name="object 2"/>
          <p:cNvSpPr txBox="1">
            <a:spLocks noGrp="1"/>
          </p:cNvSpPr>
          <p:nvPr>
            <p:ph type="title"/>
          </p:nvPr>
        </p:nvSpPr>
        <p:spPr>
          <a:xfrm>
            <a:off x="228600" y="5618163"/>
            <a:ext cx="8686800" cy="384080"/>
          </a:xfrm>
          <a:prstGeom prst="rect">
            <a:avLst/>
          </a:prstGeom>
        </p:spPr>
        <p:txBody>
          <a:bodyPr vert="horz" wrap="square" lIns="0" tIns="136525" rIns="0" bIns="0" rtlCol="0">
            <a:spAutoFit/>
          </a:bodyPr>
          <a:lstStyle/>
          <a:p>
            <a:pPr marL="1270" algn="l"/>
            <a:r>
              <a:rPr lang="en-US" sz="1600" b="1" i="0" dirty="0"/>
              <a:t>Map 3.1 </a:t>
            </a:r>
            <a:r>
              <a:rPr lang="en-US" sz="1600" i="0" dirty="0"/>
              <a:t>Byzantine Retrenchment and Expansion, c. 850–1050</a:t>
            </a:r>
            <a:endParaRPr lang="en-US" sz="1600" i="0" spc="-5" dirty="0">
              <a:solidFill>
                <a:srgbClr val="4D81BE"/>
              </a:solidFill>
            </a:endParaRPr>
          </a:p>
        </p:txBody>
      </p:sp>
      <p:pic>
        <p:nvPicPr>
          <p:cNvPr id="2" name="Picture 1" descr="A map shows Byzantine Retrenchment and Expansion in Circa 850–1050. Byzantine Empire in Circa 850 was present-day Constantinople, Thessalonica, Corinth, Athens, Croton, and Syracuse. Byzantine Empire in Circa 850 was present-day Antioch, southern Italy, and central-eastern Europe." title="Map 3.1 Byzantine Retrenchment and Expansion, c. 850–10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7" y="653087"/>
            <a:ext cx="6370633" cy="4946609"/>
          </a:xfrm>
          <a:prstGeom prst="rect">
            <a:avLst/>
          </a:prstGeom>
        </p:spPr>
      </p:pic>
    </p:spTree>
    <p:extLst>
      <p:ext uri="{BB962C8B-B14F-4D97-AF65-F5344CB8AC3E}">
        <p14:creationId xmlns:p14="http://schemas.microsoft.com/office/powerpoint/2010/main" val="966355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6" name="object 2"/>
          <p:cNvSpPr txBox="1">
            <a:spLocks noGrp="1"/>
          </p:cNvSpPr>
          <p:nvPr>
            <p:ph type="title"/>
          </p:nvPr>
        </p:nvSpPr>
        <p:spPr>
          <a:xfrm>
            <a:off x="228600" y="5618163"/>
            <a:ext cx="8686800" cy="384080"/>
          </a:xfrm>
          <a:prstGeom prst="rect">
            <a:avLst/>
          </a:prstGeom>
        </p:spPr>
        <p:txBody>
          <a:bodyPr vert="horz" wrap="square" lIns="0" tIns="136525" rIns="0" bIns="0" rtlCol="0">
            <a:spAutoFit/>
          </a:bodyPr>
          <a:lstStyle/>
          <a:p>
            <a:pPr marL="1270" algn="l"/>
            <a:r>
              <a:rPr lang="en-US" sz="1600" b="1" i="0" dirty="0"/>
              <a:t>Figure 3.1 </a:t>
            </a:r>
            <a:r>
              <a:rPr lang="en-US" sz="1600" i="0" dirty="0"/>
              <a:t>Byzantine Icon Depicting the Madonna and Child</a:t>
            </a:r>
            <a:endParaRPr lang="en-US" sz="1600" i="0" spc="-5" dirty="0">
              <a:solidFill>
                <a:srgbClr val="4D81BE"/>
              </a:solidFill>
            </a:endParaRPr>
          </a:p>
        </p:txBody>
      </p:sp>
      <p:pic>
        <p:nvPicPr>
          <p:cNvPr id="2" name="Picture 1" descr="A black-and-white photo shows a sixth century Byzantine icon of Madonna and Child. It shows the face and bust of Madonna carrying baby Jesus. Madonna has a halo around her head. Her left hand is on her chest." title="Figure 3.1 Byzantine Icon Depicting the Madonna and Chi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007" y="653992"/>
            <a:ext cx="4104426" cy="4947974"/>
          </a:xfrm>
          <a:prstGeom prst="rect">
            <a:avLst/>
          </a:prstGeom>
        </p:spPr>
      </p:pic>
    </p:spTree>
    <p:extLst>
      <p:ext uri="{BB962C8B-B14F-4D97-AF65-F5344CB8AC3E}">
        <p14:creationId xmlns:p14="http://schemas.microsoft.com/office/powerpoint/2010/main" val="2886641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6" name="object 2"/>
          <p:cNvSpPr txBox="1">
            <a:spLocks noGrp="1"/>
          </p:cNvSpPr>
          <p:nvPr>
            <p:ph type="title"/>
          </p:nvPr>
        </p:nvSpPr>
        <p:spPr>
          <a:xfrm>
            <a:off x="228600" y="5618163"/>
            <a:ext cx="8686800" cy="384080"/>
          </a:xfrm>
          <a:prstGeom prst="rect">
            <a:avLst/>
          </a:prstGeom>
        </p:spPr>
        <p:txBody>
          <a:bodyPr vert="horz" wrap="square" lIns="0" tIns="136525" rIns="0" bIns="0" rtlCol="0">
            <a:spAutoFit/>
          </a:bodyPr>
          <a:lstStyle/>
          <a:p>
            <a:pPr marL="1270" algn="l"/>
            <a:r>
              <a:rPr lang="en-US" sz="1600" b="1" i="0" dirty="0"/>
              <a:t>Figure 3.2 </a:t>
            </a:r>
            <a:r>
              <a:rPr lang="en-US" sz="1600" i="0" dirty="0"/>
              <a:t>A </a:t>
            </a:r>
            <a:r>
              <a:rPr lang="en-US" sz="1600" dirty="0"/>
              <a:t>Monastery on Mount Athos</a:t>
            </a:r>
            <a:endParaRPr lang="en-US" sz="1600" spc="-5" dirty="0">
              <a:solidFill>
                <a:srgbClr val="4D81BE"/>
              </a:solidFill>
            </a:endParaRPr>
          </a:p>
        </p:txBody>
      </p:sp>
      <p:pic>
        <p:nvPicPr>
          <p:cNvPr id="2" name="Picture 1" descr="A black-and-white photo shows the Dochiariou monastery on Mount Athos. It shows a large sprawling mansion with several annexes and multiple sloping roofs. Dense forest of trees is in the background. " title="Figure 3.2 A Monastery on Mount Ath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04" y="679041"/>
            <a:ext cx="7406620" cy="4944605"/>
          </a:xfrm>
          <a:prstGeom prst="rect">
            <a:avLst/>
          </a:prstGeom>
        </p:spPr>
      </p:pic>
    </p:spTree>
    <p:extLst>
      <p:ext uri="{BB962C8B-B14F-4D97-AF65-F5344CB8AC3E}">
        <p14:creationId xmlns:p14="http://schemas.microsoft.com/office/powerpoint/2010/main" val="282334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6" name="object 2"/>
          <p:cNvSpPr txBox="1">
            <a:spLocks noGrp="1"/>
          </p:cNvSpPr>
          <p:nvPr>
            <p:ph type="title"/>
          </p:nvPr>
        </p:nvSpPr>
        <p:spPr>
          <a:xfrm>
            <a:off x="228600" y="5618163"/>
            <a:ext cx="8686800" cy="384080"/>
          </a:xfrm>
          <a:prstGeom prst="rect">
            <a:avLst/>
          </a:prstGeom>
        </p:spPr>
        <p:txBody>
          <a:bodyPr vert="horz" wrap="square" lIns="0" tIns="136525" rIns="0" bIns="0" rtlCol="0">
            <a:spAutoFit/>
          </a:bodyPr>
          <a:lstStyle/>
          <a:p>
            <a:pPr marL="1270" algn="l"/>
            <a:r>
              <a:rPr lang="en-US" sz="1600" b="1" i="0" dirty="0"/>
              <a:t>Figure 3.3 </a:t>
            </a:r>
            <a:r>
              <a:rPr lang="en-US" sz="1600" i="0" dirty="0"/>
              <a:t>Interior of </a:t>
            </a:r>
            <a:r>
              <a:rPr lang="en-US" sz="1600" i="0" dirty="0" err="1"/>
              <a:t>Hagia</a:t>
            </a:r>
            <a:r>
              <a:rPr lang="en-US" sz="1600" i="0" dirty="0"/>
              <a:t> Sophia, Constantinople</a:t>
            </a:r>
            <a:endParaRPr lang="en-US" sz="1600" i="0" spc="-5" dirty="0">
              <a:solidFill>
                <a:srgbClr val="4D81BE"/>
              </a:solidFill>
            </a:endParaRPr>
          </a:p>
        </p:txBody>
      </p:sp>
      <p:pic>
        <p:nvPicPr>
          <p:cNvPr id="2" name="Picture 1" descr="A photo shows the interior of the Hagia Sophia in Constantinople, now Istanbul. It shows a long, spacious nave covered by a central dome, resting on an arcade of arched windows. The nave ends in a circular apse which also has a dome. The ceiling of the apse is ornate. Arabic lettering is on two round plates on the walls on either side of the entrance to the nave. " title="Figure 3.3 Interior of Hagia Sophia, Constantino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04" y="669437"/>
            <a:ext cx="7414851" cy="4948726"/>
          </a:xfrm>
          <a:prstGeom prst="rect">
            <a:avLst/>
          </a:prstGeom>
        </p:spPr>
      </p:pic>
    </p:spTree>
    <p:extLst>
      <p:ext uri="{BB962C8B-B14F-4D97-AF65-F5344CB8AC3E}">
        <p14:creationId xmlns:p14="http://schemas.microsoft.com/office/powerpoint/2010/main" val="55379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6" name="object 2"/>
          <p:cNvSpPr txBox="1">
            <a:spLocks noGrp="1"/>
          </p:cNvSpPr>
          <p:nvPr>
            <p:ph type="title"/>
          </p:nvPr>
        </p:nvSpPr>
        <p:spPr>
          <a:xfrm>
            <a:off x="228600" y="5618163"/>
            <a:ext cx="8686800" cy="384080"/>
          </a:xfrm>
          <a:prstGeom prst="rect">
            <a:avLst/>
          </a:prstGeom>
        </p:spPr>
        <p:txBody>
          <a:bodyPr vert="horz" wrap="square" lIns="0" tIns="136525" rIns="0" bIns="0" rtlCol="0">
            <a:spAutoFit/>
          </a:bodyPr>
          <a:lstStyle/>
          <a:p>
            <a:pPr marL="1270" algn="l"/>
            <a:r>
              <a:rPr lang="en-US" sz="1600" b="1" i="0" dirty="0"/>
              <a:t>Figure 3.4 </a:t>
            </a:r>
            <a:r>
              <a:rPr lang="en-US" sz="1600" i="0" dirty="0"/>
              <a:t>Jesus, a Mosaic from </a:t>
            </a:r>
            <a:r>
              <a:rPr lang="en-US" sz="1600" i="0" dirty="0" err="1"/>
              <a:t>Hagia</a:t>
            </a:r>
            <a:r>
              <a:rPr lang="en-US" sz="1600" i="0" dirty="0"/>
              <a:t> Sophia</a:t>
            </a:r>
            <a:endParaRPr lang="en-US" sz="1600" i="0" spc="-5" dirty="0">
              <a:solidFill>
                <a:srgbClr val="4D81BE"/>
              </a:solidFill>
            </a:endParaRPr>
          </a:p>
        </p:txBody>
      </p:sp>
      <p:pic>
        <p:nvPicPr>
          <p:cNvPr id="2" name="Picture 1" descr="A photo shows a mosaic of Jesus from the Hagia Sophia. It depicts Jesus standing in the center with a halo around his head. Two robed men are standing on either side of him. The bottom part of the mosaic looks like Jesus in standing in clouds. " title="Figure 3.4 Jesus, a Mosaic from Hagia Soph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78" y="663575"/>
            <a:ext cx="8495240" cy="4934735"/>
          </a:xfrm>
          <a:prstGeom prst="rect">
            <a:avLst/>
          </a:prstGeom>
        </p:spPr>
      </p:pic>
    </p:spTree>
    <p:extLst>
      <p:ext uri="{BB962C8B-B14F-4D97-AF65-F5344CB8AC3E}">
        <p14:creationId xmlns:p14="http://schemas.microsoft.com/office/powerpoint/2010/main" val="192357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6" name="object 2"/>
          <p:cNvSpPr txBox="1">
            <a:spLocks noGrp="1"/>
          </p:cNvSpPr>
          <p:nvPr>
            <p:ph type="title"/>
          </p:nvPr>
        </p:nvSpPr>
        <p:spPr>
          <a:xfrm>
            <a:off x="228600" y="5618163"/>
            <a:ext cx="8686800" cy="384080"/>
          </a:xfrm>
          <a:prstGeom prst="rect">
            <a:avLst/>
          </a:prstGeom>
        </p:spPr>
        <p:txBody>
          <a:bodyPr vert="horz" wrap="square" lIns="0" tIns="136525" rIns="0" bIns="0" rtlCol="0">
            <a:spAutoFit/>
          </a:bodyPr>
          <a:lstStyle/>
          <a:p>
            <a:pPr marL="1270" algn="l"/>
            <a:r>
              <a:rPr lang="en-US" sz="1600" b="1" i="0" dirty="0"/>
              <a:t>Figure 3.5 </a:t>
            </a:r>
            <a:r>
              <a:rPr lang="en-US" sz="1600" i="0" dirty="0"/>
              <a:t>The Empress Theodora</a:t>
            </a:r>
            <a:endParaRPr lang="en-US" sz="1600" i="0" spc="-5" dirty="0">
              <a:solidFill>
                <a:srgbClr val="4D81BE"/>
              </a:solidFill>
            </a:endParaRPr>
          </a:p>
        </p:txBody>
      </p:sp>
      <p:pic>
        <p:nvPicPr>
          <p:cNvPr id="2" name="Picture 1" descr="A photo of a mosaic is titled The Empress Theodora. It depicts Empress Theodora accompanied by ladies of the court standing on the right and two men on the left. All of them are dressed in long tunics and shawls or cloaks. The Men’s cloaks are tied on their right shoulder and held in place with a brooch. Theodora is in grand robes, jewels, towering crown and strings of pearls. A halo surrounds her head. She is holding a large chalice forward. The three Magi appear on the hem of Theodora’s robes. The man on the extreme left is drawing back a curtain and next to him is a stand with a fountain. The ceiling and walls are ornately decorated. " title="Figure 3.5 The Empress Theodo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04" y="663829"/>
            <a:ext cx="7414851" cy="4948726"/>
          </a:xfrm>
          <a:prstGeom prst="rect">
            <a:avLst/>
          </a:prstGeom>
        </p:spPr>
      </p:pic>
    </p:spTree>
    <p:extLst>
      <p:ext uri="{BB962C8B-B14F-4D97-AF65-F5344CB8AC3E}">
        <p14:creationId xmlns:p14="http://schemas.microsoft.com/office/powerpoint/2010/main" val="82576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108</Words>
  <Application>Microsoft Office PowerPoint</Application>
  <PresentationFormat>On-screen Show (4:3)</PresentationFormat>
  <Paragraphs>29</Paragraphs>
  <Slides>8</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Calibri</vt:lpstr>
      <vt:lpstr>Office Theme</vt:lpstr>
      <vt:lpstr>Medieval Europe by Judith M. Bennett and Sandy Bardsley </vt:lpstr>
      <vt:lpstr>Chapter 03  The Byzantine Empire, c. 500–1000</vt:lpstr>
      <vt:lpstr>Map 3.1 Byzantine Retrenchment and Expansion, c. 850–1050</vt:lpstr>
      <vt:lpstr>Figure 3.1 Byzantine Icon Depicting the Madonna and Child</vt:lpstr>
      <vt:lpstr>Figure 3.2 A Monastery on Mount Athos</vt:lpstr>
      <vt:lpstr>Figure 3.3 Interior of Hagia Sophia, Constantinople</vt:lpstr>
      <vt:lpstr>Figure 3.4 Jesus, a Mosaic from Hagia Sophia</vt:lpstr>
      <vt:lpstr>Figure 3.5 The Empress Theodora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MaleappaneSahayaraj, Candidassane</cp:lastModifiedBy>
  <cp:revision>17</cp:revision>
  <dcterms:created xsi:type="dcterms:W3CDTF">2020-02-29T09:02:36Z</dcterms:created>
  <dcterms:modified xsi:type="dcterms:W3CDTF">2020-06-22T19:57:48Z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ies>
</file>