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1" r:id="rId3"/>
  </p:sldMasterIdLst>
  <p:notesMasterIdLst>
    <p:notesMasterId r:id="rId47"/>
  </p:notesMasterIdLst>
  <p:sldIdLst>
    <p:sldId id="261" r:id="rId4"/>
    <p:sldId id="270" r:id="rId5"/>
    <p:sldId id="274" r:id="rId6"/>
    <p:sldId id="311" r:id="rId7"/>
    <p:sldId id="313" r:id="rId8"/>
    <p:sldId id="259" r:id="rId9"/>
    <p:sldId id="316" r:id="rId10"/>
    <p:sldId id="260" r:id="rId11"/>
    <p:sldId id="280" r:id="rId12"/>
    <p:sldId id="281" r:id="rId13"/>
    <p:sldId id="262" r:id="rId14"/>
    <p:sldId id="299" r:id="rId15"/>
    <p:sldId id="263" r:id="rId16"/>
    <p:sldId id="264" r:id="rId17"/>
    <p:sldId id="265" r:id="rId18"/>
    <p:sldId id="317" r:id="rId19"/>
    <p:sldId id="266" r:id="rId20"/>
    <p:sldId id="267" r:id="rId21"/>
    <p:sldId id="318" r:id="rId22"/>
    <p:sldId id="268" r:id="rId23"/>
    <p:sldId id="269" r:id="rId24"/>
    <p:sldId id="319" r:id="rId25"/>
    <p:sldId id="302" r:id="rId26"/>
    <p:sldId id="303" r:id="rId27"/>
    <p:sldId id="304" r:id="rId28"/>
    <p:sldId id="284" r:id="rId29"/>
    <p:sldId id="305" r:id="rId30"/>
    <p:sldId id="306" r:id="rId31"/>
    <p:sldId id="295" r:id="rId32"/>
    <p:sldId id="296" r:id="rId33"/>
    <p:sldId id="307" r:id="rId34"/>
    <p:sldId id="320" r:id="rId35"/>
    <p:sldId id="293" r:id="rId36"/>
    <p:sldId id="308" r:id="rId37"/>
    <p:sldId id="297" r:id="rId38"/>
    <p:sldId id="298" r:id="rId39"/>
    <p:sldId id="309" r:id="rId40"/>
    <p:sldId id="310" r:id="rId41"/>
    <p:sldId id="290" r:id="rId42"/>
    <p:sldId id="278" r:id="rId43"/>
    <p:sldId id="291" r:id="rId44"/>
    <p:sldId id="314" r:id="rId45"/>
    <p:sldId id="31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4" autoAdjust="0"/>
    <p:restoredTop sz="94602" autoAdjust="0"/>
  </p:normalViewPr>
  <p:slideViewPr>
    <p:cSldViewPr snapToGrid="0" snapToObjects="1">
      <p:cViewPr>
        <p:scale>
          <a:sx n="114" d="100"/>
          <a:sy n="114" d="100"/>
        </p:scale>
        <p:origin x="-38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34</a:t>
            </a:fld>
            <a:endParaRPr lang="en-US"/>
          </a:p>
        </p:txBody>
      </p:sp>
    </p:spTree>
    <p:extLst>
      <p:ext uri="{BB962C8B-B14F-4D97-AF65-F5344CB8AC3E}">
        <p14:creationId xmlns:p14="http://schemas.microsoft.com/office/powerpoint/2010/main" val="56171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35</a:t>
            </a:fld>
            <a:endParaRPr lang="en-US"/>
          </a:p>
        </p:txBody>
      </p:sp>
    </p:spTree>
    <p:extLst>
      <p:ext uri="{BB962C8B-B14F-4D97-AF65-F5344CB8AC3E}">
        <p14:creationId xmlns:p14="http://schemas.microsoft.com/office/powerpoint/2010/main" val="132087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36</a:t>
            </a:fld>
            <a:endParaRPr lang="en-US"/>
          </a:p>
        </p:txBody>
      </p:sp>
    </p:spTree>
    <p:extLst>
      <p:ext uri="{BB962C8B-B14F-4D97-AF65-F5344CB8AC3E}">
        <p14:creationId xmlns:p14="http://schemas.microsoft.com/office/powerpoint/2010/main" val="22116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39</a:t>
            </a:fld>
            <a:endParaRPr lang="en-US"/>
          </a:p>
        </p:txBody>
      </p:sp>
    </p:spTree>
    <p:extLst>
      <p:ext uri="{BB962C8B-B14F-4D97-AF65-F5344CB8AC3E}">
        <p14:creationId xmlns:p14="http://schemas.microsoft.com/office/powerpoint/2010/main" val="370055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41</a:t>
            </a:fld>
            <a:endParaRPr lang="en-US"/>
          </a:p>
        </p:txBody>
      </p:sp>
    </p:spTree>
    <p:extLst>
      <p:ext uri="{BB962C8B-B14F-4D97-AF65-F5344CB8AC3E}">
        <p14:creationId xmlns:p14="http://schemas.microsoft.com/office/powerpoint/2010/main" val="418140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9</a:t>
            </a:fld>
            <a:endParaRPr lang="en-US"/>
          </a:p>
        </p:txBody>
      </p:sp>
    </p:spTree>
    <p:extLst>
      <p:ext uri="{BB962C8B-B14F-4D97-AF65-F5344CB8AC3E}">
        <p14:creationId xmlns:p14="http://schemas.microsoft.com/office/powerpoint/2010/main" val="29992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12</a:t>
            </a:fld>
            <a:endParaRPr lang="en-US"/>
          </a:p>
        </p:txBody>
      </p:sp>
    </p:spTree>
    <p:extLst>
      <p:ext uri="{BB962C8B-B14F-4D97-AF65-F5344CB8AC3E}">
        <p14:creationId xmlns:p14="http://schemas.microsoft.com/office/powerpoint/2010/main" val="183003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latin typeface="Times New Roman" panose="02020603050405020304" pitchFamily="18" charset="0"/>
                <a:cs typeface="Times New Roman" panose="02020603050405020304" pitchFamily="18" charset="0"/>
              </a:rPr>
              <a:t>Jean-Baptiste de Monet de Lamarck. Lamarck </a:t>
            </a:r>
            <a:r>
              <a:rPr lang="en-US" sz="1600" b="0" dirty="0">
                <a:latin typeface="Times New Roman" panose="02020603050405020304" pitchFamily="18" charset="0"/>
                <a:cs typeface="Times New Roman" panose="02020603050405020304" pitchFamily="18" charset="0"/>
              </a:rPr>
              <a:t>wanted to preserve the traditional view of a harmonious living world, but his interpretation of the evidence of fossils eventually undermined exactly the view he was trying to defend.</a:t>
            </a:r>
          </a:p>
          <a:p>
            <a:endParaRPr lang="en-US" sz="16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58216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Lamarckian transformational evolution and Darwinian variational evolution offer two different explanations for how the panda got its “thumb.” The  “thumb” is actually an elongated </a:t>
            </a:r>
            <a:r>
              <a:rPr lang="en-US" sz="1600" b="0" dirty="0" err="1">
                <a:latin typeface="Times New Roman" panose="02020603050405020304" pitchFamily="18" charset="0"/>
                <a:cs typeface="Times New Roman" panose="02020603050405020304" pitchFamily="18" charset="0"/>
              </a:rPr>
              <a:t>wristbone</a:t>
            </a:r>
            <a:r>
              <a:rPr lang="en-US" sz="1600" b="0" dirty="0">
                <a:latin typeface="Times New Roman" panose="02020603050405020304" pitchFamily="18" charset="0"/>
                <a:cs typeface="Times New Roman" panose="02020603050405020304" pitchFamily="18" charset="0"/>
              </a:rPr>
              <a:t> that aids them in stripping bamboo leaves, their favorite food, from bamboo stalks.</a:t>
            </a:r>
          </a:p>
          <a:p>
            <a:endParaRPr lang="en-US" sz="16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31219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How did wings evolve for flight? Gould and Vrba (1982) suggest that appendages on early insects were for body cooling but later </a:t>
            </a:r>
            <a:r>
              <a:rPr lang="en-US" sz="1600" b="0" dirty="0" err="1">
                <a:latin typeface="Times New Roman" panose="02020603050405020304" pitchFamily="18" charset="0"/>
                <a:cs typeface="Times New Roman" panose="02020603050405020304" pitchFamily="18" charset="0"/>
              </a:rPr>
              <a:t>exapted</a:t>
            </a:r>
            <a:r>
              <a:rPr lang="en-US" sz="1600" b="0" dirty="0">
                <a:latin typeface="Times New Roman" panose="02020603050405020304" pitchFamily="18" charset="0"/>
                <a:cs typeface="Times New Roman" panose="02020603050405020304" pitchFamily="18" charset="0"/>
              </a:rPr>
              <a:t> for flying once they had reached a certain size or shape.</a:t>
            </a:r>
          </a:p>
          <a:p>
            <a:endParaRPr lang="en-US" sz="16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164112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Mendel crossbred peas with red flowers and peas with white flowers (the parental, or Pl, generation). This produced a generation (F1) of only red flowers. When Mendel crossed red-flowered peas from the F1 generation, they produced the F2 generation of peas, in which there were approximately three red-flowered plants for every one plant with white flowers. This 3:1 ratio, together with the reappearance of white flowers, could be explained if each plant had two genetic factors and the factor for red flowers was dominant. Only a plant with two factors for white flowers would produce white flowers, whereas red flowers would appear in every plant that had at least one factor for red.</a:t>
            </a:r>
          </a:p>
        </p:txBody>
      </p:sp>
      <p:sp>
        <p:nvSpPr>
          <p:cNvPr id="4" name="Slide Number Placeholder 3"/>
          <p:cNvSpPr>
            <a:spLocks noGrp="1"/>
          </p:cNvSpPr>
          <p:nvPr>
            <p:ph type="sldNum" sz="quarter" idx="10"/>
          </p:nvPr>
        </p:nvSpPr>
        <p:spPr/>
        <p:txBody>
          <a:bodyPr/>
          <a:lstStyle/>
          <a:p>
            <a:fld id="{A9129D5A-CE07-44EF-85FA-E331290239C2}" type="slidenum">
              <a:rPr lang="en-US" smtClean="0"/>
              <a:t>26</a:t>
            </a:fld>
            <a:endParaRPr lang="en-US"/>
          </a:p>
        </p:txBody>
      </p:sp>
    </p:spTree>
    <p:extLst>
      <p:ext uri="{BB962C8B-B14F-4D97-AF65-F5344CB8AC3E}">
        <p14:creationId xmlns:p14="http://schemas.microsoft.com/office/powerpoint/2010/main" val="50580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29</a:t>
            </a:fld>
            <a:endParaRPr lang="en-US"/>
          </a:p>
        </p:txBody>
      </p:sp>
    </p:spTree>
    <p:extLst>
      <p:ext uri="{BB962C8B-B14F-4D97-AF65-F5344CB8AC3E}">
        <p14:creationId xmlns:p14="http://schemas.microsoft.com/office/powerpoint/2010/main" val="357636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29D5A-CE07-44EF-85FA-E331290239C2}" type="slidenum">
              <a:rPr lang="en-US" smtClean="0"/>
              <a:t>30</a:t>
            </a:fld>
            <a:endParaRPr lang="en-US"/>
          </a:p>
        </p:txBody>
      </p:sp>
    </p:spTree>
    <p:extLst>
      <p:ext uri="{BB962C8B-B14F-4D97-AF65-F5344CB8AC3E}">
        <p14:creationId xmlns:p14="http://schemas.microsoft.com/office/powerpoint/2010/main" val="9480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1" y="586409"/>
            <a:ext cx="8488017"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2782957" y="1808921"/>
            <a:ext cx="3578088"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338138" y="1152525"/>
            <a:ext cx="8488362" cy="477838"/>
          </a:xfrm>
          <a:prstGeom prst="rect">
            <a:avLst/>
          </a:prstGeom>
        </p:spPr>
        <p:txBody>
          <a:bodyPr/>
          <a:lstStyle>
            <a:lvl1pPr marL="0" indent="0" algn="ctr">
              <a:buNone/>
              <a:defRPr sz="24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23066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766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25570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7286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38337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1363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782276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902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711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4860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60036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3876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7/14/2020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410148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7/14/2020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4811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7/14/2020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17443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7/14/2020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379351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600200"/>
            <a:ext cx="8229600" cy="417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434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 y="0"/>
            <a:ext cx="9139050" cy="68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7" name="Footer Placeholder 3"/>
          <p:cNvSpPr txBox="1">
            <a:spLocks/>
          </p:cNvSpPr>
          <p:nvPr/>
        </p:nvSpPr>
        <p:spPr>
          <a:xfrm>
            <a:off x="7117882" y="6423727"/>
            <a:ext cx="1568918"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2018</a:t>
            </a:r>
          </a:p>
        </p:txBody>
      </p:sp>
      <p:sp>
        <p:nvSpPr>
          <p:cNvPr id="8" name="Slide Number Placeholder 4"/>
          <p:cNvSpPr txBox="1">
            <a:spLocks/>
          </p:cNvSpPr>
          <p:nvPr/>
        </p:nvSpPr>
        <p:spPr>
          <a:xfrm>
            <a:off x="8686800" y="6423727"/>
            <a:ext cx="38982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7/14/2020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Anthropology: What Does it Mean to Be Human?</a:t>
            </a:r>
          </a:p>
        </p:txBody>
      </p:sp>
      <p:sp>
        <p:nvSpPr>
          <p:cNvPr id="4" name="Text Placeholder 3"/>
          <p:cNvSpPr>
            <a:spLocks noGrp="1"/>
          </p:cNvSpPr>
          <p:nvPr>
            <p:ph type="body" sz="quarter" idx="11"/>
          </p:nvPr>
        </p:nvSpPr>
        <p:spPr/>
        <p:txBody>
          <a:bodyPr/>
          <a:lstStyle/>
          <a:p>
            <a:r>
              <a:rPr lang="en-US" dirty="0"/>
              <a:t>by Robert H. </a:t>
            </a:r>
            <a:r>
              <a:rPr lang="en-US" dirty="0" err="1"/>
              <a:t>Lavenda</a:t>
            </a:r>
            <a:r>
              <a:rPr lang="en-US" dirty="0"/>
              <a:t> and Emily A. Schultz</a:t>
            </a:r>
          </a:p>
        </p:txBody>
      </p:sp>
      <p:pic>
        <p:nvPicPr>
          <p:cNvPr id="5" name="Picture 2" descr="Cover of Anthropology: What Does It Mean to Be Human?, third edii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54" y="1630363"/>
            <a:ext cx="3450809" cy="445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p:txBody>
          <a:bodyPr/>
          <a:lstStyle/>
          <a:p>
            <a:r>
              <a:rPr lang="en-US"/>
              <a:t>Essentialism</a:t>
            </a:r>
          </a:p>
          <a:p>
            <a:pPr lvl="1"/>
            <a:r>
              <a:rPr lang="en-US"/>
              <a:t>Living creatures exhibit an unchanging nature (essence).</a:t>
            </a:r>
          </a:p>
          <a:p>
            <a:pPr lvl="1"/>
            <a:r>
              <a:rPr lang="en-US"/>
              <a:t>Notion traces back to Greek philosopher Plato.</a:t>
            </a:r>
          </a:p>
          <a:p>
            <a:pPr lvl="1"/>
            <a:r>
              <a:rPr lang="en-US"/>
              <a:t>Each </a:t>
            </a:r>
            <a:r>
              <a:rPr lang="ja-JP" altLang="en-US"/>
              <a:t>“</a:t>
            </a:r>
            <a:r>
              <a:rPr lang="en-US"/>
              <a:t>kind</a:t>
            </a:r>
            <a:r>
              <a:rPr lang="ja-JP" altLang="en-US"/>
              <a:t>”</a:t>
            </a:r>
            <a:r>
              <a:rPr lang="en-US"/>
              <a:t> of organism is sharply distinct from all other kinds.</a:t>
            </a:r>
          </a:p>
          <a:p>
            <a:endParaRPr lang="en-US" dirty="0"/>
          </a:p>
        </p:txBody>
      </p:sp>
    </p:spTree>
    <p:extLst>
      <p:ext uri="{BB962C8B-B14F-4D97-AF65-F5344CB8AC3E}">
        <p14:creationId xmlns:p14="http://schemas.microsoft.com/office/powerpoint/2010/main" val="40386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p:txBody>
          <a:bodyPr/>
          <a:lstStyle/>
          <a:p>
            <a:r>
              <a:rPr lang="en-US"/>
              <a:t>Great Chain of Being</a:t>
            </a:r>
          </a:p>
          <a:p>
            <a:pPr lvl="1"/>
            <a:r>
              <a:rPr lang="en-US"/>
              <a:t>Living creatures are created by God and overlap with closely related kinds of creatures.</a:t>
            </a:r>
          </a:p>
          <a:p>
            <a:pPr lvl="1"/>
            <a:r>
              <a:rPr lang="en-US"/>
              <a:t>Creatures are ordered by degree of sacredness in an unbroken chain leading to the divine.</a:t>
            </a:r>
          </a:p>
          <a:p>
            <a:pPr lvl="1"/>
            <a:r>
              <a:rPr lang="en-US"/>
              <a:t>Encompasses all logically conceivable organisms.</a:t>
            </a:r>
          </a:p>
          <a:p>
            <a:pPr lvl="1"/>
            <a:r>
              <a:rPr lang="en-US"/>
              <a:t>Arises out of ideas by Greek philosopher Aristotle.</a:t>
            </a:r>
          </a:p>
          <a:p>
            <a:endParaRPr lang="en-US" dirty="0"/>
          </a:p>
        </p:txBody>
      </p:sp>
    </p:spTree>
    <p:extLst>
      <p:ext uri="{BB962C8B-B14F-4D97-AF65-F5344CB8AC3E}">
        <p14:creationId xmlns:p14="http://schemas.microsoft.com/office/powerpoint/2010/main" val="253825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69137" y="746238"/>
            <a:ext cx="1891851" cy="5487705"/>
          </a:xfrm>
        </p:spPr>
        <p:txBody>
          <a:bodyPr>
            <a:noAutofit/>
          </a:bodyPr>
          <a:lstStyle/>
          <a:p>
            <a:r>
              <a:rPr lang="en-US" sz="1200" b="1" dirty="0">
                <a:latin typeface="Calibri" panose="020F0502020204030204" pitchFamily="34" charset="0"/>
              </a:rPr>
              <a:t>A modern biological taxonomy based on the Linnaean classification (popular names are in parentheses). Organisms sharing structural similarities are still grouped together, but their similarities are understood to be the result of common ancestry, indicated by the horizontal line connecting them. Thus, </a:t>
            </a:r>
            <a:r>
              <a:rPr lang="en-US" sz="1200" b="1" dirty="0" err="1">
                <a:latin typeface="Calibri" panose="020F0502020204030204" pitchFamily="34" charset="0"/>
              </a:rPr>
              <a:t>Paninae</a:t>
            </a:r>
            <a:r>
              <a:rPr lang="en-US" sz="1200" b="1" dirty="0">
                <a:latin typeface="Calibri" panose="020F0502020204030204" pitchFamily="34" charset="0"/>
              </a:rPr>
              <a:t> (chimpanzees, gorillas, and bonobos) and </a:t>
            </a:r>
            <a:r>
              <a:rPr lang="en-US" sz="1200" b="1" dirty="0" err="1">
                <a:latin typeface="Calibri" panose="020F0502020204030204" pitchFamily="34" charset="0"/>
              </a:rPr>
              <a:t>Homininae</a:t>
            </a:r>
            <a:r>
              <a:rPr lang="en-US" sz="1200" b="1" dirty="0">
                <a:latin typeface="Calibri" panose="020F0502020204030204" pitchFamily="34" charset="0"/>
              </a:rPr>
              <a:t> (human beings) all share a recent common ancestor.</a:t>
            </a:r>
          </a:p>
        </p:txBody>
      </p:sp>
      <p:pic>
        <p:nvPicPr>
          <p:cNvPr id="6" name="Picture 2" descr="A chart shows sub divisions of the animal kingdom. The animal kingdom is divided into sub kingdoms protozoa and metazoa. The metazoa is divided into the following Phyla: Porifera such as sponges, Coelenterata such as corals and jellyfish, Platyhelminthes such as flatworms, Nemertea, Bryozoa, Mollusca such as oysters, squids, and octopus, Annelida such as segmented worms, Arthropoda, and Chordata. Anthropoda is further sub-divided into Crustacean such as lobster and crab, Arachnida insecta such as spiders and scorpions. Chordata is further sub-divided into subphyla of vertebrata and invertebrate chordates. Vertebrata is further sub-divided into classes: Pisces such as fish; Amphibia such as salamanders and frogs; Reptilia such as dinosaurs, snakes, lizards, and crocodiles; Aves such as birds, and mammalia. Mammalia is further sub-divided into subclasses, Prototheria Monotremes such as platypus and spiny anteater; Metatheria Marsupials such as kangaroo and opossum; and Eutheria placentals. Eutheria is further sub-divided into orders like Carnivora such as bears, dogs, cats; Perissodactyla such as horses and rhinos; Artiodactyla such as cows, pigs, hippos, camels, deer; Proboscidea such as elephants; Rodentia such as rats, squirrels, beavers; Chiroptera such as bats; Insectivora such as shrews and moles; and primates. Primates are further sub-divided into suborders, Prosimii, and anthropoidea. Prosimi is further sub-divided into super families, Lemuroidea such as Lemur; Lorisoidea such as Loris; Tarsioidea such as Tarsier. Anthropoidea is further sub-divided into super families, ceboidea, cercopithecoidea, and hominoidea. Ceboidea is sub-divided into families, callithricidae such as marmoset; cebidae such as spider, woolly, squirrel; cercopithecoidea is sub-divided into families cercopithecidae. Hominoidea is further sub-divided into families: Hyobatidae such as Gibbon, siamang; Pongidae such as the Orangutan; hominidae. Cercopithecidae is sub-divided into subfamilies: Cercopithecinae such as Baboon, macaque; colobinae such as Langur. Hominidae is divided into subfamilies Paninae such as Chimpanzee, gorilla, bonobo; Homininae such as Hu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57" y="746238"/>
            <a:ext cx="6226452" cy="534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69137" y="6322318"/>
            <a:ext cx="1755775" cy="276999"/>
          </a:xfrm>
          <a:prstGeom prst="rect">
            <a:avLst/>
          </a:prstGeom>
        </p:spPr>
        <p:txBody>
          <a:bodyPr wrap="square">
            <a:spAutoFit/>
          </a:bodyPr>
          <a:lstStyle/>
          <a:p>
            <a:r>
              <a:rPr lang="en-US" sz="1000" dirty="0"/>
              <a:t>© </a:t>
            </a:r>
            <a:r>
              <a:rPr lang="en-US" sz="1200" dirty="0" err="1"/>
              <a:t>Bettmann</a:t>
            </a:r>
            <a:r>
              <a:rPr lang="en-US" sz="1200" dirty="0"/>
              <a:t>/CORBIS</a:t>
            </a:r>
          </a:p>
        </p:txBody>
      </p:sp>
    </p:spTree>
    <p:extLst>
      <p:ext uri="{BB962C8B-B14F-4D97-AF65-F5344CB8AC3E}">
        <p14:creationId xmlns:p14="http://schemas.microsoft.com/office/powerpoint/2010/main" val="141501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p:txBody>
          <a:bodyPr/>
          <a:lstStyle/>
          <a:p>
            <a:r>
              <a:rPr lang="en-US"/>
              <a:t>Catastrophism</a:t>
            </a:r>
          </a:p>
          <a:p>
            <a:pPr lvl="1"/>
            <a:r>
              <a:rPr lang="en-US"/>
              <a:t>Species become extinct because of natural disasters.</a:t>
            </a:r>
          </a:p>
          <a:p>
            <a:pPr lvl="1"/>
            <a:r>
              <a:rPr lang="en-US"/>
              <a:t>New species abruptly appear to replace those who became extinct.</a:t>
            </a:r>
          </a:p>
          <a:p>
            <a:pPr lvl="1"/>
            <a:r>
              <a:rPr lang="en-US"/>
              <a:t>Developed by Georges Cuvier (1769-1832)</a:t>
            </a:r>
          </a:p>
          <a:p>
            <a:endParaRPr lang="en-US" dirty="0"/>
          </a:p>
        </p:txBody>
      </p:sp>
    </p:spTree>
    <p:extLst>
      <p:ext uri="{BB962C8B-B14F-4D97-AF65-F5344CB8AC3E}">
        <p14:creationId xmlns:p14="http://schemas.microsoft.com/office/powerpoint/2010/main" val="61901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p:txBody>
          <a:bodyPr/>
          <a:lstStyle/>
          <a:p>
            <a:r>
              <a:rPr lang="en-US"/>
              <a:t>Uniformitarianism</a:t>
            </a:r>
          </a:p>
          <a:p>
            <a:pPr lvl="1"/>
            <a:r>
              <a:rPr lang="en-US"/>
              <a:t>Same natural processes that affect the world today worked in the past.</a:t>
            </a:r>
          </a:p>
          <a:p>
            <a:pPr lvl="1"/>
            <a:r>
              <a:rPr lang="en-US"/>
              <a:t>Uniformity of these processes allows the Earth</a:t>
            </a:r>
            <a:r>
              <a:rPr lang="ja-JP" altLang="en-US"/>
              <a:t>’</a:t>
            </a:r>
            <a:r>
              <a:rPr lang="en-US"/>
              <a:t>s history to be constructed.</a:t>
            </a:r>
          </a:p>
          <a:p>
            <a:pPr lvl="1"/>
            <a:r>
              <a:rPr lang="en-US"/>
              <a:t>Supported by Charles Lyell</a:t>
            </a:r>
            <a:r>
              <a:rPr lang="ja-JP" altLang="en-US"/>
              <a:t>’</a:t>
            </a:r>
            <a:r>
              <a:rPr lang="en-US"/>
              <a:t>s (1797-1875) book Principles of Geology</a:t>
            </a:r>
          </a:p>
          <a:p>
            <a:endParaRPr lang="en-US" dirty="0"/>
          </a:p>
        </p:txBody>
      </p:sp>
    </p:spTree>
    <p:extLst>
      <p:ext uri="{BB962C8B-B14F-4D97-AF65-F5344CB8AC3E}">
        <p14:creationId xmlns:p14="http://schemas.microsoft.com/office/powerpoint/2010/main" val="194470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a:xfrm>
            <a:off x="457200" y="1600200"/>
            <a:ext cx="4906700" cy="4525963"/>
          </a:xfrm>
        </p:spPr>
        <p:txBody>
          <a:bodyPr>
            <a:normAutofit/>
          </a:bodyPr>
          <a:lstStyle/>
          <a:p>
            <a:r>
              <a:rPr lang="en-US" dirty="0"/>
              <a:t>Transformational Evolution</a:t>
            </a:r>
          </a:p>
          <a:p>
            <a:pPr lvl="1"/>
            <a:r>
              <a:rPr lang="en-US" dirty="0"/>
              <a:t>Developed by Jean-Baptiste de Monet de Lamarck (1744-1829).</a:t>
            </a:r>
          </a:p>
          <a:p>
            <a:pPr lvl="1"/>
            <a:r>
              <a:rPr lang="en-US" dirty="0"/>
              <a:t>Also known as Lamarckian evolution.</a:t>
            </a:r>
          </a:p>
          <a:p>
            <a:pPr marL="0" indent="0">
              <a:buNone/>
            </a:pPr>
            <a:endParaRPr lang="en-US" dirty="0"/>
          </a:p>
        </p:txBody>
      </p:sp>
      <p:pic>
        <p:nvPicPr>
          <p:cNvPr id="6" name="Picture 5" descr="Portrait of French naturalist Jean Baptiste de Monet de Lamarck standing in a shirt, coat and waistcoat with a ruffle.">
            <a:extLst>
              <a:ext uri="{FF2B5EF4-FFF2-40B4-BE49-F238E27FC236}">
                <a16:creationId xmlns:a16="http://schemas.microsoft.com/office/drawing/2014/main" xmlns="" id="{345885AC-1000-4F8F-B057-864312FBB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900" y="1417638"/>
            <a:ext cx="3322900" cy="46293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67CAAF72-082C-4BE8-9BC3-93C8D9FC60C3}"/>
              </a:ext>
            </a:extLst>
          </p:cNvPr>
          <p:cNvSpPr/>
          <p:nvPr/>
        </p:nvSpPr>
        <p:spPr>
          <a:xfrm>
            <a:off x="3961952" y="5849164"/>
            <a:ext cx="1755775" cy="276999"/>
          </a:xfrm>
          <a:prstGeom prst="rect">
            <a:avLst/>
          </a:prstGeom>
        </p:spPr>
        <p:txBody>
          <a:bodyPr wrap="square">
            <a:spAutoFit/>
          </a:bodyPr>
          <a:lstStyle/>
          <a:p>
            <a:r>
              <a:rPr lang="en-US" sz="1000" dirty="0"/>
              <a:t>© </a:t>
            </a:r>
            <a:r>
              <a:rPr lang="en-US" sz="1200" dirty="0" err="1"/>
              <a:t>Bettmann</a:t>
            </a:r>
            <a:r>
              <a:rPr lang="en-US" sz="1200" dirty="0"/>
              <a:t>/CORBIS</a:t>
            </a:r>
          </a:p>
        </p:txBody>
      </p:sp>
    </p:spTree>
    <p:extLst>
      <p:ext uri="{BB962C8B-B14F-4D97-AF65-F5344CB8AC3E}">
        <p14:creationId xmlns:p14="http://schemas.microsoft.com/office/powerpoint/2010/main" val="294513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a:t>Pre-Darwinian Views of Nature </a:t>
            </a:r>
          </a:p>
        </p:txBody>
      </p:sp>
      <p:sp>
        <p:nvSpPr>
          <p:cNvPr id="2" name="Content Placeholder 1"/>
          <p:cNvSpPr>
            <a:spLocks noGrp="1"/>
          </p:cNvSpPr>
          <p:nvPr>
            <p:ph idx="1"/>
          </p:nvPr>
        </p:nvSpPr>
        <p:spPr>
          <a:xfrm>
            <a:off x="457200" y="1600200"/>
            <a:ext cx="5002567" cy="4525963"/>
          </a:xfrm>
        </p:spPr>
        <p:txBody>
          <a:bodyPr>
            <a:normAutofit/>
          </a:bodyPr>
          <a:lstStyle/>
          <a:p>
            <a:r>
              <a:rPr lang="en-US" dirty="0"/>
              <a:t>Transformational Evolution</a:t>
            </a:r>
          </a:p>
          <a:p>
            <a:pPr lvl="1"/>
            <a:r>
              <a:rPr lang="en-US" dirty="0"/>
              <a:t>Individual living organisms were seen as transforming directly in response to their changing environments.</a:t>
            </a:r>
          </a:p>
          <a:p>
            <a:pPr lvl="1"/>
            <a:r>
              <a:rPr lang="en-US" dirty="0"/>
              <a:t>Individual transformations, or acquired characteristics, were then passed down to offspring.</a:t>
            </a:r>
          </a:p>
          <a:p>
            <a:endParaRPr lang="en-US" dirty="0"/>
          </a:p>
        </p:txBody>
      </p:sp>
      <p:pic>
        <p:nvPicPr>
          <p:cNvPr id="5" name="Picture 2" descr="Image of the thumb or wrist bone of a Panda with long nails. The Panda is stripping a bamboo stalk. ">
            <a:extLst>
              <a:ext uri="{FF2B5EF4-FFF2-40B4-BE49-F238E27FC236}">
                <a16:creationId xmlns:a16="http://schemas.microsoft.com/office/drawing/2014/main" xmlns="" id="{F2386D5A-6750-4165-BD35-3E0AF3A0C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477" y="1200704"/>
            <a:ext cx="3324631" cy="50390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A7137617-AA3D-4076-83D0-42F625A5CD10}"/>
              </a:ext>
            </a:extLst>
          </p:cNvPr>
          <p:cNvSpPr/>
          <p:nvPr/>
        </p:nvSpPr>
        <p:spPr>
          <a:xfrm>
            <a:off x="4481399" y="6062504"/>
            <a:ext cx="1160895" cy="246221"/>
          </a:xfrm>
          <a:prstGeom prst="rect">
            <a:avLst/>
          </a:prstGeom>
        </p:spPr>
        <p:txBody>
          <a:bodyPr wrap="none">
            <a:spAutoFit/>
          </a:bodyPr>
          <a:lstStyle/>
          <a:p>
            <a:r>
              <a:rPr lang="en-US" sz="1000" dirty="0"/>
              <a:t>© </a:t>
            </a:r>
            <a:r>
              <a:rPr lang="en-US" sz="1000" dirty="0" err="1"/>
              <a:t>Keren</a:t>
            </a:r>
            <a:r>
              <a:rPr lang="en-US" sz="1000" dirty="0"/>
              <a:t> Su/Corbis</a:t>
            </a:r>
          </a:p>
        </p:txBody>
      </p:sp>
    </p:spTree>
    <p:extLst>
      <p:ext uri="{BB962C8B-B14F-4D97-AF65-F5344CB8AC3E}">
        <p14:creationId xmlns:p14="http://schemas.microsoft.com/office/powerpoint/2010/main" val="371825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Darwinian Views of Nature</a:t>
            </a:r>
            <a:endParaRPr lang="en-US" dirty="0"/>
          </a:p>
        </p:txBody>
      </p:sp>
      <p:sp>
        <p:nvSpPr>
          <p:cNvPr id="2" name="Content Placeholder 1"/>
          <p:cNvSpPr>
            <a:spLocks noGrp="1"/>
          </p:cNvSpPr>
          <p:nvPr>
            <p:ph idx="1"/>
          </p:nvPr>
        </p:nvSpPr>
        <p:spPr/>
        <p:txBody>
          <a:bodyPr/>
          <a:lstStyle/>
          <a:p>
            <a:r>
              <a:rPr lang="en-US"/>
              <a:t>Variational Evolution</a:t>
            </a:r>
          </a:p>
          <a:p>
            <a:pPr lvl="1"/>
            <a:r>
              <a:rPr lang="en-US"/>
              <a:t>Emphasizes importance of differences and not just similarities within a species.</a:t>
            </a:r>
          </a:p>
          <a:p>
            <a:r>
              <a:rPr lang="en-US"/>
              <a:t>Theory of Common Origin</a:t>
            </a:r>
          </a:p>
          <a:p>
            <a:pPr lvl="1"/>
            <a:r>
              <a:rPr lang="en-US"/>
              <a:t>All similar living species have a common origin.</a:t>
            </a:r>
          </a:p>
          <a:p>
            <a:r>
              <a:rPr lang="en-US"/>
              <a:t>Theory of Evolution by Natural Selection</a:t>
            </a:r>
          </a:p>
          <a:p>
            <a:pPr lvl="1"/>
            <a:r>
              <a:rPr lang="en-US"/>
              <a:t>Based on the principles of variation, heredity, and natural selection.</a:t>
            </a:r>
          </a:p>
          <a:p>
            <a:endParaRPr lang="en-US" dirty="0"/>
          </a:p>
        </p:txBody>
      </p:sp>
    </p:spTree>
    <p:extLst>
      <p:ext uri="{BB962C8B-B14F-4D97-AF65-F5344CB8AC3E}">
        <p14:creationId xmlns:p14="http://schemas.microsoft.com/office/powerpoint/2010/main" val="412656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Natural Selection?</a:t>
            </a:r>
            <a:endParaRPr lang="en-US" dirty="0"/>
          </a:p>
        </p:txBody>
      </p:sp>
      <p:sp>
        <p:nvSpPr>
          <p:cNvPr id="2" name="Content Placeholder 1"/>
          <p:cNvSpPr>
            <a:spLocks noGrp="1"/>
          </p:cNvSpPr>
          <p:nvPr>
            <p:ph idx="1"/>
          </p:nvPr>
        </p:nvSpPr>
        <p:spPr/>
        <p:txBody>
          <a:bodyPr>
            <a:normAutofit/>
          </a:bodyPr>
          <a:lstStyle/>
          <a:p>
            <a:r>
              <a:rPr lang="en-US" dirty="0"/>
              <a:t>Developed independently by Charles Darwin (1809-1882) and Alfred Russel Wallace (1823-1913).</a:t>
            </a:r>
          </a:p>
        </p:txBody>
      </p:sp>
      <p:pic>
        <p:nvPicPr>
          <p:cNvPr id="6" name="Picture 5" descr="Portrait of Charles Darwin wearing a suit and sitting on a chair.">
            <a:extLst>
              <a:ext uri="{FF2B5EF4-FFF2-40B4-BE49-F238E27FC236}">
                <a16:creationId xmlns:a16="http://schemas.microsoft.com/office/drawing/2014/main" xmlns="" id="{DAC713BB-A35B-48E1-8502-6CFEF15127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766" y="2755809"/>
            <a:ext cx="2493555" cy="3905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2C62879-BE51-4607-9074-104CB14F8E10}"/>
              </a:ext>
            </a:extLst>
          </p:cNvPr>
          <p:cNvSpPr/>
          <p:nvPr/>
        </p:nvSpPr>
        <p:spPr>
          <a:xfrm>
            <a:off x="7025931" y="5664498"/>
            <a:ext cx="1799609" cy="461665"/>
          </a:xfrm>
          <a:prstGeom prst="rect">
            <a:avLst/>
          </a:prstGeom>
        </p:spPr>
        <p:txBody>
          <a:bodyPr wrap="square">
            <a:spAutoFit/>
          </a:bodyPr>
          <a:lstStyle/>
          <a:p>
            <a:r>
              <a:rPr lang="en-US" sz="1200" dirty="0" err="1"/>
              <a:t>Wellcome</a:t>
            </a:r>
            <a:r>
              <a:rPr lang="en-US" sz="1200" dirty="0"/>
              <a:t> Library, London (CC BY 4.0)</a:t>
            </a:r>
          </a:p>
        </p:txBody>
      </p:sp>
    </p:spTree>
    <p:extLst>
      <p:ext uri="{BB962C8B-B14F-4D97-AF65-F5344CB8AC3E}">
        <p14:creationId xmlns:p14="http://schemas.microsoft.com/office/powerpoint/2010/main" val="199253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Natural Selection?</a:t>
            </a:r>
            <a:endParaRPr lang="en-US" dirty="0"/>
          </a:p>
        </p:txBody>
      </p:sp>
      <p:sp>
        <p:nvSpPr>
          <p:cNvPr id="2" name="Content Placeholder 1"/>
          <p:cNvSpPr>
            <a:spLocks noGrp="1"/>
          </p:cNvSpPr>
          <p:nvPr>
            <p:ph idx="1"/>
          </p:nvPr>
        </p:nvSpPr>
        <p:spPr/>
        <p:txBody>
          <a:bodyPr>
            <a:normAutofit/>
          </a:bodyPr>
          <a:lstStyle/>
          <a:p>
            <a:r>
              <a:rPr lang="en-US" dirty="0"/>
              <a:t>Both observed that species varied over time and space.</a:t>
            </a:r>
          </a:p>
          <a:p>
            <a:r>
              <a:rPr lang="en-US" dirty="0"/>
              <a:t>Both concluded that similar but distinct species descended from a shared ancestral species.</a:t>
            </a:r>
          </a:p>
          <a:p>
            <a:r>
              <a:rPr lang="en-US" dirty="0"/>
              <a:t>Darwin proposed natural selection or descent with modification as a mechanism for evolution.</a:t>
            </a:r>
          </a:p>
          <a:p>
            <a:endParaRPr lang="en-US" dirty="0"/>
          </a:p>
        </p:txBody>
      </p:sp>
    </p:spTree>
    <p:extLst>
      <p:ext uri="{BB962C8B-B14F-4D97-AF65-F5344CB8AC3E}">
        <p14:creationId xmlns:p14="http://schemas.microsoft.com/office/powerpoint/2010/main" val="6349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a:t>
            </a:r>
            <a:br>
              <a:rPr lang="en-US" dirty="0"/>
            </a:br>
            <a:r>
              <a:rPr lang="en-US" dirty="0"/>
              <a:t>Why is evolution important to anthropologists?</a:t>
            </a:r>
          </a:p>
        </p:txBody>
      </p:sp>
      <p:sp>
        <p:nvSpPr>
          <p:cNvPr id="3" name="Text Placeholder 2"/>
          <p:cNvSpPr>
            <a:spLocks noGrp="1"/>
          </p:cNvSpPr>
          <p:nvPr>
            <p:ph type="body" sz="quarter" idx="10"/>
          </p:nvPr>
        </p:nvSpPr>
        <p:spPr/>
        <p:txBody>
          <a:bodyPr>
            <a:normAutofit fontScale="92500" lnSpcReduction="10000"/>
          </a:bodyPr>
          <a:lstStyle/>
          <a:p>
            <a:r>
              <a:rPr lang="en-US" dirty="0"/>
              <a:t>What Is Evolutionary Theory?</a:t>
            </a:r>
          </a:p>
          <a:p>
            <a:r>
              <a:rPr lang="en-US" dirty="0"/>
              <a:t>What Material Evidence Is There For Evolution?</a:t>
            </a:r>
          </a:p>
          <a:p>
            <a:r>
              <a:rPr lang="en-US" dirty="0"/>
              <a:t>Pre-Darwinian Views Of The Natural World</a:t>
            </a:r>
          </a:p>
          <a:p>
            <a:r>
              <a:rPr lang="en-US" dirty="0"/>
              <a:t>What Is Natural Selection?</a:t>
            </a:r>
          </a:p>
          <a:p>
            <a:r>
              <a:rPr lang="en-US" dirty="0"/>
              <a:t>How Did Biologists Learn About Genes?</a:t>
            </a:r>
          </a:p>
          <a:p>
            <a:r>
              <a:rPr lang="en-US" dirty="0"/>
              <a:t>What Are The Basics Of Contemporary Genetics?</a:t>
            </a:r>
          </a:p>
          <a:p>
            <a:r>
              <a:rPr lang="en-US" dirty="0"/>
              <a:t>Genotype, Phenotype, And The Norm Of Reaction</a:t>
            </a:r>
          </a:p>
          <a:p>
            <a:r>
              <a:rPr lang="en-US" dirty="0"/>
              <a:t>What Does Evolution Mean?</a:t>
            </a:r>
          </a:p>
        </p:txBody>
      </p:sp>
    </p:spTree>
    <p:extLst>
      <p:ext uri="{BB962C8B-B14F-4D97-AF65-F5344CB8AC3E}">
        <p14:creationId xmlns:p14="http://schemas.microsoft.com/office/powerpoint/2010/main" val="72911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Natural Selection Operates</a:t>
            </a:r>
          </a:p>
        </p:txBody>
      </p:sp>
      <p:sp>
        <p:nvSpPr>
          <p:cNvPr id="2" name="Content Placeholder 1"/>
          <p:cNvSpPr>
            <a:spLocks noGrp="1"/>
          </p:cNvSpPr>
          <p:nvPr>
            <p:ph idx="1"/>
          </p:nvPr>
        </p:nvSpPr>
        <p:spPr/>
        <p:txBody>
          <a:bodyPr>
            <a:normAutofit lnSpcReduction="10000"/>
          </a:bodyPr>
          <a:lstStyle/>
          <a:p>
            <a:r>
              <a:rPr lang="en-US"/>
              <a:t>Natural selection operates on existing variation within a population.</a:t>
            </a:r>
          </a:p>
          <a:p>
            <a:r>
              <a:rPr lang="en-US"/>
              <a:t>Individuals with traits that are best suited to a particular environment will more likely survive and procreate.</a:t>
            </a:r>
          </a:p>
          <a:p>
            <a:r>
              <a:rPr lang="en-US"/>
              <a:t>Individuals with the most progeny have superior fitness.</a:t>
            </a:r>
          </a:p>
          <a:p>
            <a:r>
              <a:rPr lang="en-US"/>
              <a:t>Progeny inherit the traits that made their parents fit.</a:t>
            </a:r>
          </a:p>
          <a:p>
            <a:endParaRPr lang="en-US" dirty="0"/>
          </a:p>
        </p:txBody>
      </p:sp>
    </p:spTree>
    <p:extLst>
      <p:ext uri="{BB962C8B-B14F-4D97-AF65-F5344CB8AC3E}">
        <p14:creationId xmlns:p14="http://schemas.microsoft.com/office/powerpoint/2010/main" val="307369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How Natural Selection Operates </a:t>
            </a:r>
          </a:p>
        </p:txBody>
      </p:sp>
      <p:sp>
        <p:nvSpPr>
          <p:cNvPr id="2" name="Content Placeholder 1"/>
          <p:cNvSpPr>
            <a:spLocks noGrp="1"/>
          </p:cNvSpPr>
          <p:nvPr>
            <p:ph idx="1"/>
          </p:nvPr>
        </p:nvSpPr>
        <p:spPr>
          <a:xfrm>
            <a:off x="457200" y="1600200"/>
            <a:ext cx="4674093" cy="4525963"/>
          </a:xfrm>
        </p:spPr>
        <p:txBody>
          <a:bodyPr>
            <a:normAutofit lnSpcReduction="10000"/>
          </a:bodyPr>
          <a:lstStyle/>
          <a:p>
            <a:r>
              <a:rPr lang="en-US" dirty="0"/>
              <a:t>Traits shaped by natural selection for the function they currently perform are adaptations.</a:t>
            </a:r>
          </a:p>
          <a:p>
            <a:r>
              <a:rPr lang="en-US" dirty="0"/>
              <a:t>Traits that were shaped by natural selection for one function but used for another are </a:t>
            </a:r>
            <a:r>
              <a:rPr lang="en-US" dirty="0" err="1"/>
              <a:t>exaptations</a:t>
            </a:r>
            <a:r>
              <a:rPr lang="en-US" dirty="0"/>
              <a:t>.</a:t>
            </a:r>
          </a:p>
        </p:txBody>
      </p:sp>
      <p:pic>
        <p:nvPicPr>
          <p:cNvPr id="6" name="Picture 2" descr="A dragonfly sits on a flower bud.">
            <a:extLst>
              <a:ext uri="{FF2B5EF4-FFF2-40B4-BE49-F238E27FC236}">
                <a16:creationId xmlns:a16="http://schemas.microsoft.com/office/drawing/2014/main" xmlns="" id="{7F8F0DD7-E356-4B5E-B4E8-DF3FDA3E53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492" y="1222329"/>
            <a:ext cx="3338773" cy="50053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D817F81B-E4C2-4A8B-9A35-14FC3AB86BF1}"/>
              </a:ext>
            </a:extLst>
          </p:cNvPr>
          <p:cNvSpPr/>
          <p:nvPr/>
        </p:nvSpPr>
        <p:spPr>
          <a:xfrm>
            <a:off x="3821093" y="5906530"/>
            <a:ext cx="1707582" cy="400110"/>
          </a:xfrm>
          <a:prstGeom prst="rect">
            <a:avLst/>
          </a:prstGeom>
        </p:spPr>
        <p:txBody>
          <a:bodyPr wrap="square">
            <a:spAutoFit/>
          </a:bodyPr>
          <a:lstStyle/>
          <a:p>
            <a:r>
              <a:rPr lang="en-US" sz="1000" dirty="0"/>
              <a:t>[ANIMALS </a:t>
            </a:r>
            <a:r>
              <a:rPr lang="en-US" sz="1000" dirty="0" err="1"/>
              <a:t>ANIMALS</a:t>
            </a:r>
            <a:r>
              <a:rPr lang="en-US" sz="1000" dirty="0"/>
              <a:t> © </a:t>
            </a:r>
            <a:r>
              <a:rPr lang="en-US" sz="1000" dirty="0" err="1"/>
              <a:t>Ardea</a:t>
            </a:r>
            <a:r>
              <a:rPr lang="en-US" sz="1000" dirty="0"/>
              <a:t>/David Chapman]</a:t>
            </a:r>
          </a:p>
        </p:txBody>
      </p:sp>
    </p:spTree>
    <p:extLst>
      <p:ext uri="{BB962C8B-B14F-4D97-AF65-F5344CB8AC3E}">
        <p14:creationId xmlns:p14="http://schemas.microsoft.com/office/powerpoint/2010/main" val="245045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How Natural Selection Operates </a:t>
            </a:r>
          </a:p>
        </p:txBody>
      </p:sp>
      <p:sp>
        <p:nvSpPr>
          <p:cNvPr id="2" name="Content Placeholder 1"/>
          <p:cNvSpPr>
            <a:spLocks noGrp="1"/>
          </p:cNvSpPr>
          <p:nvPr>
            <p:ph idx="1"/>
          </p:nvPr>
        </p:nvSpPr>
        <p:spPr/>
        <p:txBody>
          <a:bodyPr>
            <a:normAutofit/>
          </a:bodyPr>
          <a:lstStyle/>
          <a:p>
            <a:r>
              <a:rPr lang="en-US" dirty="0"/>
              <a:t>Any useful trait, regardless of origin, is an adaptation.</a:t>
            </a:r>
          </a:p>
          <a:p>
            <a:r>
              <a:rPr lang="en-US" dirty="0" err="1"/>
              <a:t>Exaptations</a:t>
            </a:r>
            <a:r>
              <a:rPr lang="en-US" dirty="0"/>
              <a:t> and adaptations may be challenging to distinguish.</a:t>
            </a:r>
          </a:p>
          <a:p>
            <a:endParaRPr lang="en-US" dirty="0"/>
          </a:p>
        </p:txBody>
      </p:sp>
    </p:spTree>
    <p:extLst>
      <p:ext uri="{BB962C8B-B14F-4D97-AF65-F5344CB8AC3E}">
        <p14:creationId xmlns:p14="http://schemas.microsoft.com/office/powerpoint/2010/main" val="276046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How Did Biologists Learn About Genes?</a:t>
            </a:r>
            <a:endParaRPr lang="en-US" dirty="0"/>
          </a:p>
        </p:txBody>
      </p:sp>
      <p:sp>
        <p:nvSpPr>
          <p:cNvPr id="2" name="Content Placeholder 1"/>
          <p:cNvSpPr>
            <a:spLocks noGrp="1"/>
          </p:cNvSpPr>
          <p:nvPr>
            <p:ph idx="1"/>
          </p:nvPr>
        </p:nvSpPr>
        <p:spPr/>
        <p:txBody>
          <a:bodyPr>
            <a:normAutofit fontScale="92500" lnSpcReduction="20000"/>
          </a:bodyPr>
          <a:lstStyle/>
          <a:p>
            <a:r>
              <a:rPr lang="en-US"/>
              <a:t>Darwin knew something was passed on from parent to offspring.</a:t>
            </a:r>
          </a:p>
          <a:p>
            <a:r>
              <a:rPr lang="en-US"/>
              <a:t>Pangenesis was a theory of heredity favored by Darwin and others</a:t>
            </a:r>
          </a:p>
          <a:p>
            <a:pPr lvl="1"/>
            <a:r>
              <a:rPr lang="en-US"/>
              <a:t>Each parent generated multiple particles reflecting their unique traits.</a:t>
            </a:r>
          </a:p>
          <a:p>
            <a:pPr lvl="1"/>
            <a:r>
              <a:rPr lang="en-US"/>
              <a:t>These particles blended in different ways in each offspring.</a:t>
            </a:r>
          </a:p>
          <a:p>
            <a:r>
              <a:rPr lang="en-US"/>
              <a:t>Mendelian inheritance views heredity as based on nonblending, single-particle genetic inheritance.</a:t>
            </a:r>
          </a:p>
          <a:p>
            <a:endParaRPr lang="en-US" dirty="0"/>
          </a:p>
        </p:txBody>
      </p:sp>
    </p:spTree>
    <p:extLst>
      <p:ext uri="{BB962C8B-B14F-4D97-AF65-F5344CB8AC3E}">
        <p14:creationId xmlns:p14="http://schemas.microsoft.com/office/powerpoint/2010/main" val="416780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Mendelian inheritance</a:t>
            </a:r>
            <a:endParaRPr lang="en-US" dirty="0"/>
          </a:p>
        </p:txBody>
      </p:sp>
      <p:sp>
        <p:nvSpPr>
          <p:cNvPr id="2" name="Content Placeholder 1"/>
          <p:cNvSpPr>
            <a:spLocks noGrp="1"/>
          </p:cNvSpPr>
          <p:nvPr>
            <p:ph idx="1"/>
          </p:nvPr>
        </p:nvSpPr>
        <p:spPr/>
        <p:txBody>
          <a:bodyPr/>
          <a:lstStyle/>
          <a:p>
            <a:r>
              <a:rPr lang="en-US"/>
              <a:t>Based on work by Austrian monk Gregor Mendel (1822-1884)</a:t>
            </a:r>
          </a:p>
          <a:p>
            <a:r>
              <a:rPr lang="en-US"/>
              <a:t>His breeding of peas supported non-blending, single-particle inheritance.</a:t>
            </a:r>
          </a:p>
          <a:p>
            <a:r>
              <a:rPr lang="en-US"/>
              <a:t>Mendel</a:t>
            </a:r>
            <a:r>
              <a:rPr lang="ja-JP" altLang="en-US"/>
              <a:t>’</a:t>
            </a:r>
            <a:r>
              <a:rPr lang="en-US"/>
              <a:t>s repeated experiments showed that traits passed on to a child can be</a:t>
            </a:r>
          </a:p>
          <a:p>
            <a:pPr lvl="1"/>
            <a:r>
              <a:rPr lang="en-US"/>
              <a:t>Dominant traits: expressed in an organism</a:t>
            </a:r>
          </a:p>
          <a:p>
            <a:pPr lvl="1"/>
            <a:r>
              <a:rPr lang="en-US"/>
              <a:t>Recessive traits: not expressed in an organism</a:t>
            </a:r>
          </a:p>
          <a:p>
            <a:endParaRPr lang="en-US" dirty="0"/>
          </a:p>
        </p:txBody>
      </p:sp>
    </p:spTree>
    <p:extLst>
      <p:ext uri="{BB962C8B-B14F-4D97-AF65-F5344CB8AC3E}">
        <p14:creationId xmlns:p14="http://schemas.microsoft.com/office/powerpoint/2010/main" val="382546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Mendelian inheritance Principles</a:t>
            </a:r>
            <a:endParaRPr lang="en-US" dirty="0"/>
          </a:p>
        </p:txBody>
      </p:sp>
      <p:sp>
        <p:nvSpPr>
          <p:cNvPr id="2" name="Content Placeholder 1"/>
          <p:cNvSpPr>
            <a:spLocks noGrp="1"/>
          </p:cNvSpPr>
          <p:nvPr>
            <p:ph idx="1"/>
          </p:nvPr>
        </p:nvSpPr>
        <p:spPr/>
        <p:txBody>
          <a:bodyPr/>
          <a:lstStyle/>
          <a:p>
            <a:r>
              <a:rPr lang="en-US"/>
              <a:t>Principle of Segregation</a:t>
            </a:r>
          </a:p>
          <a:p>
            <a:pPr lvl="1"/>
            <a:r>
              <a:rPr lang="en-US"/>
              <a:t>Individuals receive one gene for each trait from each parent</a:t>
            </a:r>
          </a:p>
          <a:p>
            <a:pPr lvl="1"/>
            <a:r>
              <a:rPr lang="en-US"/>
              <a:t>Each gene is half of the required pair for each trait.</a:t>
            </a:r>
          </a:p>
          <a:p>
            <a:r>
              <a:rPr lang="en-US"/>
              <a:t>Principle of Independent Assortment</a:t>
            </a:r>
          </a:p>
          <a:p>
            <a:pPr lvl="1"/>
            <a:r>
              <a:rPr lang="en-US"/>
              <a:t>Each pair of genes separates independently of every other pair when egg and sperm (germ) sex cells are formed.</a:t>
            </a:r>
          </a:p>
          <a:p>
            <a:endParaRPr lang="en-US" dirty="0"/>
          </a:p>
        </p:txBody>
      </p:sp>
    </p:spTree>
    <p:extLst>
      <p:ext uri="{BB962C8B-B14F-4D97-AF65-F5344CB8AC3E}">
        <p14:creationId xmlns:p14="http://schemas.microsoft.com/office/powerpoint/2010/main" val="385671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is divided in two columns: Observations and Explanatory Hypothesis. Observations: P1 or parental generation of one red flower crossed with one white flower, yields F 1 generation of 100% four red flowers. Two red flowers in F 1 crossed with 2 red Flowers in F 1, yields F 2 generation of 3 red flowers and 1 white flower. The ratio of 705 red specimens to 224 white specimens is, 3.15 is to 1.0. Explanatory Hypothesis: The red flowers have capital C C . The white flowers have small c c. Both red and white flowers are P 1 plants. For both the red and white flowers, there is a segregation of alleles in gamut formation. The egg cells of red flowers divide into capital C and capital C. The pollen grain divide into small c and small c. The capital C and small c, combine to form four F 1 plants that are 100% red, each with one capital and one small c. The F 1 plants further segregate into egg cells with 1 by 2 small c and 1 by 2 capital C. There is segregation of pollen grains into 1 by 2 capital C, and one by 2 small c. All these four combine to form F 2 plants with three of them with capital C small c, and one of them with small c small c. The F 2 plants are 75% red and 25% whi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013" y="281733"/>
            <a:ext cx="6386342" cy="5997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3622" y="6437767"/>
            <a:ext cx="5370460" cy="276999"/>
          </a:xfrm>
          <a:prstGeom prst="rect">
            <a:avLst/>
          </a:prstGeom>
        </p:spPr>
        <p:txBody>
          <a:bodyPr wrap="square">
            <a:spAutoFit/>
          </a:bodyPr>
          <a:lstStyle/>
          <a:p>
            <a:r>
              <a:rPr lang="en-US" sz="1200" dirty="0">
                <a:solidFill>
                  <a:schemeClr val="bg2"/>
                </a:solidFill>
              </a:rPr>
              <a:t>[Copyright 1981 Steven M. </a:t>
            </a:r>
            <a:r>
              <a:rPr lang="en-US" sz="1200" dirty="0" err="1">
                <a:solidFill>
                  <a:schemeClr val="bg2"/>
                </a:solidFill>
              </a:rPr>
              <a:t>Stanely</a:t>
            </a:r>
            <a:r>
              <a:rPr lang="en-US" sz="1200" dirty="0">
                <a:solidFill>
                  <a:schemeClr val="bg2"/>
                </a:solidFill>
              </a:rPr>
              <a:t>; Reprinted by permission of Basic Books]</a:t>
            </a:r>
          </a:p>
        </p:txBody>
      </p:sp>
    </p:spTree>
    <p:extLst>
      <p:ext uri="{BB962C8B-B14F-4D97-AF65-F5344CB8AC3E}">
        <p14:creationId xmlns:p14="http://schemas.microsoft.com/office/powerpoint/2010/main" val="118290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What Are the Basics of </a:t>
            </a:r>
            <a:br>
              <a:rPr lang="en-US"/>
            </a:br>
            <a:r>
              <a:rPr lang="en-US"/>
              <a:t>Contemporary Genetics?</a:t>
            </a:r>
            <a:endParaRPr lang="en-US" dirty="0"/>
          </a:p>
        </p:txBody>
      </p:sp>
      <p:sp>
        <p:nvSpPr>
          <p:cNvPr id="2" name="Content Placeholder 1"/>
          <p:cNvSpPr>
            <a:spLocks noGrp="1"/>
          </p:cNvSpPr>
          <p:nvPr>
            <p:ph idx="1"/>
          </p:nvPr>
        </p:nvSpPr>
        <p:spPr/>
        <p:txBody>
          <a:bodyPr>
            <a:normAutofit fontScale="92500"/>
          </a:bodyPr>
          <a:lstStyle/>
          <a:p>
            <a:r>
              <a:rPr lang="en-US"/>
              <a:t>Scientific study of biological heredity</a:t>
            </a:r>
          </a:p>
          <a:p>
            <a:r>
              <a:rPr lang="en-US"/>
              <a:t>Emerged almost 35 years after Mendel</a:t>
            </a:r>
            <a:r>
              <a:rPr lang="ja-JP" altLang="en-US"/>
              <a:t>’</a:t>
            </a:r>
            <a:r>
              <a:rPr lang="en-US"/>
              <a:t>s work in the early 1900s.</a:t>
            </a:r>
          </a:p>
          <a:p>
            <a:r>
              <a:rPr lang="en-US"/>
              <a:t>Genes are the biological unit of heredity.</a:t>
            </a:r>
          </a:p>
          <a:p>
            <a:pPr lvl="1"/>
            <a:r>
              <a:rPr lang="en-US"/>
              <a:t>Represent a portion or portions of the DNA molecule</a:t>
            </a:r>
          </a:p>
          <a:p>
            <a:pPr lvl="1"/>
            <a:r>
              <a:rPr lang="en-US"/>
              <a:t>Alleles represent all the different forms a gene might take.</a:t>
            </a:r>
          </a:p>
          <a:p>
            <a:pPr lvl="1"/>
            <a:r>
              <a:rPr lang="en-US"/>
              <a:t>Located on chromosomes that occur in sets of paired bodies in cell nuclei</a:t>
            </a:r>
          </a:p>
          <a:p>
            <a:endParaRPr lang="en-US" dirty="0"/>
          </a:p>
        </p:txBody>
      </p:sp>
    </p:spTree>
    <p:extLst>
      <p:ext uri="{BB962C8B-B14F-4D97-AF65-F5344CB8AC3E}">
        <p14:creationId xmlns:p14="http://schemas.microsoft.com/office/powerpoint/2010/main" val="386073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Some Key Terms in Genetics </a:t>
            </a:r>
          </a:p>
        </p:txBody>
      </p:sp>
      <p:sp>
        <p:nvSpPr>
          <p:cNvPr id="2" name="Content Placeholder 1"/>
          <p:cNvSpPr>
            <a:spLocks noGrp="1"/>
          </p:cNvSpPr>
          <p:nvPr>
            <p:ph idx="1"/>
          </p:nvPr>
        </p:nvSpPr>
        <p:spPr/>
        <p:txBody>
          <a:bodyPr/>
          <a:lstStyle/>
          <a:p>
            <a:r>
              <a:rPr lang="en-US"/>
              <a:t>DNA, or deoxyribonucleic acid, carries the genetic heritage of an organism.</a:t>
            </a:r>
          </a:p>
          <a:p>
            <a:r>
              <a:rPr lang="en-US"/>
              <a:t>Genome is the sum of all genetic information about an organism and is carried on chromosomes.</a:t>
            </a:r>
          </a:p>
          <a:p>
            <a:r>
              <a:rPr lang="en-US"/>
              <a:t>Mutations represent the creation of a new allele for a gene.</a:t>
            </a:r>
          </a:p>
          <a:p>
            <a:endParaRPr lang="en-US" dirty="0"/>
          </a:p>
        </p:txBody>
      </p:sp>
    </p:spTree>
    <p:extLst>
      <p:ext uri="{BB962C8B-B14F-4D97-AF65-F5344CB8AC3E}">
        <p14:creationId xmlns:p14="http://schemas.microsoft.com/office/powerpoint/2010/main" val="216464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59630" y="438320"/>
            <a:ext cx="2141633" cy="6369596"/>
          </a:xfrm>
        </p:spPr>
        <p:txBody>
          <a:bodyPr>
            <a:noAutofit/>
          </a:bodyPr>
          <a:lstStyle/>
          <a:p>
            <a:endParaRPr lang="en-US" b="1" dirty="0"/>
          </a:p>
          <a:p>
            <a:r>
              <a:rPr lang="en-US" b="1" dirty="0">
                <a:latin typeface="Calibri" panose="020F0502020204030204" pitchFamily="34" charset="0"/>
                <a:cs typeface="Times New Roman" panose="02020603050405020304" pitchFamily="18" charset="0"/>
              </a:rPr>
              <a:t>Cells divide in two different ways. (a) In mitosis, ordinary body cells double the number of chromosomes they contain before dividing so that each daughter cell carries a full copy of the genetic information in the mother cell. (b) Meiosis occurs only when sex cells (sperm or eggs) are produced. In meiosis, each daughter cell retains only half the genetic material of the mother cell; the other half will be supplied when sperm and egg join in fertilization.</a:t>
            </a:r>
            <a:endParaRPr lang="en-US" dirty="0">
              <a:latin typeface="Calibri" panose="020F0502020204030204" pitchFamily="34" charset="0"/>
              <a:cs typeface="Times New Roman" panose="02020603050405020304" pitchFamily="18" charset="0"/>
            </a:endParaRPr>
          </a:p>
        </p:txBody>
      </p:sp>
      <p:pic>
        <p:nvPicPr>
          <p:cNvPr id="10242" name="Picture 2" descr="Organism with two chromosome pairs. In mitosis: There is a circle with one small curved lines pair and one big curve lines pair, labeled as organism with two chromosome pairs. The above circle leads to another circle with one set of two capital X and one set with two small x, labeled as each chromosome copies itself. This circle leads to another circle with four X shapes, two big and two small, lined one below the other, labeled as attached copies line up. This leads to next circle with two sets of four boomerang shapes of two big and two small, labeled as the original and the copy separate as the cell divides. This circle leads to two circles, each with one big curve pair and one small curve pair, labeled as daughter cells are copies of the parent cell. The entire process is known as standard mitosis. In meiosis, there is a circle with one set of big curve pair and one set of small curve pair. This circle leads to two circles, each with one capital x and small x shape. In each of these circles, pairs segregate and each of them forms two circles each with one small boomerang and big boomerang shape. Each gamete, that is sperm or egg, has half the normal number of chromosom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87" y="554436"/>
            <a:ext cx="6692143" cy="5655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79966" y="5810627"/>
            <a:ext cx="2001223" cy="276999"/>
          </a:xfrm>
          <a:prstGeom prst="rect">
            <a:avLst/>
          </a:prstGeom>
        </p:spPr>
        <p:txBody>
          <a:bodyPr wrap="square">
            <a:spAutoFit/>
          </a:bodyPr>
          <a:lstStyle/>
          <a:p>
            <a:r>
              <a:rPr lang="en-US" sz="1200" dirty="0"/>
              <a:t>[Oxford University Press]</a:t>
            </a:r>
          </a:p>
        </p:txBody>
      </p:sp>
    </p:spTree>
    <p:extLst>
      <p:ext uri="{BB962C8B-B14F-4D97-AF65-F5344CB8AC3E}">
        <p14:creationId xmlns:p14="http://schemas.microsoft.com/office/powerpoint/2010/main" val="193924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a:t>
            </a:r>
            <a:br>
              <a:rPr lang="en-US" dirty="0"/>
            </a:br>
            <a:r>
              <a:rPr lang="en-US" dirty="0"/>
              <a:t>Learning Objectives</a:t>
            </a:r>
          </a:p>
        </p:txBody>
      </p:sp>
      <p:sp>
        <p:nvSpPr>
          <p:cNvPr id="3" name="Text Placeholder 2"/>
          <p:cNvSpPr>
            <a:spLocks noGrp="1"/>
          </p:cNvSpPr>
          <p:nvPr>
            <p:ph type="body" sz="quarter" idx="10"/>
          </p:nvPr>
        </p:nvSpPr>
        <p:spPr/>
        <p:txBody>
          <a:bodyPr>
            <a:normAutofit fontScale="85000" lnSpcReduction="20000"/>
          </a:bodyPr>
          <a:lstStyle/>
          <a:p>
            <a:pPr lvl="0"/>
            <a:r>
              <a:rPr lang="en-US" dirty="0"/>
              <a:t>2.1 Describe the characteristics of evolutionary theory and why evolutionary theory is important for the discipline of anthropology. </a:t>
            </a:r>
          </a:p>
          <a:p>
            <a:pPr lvl="0"/>
            <a:r>
              <a:rPr lang="en-US" dirty="0"/>
              <a:t>2.2 Explain the different sources of evidence used by anthropologists to explain evolution.</a:t>
            </a:r>
          </a:p>
          <a:p>
            <a:pPr lvl="0"/>
            <a:r>
              <a:rPr lang="en-US" dirty="0"/>
              <a:t>2.3 Compare and contrast the historical views of the natural world that pre-dated Darwin’s theory of natural selection. </a:t>
            </a:r>
          </a:p>
          <a:p>
            <a:pPr lvl="0"/>
            <a:r>
              <a:rPr lang="en-US" dirty="0"/>
              <a:t>2.4 Identify the historical development of the concept of natural selection and how this concept is similar to and different from previous views of the natural world. </a:t>
            </a:r>
          </a:p>
        </p:txBody>
      </p:sp>
    </p:spTree>
    <p:extLst>
      <p:ext uri="{BB962C8B-B14F-4D97-AF65-F5344CB8AC3E}">
        <p14:creationId xmlns:p14="http://schemas.microsoft.com/office/powerpoint/2010/main" val="146068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30312" y="578668"/>
            <a:ext cx="1989543" cy="6685732"/>
          </a:xfrm>
        </p:spPr>
        <p:txBody>
          <a:bodyPr>
            <a:noAutofit/>
          </a:bodyPr>
          <a:lstStyle/>
          <a:p>
            <a:r>
              <a:rPr lang="en-US" sz="1200" b="1" dirty="0">
                <a:latin typeface="Calibri" panose="020F0502020204030204" pitchFamily="34" charset="0"/>
                <a:cs typeface="Times New Roman" panose="02020603050405020304" pitchFamily="18" charset="0"/>
              </a:rPr>
              <a:t>The principle of independent assortment predicts that genetic factors on different chromosomes will not be passed on together; each will be passed on to a different sex cell during meiosis. (a) Linkage predicts that genetic factors on the same chromosome will tend to be passed on together because it is the chromosomes that separate during meiosis, not individual genes. (b) The predictions about independent assortment and linkage do not hold if chromosomes cross over prior to meiosis. When this occurs, chromosomes break and reattach to their mates, leading to new combinations of genes on each chromosome that can then be passed on to offspring</a:t>
            </a:r>
            <a:r>
              <a:rPr lang="en-US" sz="1200" b="1" dirty="0">
                <a:latin typeface="Calibri" panose="020F0502020204030204" pitchFamily="34" charset="0"/>
              </a:rPr>
              <a:t>.</a:t>
            </a:r>
            <a:endParaRPr lang="en-US" sz="1200" dirty="0">
              <a:latin typeface="Calibri" panose="020F0502020204030204" pitchFamily="34" charset="0"/>
            </a:endParaRPr>
          </a:p>
        </p:txBody>
      </p:sp>
      <p:pic>
        <p:nvPicPr>
          <p:cNvPr id="11266" name="Picture 2" descr="Independent assortment: If the genes are on different chromosomes. Two pairs of parental arrangement. One chromosome has genes capital A and small A. Another chromosome has genes capital B and small b. Then the possible gametes which is sperms or egg cells has 4 chromosomes. The gene in first chromosome is capital A, and capital B. In another chromosome is capital A, and small b. In another chromosome is small a, and capital B. In another chromosome is small a, and small b. If the linkage in the parental arrangement is such that if the genes are on the same chromosomes, then there is one pair of chromosomes with capital A capital B in one chromatid, and small a and small b in another chromatid of the gene. In this case, the possible gametes, sperms or eggs is, capital A capital B in one chromatid, and small a, small b in another chromatid. In crossing over, parental combination of chromosomes is capital A and capital B in one strand and small a small b in another strand. The chromosomes then duplicate during meiosis. This leads to one chromosome with two chromatids of capital A and capital B each, and another chromosome with two chromatids of small a small b each. The copy of one chromosome touches the copy of its homologous mate so capital A capital B chromatid touches small a small b chromatid. Chromosomes break and reattach at the point where they touched. So the small b interchanges with the capital B in the touching chromosomes. The chromosome combinations that can be passed on to offspring via eggs or sperm. Now one chromosome has capital B old chromatid and capital A small b new chromatid. Another chromosome has small a capital B new chromatid, and small a small b, old chromatid. "/>
          <p:cNvPicPr>
            <a:picLocks noChangeAspect="1" noChangeArrowheads="1"/>
          </p:cNvPicPr>
          <p:nvPr/>
        </p:nvPicPr>
        <p:blipFill rotWithShape="1">
          <a:blip r:embed="rId3">
            <a:extLst>
              <a:ext uri="{28A0092B-C50C-407E-A947-70E740481C1C}">
                <a14:useLocalDpi xmlns:a14="http://schemas.microsoft.com/office/drawing/2010/main" val="0"/>
              </a:ext>
            </a:extLst>
          </a:blip>
          <a:srcRect l="4537"/>
          <a:stretch/>
        </p:blipFill>
        <p:spPr bwMode="auto">
          <a:xfrm>
            <a:off x="135464" y="1954034"/>
            <a:ext cx="4114798" cy="25400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dependent assortment: If the genes are on different chromosomes. Two pairs of parental arrangement. One chromosome has genes capital A and small A. Another chromosome has genes capital B and small b. Then the possible gametes which is sperms or egg cells has 4 chromosomes. The gene in first chromosome is capital A, and capital B. In another chromosome is capital A, and small b. In another chromosome is small a, and capital B. In another chromosome is small a, and small b. If the linkage in the parental arrangement is such that if the genes are on the same chromosomes, then there is one pair of chromosomes with capital A capital B in one chromatid, and small a and small b in another chromatid of the gene. In this case, the possible gametes, sperms or eggs is, capital A capital B in one chromatid, and small a, small b in another chromatid. In crossing over, parental combination of chromosomes is capital A and capital B in one strand and small a small b in another strand. The chromosomes then duplicate during meiosis. This leads to one chromosome with two chromatids of capital A and capital B each, and another chromosome with two chromatids of small a small b each. The copy of one chromosome touches the copy of its homologous mate so capital A capital B chromatid touches small a small b chromatid. Chromosomes break and reattach at the point where they touched. So the small b interchanges with the capital B in the touching chromosomes. The chromosome combinations that can be passed on to offspring via eggs or sperm. Now one chromosome has capital B old chromatid and capital A small b new chromatid. Another chromosome has small a capital B new chromatid, and small a small b, old chromatid. "/>
          <p:cNvPicPr>
            <a:picLocks noChangeAspect="1" noChangeArrowheads="1"/>
          </p:cNvPicPr>
          <p:nvPr/>
        </p:nvPicPr>
        <p:blipFill rotWithShape="1">
          <a:blip r:embed="rId4">
            <a:extLst>
              <a:ext uri="{28A0092B-C50C-407E-A947-70E740481C1C}">
                <a14:useLocalDpi xmlns:a14="http://schemas.microsoft.com/office/drawing/2010/main" val="0"/>
              </a:ext>
            </a:extLst>
          </a:blip>
          <a:srcRect l="17596" r="9360"/>
          <a:stretch/>
        </p:blipFill>
        <p:spPr bwMode="auto">
          <a:xfrm>
            <a:off x="4164505" y="659431"/>
            <a:ext cx="2768043" cy="50809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80483" y="5948068"/>
            <a:ext cx="2768043"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(Both images: Oxford University Press)</a:t>
            </a:r>
          </a:p>
        </p:txBody>
      </p:sp>
    </p:spTree>
    <p:extLst>
      <p:ext uri="{BB962C8B-B14F-4D97-AF65-F5344CB8AC3E}">
        <p14:creationId xmlns:p14="http://schemas.microsoft.com/office/powerpoint/2010/main" val="23920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Some Key Terms in Genetics </a:t>
            </a:r>
          </a:p>
        </p:txBody>
      </p:sp>
      <p:sp>
        <p:nvSpPr>
          <p:cNvPr id="2" name="Content Placeholder 1"/>
          <p:cNvSpPr>
            <a:spLocks noGrp="1"/>
          </p:cNvSpPr>
          <p:nvPr>
            <p:ph idx="1"/>
          </p:nvPr>
        </p:nvSpPr>
        <p:spPr/>
        <p:txBody>
          <a:bodyPr>
            <a:normAutofit/>
          </a:bodyPr>
          <a:lstStyle/>
          <a:p>
            <a:r>
              <a:rPr lang="en-US" dirty="0"/>
              <a:t>Homozygous represents a fertilized egg that receives the same allele for a specific trait from each parent.</a:t>
            </a:r>
          </a:p>
          <a:p>
            <a:r>
              <a:rPr lang="en-US" dirty="0"/>
              <a:t>Heterozygous represents a fertilized egg that receives different alleles for a specific trait from each parent.</a:t>
            </a:r>
          </a:p>
        </p:txBody>
      </p:sp>
    </p:spTree>
    <p:extLst>
      <p:ext uri="{BB962C8B-B14F-4D97-AF65-F5344CB8AC3E}">
        <p14:creationId xmlns:p14="http://schemas.microsoft.com/office/powerpoint/2010/main" val="251582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Some Key Terms in Genetics </a:t>
            </a:r>
          </a:p>
        </p:txBody>
      </p:sp>
      <p:sp>
        <p:nvSpPr>
          <p:cNvPr id="2" name="Content Placeholder 1"/>
          <p:cNvSpPr>
            <a:spLocks noGrp="1"/>
          </p:cNvSpPr>
          <p:nvPr>
            <p:ph idx="1"/>
          </p:nvPr>
        </p:nvSpPr>
        <p:spPr/>
        <p:txBody>
          <a:bodyPr>
            <a:normAutofit/>
          </a:bodyPr>
          <a:lstStyle/>
          <a:p>
            <a:r>
              <a:rPr lang="en-US" dirty="0"/>
              <a:t>Mitosis refers to the way body cells replicate (copy) themselves.</a:t>
            </a:r>
          </a:p>
          <a:p>
            <a:r>
              <a:rPr lang="en-US" dirty="0"/>
              <a:t>Meiosis refers to the way sex cells replicate themselves.</a:t>
            </a:r>
          </a:p>
          <a:p>
            <a:endParaRPr lang="en-US" dirty="0"/>
          </a:p>
        </p:txBody>
      </p:sp>
    </p:spTree>
    <p:extLst>
      <p:ext uri="{BB962C8B-B14F-4D97-AF65-F5344CB8AC3E}">
        <p14:creationId xmlns:p14="http://schemas.microsoft.com/office/powerpoint/2010/main" val="2987831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Mutation</a:t>
            </a:r>
            <a:endParaRPr lang="en-US" dirty="0"/>
          </a:p>
        </p:txBody>
      </p:sp>
      <p:sp>
        <p:nvSpPr>
          <p:cNvPr id="2" name="Content Placeholder 1"/>
          <p:cNvSpPr>
            <a:spLocks noGrp="1"/>
          </p:cNvSpPr>
          <p:nvPr>
            <p:ph idx="1"/>
          </p:nvPr>
        </p:nvSpPr>
        <p:spPr/>
        <p:txBody>
          <a:bodyPr/>
          <a:lstStyle/>
          <a:p>
            <a:r>
              <a:rPr lang="en-US" dirty="0"/>
              <a:t>Mutation</a:t>
            </a:r>
          </a:p>
          <a:p>
            <a:pPr lvl="1"/>
            <a:r>
              <a:rPr lang="en-US" dirty="0"/>
              <a:t>The creation of a new allele for a gene when the portion of the DNA molecule to which it corresponds is suddenly altered.</a:t>
            </a:r>
          </a:p>
          <a:p>
            <a:pPr lvl="1"/>
            <a:r>
              <a:rPr lang="en-US" dirty="0"/>
              <a:t>Genetic mutation is random, but may produce traits that make an organism better adapted and likely to produce more offspring</a:t>
            </a:r>
          </a:p>
        </p:txBody>
      </p:sp>
    </p:spTree>
    <p:extLst>
      <p:ext uri="{BB962C8B-B14F-4D97-AF65-F5344CB8AC3E}">
        <p14:creationId xmlns:p14="http://schemas.microsoft.com/office/powerpoint/2010/main" val="395862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46578" y="600610"/>
            <a:ext cx="1928090" cy="4936067"/>
          </a:xfrm>
        </p:spPr>
        <p:txBody>
          <a:bodyPr>
            <a:noAutofit/>
          </a:bodyPr>
          <a:lstStyle/>
          <a:p>
            <a:r>
              <a:rPr lang="en-US" sz="1600" b="1" dirty="0">
                <a:latin typeface="Calibri" panose="020F0502020204030204" pitchFamily="34" charset="0"/>
              </a:rPr>
              <a:t>Skin color in human populations shows continuous variation, that is; different skin shades grade imperceptibly into one another without sharp breaks. Geneticists have shown that such continuous variation is produced by </a:t>
            </a:r>
            <a:r>
              <a:rPr lang="en-US" sz="1600" b="1" dirty="0" err="1">
                <a:latin typeface="Calibri" panose="020F0502020204030204" pitchFamily="34" charset="0"/>
              </a:rPr>
              <a:t>polygeny</a:t>
            </a:r>
            <a:r>
              <a:rPr lang="en-US" sz="1600" b="1" dirty="0">
                <a:latin typeface="Calibri" panose="020F0502020204030204" pitchFamily="34" charset="0"/>
              </a:rPr>
              <a:t>, the interaction of many genes to produce a single, observable trait.</a:t>
            </a:r>
            <a:endParaRPr lang="en-US" sz="1600" dirty="0">
              <a:latin typeface="Calibri" panose="020F0502020204030204" pitchFamily="34" charset="0"/>
            </a:endParaRPr>
          </a:p>
        </p:txBody>
      </p:sp>
      <p:pic>
        <p:nvPicPr>
          <p:cNvPr id="14338" name="Picture 2" descr="Photograph of 25 human faces which include men, women, and children. Each of them has a different skin sha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600610"/>
            <a:ext cx="4832642" cy="59280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7242" y="5785415"/>
            <a:ext cx="212908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[Martin </a:t>
            </a:r>
            <a:r>
              <a:rPr lang="en-US" sz="1200" dirty="0" err="1">
                <a:latin typeface="Times New Roman" panose="02020603050405020304" pitchFamily="18" charset="0"/>
                <a:cs typeface="Times New Roman" panose="02020603050405020304" pitchFamily="18" charset="0"/>
              </a:rPr>
              <a:t>Schoeller</a:t>
            </a:r>
            <a:r>
              <a:rPr lang="en-US" sz="1200" dirty="0">
                <a:latin typeface="Times New Roman" panose="02020603050405020304" pitchFamily="18" charset="0"/>
                <a:cs typeface="Times New Roman" panose="02020603050405020304" pitchFamily="18" charset="0"/>
              </a:rPr>
              <a:t>/AUGUST</a:t>
            </a:r>
            <a:r>
              <a:rPr lang="en-US" sz="1200" dirty="0"/>
              <a:t>]</a:t>
            </a:r>
          </a:p>
        </p:txBody>
      </p:sp>
    </p:spTree>
    <p:extLst>
      <p:ext uri="{BB962C8B-B14F-4D97-AF65-F5344CB8AC3E}">
        <p14:creationId xmlns:p14="http://schemas.microsoft.com/office/powerpoint/2010/main" val="1308309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24489" y="609535"/>
            <a:ext cx="2030855" cy="6172200"/>
          </a:xfrm>
        </p:spPr>
        <p:txBody>
          <a:bodyPr>
            <a:noAutofit/>
          </a:bodyPr>
          <a:lstStyle/>
          <a:p>
            <a:r>
              <a:rPr lang="en-US" sz="1600" b="1" dirty="0">
                <a:latin typeface="Calibri" panose="020F0502020204030204" pitchFamily="34" charset="0"/>
              </a:rPr>
              <a:t>For DNA to replicate, a biochemical complex moves along the molecule and “unzips” the double helix, and two complete copies are rebuilt from appropriate molecules floating in the nucleus. Adenine (A) always attracts thymine (T), and cytosine (C) always attracts guanine (G).</a:t>
            </a:r>
            <a:endParaRPr lang="en-US" sz="1600" dirty="0">
              <a:latin typeface="Calibri" panose="020F0502020204030204" pitchFamily="34" charset="0"/>
            </a:endParaRPr>
          </a:p>
        </p:txBody>
      </p:sp>
      <p:pic>
        <p:nvPicPr>
          <p:cNvPr id="16386" name="Picture 2" descr="A D N A strand is composed of Adinine A, Thymine T, Cytosine C, and Guanine G. G and C are always near each other, T and A are always near each other. D N A replication is caused by a moving biochemical complex, and the main D N A replicates into two stream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92" y="228600"/>
            <a:ext cx="5104000" cy="63245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47006" y="5769668"/>
            <a:ext cx="1754965" cy="276999"/>
          </a:xfrm>
          <a:prstGeom prst="rect">
            <a:avLst/>
          </a:prstGeom>
        </p:spPr>
        <p:txBody>
          <a:bodyPr wrap="square">
            <a:spAutoFit/>
          </a:bodyPr>
          <a:lstStyle/>
          <a:p>
            <a:r>
              <a:rPr lang="en-US" sz="1200" dirty="0"/>
              <a:t>[Oxford University Press]</a:t>
            </a:r>
          </a:p>
        </p:txBody>
      </p:sp>
    </p:spTree>
    <p:extLst>
      <p:ext uri="{BB962C8B-B14F-4D97-AF65-F5344CB8AC3E}">
        <p14:creationId xmlns:p14="http://schemas.microsoft.com/office/powerpoint/2010/main" val="124968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93627" y="666058"/>
            <a:ext cx="1944821" cy="5264943"/>
          </a:xfrm>
        </p:spPr>
        <p:txBody>
          <a:bodyPr>
            <a:normAutofit/>
          </a:bodyPr>
          <a:lstStyle/>
          <a:p>
            <a:r>
              <a:rPr lang="en-US" sz="1600" b="1" dirty="0">
                <a:latin typeface="Calibri" panose="020F0502020204030204" pitchFamily="34" charset="0"/>
              </a:rPr>
              <a:t>A nucleated cell is a complex system involving many components. DNA replication and protein synthesis are cellular processes that both involve and affect many cellular components.</a:t>
            </a:r>
            <a:endParaRPr lang="en-US" sz="1600" dirty="0">
              <a:latin typeface="Calibri" panose="020F0502020204030204" pitchFamily="34" charset="0"/>
            </a:endParaRPr>
          </a:p>
        </p:txBody>
      </p:sp>
      <p:pic>
        <p:nvPicPr>
          <p:cNvPr id="17410" name="Picture 2" descr="A nucleated cell has a cell membrane and cytoplasm. The cell consists of a nucleus that has a nuclear membrane. D N A is inside the nuclear membrane. Endoplasmic reticulum with ribosomes surround the nucleus. The bean-shaped mitochondria is present inside the cell. "/>
          <p:cNvPicPr>
            <a:picLocks noChangeAspect="1" noChangeArrowheads="1"/>
          </p:cNvPicPr>
          <p:nvPr/>
        </p:nvPicPr>
        <p:blipFill rotWithShape="1">
          <a:blip r:embed="rId3">
            <a:extLst>
              <a:ext uri="{28A0092B-C50C-407E-A947-70E740481C1C}">
                <a14:useLocalDpi xmlns:a14="http://schemas.microsoft.com/office/drawing/2010/main" val="0"/>
              </a:ext>
            </a:extLst>
          </a:blip>
          <a:srcRect l="4733" r="6884"/>
          <a:stretch/>
        </p:blipFill>
        <p:spPr bwMode="auto">
          <a:xfrm>
            <a:off x="237607" y="1237282"/>
            <a:ext cx="6667837" cy="4693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05443" y="5759217"/>
            <a:ext cx="1785795" cy="276999"/>
          </a:xfrm>
          <a:prstGeom prst="rect">
            <a:avLst/>
          </a:prstGeom>
        </p:spPr>
        <p:txBody>
          <a:bodyPr wrap="square">
            <a:spAutoFit/>
          </a:bodyPr>
          <a:lstStyle/>
          <a:p>
            <a:r>
              <a:rPr lang="en-US" sz="1200" dirty="0"/>
              <a:t>[Oxford University Press]</a:t>
            </a:r>
          </a:p>
        </p:txBody>
      </p:sp>
    </p:spTree>
    <p:extLst>
      <p:ext uri="{BB962C8B-B14F-4D97-AF65-F5344CB8AC3E}">
        <p14:creationId xmlns:p14="http://schemas.microsoft.com/office/powerpoint/2010/main" val="3915919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Genotypes and phenotypes</a:t>
            </a:r>
          </a:p>
        </p:txBody>
      </p:sp>
      <p:sp>
        <p:nvSpPr>
          <p:cNvPr id="2" name="Content Placeholder 1"/>
          <p:cNvSpPr>
            <a:spLocks noGrp="1"/>
          </p:cNvSpPr>
          <p:nvPr>
            <p:ph idx="1"/>
          </p:nvPr>
        </p:nvSpPr>
        <p:spPr/>
        <p:txBody>
          <a:bodyPr/>
          <a:lstStyle/>
          <a:p>
            <a:r>
              <a:rPr lang="en-US"/>
              <a:t>Genotype refers to the genetic structure of an organism and is encoded in its DNA.</a:t>
            </a:r>
          </a:p>
          <a:p>
            <a:r>
              <a:rPr lang="en-US"/>
              <a:t>Phenotype is the visible expression of the genotype and is influenced during development by the environment.</a:t>
            </a:r>
          </a:p>
          <a:p>
            <a:endParaRPr lang="en-US" dirty="0"/>
          </a:p>
        </p:txBody>
      </p:sp>
    </p:spTree>
    <p:extLst>
      <p:ext uri="{BB962C8B-B14F-4D97-AF65-F5344CB8AC3E}">
        <p14:creationId xmlns:p14="http://schemas.microsoft.com/office/powerpoint/2010/main" val="2645831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Genotypes and phenotypes</a:t>
            </a:r>
          </a:p>
        </p:txBody>
      </p:sp>
      <p:sp>
        <p:nvSpPr>
          <p:cNvPr id="2" name="Content Placeholder 1"/>
          <p:cNvSpPr>
            <a:spLocks noGrp="1"/>
          </p:cNvSpPr>
          <p:nvPr>
            <p:ph idx="1"/>
          </p:nvPr>
        </p:nvSpPr>
        <p:spPr/>
        <p:txBody>
          <a:bodyPr/>
          <a:lstStyle/>
          <a:p>
            <a:r>
              <a:rPr lang="en-US"/>
              <a:t>Norm of Reaction is a way of displaying phenotypes for a specific genotype in different environments.</a:t>
            </a:r>
          </a:p>
          <a:p>
            <a:pPr lvl="1"/>
            <a:r>
              <a:rPr lang="en-US"/>
              <a:t>Different genotypes can produce the same phenotype.</a:t>
            </a:r>
          </a:p>
          <a:p>
            <a:pPr lvl="1"/>
            <a:r>
              <a:rPr lang="en-US"/>
              <a:t>The same genotype can produce different phenotypes.</a:t>
            </a:r>
            <a:endParaRPr lang="en-US" dirty="0"/>
          </a:p>
        </p:txBody>
      </p:sp>
    </p:spTree>
    <p:extLst>
      <p:ext uri="{BB962C8B-B14F-4D97-AF65-F5344CB8AC3E}">
        <p14:creationId xmlns:p14="http://schemas.microsoft.com/office/powerpoint/2010/main" val="3410566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44267" y="557380"/>
            <a:ext cx="1947333" cy="5664729"/>
          </a:xfrm>
        </p:spPr>
        <p:txBody>
          <a:bodyPr>
            <a:noAutofit/>
          </a:bodyPr>
          <a:lstStyle/>
          <a:p>
            <a:r>
              <a:rPr lang="en-US" sz="1300" b="1" dirty="0">
                <a:latin typeface="Times New Roman" panose="02020603050405020304" pitchFamily="18" charset="0"/>
                <a:cs typeface="Times New Roman" panose="02020603050405020304" pitchFamily="18" charset="0"/>
              </a:rPr>
              <a:t>Each genotype has its own norm of reaction, specifying how the developing organism will respond to various environments. How many eye cells (</a:t>
            </a:r>
            <a:r>
              <a:rPr lang="en-US" sz="1300" b="1" dirty="0" err="1">
                <a:latin typeface="Times New Roman" panose="02020603050405020304" pitchFamily="18" charset="0"/>
                <a:cs typeface="Times New Roman" panose="02020603050405020304" pitchFamily="18" charset="0"/>
              </a:rPr>
              <a:t>ommatidia</a:t>
            </a:r>
            <a:r>
              <a:rPr lang="en-US" sz="1300" b="1" dirty="0">
                <a:latin typeface="Times New Roman" panose="02020603050405020304" pitchFamily="18" charset="0"/>
                <a:cs typeface="Times New Roman" panose="02020603050405020304" pitchFamily="18" charset="0"/>
              </a:rPr>
              <a:t>) a fruit fly develops depends both on that fly’s genotype and the environmental temperature at which development takes place. Not only does the same genotype produce different phenotypes at different temperatures, but different genotypes may produce the same phenotype at the same temperatures (</a:t>
            </a:r>
            <a:r>
              <a:rPr lang="en-US" sz="1300" b="1" dirty="0" err="1">
                <a:latin typeface="Times New Roman" panose="02020603050405020304" pitchFamily="18" charset="0"/>
                <a:cs typeface="Times New Roman" panose="02020603050405020304" pitchFamily="18" charset="0"/>
              </a:rPr>
              <a:t>Levins</a:t>
            </a:r>
            <a:r>
              <a:rPr lang="en-US" sz="1300" b="1" dirty="0">
                <a:latin typeface="Times New Roman" panose="02020603050405020304" pitchFamily="18" charset="0"/>
                <a:cs typeface="Times New Roman" panose="02020603050405020304" pitchFamily="18" charset="0"/>
              </a:rPr>
              <a:t> and </a:t>
            </a:r>
            <a:r>
              <a:rPr lang="en-US" sz="1300" b="1" dirty="0" err="1">
                <a:latin typeface="Times New Roman" panose="02020603050405020304" pitchFamily="18" charset="0"/>
                <a:cs typeface="Times New Roman" panose="02020603050405020304" pitchFamily="18" charset="0"/>
              </a:rPr>
              <a:t>Lewontin</a:t>
            </a:r>
            <a:r>
              <a:rPr lang="en-US" sz="1300" b="1" dirty="0">
                <a:latin typeface="Times New Roman" panose="02020603050405020304" pitchFamily="18" charset="0"/>
                <a:cs typeface="Times New Roman" panose="02020603050405020304" pitchFamily="18" charset="0"/>
              </a:rPr>
              <a:t> 1985, 91).</a:t>
            </a:r>
            <a:endParaRPr lang="en-US" sz="1300" dirty="0">
              <a:latin typeface="Times New Roman" panose="02020603050405020304" pitchFamily="18" charset="0"/>
              <a:cs typeface="Times New Roman" panose="02020603050405020304" pitchFamily="18" charset="0"/>
            </a:endParaRPr>
          </a:p>
        </p:txBody>
      </p:sp>
      <p:pic>
        <p:nvPicPr>
          <p:cNvPr id="18434" name="Picture 2" descr="A graph of Number of ommatidia versus Temperature in degrees Celsius goes from (15, 1000) to (30, 800) for wild, from (15, 160) to (30, 300) for infrabar, and from (15, 180) to (30, 60) for ultrabar. All values estimat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30" y="149807"/>
            <a:ext cx="5012267" cy="60723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1667" y="6322826"/>
            <a:ext cx="5562600" cy="461665"/>
          </a:xfrm>
          <a:prstGeom prst="rect">
            <a:avLst/>
          </a:prstGeom>
        </p:spPr>
        <p:txBody>
          <a:bodyPr wrap="square">
            <a:spAutoFit/>
          </a:bodyPr>
          <a:lstStyle/>
          <a:p>
            <a:r>
              <a:rPr lang="en-US" sz="1200" dirty="0">
                <a:solidFill>
                  <a:schemeClr val="bg2"/>
                </a:solidFill>
              </a:rPr>
              <a:t>From </a:t>
            </a:r>
            <a:r>
              <a:rPr lang="en-US" sz="1200" dirty="0" err="1">
                <a:solidFill>
                  <a:schemeClr val="bg2"/>
                </a:solidFill>
              </a:rPr>
              <a:t>Lewontin</a:t>
            </a:r>
            <a:r>
              <a:rPr lang="en-US" sz="1200" dirty="0">
                <a:solidFill>
                  <a:schemeClr val="bg2"/>
                </a:solidFill>
              </a:rPr>
              <a:t>, R.C. "The Organism As Subject and Object of Evolution," </a:t>
            </a:r>
            <a:r>
              <a:rPr lang="en-US" sz="1200" i="1" dirty="0" err="1">
                <a:solidFill>
                  <a:schemeClr val="bg2"/>
                </a:solidFill>
              </a:rPr>
              <a:t>Scientia</a:t>
            </a:r>
            <a:r>
              <a:rPr lang="en-US" sz="1200" dirty="0">
                <a:solidFill>
                  <a:schemeClr val="bg2"/>
                </a:solidFill>
              </a:rPr>
              <a:t> 118: 65-82 (1983).</a:t>
            </a:r>
          </a:p>
        </p:txBody>
      </p:sp>
    </p:spTree>
    <p:extLst>
      <p:ext uri="{BB962C8B-B14F-4D97-AF65-F5344CB8AC3E}">
        <p14:creationId xmlns:p14="http://schemas.microsoft.com/office/powerpoint/2010/main" val="191533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a:t>
            </a:r>
            <a:br>
              <a:rPr lang="en-US" dirty="0"/>
            </a:br>
            <a:r>
              <a:rPr lang="en-US" dirty="0"/>
              <a:t>Learning Objectives</a:t>
            </a:r>
          </a:p>
        </p:txBody>
      </p:sp>
      <p:sp>
        <p:nvSpPr>
          <p:cNvPr id="3" name="Text Placeholder 2"/>
          <p:cNvSpPr>
            <a:spLocks noGrp="1"/>
          </p:cNvSpPr>
          <p:nvPr>
            <p:ph type="body" sz="quarter" idx="10"/>
          </p:nvPr>
        </p:nvSpPr>
        <p:spPr/>
        <p:txBody>
          <a:bodyPr>
            <a:normAutofit fontScale="77500" lnSpcReduction="20000"/>
          </a:bodyPr>
          <a:lstStyle/>
          <a:p>
            <a:pPr lvl="0"/>
            <a:r>
              <a:rPr lang="en-US" dirty="0"/>
              <a:t>2.5 Describe the historical context for the emergence of biologists’ knowledge of genes and the field of genetics.</a:t>
            </a:r>
          </a:p>
          <a:p>
            <a:pPr lvl="0"/>
            <a:r>
              <a:rPr lang="en-US" dirty="0"/>
              <a:t>2.6 Discuss the basic concepts in contemporary genetics and how they serve as building blocks for the field of genetics. </a:t>
            </a:r>
          </a:p>
          <a:p>
            <a:pPr lvl="0"/>
            <a:r>
              <a:rPr lang="en-US" dirty="0"/>
              <a:t>2.7 Compare and contrast genotype and phenotype and how these two concepts relate to the norm of reaction. </a:t>
            </a:r>
          </a:p>
          <a:p>
            <a:pPr lvl="0"/>
            <a:r>
              <a:rPr lang="en-US" dirty="0"/>
              <a:t>2</a:t>
            </a:r>
            <a:r>
              <a:rPr lang="en-US"/>
              <a:t>.8 </a:t>
            </a:r>
            <a:r>
              <a:rPr lang="en-US" dirty="0"/>
              <a:t>Describe the emergence of the modern evolutionary synthesis and our contemporary understanding of evolution.  </a:t>
            </a:r>
          </a:p>
        </p:txBody>
      </p:sp>
    </p:spTree>
    <p:extLst>
      <p:ext uri="{BB962C8B-B14F-4D97-AF65-F5344CB8AC3E}">
        <p14:creationId xmlns:p14="http://schemas.microsoft.com/office/powerpoint/2010/main" val="304471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Does Evolution Mean?</a:t>
            </a:r>
            <a:endParaRPr lang="en-US" dirty="0"/>
          </a:p>
        </p:txBody>
      </p:sp>
      <p:sp>
        <p:nvSpPr>
          <p:cNvPr id="2" name="Content Placeholder 1"/>
          <p:cNvSpPr>
            <a:spLocks noGrp="1"/>
          </p:cNvSpPr>
          <p:nvPr>
            <p:ph idx="1"/>
          </p:nvPr>
        </p:nvSpPr>
        <p:spPr/>
        <p:txBody>
          <a:bodyPr/>
          <a:lstStyle/>
          <a:p>
            <a:r>
              <a:rPr lang="en-US"/>
              <a:t>Evolutionary theory has been repeatedly tested since Darwin.</a:t>
            </a:r>
          </a:p>
          <a:p>
            <a:r>
              <a:rPr lang="en-US"/>
              <a:t>Contemporary biologists recognize that evolution is a complex phenomenon that requires theoretical pluralism.</a:t>
            </a:r>
          </a:p>
          <a:p>
            <a:r>
              <a:rPr lang="en-US"/>
              <a:t>Theoretical pluralism recognizes that a variety of processes operate at different levels to create similarities and differences. </a:t>
            </a:r>
            <a:endParaRPr lang="en-US" dirty="0"/>
          </a:p>
        </p:txBody>
      </p:sp>
    </p:spTree>
    <p:extLst>
      <p:ext uri="{BB962C8B-B14F-4D97-AF65-F5344CB8AC3E}">
        <p14:creationId xmlns:p14="http://schemas.microsoft.com/office/powerpoint/2010/main" val="4245168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60143" y="595838"/>
            <a:ext cx="1921933" cy="5241395"/>
          </a:xfrm>
        </p:spPr>
        <p:txBody>
          <a:bodyPr>
            <a:noAutofit/>
          </a:bodyPr>
          <a:lstStyle/>
          <a:p>
            <a:r>
              <a:rPr lang="en-US" b="1" dirty="0">
                <a:latin typeface="Calibri" panose="020F0502020204030204" pitchFamily="34" charset="0"/>
              </a:rPr>
              <a:t>The scope of evolutionary theory has broadened and deepened over time. Evolutionary theorists Massimo </a:t>
            </a:r>
            <a:r>
              <a:rPr lang="en-US" b="1" dirty="0" err="1">
                <a:latin typeface="Calibri" panose="020F0502020204030204" pitchFamily="34" charset="0"/>
              </a:rPr>
              <a:t>Pigliucci</a:t>
            </a:r>
            <a:r>
              <a:rPr lang="en-US" b="1" dirty="0">
                <a:latin typeface="Calibri" panose="020F0502020204030204" pitchFamily="34" charset="0"/>
              </a:rPr>
              <a:t> and </a:t>
            </a:r>
            <a:r>
              <a:rPr lang="en-US" b="1" dirty="0" err="1">
                <a:latin typeface="Calibri" panose="020F0502020204030204" pitchFamily="34" charset="0"/>
              </a:rPr>
              <a:t>Gerd</a:t>
            </a:r>
            <a:r>
              <a:rPr lang="en-US" b="1" dirty="0">
                <a:latin typeface="Calibri" panose="020F0502020204030204" pitchFamily="34" charset="0"/>
              </a:rPr>
              <a:t> Müller represent these changes in this graphic. Darwin’s original views are within the inner oval; the features added by the Modern Synthesis are encompassed within the middle oval, and new developments in evolutionary biology that may presage a new, extended synthesis, are included in the outermost oval.</a:t>
            </a:r>
          </a:p>
        </p:txBody>
      </p:sp>
      <p:pic>
        <p:nvPicPr>
          <p:cNvPr id="1026" name="Picture 2" descr="The Evo Devo theory is presented by three oval shapes set one within each other. The outermost oval shape reads, Plasticity and accommodation, Niche construction, Epigenetic inheritance, Replicator theory, Evolvability, Multilevel selection, and Genomic evolution. The oval in the middle reads, Gene mutation, Mendelian inheritance, Population genetics, and Speciation and trends. The innermost oval reads, Variation, Inheritance, and Natural sele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69" y="1040597"/>
            <a:ext cx="6756652" cy="451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6988" y="6350000"/>
            <a:ext cx="6477000" cy="461665"/>
          </a:xfrm>
          <a:prstGeom prst="rect">
            <a:avLst/>
          </a:prstGeom>
        </p:spPr>
        <p:txBody>
          <a:bodyPr wrap="square">
            <a:spAutoFit/>
          </a:bodyPr>
          <a:lstStyle/>
          <a:p>
            <a:r>
              <a:rPr lang="en-US" sz="1200" dirty="0">
                <a:solidFill>
                  <a:schemeClr val="bg1"/>
                </a:solidFill>
              </a:rPr>
              <a:t>[after Massimo </a:t>
            </a:r>
            <a:r>
              <a:rPr lang="en-US" sz="1200" dirty="0" err="1">
                <a:solidFill>
                  <a:schemeClr val="bg1"/>
                </a:solidFill>
              </a:rPr>
              <a:t>Pigliucci</a:t>
            </a:r>
            <a:r>
              <a:rPr lang="en-US" sz="1200" dirty="0">
                <a:solidFill>
                  <a:schemeClr val="bg1"/>
                </a:solidFill>
              </a:rPr>
              <a:t> and </a:t>
            </a:r>
            <a:r>
              <a:rPr lang="en-US" sz="1200" dirty="0" err="1">
                <a:solidFill>
                  <a:schemeClr val="bg1"/>
                </a:solidFill>
              </a:rPr>
              <a:t>Gerd</a:t>
            </a:r>
            <a:r>
              <a:rPr lang="en-US" sz="1200" dirty="0">
                <a:solidFill>
                  <a:schemeClr val="bg1"/>
                </a:solidFill>
              </a:rPr>
              <a:t> B. Müller, </a:t>
            </a:r>
            <a:r>
              <a:rPr lang="en-US" sz="1200" i="1" dirty="0">
                <a:solidFill>
                  <a:schemeClr val="bg1"/>
                </a:solidFill>
              </a:rPr>
              <a:t>Evolution: The Extended Synthesis, </a:t>
            </a:r>
            <a:r>
              <a:rPr lang="en-US" sz="1200" dirty="0">
                <a:solidFill>
                  <a:schemeClr val="bg1"/>
                </a:solidFill>
              </a:rPr>
              <a:t>Cambridge (MIT, 2010): p. 11]</a:t>
            </a:r>
          </a:p>
        </p:txBody>
      </p:sp>
    </p:spTree>
    <p:extLst>
      <p:ext uri="{BB962C8B-B14F-4D97-AF65-F5344CB8AC3E}">
        <p14:creationId xmlns:p14="http://schemas.microsoft.com/office/powerpoint/2010/main" val="2906880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of Learning Objectives</a:t>
            </a:r>
          </a:p>
        </p:txBody>
      </p:sp>
      <p:sp>
        <p:nvSpPr>
          <p:cNvPr id="3" name="Text Placeholder 2"/>
          <p:cNvSpPr>
            <a:spLocks noGrp="1"/>
          </p:cNvSpPr>
          <p:nvPr>
            <p:ph type="body" sz="quarter" idx="10"/>
          </p:nvPr>
        </p:nvSpPr>
        <p:spPr/>
        <p:txBody>
          <a:bodyPr>
            <a:normAutofit fontScale="85000" lnSpcReduction="20000"/>
          </a:bodyPr>
          <a:lstStyle/>
          <a:p>
            <a:pPr lvl="0"/>
            <a:r>
              <a:rPr lang="en-US" dirty="0"/>
              <a:t>1.1 Describe the characteristics of evolutionary theory and why evolutionary theory is important for the discipline of anthropology. </a:t>
            </a:r>
          </a:p>
          <a:p>
            <a:pPr lvl="0"/>
            <a:r>
              <a:rPr lang="en-US" dirty="0"/>
              <a:t>1.2 Explain the different sources of evidence used by anthropologists to explain evolution.</a:t>
            </a:r>
          </a:p>
          <a:p>
            <a:pPr lvl="0"/>
            <a:r>
              <a:rPr lang="en-US" dirty="0"/>
              <a:t>1.3 Compare and contrast the historical views of the natural world that pre-dated Darwin’s theory of natural selection. </a:t>
            </a:r>
          </a:p>
          <a:p>
            <a:pPr lvl="0"/>
            <a:r>
              <a:rPr lang="en-US" dirty="0"/>
              <a:t>1.4 Identify the historical development of the concept of natural selection and how this concept is similar to and different from previous views of the natural world. </a:t>
            </a:r>
          </a:p>
        </p:txBody>
      </p:sp>
    </p:spTree>
    <p:extLst>
      <p:ext uri="{BB962C8B-B14F-4D97-AF65-F5344CB8AC3E}">
        <p14:creationId xmlns:p14="http://schemas.microsoft.com/office/powerpoint/2010/main" val="2155801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of Learning Objectives</a:t>
            </a:r>
          </a:p>
        </p:txBody>
      </p:sp>
      <p:sp>
        <p:nvSpPr>
          <p:cNvPr id="3" name="Text Placeholder 2"/>
          <p:cNvSpPr>
            <a:spLocks noGrp="1"/>
          </p:cNvSpPr>
          <p:nvPr>
            <p:ph type="body" sz="quarter" idx="10"/>
          </p:nvPr>
        </p:nvSpPr>
        <p:spPr/>
        <p:txBody>
          <a:bodyPr>
            <a:normAutofit fontScale="77500" lnSpcReduction="20000"/>
          </a:bodyPr>
          <a:lstStyle/>
          <a:p>
            <a:pPr lvl="0"/>
            <a:r>
              <a:rPr lang="en-US" dirty="0"/>
              <a:t>1.5 Describe the historical context for the emergence of biologists’ knowledge of genes and the field of genetics.</a:t>
            </a:r>
          </a:p>
          <a:p>
            <a:pPr lvl="0"/>
            <a:r>
              <a:rPr lang="en-US" dirty="0"/>
              <a:t>1.6 Discuss the basic concepts in contemporary genetics and how they serve as building blocks for the field of genetics. </a:t>
            </a:r>
          </a:p>
          <a:p>
            <a:pPr lvl="0"/>
            <a:r>
              <a:rPr lang="en-US" dirty="0"/>
              <a:t>1.7 Compare and contrast genotype and phenotype and how these two concepts relate to the norm of reaction. </a:t>
            </a:r>
          </a:p>
          <a:p>
            <a:pPr lvl="0"/>
            <a:r>
              <a:rPr lang="en-US" dirty="0"/>
              <a:t>1.8 Describe the emergence of the modern evolutionary synthesis and our contemporary understanding of evolution.  </a:t>
            </a:r>
          </a:p>
        </p:txBody>
      </p:sp>
    </p:spTree>
    <p:extLst>
      <p:ext uri="{BB962C8B-B14F-4D97-AF65-F5344CB8AC3E}">
        <p14:creationId xmlns:p14="http://schemas.microsoft.com/office/powerpoint/2010/main" val="188994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05CC9F-D9A7-47EE-BE42-0B471FE31FB7}"/>
              </a:ext>
            </a:extLst>
          </p:cNvPr>
          <p:cNvPicPr>
            <a:picLocks noChangeAspect="1"/>
          </p:cNvPicPr>
          <p:nvPr/>
        </p:nvPicPr>
        <p:blipFill>
          <a:blip r:embed="rId2"/>
          <a:stretch>
            <a:fillRect/>
          </a:stretch>
        </p:blipFill>
        <p:spPr>
          <a:xfrm>
            <a:off x="718457" y="827314"/>
            <a:ext cx="7342162" cy="4875985"/>
          </a:xfrm>
          <a:prstGeom prst="rect">
            <a:avLst/>
          </a:prstGeom>
        </p:spPr>
      </p:pic>
    </p:spTree>
    <p:extLst>
      <p:ext uri="{BB962C8B-B14F-4D97-AF65-F5344CB8AC3E}">
        <p14:creationId xmlns:p14="http://schemas.microsoft.com/office/powerpoint/2010/main" val="22251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Evolutionary Theory?</a:t>
            </a:r>
            <a:endParaRPr lang="en-US" dirty="0"/>
          </a:p>
        </p:txBody>
      </p:sp>
      <p:sp>
        <p:nvSpPr>
          <p:cNvPr id="2" name="Content Placeholder 1"/>
          <p:cNvSpPr>
            <a:spLocks noGrp="1"/>
          </p:cNvSpPr>
          <p:nvPr>
            <p:ph idx="1"/>
          </p:nvPr>
        </p:nvSpPr>
        <p:spPr/>
        <p:txBody>
          <a:bodyPr>
            <a:normAutofit/>
          </a:bodyPr>
          <a:lstStyle/>
          <a:p>
            <a:r>
              <a:rPr lang="en-US" dirty="0"/>
              <a:t>Living species reflect changes over time and space</a:t>
            </a:r>
          </a:p>
          <a:p>
            <a:r>
              <a:rPr lang="en-US" dirty="0"/>
              <a:t>Considers how existing organisms can give rise to new kinds of species</a:t>
            </a:r>
          </a:p>
          <a:p>
            <a:r>
              <a:rPr lang="en-US" dirty="0"/>
              <a:t>Explains that all species ultimately share a common ancestry</a:t>
            </a:r>
          </a:p>
          <a:p>
            <a:endParaRPr lang="en-US" dirty="0"/>
          </a:p>
        </p:txBody>
      </p:sp>
    </p:spTree>
    <p:extLst>
      <p:ext uri="{BB962C8B-B14F-4D97-AF65-F5344CB8AC3E}">
        <p14:creationId xmlns:p14="http://schemas.microsoft.com/office/powerpoint/2010/main" val="22538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Evolutionary Theory?</a:t>
            </a:r>
            <a:endParaRPr lang="en-US" dirty="0"/>
          </a:p>
        </p:txBody>
      </p:sp>
      <p:sp>
        <p:nvSpPr>
          <p:cNvPr id="2" name="Content Placeholder 1"/>
          <p:cNvSpPr>
            <a:spLocks noGrp="1"/>
          </p:cNvSpPr>
          <p:nvPr>
            <p:ph idx="1"/>
          </p:nvPr>
        </p:nvSpPr>
        <p:spPr/>
        <p:txBody>
          <a:bodyPr>
            <a:normAutofit/>
          </a:bodyPr>
          <a:lstStyle/>
          <a:p>
            <a:r>
              <a:rPr lang="en-US" dirty="0"/>
              <a:t>Sees material evidence for evolutionary change across time and space in</a:t>
            </a:r>
          </a:p>
          <a:p>
            <a:pPr lvl="1"/>
            <a:r>
              <a:rPr lang="en-US" dirty="0"/>
              <a:t>Biological variation</a:t>
            </a:r>
          </a:p>
          <a:p>
            <a:pPr lvl="1"/>
            <a:r>
              <a:rPr lang="en-US" dirty="0"/>
              <a:t>Genetics</a:t>
            </a:r>
          </a:p>
          <a:p>
            <a:pPr lvl="1"/>
            <a:r>
              <a:rPr lang="en-US" dirty="0"/>
              <a:t>The fossil record</a:t>
            </a:r>
          </a:p>
          <a:p>
            <a:endParaRPr lang="en-US" dirty="0"/>
          </a:p>
        </p:txBody>
      </p:sp>
    </p:spTree>
    <p:extLst>
      <p:ext uri="{BB962C8B-B14F-4D97-AF65-F5344CB8AC3E}">
        <p14:creationId xmlns:p14="http://schemas.microsoft.com/office/powerpoint/2010/main" val="320890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Evolutionary Theory Is</a:t>
            </a:r>
            <a:endParaRPr lang="en-US" dirty="0"/>
          </a:p>
        </p:txBody>
      </p:sp>
      <p:sp>
        <p:nvSpPr>
          <p:cNvPr id="2" name="Content Placeholder 1"/>
          <p:cNvSpPr>
            <a:spLocks noGrp="1"/>
          </p:cNvSpPr>
          <p:nvPr>
            <p:ph idx="1"/>
          </p:nvPr>
        </p:nvSpPr>
        <p:spPr/>
        <p:txBody>
          <a:bodyPr>
            <a:normAutofit/>
          </a:bodyPr>
          <a:lstStyle/>
          <a:p>
            <a:r>
              <a:rPr lang="en-US" dirty="0"/>
              <a:t>Testable</a:t>
            </a:r>
          </a:p>
          <a:p>
            <a:pPr lvl="1"/>
            <a:r>
              <a:rPr lang="en-US" dirty="0"/>
              <a:t>A set of independent hypotheses support  (verify) one another</a:t>
            </a:r>
          </a:p>
          <a:p>
            <a:r>
              <a:rPr lang="en-US" dirty="0"/>
              <a:t>Unified</a:t>
            </a:r>
          </a:p>
          <a:p>
            <a:pPr lvl="1"/>
            <a:r>
              <a:rPr lang="en-US" dirty="0"/>
              <a:t>Explains a wide range of material evidence</a:t>
            </a:r>
          </a:p>
          <a:p>
            <a:r>
              <a:rPr lang="en-US" dirty="0"/>
              <a:t>Fruitful</a:t>
            </a:r>
          </a:p>
          <a:p>
            <a:pPr lvl="1"/>
            <a:r>
              <a:rPr lang="en-US" dirty="0"/>
              <a:t>Suggests new possibilities for future research that explains biological diversity</a:t>
            </a:r>
          </a:p>
          <a:p>
            <a:endParaRPr lang="en-US" dirty="0"/>
          </a:p>
        </p:txBody>
      </p:sp>
    </p:spTree>
    <p:extLst>
      <p:ext uri="{BB962C8B-B14F-4D97-AF65-F5344CB8AC3E}">
        <p14:creationId xmlns:p14="http://schemas.microsoft.com/office/powerpoint/2010/main" val="20418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88075" y="706834"/>
            <a:ext cx="1881300" cy="5962412"/>
          </a:xfrm>
        </p:spPr>
        <p:txBody>
          <a:bodyPr vert="horz" lIns="91440" tIns="0" rIns="91440" bIns="45720" rtlCol="0">
            <a:normAutofit/>
          </a:bodyPr>
          <a:lstStyle/>
          <a:p>
            <a:r>
              <a:rPr lang="en-US" sz="1600" b="1" dirty="0">
                <a:latin typeface="Calibri" panose="020F0502020204030204" pitchFamily="34" charset="0"/>
              </a:rPr>
              <a:t>Charles Darwin and Alfred </a:t>
            </a:r>
            <a:r>
              <a:rPr lang="en-US" sz="1600" b="1" dirty="0" err="1">
                <a:latin typeface="Calibri" panose="020F0502020204030204" pitchFamily="34" charset="0"/>
              </a:rPr>
              <a:t>Russel</a:t>
            </a:r>
            <a:r>
              <a:rPr lang="en-US" sz="1600" b="1" dirty="0">
                <a:latin typeface="Calibri" panose="020F0502020204030204" pitchFamily="34" charset="0"/>
              </a:rPr>
              <a:t> Wallace explained the pattern of distribution of living species of organisms (such as the various species of finches living on the Galápagos Islands) by arguing that all the variants had evolved from a single ancestral species.</a:t>
            </a:r>
          </a:p>
        </p:txBody>
      </p:sp>
      <p:pic>
        <p:nvPicPr>
          <p:cNvPr id="3" name="Picture 2" descr="Illustrations of various types of finches: Warbler Finch, Small insectivorous tree finch, Large insectivorous tree finch, Medium insectivorous tree finch, and woodpecker finch are found on the tree branches. Others on the ground are: Medium ground finch, large ground finch seed eater, small ground finch seed eater, and large cactus ground fi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08" y="185056"/>
            <a:ext cx="6298088" cy="6043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8075" y="6424770"/>
            <a:ext cx="2574641" cy="276999"/>
          </a:xfrm>
          <a:prstGeom prst="rect">
            <a:avLst/>
          </a:prstGeom>
        </p:spPr>
        <p:txBody>
          <a:bodyPr wrap="square">
            <a:spAutoFit/>
          </a:bodyPr>
          <a:lstStyle/>
          <a:p>
            <a:r>
              <a:rPr lang="en-US" sz="1200" dirty="0"/>
              <a:t>[Oxford University Press]</a:t>
            </a:r>
          </a:p>
        </p:txBody>
      </p:sp>
    </p:spTree>
    <p:extLst>
      <p:ext uri="{BB962C8B-B14F-4D97-AF65-F5344CB8AC3E}">
        <p14:creationId xmlns:p14="http://schemas.microsoft.com/office/powerpoint/2010/main" val="2520382472"/>
      </p:ext>
    </p:extLst>
  </p:cSld>
  <p:clrMapOvr>
    <a:masterClrMapping/>
  </p:clrMapOvr>
</p:sld>
</file>

<file path=ppt/theme/theme1.xml><?xml version="1.0" encoding="utf-8"?>
<a:theme xmlns:a="http://schemas.openxmlformats.org/drawingml/2006/main" name="Oxford template (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Oxford template (TH)</Template>
  <TotalTime>88</TotalTime>
  <Words>2436</Words>
  <Application>Microsoft Office PowerPoint</Application>
  <PresentationFormat>On-screen Show (4:3)</PresentationFormat>
  <Paragraphs>192</Paragraphs>
  <Slides>43</Slides>
  <Notes>14</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Oxford template (TH)</vt:lpstr>
      <vt:lpstr>Custom Design</vt:lpstr>
      <vt:lpstr>1_Custom Design</vt:lpstr>
      <vt:lpstr>Anthropology: What Does it Mean to Be Human?</vt:lpstr>
      <vt:lpstr>Chapter 2 Why is evolution important to anthropologists?</vt:lpstr>
      <vt:lpstr>Chapter 2 Learning Objectives</vt:lpstr>
      <vt:lpstr>Chapter 2 Learning Objectives</vt:lpstr>
      <vt:lpstr>PowerPoint Presentation</vt:lpstr>
      <vt:lpstr>What Is Evolutionary Theory?</vt:lpstr>
      <vt:lpstr>What Is Evolutionary Theory?</vt:lpstr>
      <vt:lpstr>Evolutionary Theory Is</vt:lpstr>
      <vt:lpstr>PowerPoint Presentation</vt:lpstr>
      <vt:lpstr>Pre-Darwinian Views of Nature </vt:lpstr>
      <vt:lpstr>Pre-Darwinian Views of Nature </vt:lpstr>
      <vt:lpstr>PowerPoint Presentation</vt:lpstr>
      <vt:lpstr>Pre-Darwinian Views of Nature </vt:lpstr>
      <vt:lpstr>Pre-Darwinian Views of Nature </vt:lpstr>
      <vt:lpstr>Pre-Darwinian Views of Nature </vt:lpstr>
      <vt:lpstr>Pre-Darwinian Views of Nature </vt:lpstr>
      <vt:lpstr>Darwinian Views of Nature</vt:lpstr>
      <vt:lpstr>What Is Natural Selection?</vt:lpstr>
      <vt:lpstr>What Is Natural Selection?</vt:lpstr>
      <vt:lpstr>How Natural Selection Operates</vt:lpstr>
      <vt:lpstr>How Natural Selection Operates </vt:lpstr>
      <vt:lpstr>How Natural Selection Operates </vt:lpstr>
      <vt:lpstr>How Did Biologists Learn About Genes?</vt:lpstr>
      <vt:lpstr>Mendelian inheritance</vt:lpstr>
      <vt:lpstr>Mendelian inheritance Principles</vt:lpstr>
      <vt:lpstr>PowerPoint Presentation</vt:lpstr>
      <vt:lpstr>What Are the Basics of  Contemporary Genetics?</vt:lpstr>
      <vt:lpstr>Some Key Terms in Genetics </vt:lpstr>
      <vt:lpstr>PowerPoint Presentation</vt:lpstr>
      <vt:lpstr>PowerPoint Presentation</vt:lpstr>
      <vt:lpstr>Some Key Terms in Genetics </vt:lpstr>
      <vt:lpstr>Some Key Terms in Genetics </vt:lpstr>
      <vt:lpstr>Mutation</vt:lpstr>
      <vt:lpstr>PowerPoint Presentation</vt:lpstr>
      <vt:lpstr>PowerPoint Presentation</vt:lpstr>
      <vt:lpstr>PowerPoint Presentation</vt:lpstr>
      <vt:lpstr>Genotypes and phenotypes</vt:lpstr>
      <vt:lpstr>Genotypes and phenotypes</vt:lpstr>
      <vt:lpstr>PowerPoint Presentation</vt:lpstr>
      <vt:lpstr>What Does Evolution Mean?</vt:lpstr>
      <vt:lpstr>PowerPoint Presentation</vt:lpstr>
      <vt:lpstr>Review of Learning Objectives</vt:lpstr>
      <vt:lpstr>Review of Learning Objectives</vt:lpstr>
    </vt:vector>
  </TitlesOfParts>
  <Company>Oxford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Wies, Jennifer</dc:creator>
  <cp:lastModifiedBy>LI, Grace</cp:lastModifiedBy>
  <cp:revision>9</cp:revision>
  <dcterms:created xsi:type="dcterms:W3CDTF">2020-04-21T14:08:57Z</dcterms:created>
  <dcterms:modified xsi:type="dcterms:W3CDTF">2020-07-14T21:56:56Z</dcterms:modified>
</cp:coreProperties>
</file>