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69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111" d="100"/>
          <a:sy n="111" d="100"/>
        </p:scale>
        <p:origin x="-1686" y="-78"/>
      </p:cViewPr>
      <p:guideLst>
        <p:guide orient="horz" pos="2160"/>
        <p:guide orient="horz" pos="418"/>
        <p:guide orient="horz" pos="3793"/>
        <p:guide orient="horz" pos="636"/>
        <p:guide orient="horz" pos="3539"/>
        <p:guide orient="horz" pos="3430"/>
        <p:guide pos="2880"/>
        <p:guide pos="144"/>
        <p:guide pos="5602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40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1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9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3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0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92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2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87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28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96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8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8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38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84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52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57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8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16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0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 smtClean="0"/>
              <a:t>The Principles Of Equity </a:t>
            </a:r>
            <a:r>
              <a:rPr lang="en-US" dirty="0"/>
              <a:t>&amp; </a:t>
            </a:r>
            <a:r>
              <a:rPr lang="en-US" dirty="0" smtClean="0"/>
              <a:t>Trusts</a:t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 smtClean="0">
                <a:solidFill>
                  <a:srgbClr val="3A6599"/>
                </a:solidFill>
              </a:rPr>
              <a:t>Graham Virgo Qc (Hon)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31" y="1719752"/>
            <a:ext cx="2983538" cy="429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10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5.4 </a:t>
            </a:r>
            <a:r>
              <a:rPr lang="en-US" sz="1400" i="0" dirty="0"/>
              <a:t>Covenants to settle property on trust</a:t>
            </a:r>
          </a:p>
        </p:txBody>
      </p:sp>
      <p:pic>
        <p:nvPicPr>
          <p:cNvPr id="3" name="Picture 2" title="Figure 5.4 Covenants to settle property on tru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3" y="1567956"/>
            <a:ext cx="8148294" cy="38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429402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/>
            <a:r>
              <a:rPr lang="en-US" sz="3600" spc="-10" dirty="0"/>
              <a:t>Part IV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Implied Trusts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0</a:t>
            </a:r>
            <a:r>
              <a:rPr lang="en-US" sz="3600" dirty="0"/>
              <a:t>8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Resulting Trusts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>
                <a:solidFill>
                  <a:prstClr val="white"/>
                </a:solidFill>
              </a:rPr>
              <a:t>11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12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/>
              <a:t>Figure 8.1 </a:t>
            </a:r>
            <a:r>
              <a:rPr lang="it-IT" sz="1400" dirty="0"/>
              <a:t>Vandervell v IRC</a:t>
            </a:r>
            <a:endParaRPr lang="en-US" sz="1400" dirty="0"/>
          </a:p>
        </p:txBody>
      </p:sp>
      <p:pic>
        <p:nvPicPr>
          <p:cNvPr id="3" name="Picture 2" title="Figure 8.1 Vandervell v IR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3" y="2334467"/>
            <a:ext cx="8169143" cy="21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13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9064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8.2 </a:t>
            </a:r>
            <a:r>
              <a:rPr lang="en-US" sz="1400" dirty="0"/>
              <a:t>Re </a:t>
            </a:r>
            <a:r>
              <a:rPr lang="en-US" sz="1400" dirty="0" err="1"/>
              <a:t>Vandervell’s</a:t>
            </a:r>
            <a:r>
              <a:rPr lang="en-US" sz="1400" dirty="0"/>
              <a:t> Trusts (No 2)</a:t>
            </a:r>
          </a:p>
        </p:txBody>
      </p:sp>
      <p:pic>
        <p:nvPicPr>
          <p:cNvPr id="3" name="Picture 2" title="Figure 8.2 Re Vandervell’s Trusts (No 2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4" y="2507288"/>
            <a:ext cx="8148960" cy="21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14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8.3 </a:t>
            </a:r>
            <a:r>
              <a:rPr lang="en-US" sz="1400" dirty="0"/>
              <a:t>Barclays Bank Ltd v </a:t>
            </a:r>
            <a:r>
              <a:rPr lang="en-US" sz="1400" dirty="0" err="1"/>
              <a:t>Quistclose</a:t>
            </a:r>
            <a:r>
              <a:rPr lang="en-US" sz="1400" dirty="0"/>
              <a:t> Investments Ltd</a:t>
            </a:r>
          </a:p>
        </p:txBody>
      </p:sp>
      <p:pic>
        <p:nvPicPr>
          <p:cNvPr id="3" name="Picture 2" title="Figure 8.3 Barclays Bank Ltd v Quistclose Investments Lt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6" y="2046432"/>
            <a:ext cx="8140939" cy="26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15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8.4 </a:t>
            </a:r>
            <a:r>
              <a:rPr lang="en-US" sz="1400" i="0" dirty="0"/>
              <a:t>Lord Millett’s analysis in </a:t>
            </a:r>
            <a:r>
              <a:rPr lang="en-US" sz="1400" dirty="0" err="1"/>
              <a:t>Twinsectra</a:t>
            </a:r>
            <a:r>
              <a:rPr lang="en-US" sz="1400" dirty="0"/>
              <a:t> Ltd v Yardley</a:t>
            </a:r>
          </a:p>
        </p:txBody>
      </p:sp>
      <p:pic>
        <p:nvPicPr>
          <p:cNvPr id="3" name="Picture 2" title="Figure 8.4 Lord Millett’s analysis in Twinsectra Ltd v Yardle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9" y="2334467"/>
            <a:ext cx="8179658" cy="17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429402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/>
            <a:r>
              <a:rPr lang="en-US" sz="3600" spc="-10" dirty="0"/>
              <a:t>Part V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Beneficiaries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11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Beneficiaries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>
                <a:solidFill>
                  <a:prstClr val="white"/>
                </a:solidFill>
              </a:rPr>
              <a:t>16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17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11.1 </a:t>
            </a:r>
            <a:r>
              <a:rPr lang="en-US" sz="1400" i="0" dirty="0"/>
              <a:t>Bona fide purchaser for value</a:t>
            </a:r>
          </a:p>
        </p:txBody>
      </p:sp>
      <p:pic>
        <p:nvPicPr>
          <p:cNvPr id="3" name="Picture 2" title="Figure 11.1 Bona fide purchaser for valu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0" y="1585576"/>
            <a:ext cx="8032901" cy="34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18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 title="Figure 11.2 Assignment of equitable interest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11.2 </a:t>
            </a:r>
            <a:r>
              <a:rPr lang="en-US" sz="1400" i="0" dirty="0"/>
              <a:t>Assignment of equitable interest</a:t>
            </a:r>
          </a:p>
        </p:txBody>
      </p:sp>
      <p:pic>
        <p:nvPicPr>
          <p:cNvPr id="3" name="Picture 2" title="Figure 11.2 Assignment of equitable inter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85" y="1412755"/>
            <a:ext cx="5397057" cy="36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11.3 </a:t>
            </a:r>
            <a:r>
              <a:rPr lang="en-US" sz="1400" i="0" dirty="0"/>
              <a:t>Direction to trustee to hold for another</a:t>
            </a:r>
          </a:p>
        </p:txBody>
      </p:sp>
      <p:pic>
        <p:nvPicPr>
          <p:cNvPr id="3" name="Picture 2" title="Figure 11.3 Direction to trustee to hold for anoth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57" y="1355148"/>
            <a:ext cx="5654913" cy="33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429402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/>
            <a:r>
              <a:rPr lang="en-US" sz="3600" spc="-10" dirty="0"/>
              <a:t>Part 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Equity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0</a:t>
            </a:r>
            <a:r>
              <a:rPr lang="en-US" sz="3600" dirty="0"/>
              <a:t>3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An Introduction to the Trust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86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20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11.4 </a:t>
            </a:r>
            <a:r>
              <a:rPr lang="en-US" sz="1400" i="0" dirty="0"/>
              <a:t>Transfer of property absolutely</a:t>
            </a:r>
          </a:p>
        </p:txBody>
      </p:sp>
      <p:pic>
        <p:nvPicPr>
          <p:cNvPr id="3" name="Picture 2" title="Figure 11.4 Transfer of property absolutel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61" y="1585576"/>
            <a:ext cx="5951278" cy="36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21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11.5</a:t>
            </a:r>
            <a:r>
              <a:rPr lang="en-US" sz="1400" dirty="0"/>
              <a:t> </a:t>
            </a:r>
            <a:r>
              <a:rPr lang="en-US" sz="1400" dirty="0" err="1"/>
              <a:t>Vandervell</a:t>
            </a:r>
            <a:r>
              <a:rPr lang="en-US" sz="1400" dirty="0"/>
              <a:t> v IRC</a:t>
            </a:r>
          </a:p>
        </p:txBody>
      </p:sp>
      <p:pic>
        <p:nvPicPr>
          <p:cNvPr id="3" name="Picture 2" title="Figure 11.5 Vandervell v IR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3" y="2992531"/>
            <a:ext cx="8151275" cy="245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22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11.6 </a:t>
            </a:r>
            <a:r>
              <a:rPr lang="en-US" sz="1400" i="0" dirty="0"/>
              <a:t>Transfer of property to be held on trust</a:t>
            </a:r>
          </a:p>
        </p:txBody>
      </p:sp>
      <p:pic>
        <p:nvPicPr>
          <p:cNvPr id="3" name="Picture 2" title="Figure 11.6 Transfer of property to be held on tru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32" y="1655428"/>
            <a:ext cx="6586736" cy="37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23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11.7 </a:t>
            </a:r>
            <a:r>
              <a:rPr lang="en-US" sz="1400" dirty="0" err="1"/>
              <a:t>Vandervell</a:t>
            </a:r>
            <a:r>
              <a:rPr lang="en-US" sz="1400" dirty="0"/>
              <a:t> v IRC</a:t>
            </a:r>
          </a:p>
        </p:txBody>
      </p:sp>
      <p:pic>
        <p:nvPicPr>
          <p:cNvPr id="3" name="Picture 2" title="Figure 11.7 Vandervell v IR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3" y="2104039"/>
            <a:ext cx="8183539" cy="23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24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11.8 </a:t>
            </a:r>
            <a:r>
              <a:rPr lang="en-US" sz="1400" i="0" dirty="0"/>
              <a:t>Declaration of sub-trust</a:t>
            </a:r>
          </a:p>
        </p:txBody>
      </p:sp>
      <p:pic>
        <p:nvPicPr>
          <p:cNvPr id="3" name="Picture 2" title="Figure 11.8 Declaration of sub-tru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23" y="1585576"/>
            <a:ext cx="1967711" cy="27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429402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/>
            <a:r>
              <a:rPr lang="en-US" sz="3600" spc="-10" dirty="0"/>
              <a:t>Part VIII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Breach of Trust and Fiduciary Duty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17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Liability for Breach of Trust and Fiduciary Duty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>
                <a:solidFill>
                  <a:prstClr val="white"/>
                </a:solidFill>
              </a:rPr>
              <a:t>25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26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17.1 </a:t>
            </a:r>
            <a:r>
              <a:rPr lang="en-US" sz="1400" i="0" dirty="0"/>
              <a:t>The typical context of a trust</a:t>
            </a:r>
          </a:p>
        </p:txBody>
      </p:sp>
      <p:pic>
        <p:nvPicPr>
          <p:cNvPr id="3" name="Picture 2" title="Figure 17.1 The typical context of a tru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" y="2968144"/>
            <a:ext cx="8159740" cy="2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27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17.2 </a:t>
            </a:r>
            <a:r>
              <a:rPr lang="en-US" sz="1400" dirty="0"/>
              <a:t>Friends’ Provident Life Office v Hillier Parker May and </a:t>
            </a:r>
            <a:r>
              <a:rPr lang="en-US" sz="1400" dirty="0" err="1"/>
              <a:t>Rowden</a:t>
            </a:r>
            <a:endParaRPr lang="en-US" sz="1400" dirty="0"/>
          </a:p>
        </p:txBody>
      </p:sp>
      <p:pic>
        <p:nvPicPr>
          <p:cNvPr id="3" name="Picture 2" title="Figure 17.2 Friends’ Provident Life Office v Hillier Parker May and Rowd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3" y="1931218"/>
            <a:ext cx="8134355" cy="30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429402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/>
            <a:r>
              <a:rPr lang="en-US" sz="3600" spc="-10" dirty="0"/>
              <a:t>Part VIII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Breach of Trust and Fiduciary Duty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19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Proprietary Claims and Remedies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>
                <a:solidFill>
                  <a:prstClr val="white"/>
                </a:solidFill>
              </a:rPr>
              <a:t>28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29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19.1 </a:t>
            </a:r>
            <a:r>
              <a:rPr lang="en-US" sz="1400" dirty="0" err="1"/>
              <a:t>Foskett</a:t>
            </a:r>
            <a:r>
              <a:rPr lang="en-US" sz="1400" dirty="0"/>
              <a:t> v </a:t>
            </a:r>
            <a:r>
              <a:rPr lang="en-US" sz="1400" dirty="0" err="1"/>
              <a:t>McKeown</a:t>
            </a:r>
            <a:endParaRPr lang="en-US" sz="1400" dirty="0"/>
          </a:p>
        </p:txBody>
      </p:sp>
      <p:pic>
        <p:nvPicPr>
          <p:cNvPr id="6" name="Picture 5" title="Figure 19.1 Foskett v McKeow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2" y="1988824"/>
            <a:ext cx="8717358" cy="21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/>
              <a:t>Figure 3.1 </a:t>
            </a:r>
            <a:r>
              <a:rPr lang="it-IT" sz="1400" dirty="0"/>
              <a:t>Shell UK Ltd v Total UK Ltd</a:t>
            </a:r>
            <a:endParaRPr lang="en-US" sz="1400" dirty="0"/>
          </a:p>
        </p:txBody>
      </p:sp>
      <p:pic>
        <p:nvPicPr>
          <p:cNvPr id="3" name="Picture 2" title="Figure 3.1 Shell UK Ltd v Total UK Lt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4" y="1239934"/>
            <a:ext cx="7396912" cy="40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30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19.2 </a:t>
            </a:r>
            <a:r>
              <a:rPr lang="en-US" sz="1400" i="0" dirty="0"/>
              <a:t>Election</a:t>
            </a:r>
            <a:endParaRPr lang="en-US" sz="1400" dirty="0"/>
          </a:p>
        </p:txBody>
      </p:sp>
      <p:pic>
        <p:nvPicPr>
          <p:cNvPr id="6" name="Picture 5" title="Figure 19.2 Elec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1" y="2449681"/>
            <a:ext cx="7373133" cy="23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31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19.3</a:t>
            </a:r>
            <a:r>
              <a:rPr lang="en-US" sz="1400" i="0" dirty="0"/>
              <a:t> Lowest intermediate balance rule</a:t>
            </a:r>
            <a:endParaRPr lang="en-US" sz="1400" dirty="0"/>
          </a:p>
        </p:txBody>
      </p:sp>
      <p:pic>
        <p:nvPicPr>
          <p:cNvPr id="6" name="Picture 5" title="Figure 19.3 Lowest intermediate balance ru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5" y="2680109"/>
            <a:ext cx="8189708" cy="16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32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19.4 </a:t>
            </a:r>
            <a:r>
              <a:rPr lang="en-US" sz="1400" dirty="0"/>
              <a:t>Boscawen v </a:t>
            </a:r>
            <a:r>
              <a:rPr lang="en-US" sz="1400" dirty="0" err="1"/>
              <a:t>Bajwa</a:t>
            </a:r>
            <a:endParaRPr lang="en-US" sz="1400" dirty="0"/>
          </a:p>
        </p:txBody>
      </p:sp>
      <p:pic>
        <p:nvPicPr>
          <p:cNvPr id="6" name="Picture 5" title="Figure 19.4 Boscawen v Bajw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2" y="2564895"/>
            <a:ext cx="8152561" cy="17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33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19.5 </a:t>
            </a:r>
            <a:r>
              <a:rPr lang="en-US" sz="1400" i="0" dirty="0"/>
              <a:t>Operation of proprietary remedies</a:t>
            </a:r>
            <a:endParaRPr lang="en-US" sz="1400" dirty="0"/>
          </a:p>
        </p:txBody>
      </p:sp>
      <p:pic>
        <p:nvPicPr>
          <p:cNvPr id="6" name="Picture 5" title="Figure 19.5 Operation of proprietary remedi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9" y="2334467"/>
            <a:ext cx="8179153" cy="173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429402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/>
            <a:r>
              <a:rPr lang="en-US" sz="3600" spc="-10" dirty="0"/>
              <a:t>Part 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The Express Trust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0</a:t>
            </a:r>
            <a:r>
              <a:rPr lang="en-US" sz="3600" dirty="0"/>
              <a:t>4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The Requirements of an Express Trust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>
                <a:solidFill>
                  <a:prstClr val="white"/>
                </a:solidFill>
              </a:rPr>
              <a:t>4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4.1 </a:t>
            </a:r>
            <a:r>
              <a:rPr lang="en-US" sz="1400" i="0" dirty="0"/>
              <a:t>Tests relating to certainty of objects</a:t>
            </a:r>
          </a:p>
        </p:txBody>
      </p:sp>
      <p:pic>
        <p:nvPicPr>
          <p:cNvPr id="3" name="Picture 2" title="Table 4.1 Tests relating to certainty of objec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8" y="1585576"/>
            <a:ext cx="8158743" cy="37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429402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/>
            <a:r>
              <a:rPr lang="en-US" sz="3600" spc="-10" dirty="0"/>
              <a:t>Part 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The Express Trust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05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Formalities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>
                <a:solidFill>
                  <a:prstClr val="white"/>
                </a:solidFill>
              </a:rPr>
              <a:t>6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7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5.1</a:t>
            </a:r>
            <a:r>
              <a:rPr lang="en-US" sz="1400" i="0" dirty="0"/>
              <a:t> Oral declaration of trust of land</a:t>
            </a:r>
          </a:p>
        </p:txBody>
      </p:sp>
      <p:pic>
        <p:nvPicPr>
          <p:cNvPr id="3" name="Picture 2" title="Figure 5.1 Oral declaration of trust of 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1" y="2219253"/>
            <a:ext cx="8138684" cy="28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8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5.2 </a:t>
            </a:r>
            <a:r>
              <a:rPr lang="en-US" sz="1400" i="0" dirty="0"/>
              <a:t>Responses to oral declarations of trust of land</a:t>
            </a:r>
          </a:p>
        </p:txBody>
      </p:sp>
      <p:pic>
        <p:nvPicPr>
          <p:cNvPr id="3" name="Picture 2" title="Figure 5.2 Responses to oral declarations of trust of 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86" y="699859"/>
            <a:ext cx="3475829" cy="47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>
                <a:solidFill>
                  <a:prstClr val="white"/>
                </a:solidFill>
              </a:rPr>
              <a:t>© </a:t>
            </a:r>
            <a:r>
              <a:rPr spc="-10" dirty="0">
                <a:solidFill>
                  <a:prstClr val="white"/>
                </a:solidFill>
              </a:rPr>
              <a:t>Oxford </a:t>
            </a:r>
            <a:r>
              <a:rPr spc="-5" dirty="0">
                <a:solidFill>
                  <a:prstClr val="white"/>
                </a:solidFill>
              </a:rPr>
              <a:t>University Press,</a:t>
            </a:r>
            <a:r>
              <a:rPr spc="-7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>
                <a:solidFill>
                  <a:prstClr val="white"/>
                </a:solidFill>
              </a:rPr>
              <a:pPr marL="38100">
                <a:lnSpc>
                  <a:spcPts val="1240"/>
                </a:lnSpc>
              </a:pPr>
              <a:t>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5.3 </a:t>
            </a:r>
            <a:r>
              <a:rPr lang="en-US" sz="1400" dirty="0" err="1"/>
              <a:t>Kekewich</a:t>
            </a:r>
            <a:r>
              <a:rPr lang="en-US" sz="1400" dirty="0"/>
              <a:t> v Manning</a:t>
            </a:r>
          </a:p>
        </p:txBody>
      </p:sp>
      <p:pic>
        <p:nvPicPr>
          <p:cNvPr id="3" name="Picture 2" title="Figure 5.3 Kekewich v Mann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0" y="2507288"/>
            <a:ext cx="8223832" cy="21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456</Words>
  <Application>Microsoft Office PowerPoint</Application>
  <PresentationFormat>On-screen Show (4:3)</PresentationFormat>
  <Paragraphs>129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Principles Of Equity &amp; Trusts by Graham Virgo Qc (Hon)</vt:lpstr>
      <vt:lpstr>Part I  Equity  Chapter 03  An Introduction to the Trust</vt:lpstr>
      <vt:lpstr>Figure 3.1 Shell UK Ltd v Total UK Ltd</vt:lpstr>
      <vt:lpstr>Part II  The Express Trust  Chapter 04  The Requirements of an Express Trust</vt:lpstr>
      <vt:lpstr>Table 4.1 Tests relating to certainty of objects</vt:lpstr>
      <vt:lpstr>Part II  The Express Trust  Chapter 05  Formalities</vt:lpstr>
      <vt:lpstr>Figure 5.1 Oral declaration of trust of land</vt:lpstr>
      <vt:lpstr>Figure 5.2 Responses to oral declarations of trust of land</vt:lpstr>
      <vt:lpstr>Figure 5.3 Kekewich v Manning</vt:lpstr>
      <vt:lpstr>Figure 5.4 Covenants to settle property on trust</vt:lpstr>
      <vt:lpstr>Part IV  Implied Trusts  Chapter 08  Resulting Trusts</vt:lpstr>
      <vt:lpstr>Figure 8.1 Vandervell v IRC</vt:lpstr>
      <vt:lpstr>Figure 8.2 Re Vandervell’s Trusts (No 2)</vt:lpstr>
      <vt:lpstr>Figure 8.3 Barclays Bank Ltd v Quistclose Investments Ltd</vt:lpstr>
      <vt:lpstr>Figure 8.4 Lord Millett’s analysis in Twinsectra Ltd v Yardley</vt:lpstr>
      <vt:lpstr>Part V  Beneficiaries  Chapter 11  Beneficiaries</vt:lpstr>
      <vt:lpstr>Figure 11.1 Bona fide purchaser for value</vt:lpstr>
      <vt:lpstr>Figure 11.2 Assignment of equitable interest</vt:lpstr>
      <vt:lpstr>Figure 11.3 Direction to trustee to hold for another</vt:lpstr>
      <vt:lpstr>Figure 11.4 Transfer of property absolutely</vt:lpstr>
      <vt:lpstr>Figure 11.5 Vandervell v IRC</vt:lpstr>
      <vt:lpstr>Figure 11.6 Transfer of property to be held on trust</vt:lpstr>
      <vt:lpstr>Figure 11.7 Vandervell v IRC</vt:lpstr>
      <vt:lpstr>Figure 11.8 Declaration of sub-trust</vt:lpstr>
      <vt:lpstr>Part VIII  Breach of Trust and Fiduciary Duty  Chapter 17  Liability for Breach of Trust and Fiduciary Duty</vt:lpstr>
      <vt:lpstr>Figure 17.1 The typical context of a trust</vt:lpstr>
      <vt:lpstr>Figure 17.2 Friends’ Provident Life Office v Hillier Parker May and Rowden</vt:lpstr>
      <vt:lpstr>Part VIII  Breach of Trust and Fiduciary Duty  Chapter 19  Proprietary Claims and Remedies</vt:lpstr>
      <vt:lpstr>Figure 19.1 Foskett v McKeown</vt:lpstr>
      <vt:lpstr>Figure 19.2 Election</vt:lpstr>
      <vt:lpstr>Figure 19.3 Lowest intermediate balance rule</vt:lpstr>
      <vt:lpstr>Figure 19.4 Boscawen v Bajwa</vt:lpstr>
      <vt:lpstr>Figure 19.5 Operation of proprietary remedies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GREEN, Liana</cp:lastModifiedBy>
  <cp:revision>49</cp:revision>
  <dcterms:created xsi:type="dcterms:W3CDTF">2020-02-29T09:02:36Z</dcterms:created>
  <dcterms:modified xsi:type="dcterms:W3CDTF">2020-07-17T15:27:47Z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  <property fmtid="{D5CDD505-2E9C-101B-9397-08002B2CF9AE}" pid="5" name="_AdHocReviewCycleID">
    <vt:i4>1558755338</vt:i4>
  </property>
  <property fmtid="{D5CDD505-2E9C-101B-9397-08002B2CF9AE}" pid="6" name="_NewReviewCycle">
    <vt:lpwstr/>
  </property>
  <property fmtid="{D5CDD505-2E9C-101B-9397-08002B2CF9AE}" pid="7" name="_EmailSubject">
    <vt:lpwstr>Virgo: The Principles of Equity &amp; Trusts 4e</vt:lpwstr>
  </property>
  <property fmtid="{D5CDD505-2E9C-101B-9397-08002B2CF9AE}" pid="8" name="_AuthorEmail">
    <vt:lpwstr>Liana.Green@oup.com</vt:lpwstr>
  </property>
  <property fmtid="{D5CDD505-2E9C-101B-9397-08002B2CF9AE}" pid="9" name="_AuthorEmailDisplayName">
    <vt:lpwstr>GREEN, Liana</vt:lpwstr>
  </property>
</Properties>
</file>