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16">
          <p15:clr>
            <a:srgbClr val="A4A3A4"/>
          </p15:clr>
        </p15:guide>
        <p15:guide id="8" orient="horz" pos="35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8" autoAdjust="0"/>
    <p:restoredTop sz="94660"/>
  </p:normalViewPr>
  <p:slideViewPr>
    <p:cSldViewPr>
      <p:cViewPr>
        <p:scale>
          <a:sx n="75" d="100"/>
          <a:sy n="75" d="100"/>
        </p:scale>
        <p:origin x="642" y="-354"/>
      </p:cViewPr>
      <p:guideLst>
        <p:guide orient="horz" pos="2160"/>
        <p:guide orient="horz" pos="418"/>
        <p:guide orient="horz" pos="3793"/>
        <p:guide orient="horz" pos="636"/>
        <p:guide pos="2880"/>
        <p:guide pos="144"/>
        <p:guide pos="5616"/>
        <p:guide orient="horz" pos="3539"/>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6/23/2020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405077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135363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6536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219397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281507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382005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179138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147816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333639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822" y="475673"/>
            <a:ext cx="6509591" cy="968855"/>
          </a:xfrm>
          <a:prstGeom prst="rect">
            <a:avLst/>
          </a:prstGeom>
        </p:spPr>
        <p:txBody>
          <a:bodyPr vert="horz" wrap="square" lIns="0" tIns="136525" rIns="0" bIns="0" rtlCol="0">
            <a:spAutoFit/>
          </a:bodyPr>
          <a:lstStyle/>
          <a:p>
            <a:pPr algn="ctr"/>
            <a:r>
              <a:rPr lang="en-US" dirty="0"/>
              <a:t>Classical Myth</a:t>
            </a:r>
            <a:r>
              <a:rPr lang="en-US" dirty="0" smtClean="0"/>
              <a:t/>
            </a:r>
            <a:br>
              <a:rPr lang="en-US" dirty="0" smtClean="0"/>
            </a:br>
            <a:r>
              <a:rPr sz="2200" i="0" spc="-10" dirty="0" smtClean="0">
                <a:solidFill>
                  <a:srgbClr val="3A6599"/>
                </a:solidFill>
                <a:latin typeface="Calibri"/>
                <a:cs typeface="Calibri"/>
              </a:rPr>
              <a:t>by </a:t>
            </a:r>
            <a:r>
              <a:rPr lang="en-US" sz="2200" i="0" spc="-10" dirty="0">
                <a:solidFill>
                  <a:srgbClr val="3A6599"/>
                </a:solidFill>
              </a:rPr>
              <a:t>Barry B. Powell</a:t>
            </a:r>
            <a:endParaRPr sz="2200" i="0" spc="-10" dirty="0">
              <a:solidFill>
                <a:srgbClr val="3A6599"/>
              </a:solidFill>
            </a:endParaRPr>
          </a:p>
        </p:txBody>
      </p:sp>
      <p:pic>
        <p:nvPicPr>
          <p:cNvPr id="3074" name="Picture 2" descr="Cover" title="Classical My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183" y="1652990"/>
            <a:ext cx="3541945" cy="4368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
        <p:nvSpPr>
          <p:cNvPr id="6" name="object 2"/>
          <p:cNvSpPr txBox="1">
            <a:spLocks noGrp="1"/>
          </p:cNvSpPr>
          <p:nvPr>
            <p:ph type="title"/>
          </p:nvPr>
        </p:nvSpPr>
        <p:spPr>
          <a:xfrm>
            <a:off x="228600" y="4775461"/>
            <a:ext cx="8686800" cy="1245854"/>
          </a:xfrm>
          <a:prstGeom prst="rect">
            <a:avLst/>
          </a:prstGeom>
        </p:spPr>
        <p:txBody>
          <a:bodyPr vert="horz" wrap="square" lIns="0" tIns="136525" rIns="0" bIns="0" rtlCol="0">
            <a:spAutoFit/>
          </a:bodyPr>
          <a:lstStyle/>
          <a:p>
            <a:r>
              <a:rPr lang="en-US" sz="1200" b="1" i="0" dirty="0"/>
              <a:t>Figure </a:t>
            </a:r>
            <a:r>
              <a:rPr lang="en-US" sz="1200" b="1" i="0" dirty="0" smtClean="0"/>
              <a:t>3.7 </a:t>
            </a:r>
            <a:r>
              <a:rPr lang="en-US" sz="1200" i="0" dirty="0"/>
              <a:t>Akkadian seal-impression, c. 2200 </a:t>
            </a:r>
            <a:r>
              <a:rPr lang="en-US" sz="1200" i="0" dirty="0" smtClean="0"/>
              <a:t>BC, </a:t>
            </a:r>
            <a:r>
              <a:rPr lang="en-US" sz="1200" i="0" dirty="0"/>
              <a:t>showing in the center Shamash (Sumerian Utu</a:t>
            </a:r>
            <a:r>
              <a:rPr lang="en-US" sz="1200" i="0" dirty="0" smtClean="0"/>
              <a:t>), the </a:t>
            </a:r>
            <a:r>
              <a:rPr lang="en-US" sz="1200" i="0" dirty="0"/>
              <a:t>sun-god, rising from the eastern horizon, rays springing from his shoulders. He holds a saw in </a:t>
            </a:r>
            <a:r>
              <a:rPr lang="en-US" sz="1200" i="0" dirty="0" smtClean="0"/>
              <a:t>his hand</a:t>
            </a:r>
            <a:r>
              <a:rPr lang="en-US" sz="1200" i="0" dirty="0"/>
              <a:t>, evidently so he can cut through the mountains (or symbolic of his role as judge). To the left </a:t>
            </a:r>
            <a:r>
              <a:rPr lang="en-US" sz="1200" i="0" dirty="0" smtClean="0"/>
              <a:t>of Shamash </a:t>
            </a:r>
            <a:r>
              <a:rPr lang="en-US" sz="1200" i="0" dirty="0"/>
              <a:t>stands Ishtar (Sumerian Inanna) beside a tree and, perhaps, the hero Gilgamesh with </a:t>
            </a:r>
            <a:r>
              <a:rPr lang="en-US" sz="1200" i="0" dirty="0" smtClean="0"/>
              <a:t>his bow </a:t>
            </a:r>
            <a:r>
              <a:rPr lang="en-US" sz="1200" i="0" dirty="0"/>
              <a:t>and a lion. Above to the right of Shamash is a bird (perhaps </a:t>
            </a:r>
            <a:r>
              <a:rPr lang="en-US" sz="1200" i="0" dirty="0" err="1"/>
              <a:t>Anzu</a:t>
            </a:r>
            <a:r>
              <a:rPr lang="en-US" sz="1200" i="0" dirty="0"/>
              <a:t>, which, according to one </a:t>
            </a:r>
            <a:r>
              <a:rPr lang="en-US" sz="1200" i="0" dirty="0" smtClean="0"/>
              <a:t>story, stole </a:t>
            </a:r>
            <a:r>
              <a:rPr lang="en-US" sz="1200" i="0" dirty="0"/>
              <a:t>the Tablet of Destiny) and </a:t>
            </a:r>
            <a:r>
              <a:rPr lang="en-US" sz="1200" i="0" dirty="0" err="1"/>
              <a:t>Ea</a:t>
            </a:r>
            <a:r>
              <a:rPr lang="en-US" sz="1200" i="0" dirty="0"/>
              <a:t> (Sumerian Enki), his watery nature indicated by fish-filled </a:t>
            </a:r>
            <a:r>
              <a:rPr lang="en-US" sz="1200" i="0" dirty="0" smtClean="0"/>
              <a:t>streams that </a:t>
            </a:r>
            <a:r>
              <a:rPr lang="en-US" sz="1200" i="0" dirty="0"/>
              <a:t>pour from his shoulders. To the right of </a:t>
            </a:r>
            <a:r>
              <a:rPr lang="en-US" sz="1200" i="0" dirty="0" err="1"/>
              <a:t>Ea</a:t>
            </a:r>
            <a:r>
              <a:rPr lang="en-US" sz="1200" i="0" dirty="0"/>
              <a:t> is the two-faced messenger-god, </a:t>
            </a:r>
            <a:r>
              <a:rPr lang="en-US" sz="1200" i="0" dirty="0" err="1"/>
              <a:t>Isimud</a:t>
            </a:r>
            <a:r>
              <a:rPr lang="en-US" sz="1200" i="0" dirty="0"/>
              <a:t>. In the </a:t>
            </a:r>
            <a:r>
              <a:rPr lang="en-US" sz="1200" i="0" dirty="0" smtClean="0"/>
              <a:t>upper left </a:t>
            </a:r>
            <a:r>
              <a:rPr lang="en-US" sz="1200" i="0" dirty="0"/>
              <a:t>is a personal name and title in cuneiform script. (</a:t>
            </a:r>
            <a:r>
              <a:rPr lang="en-US" sz="1200" dirty="0"/>
              <a:t>British Museum, London</a:t>
            </a:r>
            <a:r>
              <a:rPr lang="en-US" sz="1200" i="0" dirty="0" smtClean="0"/>
              <a:t>)</a:t>
            </a:r>
            <a:endParaRPr lang="en-US" sz="1200" dirty="0"/>
          </a:p>
        </p:txBody>
      </p:sp>
      <p:pic>
        <p:nvPicPr>
          <p:cNvPr id="2" name="Picture 1" descr="A photo shows the Akkadian seal-impression having many men in hats and skirt like clothes." title="Figure 3.7 Akkadian seal-impression, c. 2200 BC, showing in the center Shamash (Sumerian Utu), the sun-god, rising from the eastern horizon, rays springing from his shoulders. He holds a saw in his hand, evidently so he can cut through the mountains (or symbolic of his role as judge). To the left of Shamash stands Ishtar (Sumerian Inanna) beside a tree and, perhaps, the hero Gilgamesh with his bow and a lion. Above to the right of Shamash is a bird (perhaps Anzu, which, according to one story, stole the Tablet of Destiny) and Ea (Sumerian Enki), his watery nature indicated by fish-filled streams that pour from his shoulders. To the right of Ea is the two-faced messenger-god, Isimud. In the upper left is a personal name and title in cuneiform script. (British Museum, Lond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24" y="663575"/>
            <a:ext cx="8549088" cy="4097863"/>
          </a:xfrm>
          <a:prstGeom prst="rect">
            <a:avLst/>
          </a:prstGeom>
        </p:spPr>
      </p:pic>
    </p:spTree>
    <p:extLst>
      <p:ext uri="{BB962C8B-B14F-4D97-AF65-F5344CB8AC3E}">
        <p14:creationId xmlns:p14="http://schemas.microsoft.com/office/powerpoint/2010/main" val="663438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
        <p:nvSpPr>
          <p:cNvPr id="6" name="object 2"/>
          <p:cNvSpPr txBox="1">
            <a:spLocks noGrp="1"/>
          </p:cNvSpPr>
          <p:nvPr>
            <p:ph type="title"/>
          </p:nvPr>
        </p:nvSpPr>
        <p:spPr>
          <a:xfrm>
            <a:off x="228600" y="5329459"/>
            <a:ext cx="8686800" cy="691856"/>
          </a:xfrm>
          <a:prstGeom prst="rect">
            <a:avLst/>
          </a:prstGeom>
        </p:spPr>
        <p:txBody>
          <a:bodyPr vert="horz" wrap="square" lIns="0" tIns="136525" rIns="0" bIns="0" rtlCol="0">
            <a:spAutoFit/>
          </a:bodyPr>
          <a:lstStyle/>
          <a:p>
            <a:r>
              <a:rPr lang="en-US" sz="1200" b="1" i="0" dirty="0"/>
              <a:t>Figure </a:t>
            </a:r>
            <a:r>
              <a:rPr lang="en-US" sz="1200" b="1" i="0" dirty="0" smtClean="0"/>
              <a:t>3.8 </a:t>
            </a:r>
            <a:r>
              <a:rPr lang="en-US" sz="1200" i="0" dirty="0" smtClean="0"/>
              <a:t>Mesopotamian terracotta </a:t>
            </a:r>
            <a:r>
              <a:rPr lang="en-US" sz="1200" i="0" dirty="0"/>
              <a:t>relief from </a:t>
            </a:r>
            <a:r>
              <a:rPr lang="en-US" sz="1200" i="0" dirty="0" err="1" smtClean="0"/>
              <a:t>Khafaje</a:t>
            </a:r>
            <a:r>
              <a:rPr lang="en-US" sz="1200" i="0" dirty="0" smtClean="0"/>
              <a:t>, Iraq</a:t>
            </a:r>
            <a:r>
              <a:rPr lang="en-US" sz="1200" i="0" dirty="0"/>
              <a:t>, c. 1700 </a:t>
            </a:r>
            <a:r>
              <a:rPr lang="en-US" sz="1200" i="0" dirty="0" smtClean="0"/>
              <a:t>BC, </a:t>
            </a:r>
            <a:r>
              <a:rPr lang="en-US" sz="1200" i="0" dirty="0"/>
              <a:t>showing a </a:t>
            </a:r>
            <a:r>
              <a:rPr lang="en-US" sz="1200" i="0" dirty="0" smtClean="0"/>
              <a:t>god (perhaps </a:t>
            </a:r>
            <a:r>
              <a:rPr lang="en-US" sz="1200" i="0" dirty="0" err="1"/>
              <a:t>Nergal</a:t>
            </a:r>
            <a:r>
              <a:rPr lang="en-US" sz="1200" i="0" dirty="0"/>
              <a:t>?) cutting a </a:t>
            </a:r>
            <a:r>
              <a:rPr lang="en-US" sz="1200" i="0" dirty="0" err="1" smtClean="0"/>
              <a:t>oneeyed</a:t>
            </a:r>
            <a:r>
              <a:rPr lang="en-US" sz="1200" i="0" dirty="0" smtClean="0"/>
              <a:t> female </a:t>
            </a:r>
            <a:r>
              <a:rPr lang="en-US" sz="1200" i="0" dirty="0"/>
              <a:t>demon down </a:t>
            </a:r>
            <a:r>
              <a:rPr lang="en-US" sz="1200" i="0" dirty="0" smtClean="0"/>
              <a:t>the middle</a:t>
            </a:r>
            <a:r>
              <a:rPr lang="en-US" sz="1200" i="0" dirty="0"/>
              <a:t>. Rays come from </a:t>
            </a:r>
            <a:r>
              <a:rPr lang="en-US" sz="1200" i="0" dirty="0" smtClean="0"/>
              <a:t>her head </a:t>
            </a:r>
            <a:r>
              <a:rPr lang="en-US" sz="1200" i="0" dirty="0"/>
              <a:t>and her hands are </a:t>
            </a:r>
            <a:r>
              <a:rPr lang="en-US" sz="1200" i="0" dirty="0" smtClean="0"/>
              <a:t>tied behind </a:t>
            </a:r>
            <a:r>
              <a:rPr lang="en-US" sz="1200" i="0" dirty="0"/>
              <a:t>her back. As so often </a:t>
            </a:r>
            <a:r>
              <a:rPr lang="en-US" sz="1200" i="0" dirty="0" smtClean="0"/>
              <a:t>in Mesopotamian </a:t>
            </a:r>
            <a:r>
              <a:rPr lang="en-US" sz="1200" i="0" dirty="0"/>
              <a:t>art, which </a:t>
            </a:r>
            <a:r>
              <a:rPr lang="en-US" sz="1200" i="0" dirty="0" smtClean="0"/>
              <a:t>rarely illustrates </a:t>
            </a:r>
            <a:r>
              <a:rPr lang="en-US" sz="1200" i="0" dirty="0"/>
              <a:t>known myths, </a:t>
            </a:r>
            <a:r>
              <a:rPr lang="en-US" sz="1200" i="0" dirty="0" smtClean="0"/>
              <a:t>we cannot </a:t>
            </a:r>
            <a:r>
              <a:rPr lang="en-US" sz="1200" i="0" dirty="0"/>
              <a:t>be sure of the identity </a:t>
            </a:r>
            <a:r>
              <a:rPr lang="en-US" sz="1200" i="0" dirty="0" smtClean="0"/>
              <a:t>of either </a:t>
            </a:r>
            <a:r>
              <a:rPr lang="en-US" sz="1200" i="0" dirty="0"/>
              <a:t>god or monster. (</a:t>
            </a:r>
            <a:r>
              <a:rPr lang="en-US" sz="1200" dirty="0" smtClean="0"/>
              <a:t>Oriental Institute </a:t>
            </a:r>
            <a:r>
              <a:rPr lang="en-US" sz="1200" dirty="0"/>
              <a:t>Museum, Chicago</a:t>
            </a:r>
            <a:r>
              <a:rPr lang="en-US" sz="1200" i="0" dirty="0" smtClean="0"/>
              <a:t>) </a:t>
            </a:r>
            <a:endParaRPr lang="en-US" sz="1200" dirty="0"/>
          </a:p>
        </p:txBody>
      </p:sp>
      <p:pic>
        <p:nvPicPr>
          <p:cNvPr id="2" name="Picture 1" descr="A photo shows a Mesopotamian terracotta relief showing a god stabbing a demon." title="Figure 3.8 Mesopotamian terracotta relief from Khafaje, Iraq, c. 1700 BC, showing a god (perhaps Nergal?) cutting a oneeyed female demon down the middle. Rays come from her head and her hands are tied behind her back. As so often in Mesopotamian art, which rarely illustrates known myths, we cannot be sure of the identity of either god or monster. (Oriental Institute Museum, Chicag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235" y="663575"/>
            <a:ext cx="3785529" cy="4665884"/>
          </a:xfrm>
          <a:prstGeom prst="rect">
            <a:avLst/>
          </a:prstGeom>
        </p:spPr>
      </p:pic>
    </p:spTree>
    <p:extLst>
      <p:ext uri="{BB962C8B-B14F-4D97-AF65-F5344CB8AC3E}">
        <p14:creationId xmlns:p14="http://schemas.microsoft.com/office/powerpoint/2010/main" val="342877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
        <p:nvSpPr>
          <p:cNvPr id="6" name="object 2"/>
          <p:cNvSpPr txBox="1">
            <a:spLocks noGrp="1"/>
          </p:cNvSpPr>
          <p:nvPr>
            <p:ph type="title"/>
          </p:nvPr>
        </p:nvSpPr>
        <p:spPr>
          <a:xfrm>
            <a:off x="228600" y="5698791"/>
            <a:ext cx="8686800" cy="322524"/>
          </a:xfrm>
          <a:prstGeom prst="rect">
            <a:avLst/>
          </a:prstGeom>
        </p:spPr>
        <p:txBody>
          <a:bodyPr vert="horz" wrap="square" lIns="0" tIns="136525" rIns="0" bIns="0" rtlCol="0">
            <a:spAutoFit/>
          </a:bodyPr>
          <a:lstStyle/>
          <a:p>
            <a:r>
              <a:rPr lang="en-US" sz="1200" b="1" i="0" dirty="0" smtClean="0"/>
              <a:t>Chart 3.1 </a:t>
            </a:r>
            <a:r>
              <a:rPr lang="en-US" sz="1200" i="0" dirty="0"/>
              <a:t>Near Eastern Gods and Goddesses </a:t>
            </a:r>
            <a:endParaRPr lang="en-US" sz="1200" dirty="0"/>
          </a:p>
        </p:txBody>
      </p:sp>
      <p:pic>
        <p:nvPicPr>
          <p:cNvPr id="3" name="Picture 2" descr="A chart lists the near eastern gods and goddesses. The Sumerian name, An, has a corresponding Akkadian or Babylonian name, Anu, which concerns with sky, and has a Greek equivalent, Zeus. The Sumerian name, Inanna, has a corresponding Akkadian or Babylonian name, Ishtar, which concerns with sexual love and war, and has two Greek equivalents, Aphrodite and Athena. The Sumerian name, Enki, has a corresponding Akkadian or Babylonian name, Ea, which concerns with sweet water, wisdom, and magic, and has four Greek equivalents, Hermes, Prometheus, Hephaestus, and Poseidon. The Sumerian names, Ninhursag and Ki, have no corresponding Akkadian or Babylonian names, are concerned with earth, and have two Greek equivalents, Gaea and Dementer. The Sumerian name, Ereshkigal, has no corresponding Akkadian or Babylonian name, is concerned with death, and has a Greek equivalent, Persephonê. The Sumerian name, Utu, has a corresponding Akkadian or Babylonian name, Shamash, which concerns with sun, and has a Greek equivalent Helius." title="Chart 3.1 Near Eastern Gods and Goddess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22" y="2161646"/>
            <a:ext cx="8661388" cy="2537354"/>
          </a:xfrm>
          <a:prstGeom prst="rect">
            <a:avLst/>
          </a:prstGeom>
        </p:spPr>
      </p:pic>
    </p:spTree>
    <p:extLst>
      <p:ext uri="{BB962C8B-B14F-4D97-AF65-F5344CB8AC3E}">
        <p14:creationId xmlns:p14="http://schemas.microsoft.com/office/powerpoint/2010/main" val="153752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6" name="object 2"/>
          <p:cNvSpPr txBox="1">
            <a:spLocks noGrp="1"/>
          </p:cNvSpPr>
          <p:nvPr>
            <p:ph type="title"/>
          </p:nvPr>
        </p:nvSpPr>
        <p:spPr>
          <a:xfrm>
            <a:off x="228600" y="1297541"/>
            <a:ext cx="8686800" cy="4015843"/>
          </a:xfrm>
          <a:prstGeom prst="rect">
            <a:avLst/>
          </a:prstGeom>
        </p:spPr>
        <p:txBody>
          <a:bodyPr vert="horz" wrap="square" lIns="0" tIns="136525" rIns="0" bIns="0" rtlCol="0">
            <a:spAutoFit/>
          </a:bodyPr>
          <a:lstStyle/>
          <a:p>
            <a:pPr marL="1270" algn="ctr">
              <a:lnSpc>
                <a:spcPct val="100000"/>
              </a:lnSpc>
            </a:pPr>
            <a:r>
              <a:rPr lang="en-US" sz="3600" spc="-10" dirty="0" smtClean="0"/>
              <a:t>Part I</a:t>
            </a:r>
            <a:r>
              <a:rPr lang="en-US" sz="3600" dirty="0"/>
              <a:t/>
            </a:r>
            <a:br>
              <a:rPr lang="en-US" sz="3600" dirty="0"/>
            </a:br>
            <a:r>
              <a:rPr lang="en-US" sz="3600" dirty="0"/>
              <a:t/>
            </a:r>
            <a:br>
              <a:rPr lang="en-US" sz="3600" dirty="0"/>
            </a:br>
            <a:r>
              <a:rPr lang="en-US" sz="3600" i="0" spc="-5" dirty="0" smtClean="0">
                <a:solidFill>
                  <a:srgbClr val="4D81BE"/>
                </a:solidFill>
              </a:rPr>
              <a:t>Definitions and Background</a:t>
            </a:r>
            <a:r>
              <a:rPr lang="en-US" sz="3600" spc="-10" dirty="0" smtClean="0"/>
              <a:t/>
            </a:r>
            <a:br>
              <a:rPr lang="en-US" sz="3600" spc="-10" dirty="0" smtClean="0"/>
            </a:br>
            <a:r>
              <a:rPr lang="en-US" sz="3600" spc="-10" dirty="0"/>
              <a:t/>
            </a:r>
            <a:br>
              <a:rPr lang="en-US" sz="3600" spc="-10" dirty="0"/>
            </a:br>
            <a:r>
              <a:rPr lang="en-US" sz="3600" spc="-10" dirty="0" smtClean="0"/>
              <a:t>Chapter </a:t>
            </a:r>
            <a:r>
              <a:rPr lang="en-US" sz="3600" dirty="0" smtClean="0"/>
              <a:t>03</a:t>
            </a:r>
            <a:br>
              <a:rPr lang="en-US" sz="3600" dirty="0" smtClean="0"/>
            </a:br>
            <a:r>
              <a:rPr lang="en-US" sz="3600" dirty="0"/>
              <a:t/>
            </a:r>
            <a:br>
              <a:rPr lang="en-US" sz="3600" dirty="0"/>
            </a:br>
            <a:r>
              <a:rPr lang="en-US" sz="3600" i="0" spc="-5" dirty="0">
                <a:solidFill>
                  <a:srgbClr val="4D81BE"/>
                </a:solidFill>
              </a:rPr>
              <a:t>The </a:t>
            </a:r>
            <a:r>
              <a:rPr lang="en-US" sz="3600" i="0" spc="-5" dirty="0" smtClean="0">
                <a:solidFill>
                  <a:srgbClr val="4D81BE"/>
                </a:solidFill>
              </a:rPr>
              <a:t>Development of </a:t>
            </a:r>
            <a:r>
              <a:rPr lang="en-US" sz="3600" i="0" spc="-5" dirty="0">
                <a:solidFill>
                  <a:srgbClr val="4D81BE"/>
                </a:solidFill>
              </a:rPr>
              <a:t>Classical Myth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
        <p:nvSpPr>
          <p:cNvPr id="6" name="object 2"/>
          <p:cNvSpPr txBox="1">
            <a:spLocks noGrp="1"/>
          </p:cNvSpPr>
          <p:nvPr>
            <p:ph type="title"/>
          </p:nvPr>
        </p:nvSpPr>
        <p:spPr>
          <a:xfrm>
            <a:off x="228600" y="5514125"/>
            <a:ext cx="8686800" cy="507190"/>
          </a:xfrm>
          <a:prstGeom prst="rect">
            <a:avLst/>
          </a:prstGeom>
        </p:spPr>
        <p:txBody>
          <a:bodyPr vert="horz" wrap="square" lIns="0" tIns="136525" rIns="0" bIns="0" rtlCol="0">
            <a:spAutoFit/>
          </a:bodyPr>
          <a:lstStyle/>
          <a:p>
            <a:r>
              <a:rPr lang="en-US" sz="1200" b="1" i="0" dirty="0"/>
              <a:t>Figure </a:t>
            </a:r>
            <a:r>
              <a:rPr lang="en-US" sz="1200" b="1" i="0" dirty="0" smtClean="0"/>
              <a:t>3.1 </a:t>
            </a:r>
            <a:r>
              <a:rPr lang="en-US" sz="1200" i="0" dirty="0"/>
              <a:t>Goddess giving birth, </a:t>
            </a:r>
            <a:r>
              <a:rPr lang="en-US" sz="1200" i="0" dirty="0" smtClean="0"/>
              <a:t>statue from </a:t>
            </a:r>
            <a:r>
              <a:rPr lang="en-US" sz="1200" i="0" dirty="0" err="1"/>
              <a:t>Çatal</a:t>
            </a:r>
            <a:r>
              <a:rPr lang="en-US" sz="1200" i="0" dirty="0"/>
              <a:t> </a:t>
            </a:r>
            <a:r>
              <a:rPr lang="en-US" sz="1200" i="0" dirty="0" err="1"/>
              <a:t>Hüyük</a:t>
            </a:r>
            <a:r>
              <a:rPr lang="en-US" sz="1200" i="0" dirty="0"/>
              <a:t>, c. 6500–5700 </a:t>
            </a:r>
            <a:r>
              <a:rPr lang="en-US" sz="1200" i="0" dirty="0" smtClean="0"/>
              <a:t>BC, 16 inches </a:t>
            </a:r>
            <a:r>
              <a:rPr lang="en-US" sz="1200" i="0" dirty="0"/>
              <a:t>high. The head of the woman </a:t>
            </a:r>
            <a:r>
              <a:rPr lang="en-US" sz="1200" i="0" dirty="0" smtClean="0"/>
              <a:t>and one </a:t>
            </a:r>
            <a:r>
              <a:rPr lang="en-US" sz="1200" i="0" dirty="0"/>
              <a:t>of the leopards is a restoration. (</a:t>
            </a:r>
            <a:r>
              <a:rPr lang="en-US" sz="1200" dirty="0" smtClean="0"/>
              <a:t>Museum of </a:t>
            </a:r>
            <a:r>
              <a:rPr lang="en-US" sz="1200" dirty="0"/>
              <a:t>Anatolian Civilization, Ankara, Turkey</a:t>
            </a:r>
            <a:r>
              <a:rPr lang="en-US" sz="1200" i="0" dirty="0" smtClean="0"/>
              <a:t>)</a:t>
            </a:r>
            <a:endParaRPr lang="en-US" sz="1200" dirty="0"/>
          </a:p>
        </p:txBody>
      </p:sp>
      <p:pic>
        <p:nvPicPr>
          <p:cNvPr id="2" name="Picture 1" descr="A photo shows a naked stout woman sitting on a throne that has a leopard shaped arm rest." title="Figure 3.1 Goddess giving birth, statue from Çatal Hüyük, c. 6500–5700 BC, 16 inches high. The head of the woman and one of the leopards is a restoration. (Museum of Anatolian Civilization, Ankara, Turk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041" y="663575"/>
            <a:ext cx="3537917" cy="4721940"/>
          </a:xfrm>
          <a:prstGeom prst="rect">
            <a:avLst/>
          </a:prstGeom>
        </p:spPr>
      </p:pic>
    </p:spTree>
    <p:extLst>
      <p:ext uri="{BB962C8B-B14F-4D97-AF65-F5344CB8AC3E}">
        <p14:creationId xmlns:p14="http://schemas.microsoft.com/office/powerpoint/2010/main" val="273638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
        <p:nvSpPr>
          <p:cNvPr id="6" name="object 2"/>
          <p:cNvSpPr txBox="1">
            <a:spLocks noGrp="1"/>
          </p:cNvSpPr>
          <p:nvPr>
            <p:ph type="title"/>
          </p:nvPr>
        </p:nvSpPr>
        <p:spPr>
          <a:xfrm>
            <a:off x="228600" y="5329459"/>
            <a:ext cx="8686800" cy="691856"/>
          </a:xfrm>
          <a:prstGeom prst="rect">
            <a:avLst/>
          </a:prstGeom>
        </p:spPr>
        <p:txBody>
          <a:bodyPr vert="horz" wrap="square" lIns="0" tIns="136525" rIns="0" bIns="0" rtlCol="0">
            <a:spAutoFit/>
          </a:bodyPr>
          <a:lstStyle/>
          <a:p>
            <a:r>
              <a:rPr lang="en-US" sz="1200" b="1" i="0" dirty="0"/>
              <a:t>Figure </a:t>
            </a:r>
            <a:r>
              <a:rPr lang="en-US" sz="1200" b="1" i="0" dirty="0" smtClean="0"/>
              <a:t>3.2 </a:t>
            </a:r>
            <a:r>
              <a:rPr lang="en-US" sz="1200" i="0" dirty="0"/>
              <a:t>Cycladic mother figurine </a:t>
            </a:r>
            <a:r>
              <a:rPr lang="en-US" sz="1200" i="0" dirty="0" smtClean="0"/>
              <a:t>from Amorgos </a:t>
            </a:r>
            <a:r>
              <a:rPr lang="en-US" sz="1200" i="0" dirty="0"/>
              <a:t>(an Aegean island), early Cycladic </a:t>
            </a:r>
            <a:r>
              <a:rPr lang="en-US" sz="1200" i="0" dirty="0" smtClean="0"/>
              <a:t>II period</a:t>
            </a:r>
            <a:r>
              <a:rPr lang="en-US" sz="1200" i="0" dirty="0"/>
              <a:t>, 2800–2300 </a:t>
            </a:r>
            <a:r>
              <a:rPr lang="en-US" sz="1200" i="0" dirty="0" smtClean="0"/>
              <a:t>BC. </a:t>
            </a:r>
            <a:r>
              <a:rPr lang="en-US" sz="1200" i="0" dirty="0"/>
              <a:t>At five feet in height, </a:t>
            </a:r>
            <a:r>
              <a:rPr lang="en-US" sz="1200" i="0" dirty="0" smtClean="0"/>
              <a:t>this is </a:t>
            </a:r>
            <a:r>
              <a:rPr lang="en-US" sz="1200" i="0" dirty="0"/>
              <a:t>the largest example of such statues known. </a:t>
            </a:r>
            <a:r>
              <a:rPr lang="en-US" sz="1200" i="0" dirty="0" smtClean="0"/>
              <a:t>The pubic </a:t>
            </a:r>
            <a:r>
              <a:rPr lang="en-US" sz="1200" i="0" dirty="0"/>
              <a:t>triangle is incised, but it is hard to </a:t>
            </a:r>
            <a:r>
              <a:rPr lang="en-US" sz="1200" i="0" dirty="0" smtClean="0"/>
              <a:t>make out </a:t>
            </a:r>
            <a:r>
              <a:rPr lang="en-US" sz="1200" i="0" dirty="0"/>
              <a:t>in this picture. (</a:t>
            </a:r>
            <a:r>
              <a:rPr lang="en-US" sz="1200" dirty="0"/>
              <a:t>National Archaeological</a:t>
            </a:r>
            <a:br>
              <a:rPr lang="en-US" sz="1200" dirty="0"/>
            </a:br>
            <a:r>
              <a:rPr lang="en-US" sz="1200" dirty="0"/>
              <a:t>Museum, Athens</a:t>
            </a:r>
            <a:r>
              <a:rPr lang="en-US" sz="1200" i="0" dirty="0" smtClean="0"/>
              <a:t>)</a:t>
            </a:r>
            <a:endParaRPr lang="en-US" sz="1200" dirty="0"/>
          </a:p>
        </p:txBody>
      </p:sp>
      <p:pic>
        <p:nvPicPr>
          <p:cNvPr id="2" name="Picture 1" descr="A photo shows a Cycladic mother figurine. " title="Figure 3.2 Cycladic mother figurine from Amorgos (an Aegean island), early Cycladic II period, 2800–2300 BC. At five feet in height, this is the largest example of such statues known. The pubic triangle is incised, but it is hard to make out in this picture. (National Archaeologic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376" y="663575"/>
            <a:ext cx="1787247" cy="4660496"/>
          </a:xfrm>
          <a:prstGeom prst="rect">
            <a:avLst/>
          </a:prstGeom>
        </p:spPr>
      </p:pic>
    </p:spTree>
    <p:extLst>
      <p:ext uri="{BB962C8B-B14F-4D97-AF65-F5344CB8AC3E}">
        <p14:creationId xmlns:p14="http://schemas.microsoft.com/office/powerpoint/2010/main" val="4202314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
        <p:nvSpPr>
          <p:cNvPr id="6" name="object 2"/>
          <p:cNvSpPr txBox="1">
            <a:spLocks noGrp="1"/>
          </p:cNvSpPr>
          <p:nvPr>
            <p:ph type="title"/>
          </p:nvPr>
        </p:nvSpPr>
        <p:spPr>
          <a:xfrm>
            <a:off x="228600" y="5515552"/>
            <a:ext cx="8686800" cy="507190"/>
          </a:xfrm>
          <a:prstGeom prst="rect">
            <a:avLst/>
          </a:prstGeom>
        </p:spPr>
        <p:txBody>
          <a:bodyPr vert="horz" wrap="square" lIns="0" tIns="136525" rIns="0" bIns="0" rtlCol="0">
            <a:spAutoFit/>
          </a:bodyPr>
          <a:lstStyle/>
          <a:p>
            <a:r>
              <a:rPr lang="en-US" sz="1200" b="1" i="0" dirty="0"/>
              <a:t>Figure </a:t>
            </a:r>
            <a:r>
              <a:rPr lang="en-US" sz="1200" b="1" i="0" dirty="0" smtClean="0"/>
              <a:t>3.3 </a:t>
            </a:r>
            <a:r>
              <a:rPr lang="en-US" sz="1200" i="0" dirty="0"/>
              <a:t>Artemis </a:t>
            </a:r>
            <a:r>
              <a:rPr lang="en-US" sz="1200" i="0" dirty="0" err="1"/>
              <a:t>Potnia</a:t>
            </a:r>
            <a:r>
              <a:rPr lang="en-US" sz="1200" i="0" dirty="0"/>
              <a:t> </a:t>
            </a:r>
            <a:r>
              <a:rPr lang="en-US" sz="1200" i="0" dirty="0" err="1"/>
              <a:t>Thêrôn</a:t>
            </a:r>
            <a:r>
              <a:rPr lang="en-US" sz="1200" i="0" dirty="0"/>
              <a:t> on a </a:t>
            </a:r>
            <a:r>
              <a:rPr lang="en-US" sz="1200" i="0" dirty="0" smtClean="0"/>
              <a:t>gold pendant</a:t>
            </a:r>
            <a:r>
              <a:rPr lang="en-US" sz="1200" i="0" dirty="0"/>
              <a:t>, c. 650 </a:t>
            </a:r>
            <a:r>
              <a:rPr lang="en-US" sz="1200" i="0" dirty="0" err="1"/>
              <a:t>bc</a:t>
            </a:r>
            <a:r>
              <a:rPr lang="en-US" sz="1200" i="0" dirty="0"/>
              <a:t>. She holds lions in </a:t>
            </a:r>
            <a:r>
              <a:rPr lang="en-US" sz="1200" i="0" dirty="0" err="1" smtClean="0"/>
              <a:t>herhands</a:t>
            </a:r>
            <a:r>
              <a:rPr lang="en-US" sz="1200" i="0" dirty="0"/>
              <a:t>, as the goddess from </a:t>
            </a:r>
            <a:r>
              <a:rPr lang="en-US" sz="1200" i="0" dirty="0" err="1"/>
              <a:t>Çatal</a:t>
            </a:r>
            <a:r>
              <a:rPr lang="en-US" sz="1200" i="0" dirty="0"/>
              <a:t> </a:t>
            </a:r>
            <a:r>
              <a:rPr lang="en-US" sz="1200" i="0" dirty="0" err="1"/>
              <a:t>Hüyük</a:t>
            </a:r>
            <a:r>
              <a:rPr lang="en-US" sz="1200" i="0" dirty="0"/>
              <a:t> </a:t>
            </a:r>
            <a:r>
              <a:rPr lang="en-US" sz="1200" i="0" dirty="0" smtClean="0"/>
              <a:t>sits between </a:t>
            </a:r>
            <a:r>
              <a:rPr lang="en-US" sz="1200" i="0" dirty="0"/>
              <a:t>two leopards. Her wings indicate </a:t>
            </a:r>
            <a:r>
              <a:rPr lang="en-US" sz="1200" i="0" dirty="0" smtClean="0"/>
              <a:t>her divinity</a:t>
            </a:r>
            <a:r>
              <a:rPr lang="en-US" sz="1200" i="0" dirty="0"/>
              <a:t>, according to a Near Eastern </a:t>
            </a:r>
            <a:r>
              <a:rPr lang="en-US" sz="1200" i="0" dirty="0" smtClean="0"/>
              <a:t>artistic convention</a:t>
            </a:r>
            <a:r>
              <a:rPr lang="en-US" sz="1200" i="0" dirty="0"/>
              <a:t>. (</a:t>
            </a:r>
            <a:r>
              <a:rPr lang="en-US" sz="1200" dirty="0"/>
              <a:t>Cleveland Museum of Art, Ohio</a:t>
            </a:r>
            <a:r>
              <a:rPr lang="en-US" sz="1200" i="0" dirty="0" smtClean="0"/>
              <a:t>)</a:t>
            </a:r>
            <a:endParaRPr lang="en-US" sz="1200" dirty="0"/>
          </a:p>
        </p:txBody>
      </p:sp>
      <p:pic>
        <p:nvPicPr>
          <p:cNvPr id="2" name="Picture 1" descr="A photo shows a gold pendant with the carving of a woman with wings holding two lions in her hands." title="Figure 3.3 Artemis Potnia Thêrôn on a gold pendant, c. 650 bc. She holds lions in herhands, as the goddess from Çatal Hüyük sits between two leopards. Her wings indicate her divinity, according to a Near Eastern artistic convention. (Cleveland Museum of Art, Oh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2317" y="663575"/>
            <a:ext cx="3839366" cy="4699384"/>
          </a:xfrm>
          <a:prstGeom prst="rect">
            <a:avLst/>
          </a:prstGeom>
        </p:spPr>
      </p:pic>
    </p:spTree>
    <p:extLst>
      <p:ext uri="{BB962C8B-B14F-4D97-AF65-F5344CB8AC3E}">
        <p14:creationId xmlns:p14="http://schemas.microsoft.com/office/powerpoint/2010/main" val="339308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
        <p:nvSpPr>
          <p:cNvPr id="6" name="object 2"/>
          <p:cNvSpPr txBox="1">
            <a:spLocks noGrp="1"/>
          </p:cNvSpPr>
          <p:nvPr>
            <p:ph type="title"/>
          </p:nvPr>
        </p:nvSpPr>
        <p:spPr>
          <a:xfrm>
            <a:off x="228600" y="5329459"/>
            <a:ext cx="8686800" cy="691856"/>
          </a:xfrm>
          <a:prstGeom prst="rect">
            <a:avLst/>
          </a:prstGeom>
        </p:spPr>
        <p:txBody>
          <a:bodyPr vert="horz" wrap="square" lIns="0" tIns="136525" rIns="0" bIns="0" rtlCol="0">
            <a:spAutoFit/>
          </a:bodyPr>
          <a:lstStyle/>
          <a:p>
            <a:r>
              <a:rPr lang="en-US" sz="1200" b="1" i="0" dirty="0" smtClean="0"/>
              <a:t>Figure 3.4 </a:t>
            </a:r>
            <a:r>
              <a:rPr lang="en-US" sz="1200" i="0" dirty="0"/>
              <a:t>An </a:t>
            </a:r>
            <a:r>
              <a:rPr lang="en-US" sz="1200" dirty="0" err="1"/>
              <a:t>aoidos</a:t>
            </a:r>
            <a:r>
              <a:rPr lang="en-US" sz="1200" dirty="0"/>
              <a:t>, sitting on a </a:t>
            </a:r>
            <a:r>
              <a:rPr lang="en-US" sz="1200" dirty="0" smtClean="0"/>
              <a:t>folding stool</a:t>
            </a:r>
            <a:r>
              <a:rPr lang="en-US" sz="1200" i="0" dirty="0"/>
              <a:t>, sings to a lyre on an Attic cup, c. </a:t>
            </a:r>
            <a:r>
              <a:rPr lang="en-US" sz="1200" i="0" dirty="0" smtClean="0"/>
              <a:t>515 BC. </a:t>
            </a:r>
            <a:r>
              <a:rPr lang="en-US" sz="1200" i="0" dirty="0"/>
              <a:t>He wears his hair in a curious </a:t>
            </a:r>
            <a:r>
              <a:rPr lang="en-US" sz="1200" i="0" dirty="0" smtClean="0"/>
              <a:t>turban and </a:t>
            </a:r>
            <a:r>
              <a:rPr lang="en-US" sz="1200" i="0" dirty="0"/>
              <a:t>has a cloak thrown over one </a:t>
            </a:r>
            <a:r>
              <a:rPr lang="en-US" sz="1200" i="0" dirty="0" smtClean="0"/>
              <a:t>shoulder. Meaningless </a:t>
            </a:r>
            <a:r>
              <a:rPr lang="en-US" sz="1200" i="0" dirty="0"/>
              <a:t>letters spill from his mouth </a:t>
            </a:r>
            <a:r>
              <a:rPr lang="en-US" sz="1200" i="0" dirty="0" smtClean="0"/>
              <a:t>to represent </a:t>
            </a:r>
            <a:r>
              <a:rPr lang="en-US" sz="1200" i="0" dirty="0"/>
              <a:t>his song, by now equated </a:t>
            </a:r>
            <a:r>
              <a:rPr lang="en-US" sz="1200" i="0" dirty="0" smtClean="0"/>
              <a:t>with alphabetic writing</a:t>
            </a:r>
            <a:r>
              <a:rPr lang="en-US" sz="1200" i="0" dirty="0"/>
              <a:t>. (</a:t>
            </a:r>
            <a:r>
              <a:rPr lang="en-US" sz="1200" dirty="0" err="1"/>
              <a:t>Chazen</a:t>
            </a:r>
            <a:r>
              <a:rPr lang="en-US" sz="1200" dirty="0"/>
              <a:t> Museum of </a:t>
            </a:r>
            <a:r>
              <a:rPr lang="en-US" sz="1200" dirty="0" smtClean="0"/>
              <a:t>Art, Madison</a:t>
            </a:r>
            <a:r>
              <a:rPr lang="en-US" sz="1200" dirty="0"/>
              <a:t>, Wisconsin</a:t>
            </a:r>
            <a:r>
              <a:rPr lang="en-US" sz="1200" i="0" dirty="0"/>
              <a:t>)</a:t>
            </a:r>
            <a:endParaRPr lang="en-US" sz="1200" dirty="0"/>
          </a:p>
        </p:txBody>
      </p:sp>
      <p:pic>
        <p:nvPicPr>
          <p:cNvPr id="2" name="Picture 1" descr="An illustration shows an old man sitting on a stool. " title="Figure 3.4 An aoidos, sitting on a folding stool, sings to a lyre on an Attic cup, c. 515 BC. He wears his hair in a curious turban and has a cloak thrown over one shoulder. Meaningless letters spill from his mouth to represent his song, by now equated with alphabetic writing. (Chazen Museum of Art, Madison, Wiscons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690" y="663575"/>
            <a:ext cx="3542258" cy="4656888"/>
          </a:xfrm>
          <a:prstGeom prst="rect">
            <a:avLst/>
          </a:prstGeom>
        </p:spPr>
      </p:pic>
    </p:spTree>
    <p:extLst>
      <p:ext uri="{BB962C8B-B14F-4D97-AF65-F5344CB8AC3E}">
        <p14:creationId xmlns:p14="http://schemas.microsoft.com/office/powerpoint/2010/main" val="75625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
        <p:nvSpPr>
          <p:cNvPr id="6" name="object 2"/>
          <p:cNvSpPr txBox="1">
            <a:spLocks noGrp="1"/>
          </p:cNvSpPr>
          <p:nvPr>
            <p:ph type="title"/>
          </p:nvPr>
        </p:nvSpPr>
        <p:spPr>
          <a:xfrm>
            <a:off x="228600" y="5514125"/>
            <a:ext cx="8686800" cy="507190"/>
          </a:xfrm>
          <a:prstGeom prst="rect">
            <a:avLst/>
          </a:prstGeom>
        </p:spPr>
        <p:txBody>
          <a:bodyPr vert="horz" wrap="square" lIns="0" tIns="136525" rIns="0" bIns="0" rtlCol="0">
            <a:spAutoFit/>
          </a:bodyPr>
          <a:lstStyle/>
          <a:p>
            <a:r>
              <a:rPr lang="en-US" sz="1200" b="1" i="0" dirty="0"/>
              <a:t>Figure </a:t>
            </a:r>
            <a:r>
              <a:rPr lang="en-US" sz="1200" b="1" i="0" dirty="0" smtClean="0"/>
              <a:t>3.5 </a:t>
            </a:r>
            <a:r>
              <a:rPr lang="en-US" sz="1200" i="0" dirty="0"/>
              <a:t>Clay tablet with letter </a:t>
            </a:r>
            <a:r>
              <a:rPr lang="en-US" sz="1200" i="0" dirty="0" smtClean="0"/>
              <a:t>to Akhenaten</a:t>
            </a:r>
            <a:r>
              <a:rPr lang="en-US" sz="1200" i="0" dirty="0"/>
              <a:t>, pharaoh of Egypt, found </a:t>
            </a:r>
            <a:r>
              <a:rPr lang="en-US" sz="1200" i="0" dirty="0" smtClean="0"/>
              <a:t>in Amarna </a:t>
            </a:r>
            <a:r>
              <a:rPr lang="en-US" sz="1200" i="0" dirty="0"/>
              <a:t>(middle Egypt) in 1887, c. </a:t>
            </a:r>
            <a:r>
              <a:rPr lang="en-US" sz="1200" i="0" dirty="0" smtClean="0"/>
              <a:t>1359–c. 1333 BC. </a:t>
            </a:r>
            <a:r>
              <a:rPr lang="en-US" sz="1200" i="0" dirty="0"/>
              <a:t>It is written in </a:t>
            </a:r>
            <a:r>
              <a:rPr lang="en-US" sz="1200" i="0" dirty="0" smtClean="0"/>
              <a:t>Mesopotamian Akkadian </a:t>
            </a:r>
            <a:r>
              <a:rPr lang="en-US" sz="1200" i="0" dirty="0"/>
              <a:t>(Eastern Semitic), the </a:t>
            </a:r>
            <a:r>
              <a:rPr lang="en-US" sz="1200" i="0" dirty="0" smtClean="0"/>
              <a:t>diplomatic language </a:t>
            </a:r>
            <a:r>
              <a:rPr lang="en-US" sz="1200" i="0" dirty="0"/>
              <a:t>of the period. (British </a:t>
            </a:r>
            <a:r>
              <a:rPr lang="en-US" sz="1200" i="0" dirty="0" smtClean="0"/>
              <a:t>Museum, London)</a:t>
            </a:r>
            <a:endParaRPr lang="en-US" sz="1200" dirty="0"/>
          </a:p>
        </p:txBody>
      </p:sp>
      <p:pic>
        <p:nvPicPr>
          <p:cNvPr id="2" name="Picture 1" descr="A photo shows a clay tablet with Egyptian writings." title="Figure 3.5 Clay tablet with letter to Akhenaten, pharaoh of Egypt, found in Amarna (middle Egypt) in 1887, c. 1359–c. 1333 BC. It is written in Mesopotamian Akkadian (Eastern Semitic), the diplomatic language of the period. (British Museum, Lond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336" y="663575"/>
            <a:ext cx="3109327" cy="4850550"/>
          </a:xfrm>
          <a:prstGeom prst="rect">
            <a:avLst/>
          </a:prstGeom>
        </p:spPr>
      </p:pic>
    </p:spTree>
    <p:extLst>
      <p:ext uri="{BB962C8B-B14F-4D97-AF65-F5344CB8AC3E}">
        <p14:creationId xmlns:p14="http://schemas.microsoft.com/office/powerpoint/2010/main" val="3438224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
        <p:nvSpPr>
          <p:cNvPr id="6" name="object 2"/>
          <p:cNvSpPr txBox="1">
            <a:spLocks noGrp="1"/>
          </p:cNvSpPr>
          <p:nvPr>
            <p:ph type="title"/>
          </p:nvPr>
        </p:nvSpPr>
        <p:spPr>
          <a:xfrm>
            <a:off x="228600" y="5698791"/>
            <a:ext cx="8686800" cy="322524"/>
          </a:xfrm>
          <a:prstGeom prst="rect">
            <a:avLst/>
          </a:prstGeom>
        </p:spPr>
        <p:txBody>
          <a:bodyPr vert="horz" wrap="square" lIns="0" tIns="136525" rIns="0" bIns="0" rtlCol="0">
            <a:spAutoFit/>
          </a:bodyPr>
          <a:lstStyle/>
          <a:p>
            <a:r>
              <a:rPr lang="en-US" sz="1200" b="1" i="0" dirty="0" smtClean="0"/>
              <a:t>Map 2 </a:t>
            </a:r>
            <a:r>
              <a:rPr lang="en-US" sz="1200" i="0" dirty="0"/>
              <a:t>The Ancient Near East</a:t>
            </a:r>
            <a:endParaRPr lang="en-US" sz="1200" dirty="0"/>
          </a:p>
        </p:txBody>
      </p:sp>
      <p:pic>
        <p:nvPicPr>
          <p:cNvPr id="2" name="Picture 1" descr="A map shows the region of the ancient near east. The regions are Egypt located in the present-day northeastern corner of Africa; Syria located in present-day at the east coast of the Mediterranean Sea; Arabia located in present-day at the northeast of Africa between the Red Sea in the west and the Persian Gulf in the east; Babylonia situated in present-day Iraq; Assyria located in present-day northern Iraq and southeastern Turkey; Hurrians located in present-day at the border of Syria and Turkey; Mitanni located in present-day northern Iraq, down through Syria and into Turkey; Hittites situated in present-day Turkey; Media found in present-day northwestern Iran; Sumer situated in present-day Iraq and Kuwait; Persia located in present-day Iran." title="Map 2 The Ancient Near Ea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414" y="684871"/>
            <a:ext cx="6571171" cy="4933292"/>
          </a:xfrm>
          <a:prstGeom prst="rect">
            <a:avLst/>
          </a:prstGeom>
        </p:spPr>
      </p:pic>
    </p:spTree>
    <p:extLst>
      <p:ext uri="{BB962C8B-B14F-4D97-AF65-F5344CB8AC3E}">
        <p14:creationId xmlns:p14="http://schemas.microsoft.com/office/powerpoint/2010/main" val="3133772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869992" y="6533642"/>
            <a:ext cx="310567" cy="15606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
        <p:nvSpPr>
          <p:cNvPr id="6" name="object 2"/>
          <p:cNvSpPr txBox="1">
            <a:spLocks noGrp="1"/>
          </p:cNvSpPr>
          <p:nvPr>
            <p:ph type="title"/>
          </p:nvPr>
        </p:nvSpPr>
        <p:spPr>
          <a:xfrm>
            <a:off x="228600" y="5329459"/>
            <a:ext cx="8686800" cy="691856"/>
          </a:xfrm>
          <a:prstGeom prst="rect">
            <a:avLst/>
          </a:prstGeom>
        </p:spPr>
        <p:txBody>
          <a:bodyPr vert="horz" wrap="square" lIns="0" tIns="136525" rIns="0" bIns="0" rtlCol="0">
            <a:spAutoFit/>
          </a:bodyPr>
          <a:lstStyle/>
          <a:p>
            <a:r>
              <a:rPr lang="en-US" sz="1200" b="1" i="0" dirty="0"/>
              <a:t>Figure </a:t>
            </a:r>
            <a:r>
              <a:rPr lang="en-US" sz="1200" b="1" i="0" dirty="0" smtClean="0"/>
              <a:t>3.6 </a:t>
            </a:r>
            <a:r>
              <a:rPr lang="en-US" sz="1200" i="0" dirty="0"/>
              <a:t>Built of mud-brick, the ziggurat at Ur was built by Ur-</a:t>
            </a:r>
            <a:r>
              <a:rPr lang="en-US" sz="1200" i="0" dirty="0" err="1"/>
              <a:t>Nammu</a:t>
            </a:r>
            <a:r>
              <a:rPr lang="en-US" sz="1200" i="0" dirty="0"/>
              <a:t> c. 2050 </a:t>
            </a:r>
            <a:r>
              <a:rPr lang="en-US" sz="1200" i="0" dirty="0" smtClean="0"/>
              <a:t>BC </a:t>
            </a:r>
            <a:r>
              <a:rPr lang="en-US" sz="1200" i="0" dirty="0"/>
              <a:t>during </a:t>
            </a:r>
            <a:r>
              <a:rPr lang="en-US" sz="1200" i="0" dirty="0" smtClean="0"/>
              <a:t>the Third </a:t>
            </a:r>
            <a:r>
              <a:rPr lang="en-US" sz="1200" i="0" dirty="0"/>
              <a:t>Dynasty of Ur and dedicated to the moon-goddess Nanna. The massive structure is 210 feet </a:t>
            </a:r>
            <a:r>
              <a:rPr lang="en-US" sz="1200" i="0" dirty="0" smtClean="0"/>
              <a:t>in length</a:t>
            </a:r>
            <a:r>
              <a:rPr lang="en-US" sz="1200" i="0" dirty="0"/>
              <a:t>, 150 feet in width, and of unknown height. It was massively restored under King </a:t>
            </a:r>
            <a:r>
              <a:rPr lang="en-US" sz="1200" i="0" dirty="0" err="1"/>
              <a:t>Nabonidus</a:t>
            </a:r>
            <a:r>
              <a:rPr lang="en-US" sz="1200" i="0" dirty="0"/>
              <a:t> </a:t>
            </a:r>
            <a:r>
              <a:rPr lang="en-US" sz="1200" i="0" dirty="0" smtClean="0"/>
              <a:t>in the </a:t>
            </a:r>
            <a:r>
              <a:rPr lang="en-US" sz="1200" i="0" dirty="0"/>
              <a:t>sixth century </a:t>
            </a:r>
            <a:r>
              <a:rPr lang="en-US" sz="1200" i="0" dirty="0" smtClean="0"/>
              <a:t>BC..</a:t>
            </a:r>
            <a:endParaRPr lang="en-US" sz="1200" dirty="0"/>
          </a:p>
        </p:txBody>
      </p:sp>
      <p:pic>
        <p:nvPicPr>
          <p:cNvPr id="2" name="Picture 1" descr="A photo shows the ziggurat at Ur. " title="Figure 3.6 Built of mud-brick, the ziggurat at Ur was built by Ur-Nammu c. 2050 BC during the Third Dynasty of Ur and dedicated to the moon-goddess Nanna. The massive structure is 210 feet in length, 150 feet in width, and of unknown height. It was massively restored under King Nabonidus in the sixth century B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19" y="663576"/>
            <a:ext cx="7881561" cy="4665884"/>
          </a:xfrm>
          <a:prstGeom prst="rect">
            <a:avLst/>
          </a:prstGeom>
        </p:spPr>
      </p:pic>
    </p:spTree>
    <p:extLst>
      <p:ext uri="{BB962C8B-B14F-4D97-AF65-F5344CB8AC3E}">
        <p14:creationId xmlns:p14="http://schemas.microsoft.com/office/powerpoint/2010/main" val="1785364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687</Words>
  <Application>Microsoft Office PowerPoint</Application>
  <PresentationFormat>On-screen Show (4:3)</PresentationFormat>
  <Paragraphs>45</Paragraphs>
  <Slides>12</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Calibri</vt:lpstr>
      <vt:lpstr>Office Theme</vt:lpstr>
      <vt:lpstr>Classical Myth by Barry B. Powell</vt:lpstr>
      <vt:lpstr>Part I  Definitions and Background  Chapter 03  The Development of Classical Myth</vt:lpstr>
      <vt:lpstr>Figure 3.1 Goddess giving birth, statue from Çatal Hüyük, c. 6500–5700 BC, 16 inches high. The head of the woman and one of the leopards is a restoration. (Museum of Anatolian Civilization, Ankara, Turkey)</vt:lpstr>
      <vt:lpstr>Figure 3.2 Cycladic mother figurine from Amorgos (an Aegean island), early Cycladic II period, 2800–2300 BC. At five feet in height, this is the largest example of such statues known. The pubic triangle is incised, but it is hard to make out in this picture. (National Archaeological Museum, Athens)</vt:lpstr>
      <vt:lpstr>Figure 3.3 Artemis Potnia Thêrôn on a gold pendant, c. 650 bc. She holds lions in herhands, as the goddess from Çatal Hüyük sits between two leopards. Her wings indicate her divinity, according to a Near Eastern artistic convention. (Cleveland Museum of Art, Ohio)</vt:lpstr>
      <vt:lpstr>Figure 3.4 An aoidos, sitting on a folding stool, sings to a lyre on an Attic cup, c. 515 BC. He wears his hair in a curious turban and has a cloak thrown over one shoulder. Meaningless letters spill from his mouth to represent his song, by now equated with alphabetic writing. (Chazen Museum of Art, Madison, Wisconsin)</vt:lpstr>
      <vt:lpstr>Figure 3.5 Clay tablet with letter to Akhenaten, pharaoh of Egypt, found in Amarna (middle Egypt) in 1887, c. 1359–c. 1333 BC. It is written in Mesopotamian Akkadian (Eastern Semitic), the diplomatic language of the period. (British Museum, London)</vt:lpstr>
      <vt:lpstr>Map 2 The Ancient Near East</vt:lpstr>
      <vt:lpstr>Figure 3.6 Built of mud-brick, the ziggurat at Ur was built by Ur-Nammu c. 2050 BC during the Third Dynasty of Ur and dedicated to the moon-goddess Nanna. The massive structure is 210 feet in length, 150 feet in width, and of unknown height. It was massively restored under King Nabonidus in the sixth century BC..</vt:lpstr>
      <vt:lpstr>Figure 3.7 Akkadian seal-impression, c. 2200 BC, showing in the center Shamash (Sumerian Utu), the sun-god, rising from the eastern horizon, rays springing from his shoulders. He holds a saw in his hand, evidently so he can cut through the mountains (or symbolic of his role as judge). To the left of Shamash stands Ishtar (Sumerian Inanna) beside a tree and, perhaps, the hero Gilgamesh with his bow and a lion. Above to the right of Shamash is a bird (perhaps Anzu, which, according to one story, stole the Tablet of Destiny) and Ea (Sumerian Enki), his watery nature indicated by fish-filled streams that pour from his shoulders. To the right of Ea is the two-faced messenger-god, Isimud. In the upper left is a personal name and title in cuneiform script. (British Museum, London)</vt:lpstr>
      <vt:lpstr>Figure 3.8 Mesopotamian terracotta relief from Khafaje, Iraq, c. 1700 BC, showing a god (perhaps Nergal?) cutting a oneeyed female demon down the middle. Rays come from her head and her hands are tied behind her back. As so often in Mesopotamian art, which rarely illustrates known myths, we cannot be sure of the identity of either god or monster. (Oriental Institute Museum, Chicago) </vt:lpstr>
      <vt:lpstr>Chart 3.1 Near Eastern Gods and Goddesses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MaleappaneSahayaraj, Candidassane</cp:lastModifiedBy>
  <cp:revision>30</cp:revision>
  <dcterms:created xsi:type="dcterms:W3CDTF">2020-02-29T09:02:36Z</dcterms:created>
  <dcterms:modified xsi:type="dcterms:W3CDTF">2020-06-23T16:45:40Z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ies>
</file>