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84" r:id="rId2"/>
    <p:sldMasterId id="2147483693" r:id="rId3"/>
  </p:sldMasterIdLst>
  <p:sldIdLst>
    <p:sldId id="339" r:id="rId4"/>
    <p:sldId id="257" r:id="rId5"/>
    <p:sldId id="258" r:id="rId6"/>
    <p:sldId id="340" r:id="rId7"/>
    <p:sldId id="341" r:id="rId8"/>
    <p:sldId id="261" r:id="rId9"/>
    <p:sldId id="306" r:id="rId10"/>
    <p:sldId id="263" r:id="rId11"/>
    <p:sldId id="321" r:id="rId12"/>
    <p:sldId id="342" r:id="rId13"/>
    <p:sldId id="309" r:id="rId14"/>
    <p:sldId id="314" r:id="rId15"/>
    <p:sldId id="355" r:id="rId16"/>
    <p:sldId id="356" r:id="rId17"/>
    <p:sldId id="310" r:id="rId18"/>
    <p:sldId id="347" r:id="rId19"/>
    <p:sldId id="348" r:id="rId20"/>
    <p:sldId id="357" r:id="rId21"/>
    <p:sldId id="349" r:id="rId22"/>
    <p:sldId id="317" r:id="rId23"/>
    <p:sldId id="350" r:id="rId24"/>
    <p:sldId id="351" r:id="rId25"/>
    <p:sldId id="352" r:id="rId26"/>
    <p:sldId id="353" r:id="rId27"/>
    <p:sldId id="273" r:id="rId28"/>
    <p:sldId id="358" r:id="rId29"/>
    <p:sldId id="335" r:id="rId30"/>
    <p:sldId id="336" r:id="rId31"/>
    <p:sldId id="359" r:id="rId32"/>
    <p:sldId id="320" r:id="rId33"/>
    <p:sldId id="354" r:id="rId34"/>
    <p:sldId id="36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4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292391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360664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lstStyle>
            <a:lvl1pPr>
              <a:defRPr>
                <a:solidFill>
                  <a:schemeClr val="tx2">
                    <a:lumMod val="75000"/>
                  </a:schemeClr>
                </a:solidFill>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6550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274ED4-9F4B-419D-860C-1298080DDD50}"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909345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990073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376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74ED4-9F4B-419D-860C-1298080DDD50}"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131204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274ED4-9F4B-419D-860C-1298080DDD50}"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46201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274ED4-9F4B-419D-860C-1298080DDD50}" type="datetimeFigureOut">
              <a:rPr lang="en-US" smtClean="0"/>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8261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411578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01922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986788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964253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64008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8527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a:prstGeom prst="rect">
            <a:avLst/>
          </a:prstGeom>
        </p:spPr>
        <p:txBody>
          <a:bodyPr anchor="ct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5027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a:t>Click to edit Master text styles</a:t>
            </a:r>
          </a:p>
          <a:p>
            <a:pPr lvl="1"/>
            <a:r>
              <a:rPr lang="en-US"/>
              <a:t>Second level</a:t>
            </a:r>
          </a:p>
        </p:txBody>
      </p:sp>
      <p:pic>
        <p:nvPicPr>
          <p:cNvPr id="4" name="Picture 3">
            <a:extLst>
              <a:ext uri="{FF2B5EF4-FFF2-40B4-BE49-F238E27FC236}">
                <a16:creationId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1069704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249011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354346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6/22/2020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412882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6/22/2020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450140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6/22/2020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0180446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2.png"/><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013461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12706526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6/22/2020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3358082179"/>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lstStyle/>
          <a:p>
            <a:r>
              <a:rPr lang="en-US" dirty="0"/>
              <a:t>Perspectives on Sexuality</a:t>
            </a:r>
          </a:p>
        </p:txBody>
      </p:sp>
      <p:sp>
        <p:nvSpPr>
          <p:cNvPr id="3" name="Subtitle 2"/>
          <p:cNvSpPr>
            <a:spLocks noGrp="1"/>
          </p:cNvSpPr>
          <p:nvPr>
            <p:ph type="subTitle" idx="1"/>
          </p:nvPr>
        </p:nvSpPr>
        <p:spPr/>
        <p:txBody>
          <a:bodyPr/>
          <a:lstStyle/>
          <a:p>
            <a:r>
              <a:rPr lang="en-US" dirty="0"/>
              <a:t>1</a:t>
            </a:r>
          </a:p>
        </p:txBody>
      </p:sp>
    </p:spTree>
    <p:extLst>
      <p:ext uri="{BB962C8B-B14F-4D97-AF65-F5344CB8AC3E}">
        <p14:creationId xmlns:p14="http://schemas.microsoft.com/office/powerpoint/2010/main" val="3827702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Sex in Film and on Television, cont’d</a:t>
            </a:r>
            <a:endParaRPr lang="en-US" dirty="0"/>
          </a:p>
        </p:txBody>
      </p:sp>
      <p:sp>
        <p:nvSpPr>
          <p:cNvPr id="3" name="Content Placeholder 2"/>
          <p:cNvSpPr>
            <a:spLocks noGrp="1"/>
          </p:cNvSpPr>
          <p:nvPr>
            <p:ph idx="1"/>
          </p:nvPr>
        </p:nvSpPr>
        <p:spPr>
          <a:xfrm>
            <a:off x="457200" y="1844824"/>
            <a:ext cx="8229600" cy="3744416"/>
          </a:xfrm>
        </p:spPr>
        <p:txBody>
          <a:bodyPr>
            <a:normAutofit/>
          </a:bodyPr>
          <a:lstStyle/>
          <a:p>
            <a:r>
              <a:rPr lang="en-US" i="1" dirty="0"/>
              <a:t>Inspiration</a:t>
            </a:r>
            <a:r>
              <a:rPr lang="en-US" dirty="0"/>
              <a:t> (1915): first film to contain nudity </a:t>
            </a:r>
          </a:p>
          <a:p>
            <a:r>
              <a:rPr lang="en-US" dirty="0"/>
              <a:t>Nudity affects a film’s rating code in North America.</a:t>
            </a:r>
          </a:p>
          <a:p>
            <a:r>
              <a:rPr lang="en-US" dirty="0"/>
              <a:t>The European film industry is much more liberal.</a:t>
            </a:r>
          </a:p>
          <a:p>
            <a:r>
              <a:rPr lang="en-US" dirty="0"/>
              <a:t>Censorship boards levied a $3.6 million fine on the CBS for showing a teen orgy scene in their crime show </a:t>
            </a:r>
            <a:r>
              <a:rPr lang="en-US" i="1" dirty="0"/>
              <a:t>Without a Trace </a:t>
            </a:r>
            <a:r>
              <a:rPr lang="en-US" dirty="0"/>
              <a:t>in 2006.</a:t>
            </a:r>
          </a:p>
        </p:txBody>
      </p:sp>
    </p:spTree>
    <p:extLst>
      <p:ext uri="{BB962C8B-B14F-4D97-AF65-F5344CB8AC3E}">
        <p14:creationId xmlns:p14="http://schemas.microsoft.com/office/powerpoint/2010/main" val="139329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Sex and the Internet</a:t>
            </a:r>
          </a:p>
        </p:txBody>
      </p:sp>
      <p:sp>
        <p:nvSpPr>
          <p:cNvPr id="6" name="Content Placeholder 5"/>
          <p:cNvSpPr>
            <a:spLocks noGrp="1"/>
          </p:cNvSpPr>
          <p:nvPr>
            <p:ph idx="1"/>
          </p:nvPr>
        </p:nvSpPr>
        <p:spPr>
          <a:xfrm>
            <a:off x="457200" y="1828800"/>
            <a:ext cx="8229600" cy="4192488"/>
          </a:xfrm>
        </p:spPr>
        <p:txBody>
          <a:bodyPr>
            <a:normAutofit/>
          </a:bodyPr>
          <a:lstStyle/>
          <a:p>
            <a:r>
              <a:rPr lang="en-CA" dirty="0"/>
              <a:t>The Internet has greatly improved access to sexual content and activity.</a:t>
            </a:r>
          </a:p>
          <a:p>
            <a:r>
              <a:rPr lang="en-CA" dirty="0"/>
              <a:t>Chat sites, message boards, role-playing systems, and social networking sites have made it easier for sexual predators to target young people.</a:t>
            </a:r>
          </a:p>
          <a:p>
            <a:r>
              <a:rPr lang="en-CA" dirty="0"/>
              <a:t>Positive aspects of the Internet include:</a:t>
            </a:r>
          </a:p>
          <a:p>
            <a:pPr lvl="1"/>
            <a:r>
              <a:rPr lang="en-CA" dirty="0"/>
              <a:t>access to sexual health education</a:t>
            </a:r>
          </a:p>
          <a:p>
            <a:pPr lvl="1"/>
            <a:r>
              <a:rPr lang="en-CA" dirty="0"/>
              <a:t>normalizing diverse sexuality and behaviour </a:t>
            </a:r>
          </a:p>
          <a:p>
            <a:pPr lvl="1"/>
            <a:r>
              <a:rPr lang="en-CA" dirty="0"/>
              <a:t>providing new means to meet a partner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Portrayals of Diverse Sexualities and Genders in Media</a:t>
            </a:r>
            <a:endParaRPr lang="en-CA" dirty="0"/>
          </a:p>
        </p:txBody>
      </p:sp>
      <p:sp>
        <p:nvSpPr>
          <p:cNvPr id="3" name="Content Placeholder 2"/>
          <p:cNvSpPr>
            <a:spLocks noGrp="1"/>
          </p:cNvSpPr>
          <p:nvPr>
            <p:ph idx="1"/>
          </p:nvPr>
        </p:nvSpPr>
        <p:spPr/>
        <p:txBody>
          <a:bodyPr>
            <a:normAutofit/>
          </a:bodyPr>
          <a:lstStyle/>
          <a:p>
            <a:r>
              <a:rPr lang="en-US" dirty="0"/>
              <a:t>The first kiss between women on television occurred in 1991 on the drama series </a:t>
            </a:r>
            <a:r>
              <a:rPr lang="en-US" i="1" dirty="0"/>
              <a:t>L.A. Law.</a:t>
            </a:r>
          </a:p>
          <a:p>
            <a:r>
              <a:rPr lang="en-US" dirty="0"/>
              <a:t>The first televised kiss between men was in a 1960 </a:t>
            </a:r>
            <a:r>
              <a:rPr lang="en-US" cap="all" dirty="0" err="1"/>
              <a:t>bbc</a:t>
            </a:r>
            <a:r>
              <a:rPr lang="en-US" dirty="0"/>
              <a:t> production of the play </a:t>
            </a:r>
            <a:r>
              <a:rPr lang="en-US" i="1" dirty="0" err="1"/>
              <a:t>Colombe</a:t>
            </a:r>
            <a:r>
              <a:rPr lang="en-US" i="1" dirty="0"/>
              <a:t>.</a:t>
            </a:r>
          </a:p>
          <a:p>
            <a:r>
              <a:rPr lang="en-US" dirty="0"/>
              <a:t>More and more shows include SGD characters—especially sexually diverse characters—in their cast.</a:t>
            </a:r>
          </a:p>
          <a:p>
            <a:pPr lvl="1"/>
            <a:r>
              <a:rPr lang="en-US" dirty="0"/>
              <a:t>More SGD characters are being played by SGD actors.</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Portrayals of Racial/Ethnic Diversity</a:t>
            </a:r>
            <a:endParaRPr lang="en-CA" dirty="0"/>
          </a:p>
        </p:txBody>
      </p:sp>
      <p:sp>
        <p:nvSpPr>
          <p:cNvPr id="3" name="Content Placeholder 2"/>
          <p:cNvSpPr>
            <a:spLocks noGrp="1"/>
          </p:cNvSpPr>
          <p:nvPr>
            <p:ph idx="1"/>
          </p:nvPr>
        </p:nvSpPr>
        <p:spPr/>
        <p:txBody>
          <a:bodyPr>
            <a:normAutofit/>
          </a:bodyPr>
          <a:lstStyle/>
          <a:p>
            <a:r>
              <a:rPr lang="en-US" dirty="0"/>
              <a:t>Racial and ethnic diversity in film has not improved much over the years.</a:t>
            </a:r>
          </a:p>
          <a:p>
            <a:pPr lvl="1"/>
            <a:r>
              <a:rPr lang="en-US" dirty="0"/>
              <a:t>Hollywood tends to focus on white characters.</a:t>
            </a:r>
          </a:p>
          <a:p>
            <a:pPr lvl="1"/>
            <a:r>
              <a:rPr lang="en-US" dirty="0"/>
              <a:t>Traditionally, individuals of other races have been marginalized or portrayed in a negative light.</a:t>
            </a:r>
          </a:p>
          <a:p>
            <a:r>
              <a:rPr lang="en-US" dirty="0"/>
              <a:t>Media not only tends to lack diversity, when it does have diversity this representation tends to be segregated.</a:t>
            </a:r>
            <a:endParaRPr lang="en-CA" dirty="0"/>
          </a:p>
        </p:txBody>
      </p:sp>
    </p:spTree>
    <p:extLst>
      <p:ext uri="{BB962C8B-B14F-4D97-AF65-F5344CB8AC3E}">
        <p14:creationId xmlns:p14="http://schemas.microsoft.com/office/powerpoint/2010/main" val="2796791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Safer Sex Messages in Media</a:t>
            </a:r>
          </a:p>
        </p:txBody>
      </p:sp>
      <p:sp>
        <p:nvSpPr>
          <p:cNvPr id="3" name="Content Placeholder 2"/>
          <p:cNvSpPr>
            <a:spLocks noGrp="1"/>
          </p:cNvSpPr>
          <p:nvPr>
            <p:ph idx="1"/>
          </p:nvPr>
        </p:nvSpPr>
        <p:spPr/>
        <p:txBody>
          <a:bodyPr>
            <a:normAutofit/>
          </a:bodyPr>
          <a:lstStyle/>
          <a:p>
            <a:r>
              <a:rPr lang="en-CA" dirty="0"/>
              <a:t>Some form of sexual content occurs in 70% of television programs. </a:t>
            </a:r>
          </a:p>
          <a:p>
            <a:pPr lvl="1"/>
            <a:r>
              <a:rPr lang="en-US" dirty="0"/>
              <a:t>Most programs do not address the issue of safer sex.</a:t>
            </a:r>
          </a:p>
          <a:p>
            <a:r>
              <a:rPr lang="en-US" dirty="0"/>
              <a:t>Studies have found that early exposure to sex in movies is associated with earlier onset of sexual activity and risky sexual behavior.</a:t>
            </a:r>
          </a:p>
          <a:p>
            <a:pPr lvl="1"/>
            <a:r>
              <a:rPr lang="en-US" dirty="0"/>
              <a:t>Youths with a very high frequency of viewing TV shows with sexual content had a much higher probability of initiating sex.</a:t>
            </a:r>
            <a:endParaRPr lang="en-CA" dirty="0"/>
          </a:p>
        </p:txBody>
      </p:sp>
    </p:spTree>
    <p:extLst>
      <p:ext uri="{BB962C8B-B14F-4D97-AF65-F5344CB8AC3E}">
        <p14:creationId xmlns:p14="http://schemas.microsoft.com/office/powerpoint/2010/main" val="3753172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CA" dirty="0"/>
              <a:t>Safer Sex Messages in Media, cont’d</a:t>
            </a:r>
          </a:p>
        </p:txBody>
      </p:sp>
      <p:sp>
        <p:nvSpPr>
          <p:cNvPr id="3" name="Content Placeholder 2"/>
          <p:cNvSpPr>
            <a:spLocks noGrp="1"/>
          </p:cNvSpPr>
          <p:nvPr>
            <p:ph idx="1"/>
          </p:nvPr>
        </p:nvSpPr>
        <p:spPr>
          <a:xfrm>
            <a:off x="457200" y="1828800"/>
            <a:ext cx="8363272" cy="4192488"/>
          </a:xfrm>
        </p:spPr>
        <p:txBody>
          <a:bodyPr/>
          <a:lstStyle/>
          <a:p>
            <a:r>
              <a:rPr lang="en-CA" dirty="0"/>
              <a:t>TV shows such as </a:t>
            </a:r>
            <a:r>
              <a:rPr lang="en-CA" i="1" dirty="0"/>
              <a:t>Degrassi</a:t>
            </a:r>
            <a:r>
              <a:rPr lang="en-CA" dirty="0"/>
              <a:t>, </a:t>
            </a:r>
            <a:r>
              <a:rPr lang="en-CA" i="1" dirty="0"/>
              <a:t>Sex and the City</a:t>
            </a:r>
            <a:r>
              <a:rPr lang="en-CA" dirty="0"/>
              <a:t>, </a:t>
            </a:r>
            <a:r>
              <a:rPr lang="en-CA" i="1" dirty="0"/>
              <a:t>Queer as Folk,</a:t>
            </a:r>
            <a:r>
              <a:rPr lang="en-CA" dirty="0"/>
              <a:t> and </a:t>
            </a:r>
            <a:r>
              <a:rPr lang="en-CA" i="1" dirty="0"/>
              <a:t>Glee </a:t>
            </a:r>
            <a:r>
              <a:rPr lang="en-CA" dirty="0"/>
              <a:t>have been positive in disseminating important information about teen pregnancy, STIs, or SGD individuals.</a:t>
            </a:r>
          </a:p>
          <a:p>
            <a:r>
              <a:rPr lang="en-US" dirty="0"/>
              <a:t>TV, with its wide reach, has the power to educate viewers on important issues related to sexual health.</a:t>
            </a:r>
            <a:endParaRPr lang="en-CA" dirty="0"/>
          </a:p>
          <a:p>
            <a:pPr marL="0" indent="0">
              <a:buNone/>
            </a:pP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8892"/>
            <a:ext cx="8229600" cy="1143000"/>
          </a:xfrm>
        </p:spPr>
        <p:txBody>
          <a:bodyPr>
            <a:normAutofit fontScale="90000"/>
          </a:bodyPr>
          <a:lstStyle/>
          <a:p>
            <a:r>
              <a:rPr lang="en-US" dirty="0"/>
              <a:t>Religious and Cultural Views of Sexuality</a:t>
            </a:r>
          </a:p>
        </p:txBody>
      </p:sp>
      <p:sp>
        <p:nvSpPr>
          <p:cNvPr id="3" name="Content Placeholder 2"/>
          <p:cNvSpPr>
            <a:spLocks noGrp="1"/>
          </p:cNvSpPr>
          <p:nvPr>
            <p:ph idx="1"/>
          </p:nvPr>
        </p:nvSpPr>
        <p:spPr/>
        <p:txBody>
          <a:bodyPr/>
          <a:lstStyle/>
          <a:p>
            <a:r>
              <a:rPr lang="en-US" b="1" dirty="0"/>
              <a:t>Ethnocentrism</a:t>
            </a:r>
            <a:r>
              <a:rPr lang="en-US" dirty="0"/>
              <a:t> affects our attitudes and makes us believe that only our version of sex is “normal.” </a:t>
            </a:r>
          </a:p>
          <a:p>
            <a:pPr lvl="1"/>
            <a:r>
              <a:rPr lang="en-US" dirty="0"/>
              <a:t>We forget that diversity exists. </a:t>
            </a:r>
          </a:p>
          <a:p>
            <a:r>
              <a:rPr lang="en-US" dirty="0"/>
              <a:t>All societies regulate sexuality in some way.</a:t>
            </a:r>
          </a:p>
          <a:p>
            <a:pPr lvl="1"/>
            <a:r>
              <a:rPr lang="en-US" dirty="0"/>
              <a:t>The most universal regulations include:</a:t>
            </a:r>
          </a:p>
          <a:p>
            <a:pPr lvl="2"/>
            <a:r>
              <a:rPr lang="en-US" dirty="0"/>
              <a:t>incest taboos, and </a:t>
            </a:r>
          </a:p>
          <a:p>
            <a:pPr lvl="2"/>
            <a:r>
              <a:rPr lang="en-US" dirty="0"/>
              <a:t>rules against rape.</a:t>
            </a:r>
          </a:p>
        </p:txBody>
      </p:sp>
    </p:spTree>
    <p:extLst>
      <p:ext uri="{BB962C8B-B14F-4D97-AF65-F5344CB8AC3E}">
        <p14:creationId xmlns:p14="http://schemas.microsoft.com/office/powerpoint/2010/main" val="2525480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Religious and Cultural Views of Sexuality, cont’d</a:t>
            </a:r>
          </a:p>
        </p:txBody>
      </p:sp>
      <p:sp>
        <p:nvSpPr>
          <p:cNvPr id="3" name="Content Placeholder 2"/>
          <p:cNvSpPr>
            <a:spLocks noGrp="1"/>
          </p:cNvSpPr>
          <p:nvPr>
            <p:ph idx="1"/>
          </p:nvPr>
        </p:nvSpPr>
        <p:spPr/>
        <p:txBody>
          <a:bodyPr/>
          <a:lstStyle/>
          <a:p>
            <a:r>
              <a:rPr lang="en-US" dirty="0"/>
              <a:t>Monogamy is the most common dyadic relationship pattern throughout most of the world.</a:t>
            </a:r>
          </a:p>
          <a:p>
            <a:r>
              <a:rPr lang="en-US" dirty="0"/>
              <a:t>Most, if not all, cultures have different gender/sexual norms for men and women.</a:t>
            </a:r>
          </a:p>
          <a:p>
            <a:pPr lvl="1"/>
            <a:r>
              <a:rPr lang="en-US" dirty="0"/>
              <a:t>Typically, men are afforded more sexual freedom and receive less judgment in terms of their sexual </a:t>
            </a:r>
            <a:r>
              <a:rPr lang="en-US" dirty="0" err="1"/>
              <a:t>behaviours</a:t>
            </a:r>
            <a:r>
              <a:rPr lang="en-US" dirty="0"/>
              <a:t> than women.</a:t>
            </a:r>
          </a:p>
        </p:txBody>
      </p:sp>
    </p:spTree>
    <p:extLst>
      <p:ext uri="{BB962C8B-B14F-4D97-AF65-F5344CB8AC3E}">
        <p14:creationId xmlns:p14="http://schemas.microsoft.com/office/powerpoint/2010/main" val="2407397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42" y="434825"/>
            <a:ext cx="8229600" cy="1143000"/>
          </a:xfrm>
        </p:spPr>
        <p:txBody>
          <a:bodyPr>
            <a:normAutofit fontScale="90000"/>
          </a:bodyPr>
          <a:lstStyle/>
          <a:p>
            <a:r>
              <a:rPr lang="en-US" dirty="0"/>
              <a:t>Religious and Cultural Views of Sexuality, cont’d</a:t>
            </a:r>
          </a:p>
        </p:txBody>
      </p:sp>
      <p:sp>
        <p:nvSpPr>
          <p:cNvPr id="3" name="Content Placeholder 2"/>
          <p:cNvSpPr>
            <a:spLocks noGrp="1"/>
          </p:cNvSpPr>
          <p:nvPr>
            <p:ph idx="1"/>
          </p:nvPr>
        </p:nvSpPr>
        <p:spPr/>
        <p:txBody>
          <a:bodyPr/>
          <a:lstStyle/>
          <a:p>
            <a:r>
              <a:rPr lang="en-US" dirty="0"/>
              <a:t>Many cultures differ on what acceptable sexual practices are. </a:t>
            </a:r>
          </a:p>
          <a:p>
            <a:pPr lvl="1"/>
            <a:r>
              <a:rPr lang="en-US" dirty="0"/>
              <a:t>E.g. In the </a:t>
            </a:r>
            <a:r>
              <a:rPr lang="en-US" dirty="0" err="1"/>
              <a:t>Mehinaku</a:t>
            </a:r>
            <a:r>
              <a:rPr lang="en-US" dirty="0"/>
              <a:t> culture in Brazil kissing on the lips does not occur.</a:t>
            </a:r>
          </a:p>
          <a:p>
            <a:r>
              <a:rPr lang="en-US" dirty="0"/>
              <a:t>Even within cultures, norms change over time.</a:t>
            </a:r>
          </a:p>
          <a:p>
            <a:pPr lvl="1"/>
            <a:r>
              <a:rPr lang="en-US" dirty="0"/>
              <a:t>E.g. American adults’ sexual </a:t>
            </a:r>
            <a:r>
              <a:rPr lang="en-US" dirty="0" err="1"/>
              <a:t>behaviour</a:t>
            </a:r>
            <a:r>
              <a:rPr lang="en-US" dirty="0"/>
              <a:t> and attitudes changed significantly from 1972 to 2012.</a:t>
            </a:r>
          </a:p>
          <a:p>
            <a:pPr lvl="2"/>
            <a:r>
              <a:rPr lang="en-US" dirty="0"/>
              <a:t>Adults in 2000–2012 (versus in the 1970s and 1980s) reported having more sexual partners and more “casual” sexual partners.</a:t>
            </a:r>
          </a:p>
          <a:p>
            <a:pPr marL="0" indent="0">
              <a:buNone/>
            </a:pPr>
            <a:endParaRPr lang="en-US" dirty="0"/>
          </a:p>
        </p:txBody>
      </p:sp>
    </p:spTree>
    <p:extLst>
      <p:ext uri="{BB962C8B-B14F-4D97-AF65-F5344CB8AC3E}">
        <p14:creationId xmlns:p14="http://schemas.microsoft.com/office/powerpoint/2010/main" val="2272705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Religion and Women’s Sexuality</a:t>
            </a:r>
          </a:p>
        </p:txBody>
      </p:sp>
      <p:sp>
        <p:nvSpPr>
          <p:cNvPr id="3" name="Content Placeholder 2"/>
          <p:cNvSpPr>
            <a:spLocks noGrp="1"/>
          </p:cNvSpPr>
          <p:nvPr>
            <p:ph idx="1"/>
          </p:nvPr>
        </p:nvSpPr>
        <p:spPr>
          <a:xfrm>
            <a:off x="457200" y="1719808"/>
            <a:ext cx="4114800" cy="4724400"/>
          </a:xfrm>
        </p:spPr>
        <p:txBody>
          <a:bodyPr>
            <a:normAutofit/>
          </a:bodyPr>
          <a:lstStyle/>
          <a:p>
            <a:r>
              <a:rPr lang="en-US" dirty="0"/>
              <a:t>Placing blame for the original sin on women goes back to the ancient Greek myth of Pandora</a:t>
            </a:r>
          </a:p>
          <a:p>
            <a:pPr lvl="1"/>
            <a:r>
              <a:rPr lang="en-US" dirty="0"/>
              <a:t>Pandora opened a vessel that released sickness, evil, and death into the world</a:t>
            </a:r>
          </a:p>
          <a:p>
            <a:endParaRPr lang="en-US"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572000" y="1560783"/>
            <a:ext cx="4429125" cy="4054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383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Learning Objectives</a:t>
            </a:r>
          </a:p>
        </p:txBody>
      </p:sp>
      <p:sp>
        <p:nvSpPr>
          <p:cNvPr id="3" name="Content Placeholder 2"/>
          <p:cNvSpPr>
            <a:spLocks noGrp="1"/>
          </p:cNvSpPr>
          <p:nvPr>
            <p:ph idx="1"/>
          </p:nvPr>
        </p:nvSpPr>
        <p:spPr/>
        <p:txBody>
          <a:bodyPr>
            <a:normAutofit lnSpcReduction="10000"/>
          </a:bodyPr>
          <a:lstStyle/>
          <a:p>
            <a:r>
              <a:rPr lang="en-US" dirty="0"/>
              <a:t>In this section, you will </a:t>
            </a:r>
          </a:p>
          <a:p>
            <a:pPr lvl="1"/>
            <a:r>
              <a:rPr lang="en-US" dirty="0"/>
              <a:t>learn why it is important to consider and critically evaluate different perspectives when studying human sexuality;</a:t>
            </a:r>
          </a:p>
          <a:p>
            <a:pPr lvl="1"/>
            <a:r>
              <a:rPr lang="en-US" dirty="0"/>
              <a:t>examine how media, culture, religion, and other external factors influence the way we understand sexuality;</a:t>
            </a:r>
          </a:p>
          <a:p>
            <a:pPr lvl="1"/>
            <a:r>
              <a:rPr lang="en-US" dirty="0"/>
              <a:t>discover how the topic of sex has been approached at different points in history;</a:t>
            </a:r>
          </a:p>
          <a:p>
            <a:pPr lvl="1"/>
            <a:r>
              <a:rPr lang="en-US" dirty="0"/>
              <a:t>appreciate regional variations in various topics related to sexuality within Canada; and</a:t>
            </a:r>
          </a:p>
          <a:p>
            <a:pPr lvl="1"/>
            <a:r>
              <a:rPr lang="en-US" dirty="0"/>
              <a:t>begin to think about how key issues related to sexuality are situated within the </a:t>
            </a:r>
            <a:r>
              <a:rPr lang="en-US"/>
              <a:t>Canadian context.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98" y="274638"/>
            <a:ext cx="8195201" cy="994122"/>
          </a:xfrm>
        </p:spPr>
        <p:txBody>
          <a:bodyPr>
            <a:normAutofit fontScale="90000"/>
          </a:bodyPr>
          <a:lstStyle/>
          <a:p>
            <a:r>
              <a:rPr lang="en-CA" dirty="0"/>
              <a:t>Religion and Sexuality Female, cont’d</a:t>
            </a:r>
          </a:p>
        </p:txBody>
      </p:sp>
      <p:sp>
        <p:nvSpPr>
          <p:cNvPr id="8" name="Content Placeholder 7"/>
          <p:cNvSpPr>
            <a:spLocks noGrp="1"/>
          </p:cNvSpPr>
          <p:nvPr>
            <p:ph idx="1"/>
          </p:nvPr>
        </p:nvSpPr>
        <p:spPr>
          <a:xfrm>
            <a:off x="323528" y="1600200"/>
            <a:ext cx="8820472" cy="4925144"/>
          </a:xfrm>
        </p:spPr>
        <p:txBody>
          <a:bodyPr>
            <a:normAutofit/>
          </a:bodyPr>
          <a:lstStyle/>
          <a:p>
            <a:r>
              <a:rPr lang="en-CA" dirty="0"/>
              <a:t>Eve in the story of Adam and Eve:</a:t>
            </a:r>
          </a:p>
          <a:p>
            <a:pPr lvl="1"/>
            <a:r>
              <a:rPr lang="en-CA" dirty="0"/>
              <a:t>easily tempted </a:t>
            </a:r>
          </a:p>
          <a:p>
            <a:pPr lvl="1"/>
            <a:r>
              <a:rPr lang="en-CA" dirty="0"/>
              <a:t>source of temptation for males</a:t>
            </a:r>
          </a:p>
          <a:p>
            <a:r>
              <a:rPr lang="en-CA" dirty="0"/>
              <a:t>Women’s dichotomous nature in Christian tradition:</a:t>
            </a:r>
          </a:p>
          <a:p>
            <a:pPr lvl="1"/>
            <a:r>
              <a:rPr lang="en-CA" dirty="0"/>
              <a:t>“Madonnas” (Mary the mother of Jesus) </a:t>
            </a:r>
          </a:p>
          <a:p>
            <a:pPr lvl="1"/>
            <a:r>
              <a:rPr lang="en-CA" dirty="0"/>
              <a:t>“Whores” (Eve)</a:t>
            </a:r>
          </a:p>
          <a:p>
            <a:r>
              <a:rPr lang="en-CA" dirty="0"/>
              <a:t>Mistresses have been seen as less than the ideal women and as such were often allowed to have some </a:t>
            </a:r>
            <a:r>
              <a:rPr lang="en-US" dirty="0"/>
              <a:t>qualities attributed to men, but they were still controlled by men</a:t>
            </a:r>
            <a:r>
              <a:rPr lang="en-CA"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Sexuality and Major World Religions:</a:t>
            </a:r>
            <a:br>
              <a:rPr lang="en-US" dirty="0"/>
            </a:br>
            <a:r>
              <a:rPr lang="en-US" dirty="0"/>
              <a:t>Judaism</a:t>
            </a:r>
          </a:p>
        </p:txBody>
      </p:sp>
      <p:sp>
        <p:nvSpPr>
          <p:cNvPr id="3" name="Content Placeholder 2"/>
          <p:cNvSpPr>
            <a:spLocks noGrp="1"/>
          </p:cNvSpPr>
          <p:nvPr>
            <p:ph idx="1"/>
          </p:nvPr>
        </p:nvSpPr>
        <p:spPr/>
        <p:txBody>
          <a:bodyPr/>
          <a:lstStyle/>
          <a:p>
            <a:r>
              <a:rPr lang="en-US" dirty="0"/>
              <a:t>Sexual relations are viewed as basically good.</a:t>
            </a:r>
          </a:p>
          <a:p>
            <a:pPr lvl="1"/>
            <a:r>
              <a:rPr lang="en-US" dirty="0"/>
              <a:t>part of God’s creation</a:t>
            </a:r>
          </a:p>
          <a:p>
            <a:r>
              <a:rPr lang="en-US" dirty="0"/>
              <a:t>However, all three major monotheistic religions deal with sexuality in a contradictory manner:</a:t>
            </a:r>
          </a:p>
          <a:p>
            <a:pPr lvl="1"/>
            <a:r>
              <a:rPr lang="en-US" dirty="0"/>
              <a:t>Wet dreams (nocturnal emissions), menstruation, and childbearing require ritual cleansing.</a:t>
            </a:r>
          </a:p>
          <a:p>
            <a:pPr lvl="1"/>
            <a:r>
              <a:rPr lang="en-US" dirty="0"/>
              <a:t>Incest, bestiality, sexual </a:t>
            </a:r>
            <a:r>
              <a:rPr lang="en-US" dirty="0" err="1"/>
              <a:t>behaviour</a:t>
            </a:r>
            <a:r>
              <a:rPr lang="en-US" dirty="0"/>
              <a:t> between men, and adultery were punishable by death.</a:t>
            </a:r>
          </a:p>
        </p:txBody>
      </p:sp>
    </p:spTree>
    <p:extLst>
      <p:ext uri="{BB962C8B-B14F-4D97-AF65-F5344CB8AC3E}">
        <p14:creationId xmlns:p14="http://schemas.microsoft.com/office/powerpoint/2010/main" val="3771628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Sexuality and Major World Religions:</a:t>
            </a:r>
            <a:br>
              <a:rPr lang="en-US" dirty="0"/>
            </a:br>
            <a:r>
              <a:rPr lang="en-CA" dirty="0"/>
              <a:t>Christianity</a:t>
            </a:r>
            <a:endParaRPr lang="en-US" dirty="0"/>
          </a:p>
        </p:txBody>
      </p:sp>
      <p:sp>
        <p:nvSpPr>
          <p:cNvPr id="3" name="Content Placeholder 2"/>
          <p:cNvSpPr>
            <a:spLocks noGrp="1"/>
          </p:cNvSpPr>
          <p:nvPr>
            <p:ph idx="1"/>
          </p:nvPr>
        </p:nvSpPr>
        <p:spPr/>
        <p:txBody>
          <a:bodyPr>
            <a:normAutofit/>
          </a:bodyPr>
          <a:lstStyle/>
          <a:p>
            <a:r>
              <a:rPr lang="en-US" dirty="0"/>
              <a:t>Early Christianity developed in a larger society that </a:t>
            </a:r>
            <a:r>
              <a:rPr lang="en-US" dirty="0" err="1"/>
              <a:t>practised</a:t>
            </a:r>
            <a:r>
              <a:rPr lang="en-US" dirty="0"/>
              <a:t> contraception, abortion, and infanticide.</a:t>
            </a:r>
          </a:p>
          <a:p>
            <a:r>
              <a:rPr lang="en-US" dirty="0"/>
              <a:t>Present-day the Catholic church opposes abortion, artificial forms of contraception, and non-procreative sexual acts.</a:t>
            </a:r>
          </a:p>
          <a:p>
            <a:r>
              <a:rPr lang="en-US" dirty="0"/>
              <a:t>Views vary by group/denomination, with some (e.g. the United church) being more liberal than others.</a:t>
            </a:r>
          </a:p>
        </p:txBody>
      </p:sp>
    </p:spTree>
    <p:extLst>
      <p:ext uri="{BB962C8B-B14F-4D97-AF65-F5344CB8AC3E}">
        <p14:creationId xmlns:p14="http://schemas.microsoft.com/office/powerpoint/2010/main" val="3987914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Sexuality and Major World Religions:</a:t>
            </a:r>
            <a:br>
              <a:rPr lang="en-US" dirty="0"/>
            </a:br>
            <a:r>
              <a:rPr lang="en-US" dirty="0"/>
              <a:t>Islam</a:t>
            </a:r>
          </a:p>
        </p:txBody>
      </p:sp>
      <p:sp>
        <p:nvSpPr>
          <p:cNvPr id="3" name="Content Placeholder 2"/>
          <p:cNvSpPr>
            <a:spLocks noGrp="1"/>
          </p:cNvSpPr>
          <p:nvPr>
            <p:ph idx="1"/>
          </p:nvPr>
        </p:nvSpPr>
        <p:spPr>
          <a:xfrm>
            <a:off x="457200" y="1828800"/>
            <a:ext cx="8229600" cy="4408512"/>
          </a:xfrm>
        </p:spPr>
        <p:txBody>
          <a:bodyPr>
            <a:normAutofit lnSpcReduction="10000"/>
          </a:bodyPr>
          <a:lstStyle/>
          <a:p>
            <a:r>
              <a:rPr lang="en-US" dirty="0"/>
              <a:t>Early Islam: far more equal treatment and less gender division of gender roles</a:t>
            </a:r>
          </a:p>
          <a:p>
            <a:pPr lvl="1"/>
            <a:r>
              <a:rPr lang="en-US" dirty="0"/>
              <a:t>E.g. women fought in battles and were welcome in the mosques with men.</a:t>
            </a:r>
          </a:p>
          <a:p>
            <a:pPr lvl="1"/>
            <a:r>
              <a:rPr lang="en-US" dirty="0"/>
              <a:t>Sex was meant to be a positive pleasure within marriage.</a:t>
            </a:r>
          </a:p>
          <a:p>
            <a:pPr lvl="1"/>
            <a:r>
              <a:rPr lang="en-US" dirty="0"/>
              <a:t>Birth control was acceptable.</a:t>
            </a:r>
          </a:p>
          <a:p>
            <a:r>
              <a:rPr lang="en-US" dirty="0"/>
              <a:t>Same-sex sexuality is not accepted.</a:t>
            </a:r>
          </a:p>
          <a:p>
            <a:pPr lvl="1"/>
            <a:r>
              <a:rPr lang="en-US" dirty="0"/>
              <a:t>The story of Lot is common to all three major religions.</a:t>
            </a:r>
          </a:p>
          <a:p>
            <a:r>
              <a:rPr lang="en-US" dirty="0"/>
              <a:t>Plural marriage is still permitted .</a:t>
            </a:r>
          </a:p>
          <a:p>
            <a:pPr lvl="1"/>
            <a:r>
              <a:rPr lang="en-US" dirty="0"/>
              <a:t>Most Muslims today have only one wife.</a:t>
            </a:r>
          </a:p>
          <a:p>
            <a:endParaRPr lang="en-US" dirty="0"/>
          </a:p>
        </p:txBody>
      </p:sp>
    </p:spTree>
    <p:extLst>
      <p:ext uri="{BB962C8B-B14F-4D97-AF65-F5344CB8AC3E}">
        <p14:creationId xmlns:p14="http://schemas.microsoft.com/office/powerpoint/2010/main" val="2831315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Sexuality and Major World Religions:</a:t>
            </a:r>
            <a:br>
              <a:rPr lang="en-US" dirty="0"/>
            </a:br>
            <a:r>
              <a:rPr lang="en-US" dirty="0"/>
              <a:t>Hinduism</a:t>
            </a:r>
          </a:p>
        </p:txBody>
      </p:sp>
      <p:sp>
        <p:nvSpPr>
          <p:cNvPr id="3" name="Content Placeholder 2"/>
          <p:cNvSpPr>
            <a:spLocks noGrp="1"/>
          </p:cNvSpPr>
          <p:nvPr>
            <p:ph idx="1"/>
          </p:nvPr>
        </p:nvSpPr>
        <p:spPr/>
        <p:txBody>
          <a:bodyPr>
            <a:normAutofit/>
          </a:bodyPr>
          <a:lstStyle/>
          <a:p>
            <a:r>
              <a:rPr lang="en-US" dirty="0"/>
              <a:t>No single founder or unified set of beliefs.</a:t>
            </a:r>
          </a:p>
          <a:p>
            <a:pPr lvl="1"/>
            <a:r>
              <a:rPr lang="en-US" dirty="0"/>
              <a:t>Varied and complex views of sexuality within Hinduism, some of which are contradictory.</a:t>
            </a:r>
          </a:p>
          <a:p>
            <a:r>
              <a:rPr lang="en-US" dirty="0"/>
              <a:t>Sex is viewed as a necessary part of life, but it must occur within the context of religious duty and marriage.</a:t>
            </a:r>
          </a:p>
          <a:p>
            <a:r>
              <a:rPr lang="en-US" dirty="0"/>
              <a:t>It is acceptable for heterosexual males to engage in sex with the third gender known as </a:t>
            </a:r>
            <a:r>
              <a:rPr lang="en-US" b="1" dirty="0"/>
              <a:t>hijra.</a:t>
            </a:r>
          </a:p>
          <a:p>
            <a:pPr lvl="1"/>
            <a:r>
              <a:rPr lang="en-US" dirty="0"/>
              <a:t>Views on same-sex relations are mixed, but they are condemned in the law books.</a:t>
            </a:r>
          </a:p>
        </p:txBody>
      </p:sp>
    </p:spTree>
    <p:extLst>
      <p:ext uri="{BB962C8B-B14F-4D97-AF65-F5344CB8AC3E}">
        <p14:creationId xmlns:p14="http://schemas.microsoft.com/office/powerpoint/2010/main" val="3883412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52128"/>
          </a:xfrm>
        </p:spPr>
        <p:txBody>
          <a:bodyPr>
            <a:normAutofit/>
          </a:bodyPr>
          <a:lstStyle/>
          <a:p>
            <a:r>
              <a:rPr lang="en-US" dirty="0"/>
              <a:t>Sexual Diversity in Canada</a:t>
            </a:r>
            <a:endParaRPr lang="en-CA" dirty="0"/>
          </a:p>
        </p:txBody>
      </p:sp>
      <p:sp>
        <p:nvSpPr>
          <p:cNvPr id="3" name="Content Placeholder 2"/>
          <p:cNvSpPr>
            <a:spLocks noGrp="1"/>
          </p:cNvSpPr>
          <p:nvPr>
            <p:ph idx="1"/>
          </p:nvPr>
        </p:nvSpPr>
        <p:spPr>
          <a:xfrm>
            <a:off x="323528" y="1600200"/>
            <a:ext cx="8363272" cy="4349080"/>
          </a:xfrm>
        </p:spPr>
        <p:txBody>
          <a:bodyPr>
            <a:normAutofit/>
          </a:bodyPr>
          <a:lstStyle/>
          <a:p>
            <a:r>
              <a:rPr lang="en-US" dirty="0"/>
              <a:t>Canada’s stance with respect to sexual diversity has become more welcoming over time.</a:t>
            </a:r>
          </a:p>
          <a:p>
            <a:r>
              <a:rPr lang="en-US" dirty="0"/>
              <a:t>While within each province or territory and across the country Canada is quite diverse in terms of culture and ethnicity, the extent of diversity varies according to location.</a:t>
            </a:r>
          </a:p>
          <a:p>
            <a:pPr lvl="1"/>
            <a:r>
              <a:rPr lang="en-US" dirty="0"/>
              <a:t>Much more gender, sexual, ethnic, racial, and cultural diversity can be found in Canada’s major cities, than in smaller cities and even entire provinces or territories.</a:t>
            </a: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9764"/>
            <a:ext cx="8229600" cy="1152128"/>
          </a:xfrm>
        </p:spPr>
        <p:txBody>
          <a:bodyPr>
            <a:normAutofit fontScale="90000"/>
          </a:bodyPr>
          <a:lstStyle/>
          <a:p>
            <a:r>
              <a:rPr lang="en-US" dirty="0"/>
              <a:t>Sexual Frequency and Activity/Pornography Preferences</a:t>
            </a:r>
            <a:endParaRPr lang="en-CA" dirty="0"/>
          </a:p>
        </p:txBody>
      </p:sp>
      <p:sp>
        <p:nvSpPr>
          <p:cNvPr id="3" name="Content Placeholder 2"/>
          <p:cNvSpPr>
            <a:spLocks noGrp="1"/>
          </p:cNvSpPr>
          <p:nvPr>
            <p:ph idx="1"/>
          </p:nvPr>
        </p:nvSpPr>
        <p:spPr>
          <a:xfrm>
            <a:off x="390364" y="1739276"/>
            <a:ext cx="8363272" cy="4354020"/>
          </a:xfrm>
        </p:spPr>
        <p:txBody>
          <a:bodyPr>
            <a:normAutofit/>
          </a:bodyPr>
          <a:lstStyle/>
          <a:p>
            <a:r>
              <a:rPr lang="en-US" dirty="0"/>
              <a:t>Sexual frequency and activity/pornography preferences also appear to vary across the country.</a:t>
            </a:r>
          </a:p>
          <a:p>
            <a:pPr lvl="1"/>
            <a:r>
              <a:rPr lang="en-US" dirty="0"/>
              <a:t>Sexual frequencies are highest in the East (Maritimes) and decreasing in the West (Prairies and BC).</a:t>
            </a:r>
          </a:p>
          <a:p>
            <a:pPr lvl="1"/>
            <a:r>
              <a:rPr lang="en-US" dirty="0"/>
              <a:t>Tracking of pornography search terms by province revealed that they differed across the country.</a:t>
            </a:r>
          </a:p>
        </p:txBody>
      </p:sp>
    </p:spTree>
    <p:extLst>
      <p:ext uri="{BB962C8B-B14F-4D97-AF65-F5344CB8AC3E}">
        <p14:creationId xmlns:p14="http://schemas.microsoft.com/office/powerpoint/2010/main" val="418566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Assault Reporting</a:t>
            </a:r>
          </a:p>
        </p:txBody>
      </p:sp>
      <p:sp>
        <p:nvSpPr>
          <p:cNvPr id="3" name="Content Placeholder 2"/>
          <p:cNvSpPr>
            <a:spLocks noGrp="1"/>
          </p:cNvSpPr>
          <p:nvPr>
            <p:ph idx="1"/>
          </p:nvPr>
        </p:nvSpPr>
        <p:spPr/>
        <p:txBody>
          <a:bodyPr>
            <a:normAutofit/>
          </a:bodyPr>
          <a:lstStyle/>
          <a:p>
            <a:r>
              <a:rPr lang="en-US" dirty="0"/>
              <a:t>Rates of reporting to police vary across Canada.</a:t>
            </a:r>
          </a:p>
          <a:p>
            <a:r>
              <a:rPr lang="en-US" dirty="0"/>
              <a:t>If a particular province or territory has more vulnerable persons, then this may also impact reporting.</a:t>
            </a:r>
          </a:p>
          <a:p>
            <a:pPr lvl="1"/>
            <a:r>
              <a:rPr lang="en-US" dirty="0"/>
              <a:t>We know that particular groups of individuals are more vulnerable to being sexually assaulted, including Indigenous peoples, SGD individuals, and young women.</a:t>
            </a:r>
          </a:p>
          <a:p>
            <a:r>
              <a:rPr lang="en-US" dirty="0"/>
              <a:t>It is difficult to accurately interpret crime report data when it comes to sexual assault.</a:t>
            </a:r>
          </a:p>
        </p:txBody>
      </p:sp>
    </p:spTree>
    <p:extLst>
      <p:ext uri="{BB962C8B-B14F-4D97-AF65-F5344CB8AC3E}">
        <p14:creationId xmlns:p14="http://schemas.microsoft.com/office/powerpoint/2010/main" val="2373318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People in Canada and Sexuality</a:t>
            </a:r>
          </a:p>
        </p:txBody>
      </p:sp>
      <p:sp>
        <p:nvSpPr>
          <p:cNvPr id="3" name="Content Placeholder 2"/>
          <p:cNvSpPr>
            <a:spLocks noGrp="1"/>
          </p:cNvSpPr>
          <p:nvPr>
            <p:ph idx="1"/>
          </p:nvPr>
        </p:nvSpPr>
        <p:spPr>
          <a:xfrm>
            <a:off x="457200" y="1828800"/>
            <a:ext cx="8363272" cy="4192488"/>
          </a:xfrm>
        </p:spPr>
        <p:txBody>
          <a:bodyPr>
            <a:normAutofit/>
          </a:bodyPr>
          <a:lstStyle/>
          <a:p>
            <a:r>
              <a:rPr lang="en-US" dirty="0"/>
              <a:t>History of sexual abuse in residential schools took a destructive toll on individuals and families.</a:t>
            </a:r>
          </a:p>
          <a:p>
            <a:r>
              <a:rPr lang="en-US" dirty="0"/>
              <a:t>Studies of Indigenous groups report:</a:t>
            </a:r>
          </a:p>
          <a:p>
            <a:pPr lvl="1"/>
            <a:r>
              <a:rPr lang="en-US" dirty="0"/>
              <a:t>higher sexual assault rates</a:t>
            </a:r>
          </a:p>
          <a:p>
            <a:pPr lvl="1"/>
            <a:r>
              <a:rPr lang="en-US" dirty="0"/>
              <a:t>lower reporting rates</a:t>
            </a:r>
          </a:p>
          <a:p>
            <a:pPr lvl="2"/>
            <a:r>
              <a:rPr lang="en-US" dirty="0"/>
              <a:t>reluctance to report a family or community member</a:t>
            </a:r>
          </a:p>
          <a:p>
            <a:pPr lvl="2"/>
            <a:r>
              <a:rPr lang="en-US" dirty="0"/>
              <a:t>lack of faith in the justice system</a:t>
            </a:r>
          </a:p>
        </p:txBody>
      </p:sp>
    </p:spTree>
    <p:extLst>
      <p:ext uri="{BB962C8B-B14F-4D97-AF65-F5344CB8AC3E}">
        <p14:creationId xmlns:p14="http://schemas.microsoft.com/office/powerpoint/2010/main" val="1949137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People in Canada and Sexuality, cont’d</a:t>
            </a:r>
          </a:p>
        </p:txBody>
      </p:sp>
      <p:sp>
        <p:nvSpPr>
          <p:cNvPr id="3" name="Content Placeholder 2"/>
          <p:cNvSpPr>
            <a:spLocks noGrp="1"/>
          </p:cNvSpPr>
          <p:nvPr>
            <p:ph idx="1"/>
          </p:nvPr>
        </p:nvSpPr>
        <p:spPr>
          <a:xfrm>
            <a:off x="457200" y="1828800"/>
            <a:ext cx="8363272" cy="4192488"/>
          </a:xfrm>
        </p:spPr>
        <p:txBody>
          <a:bodyPr>
            <a:normAutofit/>
          </a:bodyPr>
          <a:lstStyle/>
          <a:p>
            <a:r>
              <a:rPr lang="en-US" dirty="0"/>
              <a:t>For some Indigenous groups or nations, </a:t>
            </a:r>
            <a:r>
              <a:rPr lang="en-US" b="1" dirty="0"/>
              <a:t>gender expression</a:t>
            </a:r>
            <a:r>
              <a:rPr lang="en-US" dirty="0"/>
              <a:t> is viewed differently from the way it is in mainstream North American culture.</a:t>
            </a:r>
          </a:p>
          <a:p>
            <a:pPr lvl="1"/>
            <a:r>
              <a:rPr lang="en-US" dirty="0"/>
              <a:t>E.g. Two-spirit people: an Indigenous person who embodies both masculine and feminine spirits</a:t>
            </a:r>
          </a:p>
          <a:p>
            <a:pPr lvl="1"/>
            <a:r>
              <a:rPr lang="en-US" dirty="0"/>
              <a:t>accepting view of gender-variant people</a:t>
            </a:r>
          </a:p>
          <a:p>
            <a:r>
              <a:rPr lang="en-US" dirty="0"/>
              <a:t>Two-spirit people were persecuted during colonization, and many Indigenous cultures have abandoned the acceptance.</a:t>
            </a:r>
          </a:p>
        </p:txBody>
      </p:sp>
    </p:spTree>
    <p:extLst>
      <p:ext uri="{BB962C8B-B14F-4D97-AF65-F5344CB8AC3E}">
        <p14:creationId xmlns:p14="http://schemas.microsoft.com/office/powerpoint/2010/main" val="203253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a:t>
            </a:r>
          </a:p>
        </p:txBody>
      </p:sp>
      <p:sp>
        <p:nvSpPr>
          <p:cNvPr id="3" name="Content Placeholder 2"/>
          <p:cNvSpPr>
            <a:spLocks noGrp="1"/>
          </p:cNvSpPr>
          <p:nvPr>
            <p:ph idx="1"/>
          </p:nvPr>
        </p:nvSpPr>
        <p:spPr/>
        <p:txBody>
          <a:bodyPr/>
          <a:lstStyle/>
          <a:p>
            <a:r>
              <a:rPr lang="en-US" dirty="0"/>
              <a:t>The purpose of this chapter is to discuss the many ways in which we are all exposed to messages (positive and negative) about sexuality and to get you thinking about these messages in different ways</a:t>
            </a:r>
          </a:p>
          <a:p>
            <a:pPr lvl="1"/>
            <a:r>
              <a:rPr lang="en-US" dirty="0"/>
              <a:t>The topic of sexuality is never a neutral one.</a:t>
            </a:r>
          </a:p>
          <a:p>
            <a:pPr lvl="1"/>
            <a:r>
              <a:rPr lang="en-US" dirty="0"/>
              <a:t>People have different ideas about sexuality.</a:t>
            </a:r>
            <a:br>
              <a:rPr lang="en-CA" dirty="0"/>
            </a:br>
            <a:endParaRPr lang="en-CA" dirty="0"/>
          </a:p>
          <a:p>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Toplessness</a:t>
            </a:r>
            <a:r>
              <a:rPr lang="en-US" dirty="0"/>
              <a:t> in Women</a:t>
            </a:r>
            <a:endParaRPr lang="en-CA" dirty="0"/>
          </a:p>
        </p:txBody>
      </p:sp>
      <p:sp>
        <p:nvSpPr>
          <p:cNvPr id="3" name="Content Placeholder 2"/>
          <p:cNvSpPr>
            <a:spLocks noGrp="1"/>
          </p:cNvSpPr>
          <p:nvPr>
            <p:ph idx="1"/>
          </p:nvPr>
        </p:nvSpPr>
        <p:spPr/>
        <p:txBody>
          <a:bodyPr>
            <a:normAutofit lnSpcReduction="10000"/>
          </a:bodyPr>
          <a:lstStyle/>
          <a:p>
            <a:r>
              <a:rPr lang="en-CA" dirty="0"/>
              <a:t>Toplessness was legally challenged in Canada in 1996</a:t>
            </a:r>
          </a:p>
          <a:p>
            <a:pPr lvl="1"/>
            <a:r>
              <a:rPr lang="en-CA" dirty="0"/>
              <a:t>Other successful challenges since then, but rules are unclear.</a:t>
            </a:r>
          </a:p>
          <a:p>
            <a:pPr lvl="1"/>
            <a:r>
              <a:rPr lang="en-CA" dirty="0"/>
              <a:t>Illegal in the United States.</a:t>
            </a:r>
          </a:p>
          <a:p>
            <a:r>
              <a:rPr lang="en-US" dirty="0"/>
              <a:t>1998 </a:t>
            </a:r>
            <a:r>
              <a:rPr lang="en-US" dirty="0" err="1"/>
              <a:t>Compas</a:t>
            </a:r>
            <a:r>
              <a:rPr lang="en-US" dirty="0"/>
              <a:t> survey of Canadian adults</a:t>
            </a:r>
          </a:p>
          <a:p>
            <a:pPr lvl="1"/>
            <a:r>
              <a:rPr lang="en-US" dirty="0"/>
              <a:t>Men were more likely than women to view female topless sunbathing as appropriate.</a:t>
            </a:r>
          </a:p>
          <a:p>
            <a:pPr lvl="1"/>
            <a:r>
              <a:rPr lang="en-US" dirty="0"/>
              <a:t>Individuals in Quebec and British Columbia were most likely to have </a:t>
            </a:r>
            <a:r>
              <a:rPr lang="en-US" dirty="0" err="1"/>
              <a:t>favourable</a:t>
            </a:r>
            <a:r>
              <a:rPr lang="en-US" dirty="0"/>
              <a:t> views of women going topless at the beach.</a:t>
            </a:r>
          </a:p>
          <a:p>
            <a:pPr lvl="2"/>
            <a:r>
              <a:rPr lang="en-US" dirty="0"/>
              <a:t>People in Saskatchewan were least supportive of it.</a:t>
            </a:r>
            <a:br>
              <a:rPr lang="en-CA" dirty="0"/>
            </a:br>
            <a:endParaRPr lang="en-CA" dirty="0"/>
          </a:p>
          <a:p>
            <a:pPr marL="0" indent="0">
              <a:buNone/>
            </a:pPr>
            <a:endParaRPr lang="en-C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Same-Gender/Sex Marriage</a:t>
            </a:r>
          </a:p>
        </p:txBody>
      </p:sp>
      <p:sp>
        <p:nvSpPr>
          <p:cNvPr id="3" name="Content Placeholder 2"/>
          <p:cNvSpPr>
            <a:spLocks noGrp="1"/>
          </p:cNvSpPr>
          <p:nvPr>
            <p:ph idx="1"/>
          </p:nvPr>
        </p:nvSpPr>
        <p:spPr/>
        <p:txBody>
          <a:bodyPr/>
          <a:lstStyle/>
          <a:p>
            <a:r>
              <a:rPr lang="en-US" dirty="0"/>
              <a:t>2005: Canada became the fourth country to legalize same-sex marriage. </a:t>
            </a:r>
          </a:p>
          <a:p>
            <a:pPr lvl="1"/>
            <a:r>
              <a:rPr lang="en-US" dirty="0"/>
              <a:t>Canadian same-sex couples have had access to the benefits and obligations of marriage since 1999.</a:t>
            </a:r>
          </a:p>
          <a:p>
            <a:r>
              <a:rPr lang="en-US" dirty="0"/>
              <a:t>The United States did not wholly legalize same-sex marriage until 2015.</a:t>
            </a:r>
          </a:p>
          <a:p>
            <a:r>
              <a:rPr lang="en-US" dirty="0"/>
              <a:t>Canada also decriminalized same-sex sexual acts much earlier (1969) than the US (2003).</a:t>
            </a:r>
          </a:p>
          <a:p>
            <a:pPr lvl="1"/>
            <a:endParaRPr lang="en-US" dirty="0"/>
          </a:p>
        </p:txBody>
      </p:sp>
    </p:spTree>
    <p:extLst>
      <p:ext uri="{BB962C8B-B14F-4D97-AF65-F5344CB8AC3E}">
        <p14:creationId xmlns:p14="http://schemas.microsoft.com/office/powerpoint/2010/main" val="3163131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Same-Gender/Sex </a:t>
            </a:r>
            <a:r>
              <a:rPr lang="en-US" dirty="0"/>
              <a:t>Marriage, cont’d</a:t>
            </a:r>
          </a:p>
        </p:txBody>
      </p:sp>
      <p:sp>
        <p:nvSpPr>
          <p:cNvPr id="3" name="Content Placeholder 2"/>
          <p:cNvSpPr>
            <a:spLocks noGrp="1"/>
          </p:cNvSpPr>
          <p:nvPr>
            <p:ph idx="1"/>
          </p:nvPr>
        </p:nvSpPr>
        <p:spPr/>
        <p:txBody>
          <a:bodyPr/>
          <a:lstStyle/>
          <a:p>
            <a:r>
              <a:rPr lang="en-US" dirty="0"/>
              <a:t>Are same-sex couples significantly different from mixed-sex couples? </a:t>
            </a:r>
          </a:p>
          <a:p>
            <a:pPr lvl="1"/>
            <a:r>
              <a:rPr lang="en-US" dirty="0"/>
              <a:t>Most of the research comparing the two types of couples fails to find very many differences.</a:t>
            </a:r>
          </a:p>
          <a:p>
            <a:pPr lvl="1"/>
            <a:r>
              <a:rPr lang="en-US" dirty="0"/>
              <a:t>Some research has found that the division of </a:t>
            </a:r>
            <a:r>
              <a:rPr lang="en-US" dirty="0" err="1"/>
              <a:t>labour</a:t>
            </a:r>
            <a:r>
              <a:rPr lang="en-US" dirty="0"/>
              <a:t> is more equal and less gendered in same-sex relationships.</a:t>
            </a:r>
          </a:p>
        </p:txBody>
      </p:sp>
    </p:spTree>
    <p:extLst>
      <p:ext uri="{BB962C8B-B14F-4D97-AF65-F5344CB8AC3E}">
        <p14:creationId xmlns:p14="http://schemas.microsoft.com/office/powerpoint/2010/main" val="2595049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Have Media Shaped Views of Sexuality?</a:t>
            </a:r>
          </a:p>
        </p:txBody>
      </p:sp>
      <p:sp>
        <p:nvSpPr>
          <p:cNvPr id="3" name="Content Placeholder 2"/>
          <p:cNvSpPr>
            <a:spLocks noGrp="1"/>
          </p:cNvSpPr>
          <p:nvPr>
            <p:ph idx="1"/>
          </p:nvPr>
        </p:nvSpPr>
        <p:spPr/>
        <p:txBody>
          <a:bodyPr>
            <a:normAutofit/>
          </a:bodyPr>
          <a:lstStyle/>
          <a:p>
            <a:r>
              <a:rPr lang="en-US" dirty="0"/>
              <a:t>Media play a large role in the formation of our identities and norms.</a:t>
            </a:r>
          </a:p>
          <a:p>
            <a:r>
              <a:rPr lang="en-US" dirty="0"/>
              <a:t>Much of what we think of as “good” or “bad” is a social construction conveyed to us by media.</a:t>
            </a:r>
          </a:p>
          <a:p>
            <a:pPr lvl="1"/>
            <a:r>
              <a:rPr lang="en-US" dirty="0"/>
              <a:t>Media help us learn what is “normal” and what is expected of us. </a:t>
            </a:r>
          </a:p>
          <a:p>
            <a:pPr lvl="1"/>
            <a:r>
              <a:rPr lang="en-US" dirty="0"/>
              <a:t>We learn about what we “should” or “should not” desire.</a:t>
            </a:r>
          </a:p>
          <a:p>
            <a:pPr lvl="1"/>
            <a:r>
              <a:rPr lang="en-US" dirty="0"/>
              <a:t>At times, these messages are very subtle or even blatantly unrealistic.</a:t>
            </a:r>
          </a:p>
          <a:p>
            <a:endParaRPr lang="en-US" dirty="0"/>
          </a:p>
        </p:txBody>
      </p:sp>
    </p:spTree>
    <p:extLst>
      <p:ext uri="{BB962C8B-B14F-4D97-AF65-F5344CB8AC3E}">
        <p14:creationId xmlns:p14="http://schemas.microsoft.com/office/powerpoint/2010/main" val="330364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“She’s a Virgin, but She’s No Saint”</a:t>
            </a:r>
          </a:p>
        </p:txBody>
      </p:sp>
      <p:sp>
        <p:nvSpPr>
          <p:cNvPr id="3" name="Content Placeholder 2"/>
          <p:cNvSpPr>
            <a:spLocks noGrp="1"/>
          </p:cNvSpPr>
          <p:nvPr>
            <p:ph idx="1"/>
          </p:nvPr>
        </p:nvSpPr>
        <p:spPr/>
        <p:txBody>
          <a:bodyPr>
            <a:normAutofit/>
          </a:bodyPr>
          <a:lstStyle/>
          <a:p>
            <a:r>
              <a:rPr lang="en-US" dirty="0"/>
              <a:t>The TV series “Jane the Virgin” takes on topics such as slut-shaming, virginity, post-natal depression, and abortion.</a:t>
            </a:r>
          </a:p>
          <a:p>
            <a:pPr lvl="1"/>
            <a:r>
              <a:rPr lang="en-US" dirty="0"/>
              <a:t>Viewers are led to ask questions about  the traditional concept of “virginity” and its relevance in modern life.</a:t>
            </a:r>
          </a:p>
          <a:p>
            <a:r>
              <a:rPr lang="en-US" dirty="0"/>
              <a:t>Many sexual scripts are deconstructed and reworked during the series.</a:t>
            </a:r>
          </a:p>
          <a:p>
            <a:pPr lvl="1"/>
            <a:r>
              <a:rPr lang="en-US" dirty="0"/>
              <a:t>E.g. a virgin who is also a sexual being and who wants to receive pleasure.</a:t>
            </a:r>
          </a:p>
          <a:p>
            <a:endParaRPr lang="en-US" dirty="0"/>
          </a:p>
        </p:txBody>
      </p:sp>
    </p:spTree>
    <p:extLst>
      <p:ext uri="{BB962C8B-B14F-4D97-AF65-F5344CB8AC3E}">
        <p14:creationId xmlns:p14="http://schemas.microsoft.com/office/powerpoint/2010/main" val="3519042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928" y="599440"/>
            <a:ext cx="8195201" cy="994122"/>
          </a:xfrm>
        </p:spPr>
        <p:txBody>
          <a:bodyPr>
            <a:normAutofit fontScale="90000"/>
          </a:bodyPr>
          <a:lstStyle/>
          <a:p>
            <a:r>
              <a:rPr lang="en-CA" dirty="0"/>
              <a:t>A History of Sex and Advertising in Western Culture</a:t>
            </a:r>
          </a:p>
        </p:txBody>
      </p:sp>
      <p:sp>
        <p:nvSpPr>
          <p:cNvPr id="3" name="Content Placeholder 2"/>
          <p:cNvSpPr>
            <a:spLocks noGrp="1"/>
          </p:cNvSpPr>
          <p:nvPr>
            <p:ph idx="1"/>
          </p:nvPr>
        </p:nvSpPr>
        <p:spPr/>
        <p:txBody>
          <a:bodyPr/>
          <a:lstStyle/>
          <a:p>
            <a:r>
              <a:rPr lang="en-CA" dirty="0"/>
              <a:t>In earlier times, media that referenced sexuality was censored in Western culture.</a:t>
            </a:r>
          </a:p>
          <a:p>
            <a:pPr lvl="1"/>
            <a:r>
              <a:rPr lang="en-CA" dirty="0"/>
              <a:t>References had to be very subtle because of the influence of religious doctrines.</a:t>
            </a:r>
          </a:p>
          <a:p>
            <a:r>
              <a:rPr lang="en-CA" dirty="0"/>
              <a:t>E.g. the Victorian era:</a:t>
            </a:r>
          </a:p>
          <a:p>
            <a:pPr lvl="1"/>
            <a:r>
              <a:rPr lang="en-CA" dirty="0"/>
              <a:t>There was concern that sexual activity could lead to a population increase.</a:t>
            </a:r>
          </a:p>
          <a:p>
            <a:pPr lvl="1"/>
            <a:r>
              <a:rPr lang="en-CA" dirty="0"/>
              <a:t>Selling contraceptives was illegal.</a:t>
            </a:r>
          </a:p>
          <a:p>
            <a:pPr lvl="1"/>
            <a:r>
              <a:rPr lang="en-US" dirty="0"/>
              <a:t>Explicitly sexual items were disguised in advertising.</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318" y="692696"/>
            <a:ext cx="8195201" cy="994122"/>
          </a:xfrm>
        </p:spPr>
        <p:txBody>
          <a:bodyPr>
            <a:normAutofit fontScale="90000"/>
          </a:bodyPr>
          <a:lstStyle/>
          <a:p>
            <a:r>
              <a:rPr lang="en-CA" dirty="0"/>
              <a:t>A History of Sex and Advertising in Western Culture, cont’d</a:t>
            </a:r>
          </a:p>
        </p:txBody>
      </p:sp>
      <p:sp>
        <p:nvSpPr>
          <p:cNvPr id="3" name="Content Placeholder 2"/>
          <p:cNvSpPr>
            <a:spLocks noGrp="1"/>
          </p:cNvSpPr>
          <p:nvPr>
            <p:ph idx="1"/>
          </p:nvPr>
        </p:nvSpPr>
        <p:spPr>
          <a:xfrm>
            <a:off x="440919" y="1772816"/>
            <a:ext cx="8229600" cy="4104456"/>
          </a:xfrm>
        </p:spPr>
        <p:txBody>
          <a:bodyPr>
            <a:normAutofit/>
          </a:bodyPr>
          <a:lstStyle/>
          <a:p>
            <a:r>
              <a:rPr lang="en-CA" dirty="0"/>
              <a:t>Vibrators were advertised in the early 1900s in magazines and disguised as massaging devices for health rather than sexual pleasure.</a:t>
            </a:r>
          </a:p>
          <a:p>
            <a:r>
              <a:rPr lang="en-CA" dirty="0"/>
              <a:t>1950s: Sexologist Alfred Kinsey’s “Kinsey Reports” about human sexuality brought an openness to advertising in the media.</a:t>
            </a:r>
          </a:p>
          <a:p>
            <a:pPr lvl="1"/>
            <a:r>
              <a:rPr lang="en-CA" dirty="0"/>
              <a:t>Sexy campaigns such as Clairol’s hair colour campaign slogan “Does she or doesn’t she?”</a:t>
            </a:r>
            <a:br>
              <a:rPr lang="en-CA" dirty="0"/>
            </a:b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1599" y="606078"/>
            <a:ext cx="8195201" cy="994122"/>
          </a:xfrm>
        </p:spPr>
        <p:txBody>
          <a:bodyPr>
            <a:normAutofit fontScale="90000"/>
          </a:bodyPr>
          <a:lstStyle/>
          <a:p>
            <a:r>
              <a:rPr lang="en-CA" dirty="0"/>
              <a:t>A History of Sex and Advertising in Western Culture, cont’d</a:t>
            </a:r>
          </a:p>
        </p:txBody>
      </p:sp>
      <p:sp>
        <p:nvSpPr>
          <p:cNvPr id="7" name="Content Placeholder 6"/>
          <p:cNvSpPr>
            <a:spLocks noGrp="1"/>
          </p:cNvSpPr>
          <p:nvPr>
            <p:ph idx="1"/>
          </p:nvPr>
        </p:nvSpPr>
        <p:spPr/>
        <p:txBody>
          <a:bodyPr>
            <a:normAutofit/>
          </a:bodyPr>
          <a:lstStyle/>
          <a:p>
            <a:r>
              <a:rPr lang="en-CA" dirty="0"/>
              <a:t>In the following decades advertisers continued to focus advertising campaigns around female sexuality.</a:t>
            </a:r>
          </a:p>
          <a:p>
            <a:pPr lvl="1"/>
            <a:r>
              <a:rPr lang="en-CA" dirty="0"/>
              <a:t>Calvin Klein underwear ads in the 1980s began to show scantily clad young men.</a:t>
            </a:r>
          </a:p>
          <a:p>
            <a:pPr lvl="1"/>
            <a:r>
              <a:rPr lang="en-CA" dirty="0"/>
              <a:t>Magazines such as Cosmopolitan exploited women’s insecurities by showing “ideal” women and products that women “needed” to buy in order to achieve these manufactured standards of attractiveness.</a:t>
            </a:r>
          </a:p>
          <a:p>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Sex in Film and on Television</a:t>
            </a:r>
          </a:p>
        </p:txBody>
      </p:sp>
      <p:sp>
        <p:nvSpPr>
          <p:cNvPr id="5" name="Content Placeholder 4"/>
          <p:cNvSpPr>
            <a:spLocks noGrp="1"/>
          </p:cNvSpPr>
          <p:nvPr>
            <p:ph idx="1"/>
          </p:nvPr>
        </p:nvSpPr>
        <p:spPr>
          <a:xfrm>
            <a:off x="457200" y="1828800"/>
            <a:ext cx="8363272" cy="4724400"/>
          </a:xfrm>
        </p:spPr>
        <p:txBody>
          <a:bodyPr>
            <a:normAutofit/>
          </a:bodyPr>
          <a:lstStyle/>
          <a:p>
            <a:r>
              <a:rPr lang="en-CA" dirty="0"/>
              <a:t>The comic play </a:t>
            </a:r>
            <a:r>
              <a:rPr lang="en-CA" i="1" dirty="0"/>
              <a:t>Lysistrata</a:t>
            </a:r>
            <a:r>
              <a:rPr lang="en-CA" dirty="0"/>
              <a:t> by Aristophanes in ancient Greece contained sexual innuendo and jokes.</a:t>
            </a:r>
          </a:p>
          <a:p>
            <a:r>
              <a:rPr lang="en-CA" dirty="0"/>
              <a:t>The film industry had broader appeal than theatre and made censoring sexual content more worrisome to those wanting to censor sexuality.</a:t>
            </a:r>
          </a:p>
          <a:p>
            <a:pPr lvl="1"/>
            <a:r>
              <a:rPr lang="en-CA" dirty="0"/>
              <a:t>The 1896 film </a:t>
            </a:r>
            <a:r>
              <a:rPr lang="en-CA" i="1" dirty="0"/>
              <a:t>The Kiss</a:t>
            </a:r>
            <a:r>
              <a:rPr lang="en-CA" dirty="0"/>
              <a:t> featured a quick heterosexual kiss and got much negative feedback such as </a:t>
            </a:r>
            <a:r>
              <a:rPr lang="en-CA" b="1" dirty="0"/>
              <a:t>“</a:t>
            </a:r>
            <a:r>
              <a:rPr lang="en-CA" b="1" i="1" dirty="0"/>
              <a:t>such things call for police action.”</a:t>
            </a:r>
          </a:p>
        </p:txBody>
      </p:sp>
    </p:spTree>
  </p:cSld>
  <p:clrMapOvr>
    <a:masterClrMapping/>
  </p:clrMapOvr>
</p:sld>
</file>

<file path=ppt/theme/theme1.xml><?xml version="1.0" encoding="utf-8"?>
<a:theme xmlns:a="http://schemas.openxmlformats.org/drawingml/2006/main" name="PPT_OUP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0E03ACEF-5A19-4B88-B2E6-625A1FE4D0EA}"/>
    </a:ext>
  </a:extLst>
</a:theme>
</file>

<file path=docProps/app.xml><?xml version="1.0" encoding="utf-8"?>
<Properties xmlns="http://schemas.openxmlformats.org/officeDocument/2006/extended-properties" xmlns:vt="http://schemas.openxmlformats.org/officeDocument/2006/docPropsVTypes">
  <Template>PPT_OUP_THEME</Template>
  <TotalTime>47368</TotalTime>
  <Words>2142</Words>
  <Application>Microsoft Office PowerPoint</Application>
  <PresentationFormat>On-screen Show (4:3)</PresentationFormat>
  <Paragraphs>168</Paragraphs>
  <Slides>32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32</vt:i4>
      </vt:variant>
    </vt:vector>
  </HeadingPairs>
  <TitlesOfParts>
    <vt:vector size="37" baseType="lpstr">
      <vt:lpstr>Arial</vt:lpstr>
      <vt:lpstr>Calibri</vt:lpstr>
      <vt:lpstr>PPT_OUP_THEME</vt:lpstr>
      <vt:lpstr>Custom Design</vt:lpstr>
      <vt:lpstr>1_Custom Design</vt:lpstr>
      <vt:lpstr>Perspectives on Sexuality</vt:lpstr>
      <vt:lpstr>Learning Objectives</vt:lpstr>
      <vt:lpstr>Introduction</vt:lpstr>
      <vt:lpstr>How Have Media Shaped Views of Sexuality?</vt:lpstr>
      <vt:lpstr>“She’s a Virgin, but She’s No Saint”</vt:lpstr>
      <vt:lpstr>A History of Sex and Advertising in Western Culture</vt:lpstr>
      <vt:lpstr>A History of Sex and Advertising in Western Culture, cont’d</vt:lpstr>
      <vt:lpstr>A History of Sex and Advertising in Western Culture, cont’d</vt:lpstr>
      <vt:lpstr>Sex in Film and on Television</vt:lpstr>
      <vt:lpstr>Sex in Film and on Television, cont’d</vt:lpstr>
      <vt:lpstr>Sex and the Internet</vt:lpstr>
      <vt:lpstr>Portrayals of Diverse Sexualities and Genders in Media</vt:lpstr>
      <vt:lpstr>Portrayals of Racial/Ethnic Diversity</vt:lpstr>
      <vt:lpstr>Safer Sex Messages in Media</vt:lpstr>
      <vt:lpstr>Safer Sex Messages in Media, cont’d</vt:lpstr>
      <vt:lpstr>Religious and Cultural Views of Sexuality</vt:lpstr>
      <vt:lpstr>Religious and Cultural Views of Sexuality, cont’d</vt:lpstr>
      <vt:lpstr>Religious and Cultural Views of Sexuality, cont’d</vt:lpstr>
      <vt:lpstr>Religion and Women’s Sexuality</vt:lpstr>
      <vt:lpstr>Religion and Sexuality Female, cont’d</vt:lpstr>
      <vt:lpstr>Sexuality and Major World Religions: Judaism</vt:lpstr>
      <vt:lpstr>Sexuality and Major World Religions: Christianity</vt:lpstr>
      <vt:lpstr>Sexuality and Major World Religions: Islam</vt:lpstr>
      <vt:lpstr>Sexuality and Major World Religions: Hinduism</vt:lpstr>
      <vt:lpstr>Sexual Diversity in Canada</vt:lpstr>
      <vt:lpstr>Sexual Frequency and Activity/Pornography Preferences</vt:lpstr>
      <vt:lpstr>Sexual Assault Reporting</vt:lpstr>
      <vt:lpstr>Indigenous People in Canada and Sexuality</vt:lpstr>
      <vt:lpstr>Indigenous People in Canada and Sexuality, cont’d</vt:lpstr>
      <vt:lpstr>Toplessness in Women</vt:lpstr>
      <vt:lpstr>Same-Gender/Sex Marriage</vt:lpstr>
      <vt:lpstr>Same-Gender/Sex Marriage, cont’d</vt:lpstr>
    </vt:vector>
  </TitlesOfParts>
  <Company>Algonquin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Mobile Computing Client</dc:creator>
  <cp:lastModifiedBy>Owner</cp:lastModifiedBy>
  <cp:revision>607</cp:revision>
  <dcterms:created xsi:type="dcterms:W3CDTF">2013-11-13T19:56:31Z</dcterms:created>
  <dcterms:modified xsi:type="dcterms:W3CDTF">2020-06-22T12:03:53Z</dcterms:modified>
</cp:coreProperties>
</file>