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933" r:id="rId1"/>
    <p:sldMasterId id="2147483937" r:id="rId2"/>
    <p:sldMasterId id="2147483946" r:id="rId3"/>
  </p:sldMasterIdLst>
  <p:notesMasterIdLst>
    <p:notesMasterId r:id="rId36"/>
  </p:notesMasterIdLst>
  <p:handoutMasterIdLst>
    <p:handoutMasterId r:id="rId37"/>
  </p:handoutMasterIdLst>
  <p:sldIdLst>
    <p:sldId id="258" r:id="rId4"/>
    <p:sldId id="260" r:id="rId5"/>
    <p:sldId id="303" r:id="rId6"/>
    <p:sldId id="319" r:id="rId7"/>
    <p:sldId id="322" r:id="rId8"/>
    <p:sldId id="356" r:id="rId9"/>
    <p:sldId id="328" r:id="rId10"/>
    <p:sldId id="329" r:id="rId11"/>
    <p:sldId id="325" r:id="rId12"/>
    <p:sldId id="330" r:id="rId13"/>
    <p:sldId id="331" r:id="rId14"/>
    <p:sldId id="332" r:id="rId15"/>
    <p:sldId id="333" r:id="rId16"/>
    <p:sldId id="334" r:id="rId17"/>
    <p:sldId id="335" r:id="rId18"/>
    <p:sldId id="336" r:id="rId19"/>
    <p:sldId id="337" r:id="rId20"/>
    <p:sldId id="338" r:id="rId21"/>
    <p:sldId id="339" r:id="rId22"/>
    <p:sldId id="340" r:id="rId23"/>
    <p:sldId id="341" r:id="rId24"/>
    <p:sldId id="342" r:id="rId25"/>
    <p:sldId id="357" r:id="rId26"/>
    <p:sldId id="344" r:id="rId27"/>
    <p:sldId id="346" r:id="rId28"/>
    <p:sldId id="347" r:id="rId29"/>
    <p:sldId id="348" r:id="rId30"/>
    <p:sldId id="350" r:id="rId31"/>
    <p:sldId id="352" r:id="rId32"/>
    <p:sldId id="353" r:id="rId33"/>
    <p:sldId id="354" r:id="rId34"/>
    <p:sldId id="355" r:id="rId3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ERN, Sarah" initials="H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00"/>
    <a:srgbClr val="CCE8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47" autoAdjust="0"/>
    <p:restoredTop sz="0" autoAdjust="0"/>
  </p:normalViewPr>
  <p:slideViewPr>
    <p:cSldViewPr>
      <p:cViewPr varScale="1">
        <p:scale>
          <a:sx n="68" d="100"/>
          <a:sy n="68" d="100"/>
        </p:scale>
        <p:origin x="117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56" d="100"/>
          <a:sy n="56" d="100"/>
        </p:scale>
        <p:origin x="-181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7FEBA37-5E32-4AF7-87EF-6F7EC357C24D}" type="datetimeFigureOut">
              <a:rPr lang="en-CA" smtClean="0"/>
              <a:t>2020-08-10</a:t>
            </a:fld>
            <a:endParaRPr lang="en-CA"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F5C17D-2634-4E08-B99F-E05D5234276F}" type="slidenum">
              <a:rPr lang="en-CA" smtClean="0"/>
              <a:t>‹#›</a:t>
            </a:fld>
            <a:endParaRPr lang="en-CA" dirty="0"/>
          </a:p>
        </p:txBody>
      </p:sp>
    </p:spTree>
    <p:extLst>
      <p:ext uri="{BB962C8B-B14F-4D97-AF65-F5344CB8AC3E}">
        <p14:creationId xmlns:p14="http://schemas.microsoft.com/office/powerpoint/2010/main" val="12318960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ＭＳ Ｐゴシック" pitchFamily="1" charset="-128"/>
              </a:defRPr>
            </a:lvl1pPr>
          </a:lstStyle>
          <a:p>
            <a:pPr>
              <a:defRPr/>
            </a:pPr>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ea typeface="ＭＳ Ｐゴシック" pitchFamily="1" charset="-128"/>
              </a:defRPr>
            </a:lvl1pPr>
          </a:lstStyle>
          <a:p>
            <a:pPr>
              <a:defRPr/>
            </a:pPr>
            <a:fld id="{EF7CAE3F-B9AA-42FD-B575-D2BD6907F972}" type="datetimeFigureOut">
              <a:rPr lang="en-CA"/>
              <a:pPr>
                <a:defRPr/>
              </a:pPr>
              <a:t>2020-08-10</a:t>
            </a:fld>
            <a:endParaRPr lang="en-CA"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ＭＳ Ｐゴシック" pitchFamily="1" charset="-128"/>
              </a:defRPr>
            </a:lvl1pPr>
          </a:lstStyle>
          <a:p>
            <a:pPr>
              <a:defRPr/>
            </a:pPr>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ea typeface="ＭＳ Ｐゴシック" pitchFamily="1" charset="-128"/>
              </a:defRPr>
            </a:lvl1pPr>
          </a:lstStyle>
          <a:p>
            <a:pPr>
              <a:defRPr/>
            </a:pPr>
            <a:fld id="{9C30DF57-F53A-4543-99D7-3600857AF186}" type="slidenum">
              <a:rPr lang="en-CA"/>
              <a:pPr>
                <a:defRPr/>
              </a:pPr>
              <a:t>‹#›</a:t>
            </a:fld>
            <a:endParaRPr lang="en-CA" dirty="0"/>
          </a:p>
        </p:txBody>
      </p:sp>
    </p:spTree>
    <p:extLst>
      <p:ext uri="{BB962C8B-B14F-4D97-AF65-F5344CB8AC3E}">
        <p14:creationId xmlns:p14="http://schemas.microsoft.com/office/powerpoint/2010/main" val="26861520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dirty="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fld id="{56AE28EE-C27E-465C-9568-150C1D791C0A}" type="slidenum">
              <a:rPr lang="en-CA" altLang="en-US" sz="1200" smtClean="0"/>
              <a:pPr/>
              <a:t>1</a:t>
            </a:fld>
            <a:endParaRPr lang="en-CA" altLang="en-US" sz="1200" dirty="0"/>
          </a:p>
        </p:txBody>
      </p:sp>
    </p:spTree>
    <p:extLst>
      <p:ext uri="{BB962C8B-B14F-4D97-AF65-F5344CB8AC3E}">
        <p14:creationId xmlns:p14="http://schemas.microsoft.com/office/powerpoint/2010/main" val="12938060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C30DF57-F53A-4543-99D7-3600857AF186}" type="slidenum">
              <a:rPr lang="en-CA" smtClean="0"/>
              <a:pPr>
                <a:defRPr/>
              </a:pPr>
              <a:t>10</a:t>
            </a:fld>
            <a:endParaRPr lang="en-CA" dirty="0"/>
          </a:p>
        </p:txBody>
      </p:sp>
    </p:spTree>
    <p:extLst>
      <p:ext uri="{BB962C8B-B14F-4D97-AF65-F5344CB8AC3E}">
        <p14:creationId xmlns:p14="http://schemas.microsoft.com/office/powerpoint/2010/main" val="1922474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C30DF57-F53A-4543-99D7-3600857AF186}" type="slidenum">
              <a:rPr lang="en-CA" smtClean="0"/>
              <a:pPr>
                <a:defRPr/>
              </a:pPr>
              <a:t>11</a:t>
            </a:fld>
            <a:endParaRPr lang="en-CA" dirty="0"/>
          </a:p>
        </p:txBody>
      </p:sp>
    </p:spTree>
    <p:extLst>
      <p:ext uri="{BB962C8B-B14F-4D97-AF65-F5344CB8AC3E}">
        <p14:creationId xmlns:p14="http://schemas.microsoft.com/office/powerpoint/2010/main" val="29136885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C30DF57-F53A-4543-99D7-3600857AF186}" type="slidenum">
              <a:rPr lang="en-CA" smtClean="0"/>
              <a:pPr>
                <a:defRPr/>
              </a:pPr>
              <a:t>12</a:t>
            </a:fld>
            <a:endParaRPr lang="en-CA" dirty="0"/>
          </a:p>
        </p:txBody>
      </p:sp>
    </p:spTree>
    <p:extLst>
      <p:ext uri="{BB962C8B-B14F-4D97-AF65-F5344CB8AC3E}">
        <p14:creationId xmlns:p14="http://schemas.microsoft.com/office/powerpoint/2010/main" val="29891156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C30DF57-F53A-4543-99D7-3600857AF186}" type="slidenum">
              <a:rPr lang="en-CA" smtClean="0"/>
              <a:pPr>
                <a:defRPr/>
              </a:pPr>
              <a:t>13</a:t>
            </a:fld>
            <a:endParaRPr lang="en-CA" dirty="0"/>
          </a:p>
        </p:txBody>
      </p:sp>
    </p:spTree>
    <p:extLst>
      <p:ext uri="{BB962C8B-B14F-4D97-AF65-F5344CB8AC3E}">
        <p14:creationId xmlns:p14="http://schemas.microsoft.com/office/powerpoint/2010/main" val="494399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C30DF57-F53A-4543-99D7-3600857AF186}" type="slidenum">
              <a:rPr lang="en-CA" smtClean="0"/>
              <a:pPr>
                <a:defRPr/>
              </a:pPr>
              <a:t>14</a:t>
            </a:fld>
            <a:endParaRPr lang="en-CA" dirty="0"/>
          </a:p>
        </p:txBody>
      </p:sp>
    </p:spTree>
    <p:extLst>
      <p:ext uri="{BB962C8B-B14F-4D97-AF65-F5344CB8AC3E}">
        <p14:creationId xmlns:p14="http://schemas.microsoft.com/office/powerpoint/2010/main" val="337092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C30DF57-F53A-4543-99D7-3600857AF186}" type="slidenum">
              <a:rPr lang="en-CA" smtClean="0"/>
              <a:pPr>
                <a:defRPr/>
              </a:pPr>
              <a:t>15</a:t>
            </a:fld>
            <a:endParaRPr lang="en-CA" dirty="0"/>
          </a:p>
        </p:txBody>
      </p:sp>
    </p:spTree>
    <p:extLst>
      <p:ext uri="{BB962C8B-B14F-4D97-AF65-F5344CB8AC3E}">
        <p14:creationId xmlns:p14="http://schemas.microsoft.com/office/powerpoint/2010/main" val="343696549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C30DF57-F53A-4543-99D7-3600857AF186}" type="slidenum">
              <a:rPr lang="en-CA" smtClean="0"/>
              <a:pPr>
                <a:defRPr/>
              </a:pPr>
              <a:t>16</a:t>
            </a:fld>
            <a:endParaRPr lang="en-CA" dirty="0"/>
          </a:p>
        </p:txBody>
      </p:sp>
    </p:spTree>
    <p:extLst>
      <p:ext uri="{BB962C8B-B14F-4D97-AF65-F5344CB8AC3E}">
        <p14:creationId xmlns:p14="http://schemas.microsoft.com/office/powerpoint/2010/main" val="4149556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C30DF57-F53A-4543-99D7-3600857AF186}" type="slidenum">
              <a:rPr lang="en-CA" smtClean="0"/>
              <a:pPr>
                <a:defRPr/>
              </a:pPr>
              <a:t>2</a:t>
            </a:fld>
            <a:endParaRPr lang="en-CA" dirty="0"/>
          </a:p>
        </p:txBody>
      </p:sp>
    </p:spTree>
    <p:extLst>
      <p:ext uri="{BB962C8B-B14F-4D97-AF65-F5344CB8AC3E}">
        <p14:creationId xmlns:p14="http://schemas.microsoft.com/office/powerpoint/2010/main" val="2947510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C30DF57-F53A-4543-99D7-3600857AF186}" type="slidenum">
              <a:rPr lang="en-CA" smtClean="0"/>
              <a:pPr>
                <a:defRPr/>
              </a:pPr>
              <a:t>3</a:t>
            </a:fld>
            <a:endParaRPr lang="en-CA" dirty="0"/>
          </a:p>
        </p:txBody>
      </p:sp>
    </p:spTree>
    <p:extLst>
      <p:ext uri="{BB962C8B-B14F-4D97-AF65-F5344CB8AC3E}">
        <p14:creationId xmlns:p14="http://schemas.microsoft.com/office/powerpoint/2010/main" val="63548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C30DF57-F53A-4543-99D7-3600857AF186}" type="slidenum">
              <a:rPr lang="en-CA" smtClean="0"/>
              <a:pPr>
                <a:defRPr/>
              </a:pPr>
              <a:t>4</a:t>
            </a:fld>
            <a:endParaRPr lang="en-CA" dirty="0"/>
          </a:p>
        </p:txBody>
      </p:sp>
    </p:spTree>
    <p:extLst>
      <p:ext uri="{BB962C8B-B14F-4D97-AF65-F5344CB8AC3E}">
        <p14:creationId xmlns:p14="http://schemas.microsoft.com/office/powerpoint/2010/main" val="3373131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C30DF57-F53A-4543-99D7-3600857AF186}" type="slidenum">
              <a:rPr lang="en-CA" smtClean="0"/>
              <a:pPr>
                <a:defRPr/>
              </a:pPr>
              <a:t>5</a:t>
            </a:fld>
            <a:endParaRPr lang="en-CA" dirty="0"/>
          </a:p>
        </p:txBody>
      </p:sp>
    </p:spTree>
    <p:extLst>
      <p:ext uri="{BB962C8B-B14F-4D97-AF65-F5344CB8AC3E}">
        <p14:creationId xmlns:p14="http://schemas.microsoft.com/office/powerpoint/2010/main" val="21308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C30DF57-F53A-4543-99D7-3600857AF186}" type="slidenum">
              <a:rPr lang="en-CA" smtClean="0"/>
              <a:pPr>
                <a:defRPr/>
              </a:pPr>
              <a:t>6</a:t>
            </a:fld>
            <a:endParaRPr lang="en-CA" dirty="0"/>
          </a:p>
        </p:txBody>
      </p:sp>
    </p:spTree>
    <p:extLst>
      <p:ext uri="{BB962C8B-B14F-4D97-AF65-F5344CB8AC3E}">
        <p14:creationId xmlns:p14="http://schemas.microsoft.com/office/powerpoint/2010/main" val="2899869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C30DF57-F53A-4543-99D7-3600857AF186}" type="slidenum">
              <a:rPr lang="en-CA" smtClean="0"/>
              <a:pPr>
                <a:defRPr/>
              </a:pPr>
              <a:t>7</a:t>
            </a:fld>
            <a:endParaRPr lang="en-CA" dirty="0"/>
          </a:p>
        </p:txBody>
      </p:sp>
    </p:spTree>
    <p:extLst>
      <p:ext uri="{BB962C8B-B14F-4D97-AF65-F5344CB8AC3E}">
        <p14:creationId xmlns:p14="http://schemas.microsoft.com/office/powerpoint/2010/main" val="34418389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C30DF57-F53A-4543-99D7-3600857AF186}" type="slidenum">
              <a:rPr lang="en-CA" smtClean="0"/>
              <a:pPr>
                <a:defRPr/>
              </a:pPr>
              <a:t>8</a:t>
            </a:fld>
            <a:endParaRPr lang="en-CA" dirty="0"/>
          </a:p>
        </p:txBody>
      </p:sp>
    </p:spTree>
    <p:extLst>
      <p:ext uri="{BB962C8B-B14F-4D97-AF65-F5344CB8AC3E}">
        <p14:creationId xmlns:p14="http://schemas.microsoft.com/office/powerpoint/2010/main" val="11807951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9C30DF57-F53A-4543-99D7-3600857AF186}" type="slidenum">
              <a:rPr lang="en-CA" smtClean="0"/>
              <a:pPr>
                <a:defRPr/>
              </a:pPr>
              <a:t>9</a:t>
            </a:fld>
            <a:endParaRPr lang="en-CA" dirty="0"/>
          </a:p>
        </p:txBody>
      </p:sp>
    </p:spTree>
    <p:extLst>
      <p:ext uri="{BB962C8B-B14F-4D97-AF65-F5344CB8AC3E}">
        <p14:creationId xmlns:p14="http://schemas.microsoft.com/office/powerpoint/2010/main" val="168809760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337931" y="586409"/>
            <a:ext cx="8488017" cy="566530"/>
          </a:xfrm>
          <a:prstGeom prst="rect">
            <a:avLst/>
          </a:prstGeom>
        </p:spPr>
        <p:txBody>
          <a:bodyPr vert="horz" lIns="91440" tIns="45720" rIns="91440" bIns="45720" rtlCol="0" anchor="t">
            <a:normAutofit/>
          </a:bodyPr>
          <a:lstStyle>
            <a:lvl1pPr algn="ctr">
              <a:defRPr sz="3600" i="1"/>
            </a:lvl1pPr>
          </a:lstStyle>
          <a:p>
            <a:r>
              <a:rPr lang="en-US" dirty="0"/>
              <a:t>Title</a:t>
            </a:r>
          </a:p>
        </p:txBody>
      </p:sp>
      <p:sp>
        <p:nvSpPr>
          <p:cNvPr id="6" name="Picture Placeholder 5"/>
          <p:cNvSpPr>
            <a:spLocks noGrp="1"/>
          </p:cNvSpPr>
          <p:nvPr>
            <p:ph type="pic" sz="quarter" idx="10"/>
          </p:nvPr>
        </p:nvSpPr>
        <p:spPr>
          <a:xfrm>
            <a:off x="2782957" y="1808921"/>
            <a:ext cx="3578088" cy="4283766"/>
          </a:xfrm>
          <a:prstGeom prst="rect">
            <a:avLst/>
          </a:prstGeom>
        </p:spPr>
        <p:txBody>
          <a:bodyPr/>
          <a:lstStyle/>
          <a:p>
            <a:r>
              <a:rPr lang="en-US" dirty="0"/>
              <a:t>Click icon to add picture</a:t>
            </a:r>
          </a:p>
        </p:txBody>
      </p:sp>
      <p:sp>
        <p:nvSpPr>
          <p:cNvPr id="11" name="Text Placeholder 10"/>
          <p:cNvSpPr>
            <a:spLocks noGrp="1"/>
          </p:cNvSpPr>
          <p:nvPr>
            <p:ph type="body" sz="quarter" idx="11"/>
          </p:nvPr>
        </p:nvSpPr>
        <p:spPr>
          <a:xfrm>
            <a:off x="338138" y="1152525"/>
            <a:ext cx="8488362" cy="477838"/>
          </a:xfrm>
          <a:prstGeom prst="rect">
            <a:avLst/>
          </a:prstGeom>
        </p:spPr>
        <p:txBody>
          <a:bodyPr/>
          <a:lstStyle>
            <a:lvl1pPr marL="0" indent="0" algn="ctr">
              <a:buNone/>
              <a:defRPr sz="2400">
                <a:solidFill>
                  <a:srgbClr val="3A6598"/>
                </a:solidFill>
              </a:defRPr>
            </a:lvl1pPr>
          </a:lstStyle>
          <a:p>
            <a:pPr lvl="0"/>
            <a:r>
              <a:rPr lang="en-US"/>
              <a:t>Click to edit Master text styles</a:t>
            </a:r>
          </a:p>
        </p:txBody>
      </p:sp>
      <p:pic>
        <p:nvPicPr>
          <p:cNvPr id="7" name="Picture 6">
            <a:extLst>
              <a:ext uri="{FF2B5EF4-FFF2-40B4-BE49-F238E27FC236}">
                <a16:creationId xmlns:a16="http://schemas.microsoft.com/office/drawing/2014/main" id="{1F133E3D-6990-4EF3-A6C3-94D9092AF81F}"/>
              </a:ext>
            </a:extLst>
          </p:cNvPr>
          <p:cNvPicPr>
            <a:picLocks noChangeAspect="1"/>
          </p:cNvPicPr>
          <p:nvPr/>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37510667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8/10/2020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dirty="0"/>
          </a:p>
        </p:txBody>
      </p:sp>
    </p:spTree>
    <p:extLst>
      <p:ext uri="{BB962C8B-B14F-4D97-AF65-F5344CB8AC3E}">
        <p14:creationId xmlns:p14="http://schemas.microsoft.com/office/powerpoint/2010/main" val="3793512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75000"/>
                  </a:schemeClr>
                </a:solidFill>
              </a:defRPr>
            </a:lvl1pPr>
          </a:lstStyle>
          <a:p>
            <a:r>
              <a:rPr lang="en-US"/>
              <a:t>Click to edit Master title style</a:t>
            </a:r>
            <a:endParaRPr lang="en-US" dirty="0"/>
          </a:p>
        </p:txBody>
      </p:sp>
      <p:sp>
        <p:nvSpPr>
          <p:cNvPr id="4" name="Text Placeholder 3"/>
          <p:cNvSpPr>
            <a:spLocks noGrp="1"/>
          </p:cNvSpPr>
          <p:nvPr>
            <p:ph type="body" sz="quarter" idx="10"/>
          </p:nvPr>
        </p:nvSpPr>
        <p:spPr>
          <a:xfrm>
            <a:off x="457200" y="1600200"/>
            <a:ext cx="8229600" cy="4175125"/>
          </a:xfrm>
        </p:spPr>
        <p:txBody>
          <a:bodyPr/>
          <a:lstStyle>
            <a:lvl1pPr>
              <a:defRPr>
                <a:solidFill>
                  <a:schemeClr val="accent1">
                    <a:lumMod val="75000"/>
                  </a:schemeClr>
                </a:solidFill>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504346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1274ED4-9F4B-419D-860C-1298080DDD50}"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dirty="0"/>
          </a:p>
        </p:txBody>
      </p:sp>
    </p:spTree>
    <p:extLst>
      <p:ext uri="{BB962C8B-B14F-4D97-AF65-F5344CB8AC3E}">
        <p14:creationId xmlns:p14="http://schemas.microsoft.com/office/powerpoint/2010/main" val="1230662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274ED4-9F4B-419D-860C-1298080DDD50}"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dirty="0"/>
          </a:p>
        </p:txBody>
      </p:sp>
    </p:spTree>
    <p:extLst>
      <p:ext uri="{BB962C8B-B14F-4D97-AF65-F5344CB8AC3E}">
        <p14:creationId xmlns:p14="http://schemas.microsoft.com/office/powerpoint/2010/main" val="976605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274ED4-9F4B-419D-860C-1298080DDD50}"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dirty="0"/>
          </a:p>
        </p:txBody>
      </p:sp>
    </p:spTree>
    <p:extLst>
      <p:ext uri="{BB962C8B-B14F-4D97-AF65-F5344CB8AC3E}">
        <p14:creationId xmlns:p14="http://schemas.microsoft.com/office/powerpoint/2010/main" val="32557067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1274ED4-9F4B-419D-860C-1298080DDD50}"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dirty="0"/>
          </a:p>
        </p:txBody>
      </p:sp>
    </p:spTree>
    <p:extLst>
      <p:ext uri="{BB962C8B-B14F-4D97-AF65-F5344CB8AC3E}">
        <p14:creationId xmlns:p14="http://schemas.microsoft.com/office/powerpoint/2010/main" val="5728672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274ED4-9F4B-419D-860C-1298080DDD50}" type="datetimeFigureOut">
              <a:rPr lang="en-US" smtClean="0"/>
              <a:t>8/10/2020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A2AD481-5BB6-4F80-BDB5-1CA862C1E2D4}" type="slidenum">
              <a:rPr lang="en-US" smtClean="0"/>
              <a:t>‹#›</a:t>
            </a:fld>
            <a:endParaRPr lang="en-US" dirty="0"/>
          </a:p>
        </p:txBody>
      </p:sp>
    </p:spTree>
    <p:extLst>
      <p:ext uri="{BB962C8B-B14F-4D97-AF65-F5344CB8AC3E}">
        <p14:creationId xmlns:p14="http://schemas.microsoft.com/office/powerpoint/2010/main" val="23833737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1274ED4-9F4B-419D-860C-1298080DDD50}" type="datetimeFigureOut">
              <a:rPr lang="en-US" smtClean="0"/>
              <a:t>8/10/2020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A2AD481-5BB6-4F80-BDB5-1CA862C1E2D4}" type="slidenum">
              <a:rPr lang="en-US" smtClean="0"/>
              <a:t>‹#›</a:t>
            </a:fld>
            <a:endParaRPr lang="en-US" dirty="0"/>
          </a:p>
        </p:txBody>
      </p:sp>
    </p:spTree>
    <p:extLst>
      <p:ext uri="{BB962C8B-B14F-4D97-AF65-F5344CB8AC3E}">
        <p14:creationId xmlns:p14="http://schemas.microsoft.com/office/powerpoint/2010/main" val="5136333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274ED4-9F4B-419D-860C-1298080DDD50}" type="datetimeFigureOut">
              <a:rPr lang="en-US" smtClean="0"/>
              <a:t>8/10/2020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A2AD481-5BB6-4F80-BDB5-1CA862C1E2D4}" type="slidenum">
              <a:rPr lang="en-US" smtClean="0"/>
              <a:t>‹#›</a:t>
            </a:fld>
            <a:endParaRPr lang="en-US" dirty="0"/>
          </a:p>
        </p:txBody>
      </p:sp>
    </p:spTree>
    <p:extLst>
      <p:ext uri="{BB962C8B-B14F-4D97-AF65-F5344CB8AC3E}">
        <p14:creationId xmlns:p14="http://schemas.microsoft.com/office/powerpoint/2010/main" val="37822764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274ED4-9F4B-419D-860C-1298080DDD50}"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dirty="0"/>
          </a:p>
        </p:txBody>
      </p:sp>
    </p:spTree>
    <p:extLst>
      <p:ext uri="{BB962C8B-B14F-4D97-AF65-F5344CB8AC3E}">
        <p14:creationId xmlns:p14="http://schemas.microsoft.com/office/powerpoint/2010/main" val="1749028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41EB6A7-570F-4C86-A18E-EA575D7031FE}" type="datetimeFigureOut">
              <a:rPr lang="en-CA" smtClean="0"/>
              <a:t>2020-08-10</a:t>
            </a:fld>
            <a:endParaRPr lang="en-CA"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D0918FB-225B-450F-A640-C3DAB4CE5E8B}" type="slidenum">
              <a:rPr lang="en-CA" smtClean="0"/>
              <a:t>‹#›</a:t>
            </a:fld>
            <a:endParaRPr lang="en-CA" dirty="0"/>
          </a:p>
        </p:txBody>
      </p:sp>
    </p:spTree>
    <p:extLst>
      <p:ext uri="{BB962C8B-B14F-4D97-AF65-F5344CB8AC3E}">
        <p14:creationId xmlns:p14="http://schemas.microsoft.com/office/powerpoint/2010/main" val="27502728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274ED4-9F4B-419D-860C-1298080DDD50}" type="datetimeFigureOut">
              <a:rPr lang="en-US" smtClean="0"/>
              <a:t>8/10/2020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A2AD481-5BB6-4F80-BDB5-1CA862C1E2D4}" type="slidenum">
              <a:rPr lang="en-US" smtClean="0"/>
              <a:t>‹#›</a:t>
            </a:fld>
            <a:endParaRPr lang="en-US" dirty="0"/>
          </a:p>
        </p:txBody>
      </p:sp>
    </p:spTree>
    <p:extLst>
      <p:ext uri="{BB962C8B-B14F-4D97-AF65-F5344CB8AC3E}">
        <p14:creationId xmlns:p14="http://schemas.microsoft.com/office/powerpoint/2010/main" val="17471187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274ED4-9F4B-419D-860C-1298080DDD50}"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dirty="0"/>
          </a:p>
        </p:txBody>
      </p:sp>
    </p:spTree>
    <p:extLst>
      <p:ext uri="{BB962C8B-B14F-4D97-AF65-F5344CB8AC3E}">
        <p14:creationId xmlns:p14="http://schemas.microsoft.com/office/powerpoint/2010/main" val="15486027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1274ED4-9F4B-419D-860C-1298080DDD50}" type="datetimeFigureOut">
              <a:rPr lang="en-US" smtClean="0"/>
              <a:t>8/10/2020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A2AD481-5BB6-4F80-BDB5-1CA862C1E2D4}" type="slidenum">
              <a:rPr lang="en-US" smtClean="0"/>
              <a:t>‹#›</a:t>
            </a:fld>
            <a:endParaRPr lang="en-US" dirty="0"/>
          </a:p>
        </p:txBody>
      </p:sp>
    </p:spTree>
    <p:extLst>
      <p:ext uri="{BB962C8B-B14F-4D97-AF65-F5344CB8AC3E}">
        <p14:creationId xmlns:p14="http://schemas.microsoft.com/office/powerpoint/2010/main" val="3338769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lstStyle/>
          <a:p>
            <a:r>
              <a:rPr lang="en-US"/>
              <a:t>Click to edit Master title style</a:t>
            </a:r>
            <a:endParaRPr lang="en-CA"/>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41EB6A7-570F-4C86-A18E-EA575D7031FE}" type="datetimeFigureOut">
              <a:rPr lang="en-CA" smtClean="0"/>
              <a:t>2020-08-10</a:t>
            </a:fld>
            <a:endParaRPr lang="en-CA"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CA" dirty="0"/>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0D0918FB-225B-450F-A640-C3DAB4CE5E8B}" type="slidenum">
              <a:rPr lang="en-CA" smtClean="0"/>
              <a:t>‹#›</a:t>
            </a:fld>
            <a:endParaRPr lang="en-CA" dirty="0"/>
          </a:p>
        </p:txBody>
      </p:sp>
    </p:spTree>
    <p:extLst>
      <p:ext uri="{BB962C8B-B14F-4D97-AF65-F5344CB8AC3E}">
        <p14:creationId xmlns:p14="http://schemas.microsoft.com/office/powerpoint/2010/main" val="681804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5"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lvl1pPr>
              <a:defRPr>
                <a:solidFill>
                  <a:schemeClr val="tx2">
                    <a:lumMod val="75000"/>
                  </a:schemeClr>
                </a:solidFill>
              </a:defRPr>
            </a:lvl1pPr>
          </a:lstStyle>
          <a:p>
            <a:r>
              <a:rPr lang="en-US"/>
              <a:t>Click to edit Master title style</a:t>
            </a:r>
            <a:endParaRPr lang="en-US" dirty="0"/>
          </a:p>
        </p:txBody>
      </p:sp>
      <p:sp>
        <p:nvSpPr>
          <p:cNvPr id="6" name="Text Placeholder 2"/>
          <p:cNvSpPr>
            <a:spLocks noGrp="1"/>
          </p:cNvSpPr>
          <p:nvPr>
            <p:ph idx="1"/>
          </p:nvPr>
        </p:nvSpPr>
        <p:spPr>
          <a:xfrm>
            <a:off x="457200" y="1600200"/>
            <a:ext cx="8229600" cy="4525963"/>
          </a:xfrm>
          <a:prstGeom prst="rect">
            <a:avLst/>
          </a:prstGeom>
        </p:spPr>
        <p:txBody>
          <a:bodyPr vert="horz" lIns="91440" tIns="45720" rIns="91440" bIns="45720" rtlCol="0">
            <a:normAutofit/>
          </a:bodyPr>
          <a:lstStyle>
            <a:lvl1pPr>
              <a:defRPr sz="2400">
                <a:solidFill>
                  <a:schemeClr val="accent1">
                    <a:lumMod val="75000"/>
                  </a:schemeClr>
                </a:solidFill>
              </a:defRPr>
            </a:lvl1pPr>
          </a:lstStyle>
          <a:p>
            <a:pPr lvl="0"/>
            <a:r>
              <a:rPr lang="en-US"/>
              <a:t>Click to edit Master text styles</a:t>
            </a:r>
          </a:p>
          <a:p>
            <a:pPr lvl="1"/>
            <a:r>
              <a:rPr lang="en-US"/>
              <a:t>Second level</a:t>
            </a:r>
          </a:p>
        </p:txBody>
      </p:sp>
      <p:pic>
        <p:nvPicPr>
          <p:cNvPr id="4" name="Picture 3">
            <a:extLst>
              <a:ext uri="{FF2B5EF4-FFF2-40B4-BE49-F238E27FC236}">
                <a16:creationId xmlns:a16="http://schemas.microsoft.com/office/drawing/2014/main" id="{BB270461-5061-4414-803B-C583AB6622A7}"/>
              </a:ext>
            </a:extLst>
          </p:cNvPr>
          <p:cNvPicPr>
            <a:picLocks noChangeAspect="1"/>
          </p:cNvPicPr>
          <p:nvPr userDrawn="1"/>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6003652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4" name="Picture 3">
            <a:extLst>
              <a:ext uri="{FF2B5EF4-FFF2-40B4-BE49-F238E27FC236}">
                <a16:creationId xmlns:a16="http://schemas.microsoft.com/office/drawing/2014/main" id="{8C21ADE0-5C6C-4D2E-BA8D-9FAB5A6E626E}"/>
              </a:ext>
            </a:extLst>
          </p:cNvPr>
          <p:cNvPicPr>
            <a:picLocks noChangeAspect="1"/>
          </p:cNvPicPr>
          <p:nvPr userDrawn="1"/>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4288875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p:txBody>
      </p:sp>
    </p:spTree>
    <p:extLst>
      <p:ext uri="{BB962C8B-B14F-4D97-AF65-F5344CB8AC3E}">
        <p14:creationId xmlns:p14="http://schemas.microsoft.com/office/powerpoint/2010/main" val="438668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8/10/2020</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dirty="0"/>
          </a:p>
        </p:txBody>
      </p:sp>
    </p:spTree>
    <p:extLst>
      <p:ext uri="{BB962C8B-B14F-4D97-AF65-F5344CB8AC3E}">
        <p14:creationId xmlns:p14="http://schemas.microsoft.com/office/powerpoint/2010/main" val="4101486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8/10/2020</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dirty="0"/>
          </a:p>
        </p:txBody>
      </p:sp>
    </p:spTree>
    <p:extLst>
      <p:ext uri="{BB962C8B-B14F-4D97-AF65-F5344CB8AC3E}">
        <p14:creationId xmlns:p14="http://schemas.microsoft.com/office/powerpoint/2010/main" val="248111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6CEAED55-5527-4FC3-B0D9-1BC4E0FB944D}" type="datetimeFigureOut">
              <a:rPr lang="en-US" smtClean="0"/>
              <a:t>8/10/2020</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6036372" y="6356350"/>
            <a:ext cx="2133600" cy="365125"/>
          </a:xfrm>
          <a:prstGeom prst="rect">
            <a:avLst/>
          </a:prstGeom>
        </p:spPr>
        <p:txBody>
          <a:bodyPr/>
          <a:lstStyle/>
          <a:p>
            <a:fld id="{C695C86C-B749-4A3B-89DA-65173622BE54}" type="slidenum">
              <a:rPr lang="en-US" smtClean="0"/>
              <a:t>‹#›</a:t>
            </a:fld>
            <a:endParaRPr lang="en-US" dirty="0"/>
          </a:p>
        </p:txBody>
      </p:sp>
    </p:spTree>
    <p:extLst>
      <p:ext uri="{BB962C8B-B14F-4D97-AF65-F5344CB8AC3E}">
        <p14:creationId xmlns:p14="http://schemas.microsoft.com/office/powerpoint/2010/main" val="174439459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image" Target="../media/image2.png"/><Relationship Id="rId5" Type="http://schemas.openxmlformats.org/officeDocument/2006/relationships/slideLayout" Target="../slideLayouts/slideLayout8.xml"/><Relationship Id="rId10" Type="http://schemas.openxmlformats.org/officeDocument/2006/relationships/image" Target="../media/image3.png"/><Relationship Id="rId4" Type="http://schemas.openxmlformats.org/officeDocument/2006/relationships/slideLayout" Target="../slideLayouts/slideLayout7.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987786"/>
      </p:ext>
    </p:extLst>
  </p:cSld>
  <p:clrMap bg1="lt1" tx1="dk1" bg2="lt2" tx2="dk2" accent1="accent1" accent2="accent2" accent3="accent3" accent4="accent4" accent5="accent5" accent6="accent6" hlink="hlink" folHlink="folHlink"/>
  <p:sldLayoutIdLst>
    <p:sldLayoutId id="2147483934" r:id="rId1"/>
    <p:sldLayoutId id="2147483935" r:id="rId2"/>
    <p:sldLayoutId id="2147483936" r:id="rId3"/>
  </p:sldLayoutIdLst>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10">
            <a:extLst>
              <a:ext uri="{28A0092B-C50C-407E-A947-70E740481C1C}">
                <a14:useLocalDpi xmlns:a14="http://schemas.microsoft.com/office/drawing/2010/main" val="0"/>
              </a:ext>
            </a:extLst>
          </a:blip>
          <a:srcRect l="139" t="208" r="79" b="371"/>
          <a:stretch/>
        </p:blipFill>
        <p:spPr bwMode="auto">
          <a:xfrm>
            <a:off x="5030" y="1063"/>
            <a:ext cx="9154872" cy="6848986"/>
          </a:xfrm>
          <a:prstGeom prst="rect">
            <a:avLst/>
          </a:prstGeom>
          <a:noFill/>
          <a:ln w="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0"/>
            <a:r>
              <a:rPr lang="en-US" dirty="0"/>
              <a:t>Click to edit Master text styles</a:t>
            </a:r>
          </a:p>
        </p:txBody>
      </p:sp>
      <p:sp>
        <p:nvSpPr>
          <p:cNvPr id="7" name="Footer Placeholder 3"/>
          <p:cNvSpPr txBox="1">
            <a:spLocks/>
          </p:cNvSpPr>
          <p:nvPr/>
        </p:nvSpPr>
        <p:spPr>
          <a:xfrm>
            <a:off x="1163782" y="6423727"/>
            <a:ext cx="2767054" cy="365125"/>
          </a:xfrm>
          <a:prstGeom prst="rect">
            <a:avLst/>
          </a:prstGeom>
        </p:spPr>
        <p:txBody>
          <a:bodyPr vert="horz" lIns="91440" tIns="45720" rIns="91440" bIns="45720" rtlCol="0" anchor="ct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dirty="0">
                <a:solidFill>
                  <a:schemeClr val="bg1"/>
                </a:solidFill>
              </a:rPr>
              <a:t>© [Oxford</a:t>
            </a:r>
            <a:r>
              <a:rPr lang="en-US" baseline="0" dirty="0">
                <a:solidFill>
                  <a:schemeClr val="bg1"/>
                </a:solidFill>
              </a:rPr>
              <a:t> University Press or author name],</a:t>
            </a:r>
            <a:r>
              <a:rPr lang="en-US" dirty="0">
                <a:solidFill>
                  <a:schemeClr val="bg1"/>
                </a:solidFill>
              </a:rPr>
              <a:t> 2019</a:t>
            </a:r>
          </a:p>
        </p:txBody>
      </p:sp>
      <p:sp>
        <p:nvSpPr>
          <p:cNvPr id="8" name="Slide Number Placeholder 4"/>
          <p:cNvSpPr txBox="1">
            <a:spLocks/>
          </p:cNvSpPr>
          <p:nvPr/>
        </p:nvSpPr>
        <p:spPr>
          <a:xfrm>
            <a:off x="8686800" y="6423727"/>
            <a:ext cx="389823"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03EA47-653C-4D08-BE86-5931AF95F427}" type="slidenum">
              <a:rPr lang="en-US" smtClean="0">
                <a:solidFill>
                  <a:schemeClr val="bg1"/>
                </a:solidFill>
              </a:rPr>
              <a:pPr/>
              <a:t>‹#›</a:t>
            </a:fld>
            <a:endParaRPr lang="en-US" dirty="0">
              <a:solidFill>
                <a:schemeClr val="bg1"/>
              </a:solidFill>
            </a:endParaRPr>
          </a:p>
        </p:txBody>
      </p:sp>
      <p:pic>
        <p:nvPicPr>
          <p:cNvPr id="9" name="Picture 8">
            <a:extLst>
              <a:ext uri="{FF2B5EF4-FFF2-40B4-BE49-F238E27FC236}">
                <a16:creationId xmlns:a16="http://schemas.microsoft.com/office/drawing/2014/main" id="{DB11EB2B-0846-4623-8B27-CF24A81847A5}"/>
              </a:ext>
            </a:extLst>
          </p:cNvPr>
          <p:cNvPicPr>
            <a:picLocks noChangeAspect="1"/>
          </p:cNvPicPr>
          <p:nvPr/>
        </p:nvPicPr>
        <p:blipFill>
          <a:blip r:embed="rId11"/>
          <a:stretch>
            <a:fillRect/>
          </a:stretch>
        </p:blipFill>
        <p:spPr>
          <a:xfrm>
            <a:off x="0" y="6331318"/>
            <a:ext cx="1163782" cy="526682"/>
          </a:xfrm>
          <a:prstGeom prst="rect">
            <a:avLst/>
          </a:prstGeom>
        </p:spPr>
      </p:pic>
    </p:spTree>
    <p:extLst>
      <p:ext uri="{BB962C8B-B14F-4D97-AF65-F5344CB8AC3E}">
        <p14:creationId xmlns:p14="http://schemas.microsoft.com/office/powerpoint/2010/main" val="839490661"/>
      </p:ext>
    </p:extLst>
  </p:cSld>
  <p:clrMap bg1="lt1" tx1="dk1" bg2="lt2" tx2="dk2" accent1="accent1" accent2="accent2" accent3="accent3" accent4="accent4" accent5="accent5" accent6="accent6" hlink="hlink" folHlink="folHlink"/>
  <p:sldLayoutIdLst>
    <p:sldLayoutId id="2147483938" r:id="rId1"/>
    <p:sldLayoutId id="2147483939" r:id="rId2"/>
    <p:sldLayoutId id="2147483940" r:id="rId3"/>
    <p:sldLayoutId id="2147483941" r:id="rId4"/>
    <p:sldLayoutId id="2147483942" r:id="rId5"/>
    <p:sldLayoutId id="2147483943" r:id="rId6"/>
    <p:sldLayoutId id="2147483944" r:id="rId7"/>
    <p:sldLayoutId id="2147483945" r:id="rId8"/>
  </p:sldLayoutIdLst>
  <p:txStyles>
    <p:titleStyle>
      <a:lvl1pPr algn="ctr" defTabSz="914400" rtl="0" eaLnBrk="1" latinLnBrk="0" hangingPunct="1">
        <a:spcBef>
          <a:spcPct val="0"/>
        </a:spcBef>
        <a:buNone/>
        <a:defRPr sz="3600" kern="1200">
          <a:solidFill>
            <a:schemeClr val="tx2">
              <a:lumMod val="7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baseline="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274ED4-9F4B-419D-860C-1298080DDD50}" type="datetimeFigureOut">
              <a:rPr lang="en-US" smtClean="0"/>
              <a:t>8/10/2020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2AD481-5BB6-4F80-BDB5-1CA862C1E2D4}" type="slidenum">
              <a:rPr lang="en-US" smtClean="0"/>
              <a:t>‹#›</a:t>
            </a:fld>
            <a:endParaRPr lang="en-US" dirty="0"/>
          </a:p>
        </p:txBody>
      </p:sp>
    </p:spTree>
    <p:extLst>
      <p:ext uri="{BB962C8B-B14F-4D97-AF65-F5344CB8AC3E}">
        <p14:creationId xmlns:p14="http://schemas.microsoft.com/office/powerpoint/2010/main" val="1832762685"/>
      </p:ext>
    </p:extLst>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0" r:id="rId4"/>
    <p:sldLayoutId id="2147483951" r:id="rId5"/>
    <p:sldLayoutId id="2147483952" r:id="rId6"/>
    <p:sldLayoutId id="2147483953" r:id="rId7"/>
    <p:sldLayoutId id="2147483954" r:id="rId8"/>
    <p:sldLayoutId id="2147483955" r:id="rId9"/>
    <p:sldLayoutId id="2147483956" r:id="rId10"/>
    <p:sldLayoutId id="214748395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US" dirty="0"/>
              <a:t>CHAPTER 1</a:t>
            </a:r>
          </a:p>
        </p:txBody>
      </p:sp>
      <p:sp>
        <p:nvSpPr>
          <p:cNvPr id="3" name="Subtitle 2"/>
          <p:cNvSpPr>
            <a:spLocks noGrp="1"/>
          </p:cNvSpPr>
          <p:nvPr>
            <p:ph type="subTitle" idx="1"/>
          </p:nvPr>
        </p:nvSpPr>
        <p:spPr/>
        <p:txBody>
          <a:bodyPr/>
          <a:lstStyle/>
          <a:p>
            <a:pPr>
              <a:spcBef>
                <a:spcPts val="0"/>
              </a:spcBef>
            </a:pPr>
            <a:r>
              <a:rPr lang="en-CA" dirty="0"/>
              <a:t>The Development of Roman Social History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533400"/>
            <a:ext cx="8229600" cy="1143000"/>
          </a:xfrm>
        </p:spPr>
        <p:txBody>
          <a:bodyPr/>
          <a:lstStyle/>
          <a:p>
            <a:r>
              <a:rPr lang="en-CA" altLang="en-US" sz="4000" dirty="0"/>
              <a:t>New Approaches to Ancient History, cont’d</a:t>
            </a:r>
            <a:endParaRPr lang="en-US" sz="4000" dirty="0"/>
          </a:p>
        </p:txBody>
      </p:sp>
      <p:sp>
        <p:nvSpPr>
          <p:cNvPr id="18435" name="Rectangle 3"/>
          <p:cNvSpPr>
            <a:spLocks noGrp="1" noChangeArrowheads="1"/>
          </p:cNvSpPr>
          <p:nvPr>
            <p:ph idx="1"/>
          </p:nvPr>
        </p:nvSpPr>
        <p:spPr>
          <a:xfrm>
            <a:off x="457200" y="1874837"/>
            <a:ext cx="8229600" cy="4525963"/>
          </a:xfrm>
        </p:spPr>
        <p:txBody>
          <a:bodyPr/>
          <a:lstStyle/>
          <a:p>
            <a:r>
              <a:rPr lang="en-US" dirty="0"/>
              <a:t>Michael Rostovtzeff</a:t>
            </a:r>
          </a:p>
          <a:p>
            <a:pPr lvl="1"/>
            <a:r>
              <a:rPr lang="en-US" dirty="0"/>
              <a:t>Fled Russia during the revolution and taught at Oxford and Yale</a:t>
            </a:r>
          </a:p>
          <a:p>
            <a:pPr lvl="1"/>
            <a:r>
              <a:rPr lang="en-US" dirty="0"/>
              <a:t>In 1926, he published </a:t>
            </a:r>
            <a:r>
              <a:rPr lang="en-US" i="1" dirty="0"/>
              <a:t>The Social and Economic History of the Roman Empire, </a:t>
            </a:r>
            <a:r>
              <a:rPr lang="en-US" dirty="0"/>
              <a:t>describing the relationships of social groups in light of economic considerations (a break with prosopographical perspective)</a:t>
            </a:r>
          </a:p>
          <a:p>
            <a:pPr lvl="1"/>
            <a:r>
              <a:rPr lang="en-US" dirty="0"/>
              <a:t>Believed that ancient Rome had two significant populations (rural and urban) in a hostile relationship (which some believe mirrors </a:t>
            </a:r>
            <a:r>
              <a:rPr lang="en-US" dirty="0" err="1"/>
              <a:t>Rostovtzeff’s</a:t>
            </a:r>
            <a:r>
              <a:rPr lang="en-US" dirty="0"/>
              <a:t> circumstances in Russia)</a:t>
            </a:r>
          </a:p>
          <a:p>
            <a:pPr lvl="1"/>
            <a:endParaRPr lang="en-US" dirty="0"/>
          </a:p>
        </p:txBody>
      </p:sp>
    </p:spTree>
    <p:extLst>
      <p:ext uri="{BB962C8B-B14F-4D97-AF65-F5344CB8AC3E}">
        <p14:creationId xmlns:p14="http://schemas.microsoft.com/office/powerpoint/2010/main" val="1365928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533400"/>
            <a:ext cx="8229600" cy="1143000"/>
          </a:xfrm>
        </p:spPr>
        <p:txBody>
          <a:bodyPr/>
          <a:lstStyle/>
          <a:p>
            <a:r>
              <a:rPr lang="en-CA" altLang="en-US" sz="4000" dirty="0"/>
              <a:t>New Approaches to Ancient History, cont’d</a:t>
            </a:r>
            <a:endParaRPr lang="en-US" sz="4000" dirty="0"/>
          </a:p>
        </p:txBody>
      </p:sp>
      <p:sp>
        <p:nvSpPr>
          <p:cNvPr id="18435" name="Rectangle 3"/>
          <p:cNvSpPr>
            <a:spLocks noGrp="1" noChangeArrowheads="1"/>
          </p:cNvSpPr>
          <p:nvPr>
            <p:ph idx="1"/>
          </p:nvPr>
        </p:nvSpPr>
        <p:spPr>
          <a:xfrm>
            <a:off x="457200" y="1874837"/>
            <a:ext cx="8229600" cy="4525963"/>
          </a:xfrm>
        </p:spPr>
        <p:txBody>
          <a:bodyPr/>
          <a:lstStyle/>
          <a:p>
            <a:r>
              <a:rPr lang="en-US" dirty="0"/>
              <a:t>Moses Finley</a:t>
            </a:r>
          </a:p>
          <a:p>
            <a:pPr lvl="1"/>
            <a:r>
              <a:rPr lang="en-US" dirty="0"/>
              <a:t>Scholar at an early age (Syracuse and Columbia University)</a:t>
            </a:r>
          </a:p>
          <a:p>
            <a:pPr lvl="1"/>
            <a:r>
              <a:rPr lang="en-US" dirty="0"/>
              <a:t>Most works dated to the 1960’s and beyond, but his approach developed earlier</a:t>
            </a:r>
          </a:p>
          <a:p>
            <a:pPr lvl="1"/>
            <a:r>
              <a:rPr lang="en-US" dirty="0"/>
              <a:t>Became interested in economics and social theory</a:t>
            </a:r>
          </a:p>
          <a:p>
            <a:pPr lvl="1"/>
            <a:r>
              <a:rPr lang="en-US" dirty="0"/>
              <a:t>Advocated for approaching ancient society from a variety of sources with help from models (questions or theories from other disciplines) to allow historians to raise and answers questions based on interpretations of the sources</a:t>
            </a:r>
          </a:p>
          <a:p>
            <a:pPr lvl="1"/>
            <a:r>
              <a:rPr lang="en-US" dirty="0"/>
              <a:t>Influenced by Weber’s social theory and Marxist theory</a:t>
            </a:r>
          </a:p>
          <a:p>
            <a:pPr lvl="1"/>
            <a:endParaRPr lang="en-US" dirty="0"/>
          </a:p>
        </p:txBody>
      </p:sp>
    </p:spTree>
    <p:extLst>
      <p:ext uri="{BB962C8B-B14F-4D97-AF65-F5344CB8AC3E}">
        <p14:creationId xmlns:p14="http://schemas.microsoft.com/office/powerpoint/2010/main" val="209326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533400"/>
            <a:ext cx="8229600" cy="1143000"/>
          </a:xfrm>
        </p:spPr>
        <p:txBody>
          <a:bodyPr/>
          <a:lstStyle/>
          <a:p>
            <a:r>
              <a:rPr lang="en-CA" altLang="en-US" sz="4000" dirty="0"/>
              <a:t>New Approaches to Ancient History, cont’d</a:t>
            </a:r>
            <a:endParaRPr lang="en-US" sz="4000" dirty="0"/>
          </a:p>
        </p:txBody>
      </p:sp>
      <p:sp>
        <p:nvSpPr>
          <p:cNvPr id="18435" name="Rectangle 3"/>
          <p:cNvSpPr>
            <a:spLocks noGrp="1" noChangeArrowheads="1"/>
          </p:cNvSpPr>
          <p:nvPr>
            <p:ph idx="1"/>
          </p:nvPr>
        </p:nvSpPr>
        <p:spPr>
          <a:xfrm>
            <a:off x="457200" y="1874837"/>
            <a:ext cx="8229600" cy="4525963"/>
          </a:xfrm>
        </p:spPr>
        <p:txBody>
          <a:bodyPr/>
          <a:lstStyle/>
          <a:p>
            <a:r>
              <a:rPr lang="en-US" dirty="0"/>
              <a:t>Moses Finley’s communist sympathies created employment problems, but he eventually became Professor of Ancient History at Cambridge</a:t>
            </a:r>
          </a:p>
          <a:p>
            <a:r>
              <a:rPr lang="en-US" dirty="0"/>
              <a:t>Other historians, thanks in part to the social upheavals of the 1960’s and 1970’s, also became interested in social history</a:t>
            </a:r>
          </a:p>
          <a:p>
            <a:pPr lvl="1"/>
            <a:r>
              <a:rPr lang="en-US" dirty="0"/>
              <a:t>E.g. Keith Hopkins </a:t>
            </a:r>
            <a:r>
              <a:rPr lang="en-CA" dirty="0"/>
              <a:t>a trained sociologist who </a:t>
            </a:r>
            <a:r>
              <a:rPr lang="en-US" dirty="0"/>
              <a:t>also eventually achieved a title of </a:t>
            </a:r>
            <a:r>
              <a:rPr lang="en-CA" dirty="0"/>
              <a:t>Professor of Ancient History at Cambridge whose studies sparked interest in demography (population studies)</a:t>
            </a:r>
            <a:endParaRPr lang="en-US" dirty="0"/>
          </a:p>
        </p:txBody>
      </p:sp>
    </p:spTree>
    <p:extLst>
      <p:ext uri="{BB962C8B-B14F-4D97-AF65-F5344CB8AC3E}">
        <p14:creationId xmlns:p14="http://schemas.microsoft.com/office/powerpoint/2010/main" val="19563597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533400"/>
            <a:ext cx="8229600" cy="1143000"/>
          </a:xfrm>
        </p:spPr>
        <p:txBody>
          <a:bodyPr/>
          <a:lstStyle/>
          <a:p>
            <a:r>
              <a:rPr lang="en-CA" altLang="en-US" sz="4000" dirty="0"/>
              <a:t>New Approaches to Ancient History, cont’d</a:t>
            </a:r>
            <a:endParaRPr lang="en-US" sz="4000" dirty="0"/>
          </a:p>
        </p:txBody>
      </p:sp>
      <p:sp>
        <p:nvSpPr>
          <p:cNvPr id="18435" name="Rectangle 3"/>
          <p:cNvSpPr>
            <a:spLocks noGrp="1" noChangeArrowheads="1"/>
          </p:cNvSpPr>
          <p:nvPr>
            <p:ph idx="1"/>
          </p:nvPr>
        </p:nvSpPr>
        <p:spPr>
          <a:xfrm>
            <a:off x="457200" y="1874837"/>
            <a:ext cx="8229600" cy="4525963"/>
          </a:xfrm>
        </p:spPr>
        <p:txBody>
          <a:bodyPr/>
          <a:lstStyle/>
          <a:p>
            <a:r>
              <a:rPr lang="en-US" dirty="0"/>
              <a:t>Key characteristics of the new approaches :</a:t>
            </a:r>
          </a:p>
          <a:p>
            <a:pPr lvl="1"/>
            <a:r>
              <a:rPr lang="en-US" dirty="0"/>
              <a:t>A willingness to consider both non-literary and literary sources opened new possibilities</a:t>
            </a:r>
          </a:p>
          <a:p>
            <a:pPr lvl="1"/>
            <a:r>
              <a:rPr lang="en-US" dirty="0"/>
              <a:t>A focus on elements of ancient society that are under-represented or indirectly represented (e.g. women), as well as different social elements (marriage, patronage, etc.…)</a:t>
            </a:r>
          </a:p>
          <a:p>
            <a:pPr lvl="1"/>
            <a:r>
              <a:rPr lang="en-US" dirty="0"/>
              <a:t>An appreciation of contributions to society by non-elites increased (e.g. a non-economic consideration of slavery in ancient Rome)</a:t>
            </a:r>
          </a:p>
        </p:txBody>
      </p:sp>
    </p:spTree>
    <p:extLst>
      <p:ext uri="{BB962C8B-B14F-4D97-AF65-F5344CB8AC3E}">
        <p14:creationId xmlns:p14="http://schemas.microsoft.com/office/powerpoint/2010/main" val="4111774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533400"/>
            <a:ext cx="8229600" cy="1143000"/>
          </a:xfrm>
        </p:spPr>
        <p:txBody>
          <a:bodyPr/>
          <a:lstStyle/>
          <a:p>
            <a:r>
              <a:rPr lang="en-CA" altLang="en-US" sz="4000" dirty="0"/>
              <a:t>New Approaches to Ancient History cont’d</a:t>
            </a:r>
            <a:endParaRPr lang="en-US" sz="4000" dirty="0"/>
          </a:p>
        </p:txBody>
      </p:sp>
      <p:sp>
        <p:nvSpPr>
          <p:cNvPr id="18435" name="Rectangle 3"/>
          <p:cNvSpPr>
            <a:spLocks noGrp="1" noChangeArrowheads="1"/>
          </p:cNvSpPr>
          <p:nvPr>
            <p:ph idx="1"/>
          </p:nvPr>
        </p:nvSpPr>
        <p:spPr>
          <a:xfrm>
            <a:off x="457200" y="1874837"/>
            <a:ext cx="8229600" cy="4525963"/>
          </a:xfrm>
        </p:spPr>
        <p:txBody>
          <a:bodyPr/>
          <a:lstStyle/>
          <a:p>
            <a:r>
              <a:rPr lang="en-US" dirty="0"/>
              <a:t>Many scholars in these areas are male, but social historical issues have attracted the attention of female scholar:</a:t>
            </a:r>
          </a:p>
          <a:p>
            <a:pPr lvl="1"/>
            <a:r>
              <a:rPr lang="en-US" dirty="0"/>
              <a:t>Beryle Rawson: In 1966 demonstrated the utility of tombstone inscriptions in tracing the legal composition of non-elite families in the early empire</a:t>
            </a:r>
          </a:p>
          <a:p>
            <a:pPr lvl="1"/>
            <a:r>
              <a:rPr lang="en-US" dirty="0"/>
              <a:t>Susan Treggiari: 1969 explicated the social location and importance of slaves in the late Republic</a:t>
            </a:r>
          </a:p>
        </p:txBody>
      </p:sp>
    </p:spTree>
    <p:extLst>
      <p:ext uri="{BB962C8B-B14F-4D97-AF65-F5344CB8AC3E}">
        <p14:creationId xmlns:p14="http://schemas.microsoft.com/office/powerpoint/2010/main" val="1728014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533400"/>
            <a:ext cx="8229600" cy="1143000"/>
          </a:xfrm>
        </p:spPr>
        <p:txBody>
          <a:bodyPr/>
          <a:lstStyle/>
          <a:p>
            <a:r>
              <a:rPr lang="en-CA" altLang="en-US" sz="4000" dirty="0"/>
              <a:t>New Approaches to Ancient History cont’d</a:t>
            </a:r>
            <a:endParaRPr lang="en-US" sz="4000" dirty="0"/>
          </a:p>
        </p:txBody>
      </p:sp>
      <p:sp>
        <p:nvSpPr>
          <p:cNvPr id="18435" name="Rectangle 3"/>
          <p:cNvSpPr>
            <a:spLocks noGrp="1" noChangeArrowheads="1"/>
          </p:cNvSpPr>
          <p:nvPr>
            <p:ph idx="1"/>
          </p:nvPr>
        </p:nvSpPr>
        <p:spPr>
          <a:xfrm>
            <a:off x="457200" y="1874837"/>
            <a:ext cx="8229600" cy="4525963"/>
          </a:xfrm>
        </p:spPr>
        <p:txBody>
          <a:bodyPr/>
          <a:lstStyle/>
          <a:p>
            <a:r>
              <a:rPr lang="en-US" dirty="0"/>
              <a:t>Both male and female scholars not focused on a not ancient “</a:t>
            </a:r>
            <a:r>
              <a:rPr lang="en-US" b="1" dirty="0"/>
              <a:t>achievements</a:t>
            </a:r>
            <a:r>
              <a:rPr lang="en-US" dirty="0"/>
              <a:t>” but a </a:t>
            </a:r>
            <a:r>
              <a:rPr lang="en-US" b="1" dirty="0"/>
              <a:t>range of questions </a:t>
            </a:r>
            <a:r>
              <a:rPr lang="en-US" dirty="0"/>
              <a:t>that have contemporary relevance:</a:t>
            </a:r>
          </a:p>
          <a:p>
            <a:pPr lvl="1"/>
            <a:r>
              <a:rPr lang="en-US" dirty="0"/>
              <a:t>The influence of ancient ideas and stereotypes about the physical body and social value</a:t>
            </a:r>
          </a:p>
          <a:p>
            <a:pPr lvl="1"/>
            <a:r>
              <a:rPr lang="en-US" dirty="0"/>
              <a:t>The presence and function of violence (for social difference)</a:t>
            </a:r>
          </a:p>
          <a:p>
            <a:pPr lvl="1"/>
            <a:r>
              <a:rPr lang="en-US" dirty="0"/>
              <a:t> Human Exploitation</a:t>
            </a:r>
          </a:p>
        </p:txBody>
      </p:sp>
    </p:spTree>
    <p:extLst>
      <p:ext uri="{BB962C8B-B14F-4D97-AF65-F5344CB8AC3E}">
        <p14:creationId xmlns:p14="http://schemas.microsoft.com/office/powerpoint/2010/main" val="17594222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533400"/>
            <a:ext cx="8229600" cy="1143000"/>
          </a:xfrm>
        </p:spPr>
        <p:txBody>
          <a:bodyPr/>
          <a:lstStyle/>
          <a:p>
            <a:r>
              <a:rPr lang="en-CA" altLang="en-US" sz="4000" dirty="0"/>
              <a:t>New Approaches to Ancient History cont’d</a:t>
            </a:r>
            <a:endParaRPr lang="en-US" sz="4000" dirty="0"/>
          </a:p>
        </p:txBody>
      </p:sp>
      <p:sp>
        <p:nvSpPr>
          <p:cNvPr id="18435" name="Rectangle 3"/>
          <p:cNvSpPr>
            <a:spLocks noGrp="1" noChangeArrowheads="1"/>
          </p:cNvSpPr>
          <p:nvPr>
            <p:ph idx="1"/>
          </p:nvPr>
        </p:nvSpPr>
        <p:spPr>
          <a:xfrm>
            <a:off x="457200" y="1874837"/>
            <a:ext cx="8229600" cy="4525963"/>
          </a:xfrm>
        </p:spPr>
        <p:txBody>
          <a:bodyPr/>
          <a:lstStyle/>
          <a:p>
            <a:r>
              <a:rPr lang="en-US" dirty="0"/>
              <a:t>As society changes, new areas of study are identified</a:t>
            </a:r>
          </a:p>
          <a:p>
            <a:pPr lvl="1"/>
            <a:r>
              <a:rPr lang="en-US" dirty="0"/>
              <a:t>Looking at the experiences of Roman provinces and their experience of the coming of Rome allows us to consider:</a:t>
            </a:r>
          </a:p>
          <a:p>
            <a:pPr lvl="2"/>
            <a:r>
              <a:rPr lang="en-US" dirty="0"/>
              <a:t>Cultural exchange in light of the removal of trade barriers between countries </a:t>
            </a:r>
          </a:p>
          <a:p>
            <a:pPr lvl="2"/>
            <a:r>
              <a:rPr lang="en-US" dirty="0"/>
              <a:t>Technological advances such as the social networking and its impact on cultural communication </a:t>
            </a:r>
          </a:p>
          <a:p>
            <a:pPr lvl="2"/>
            <a:r>
              <a:rPr lang="en-US" dirty="0"/>
              <a:t>The fate of traditional culture forms (e.g. language, food, etc.…)</a:t>
            </a:r>
          </a:p>
          <a:p>
            <a:pPr lvl="1"/>
            <a:r>
              <a:rPr lang="en-US" dirty="0"/>
              <a:t>A shift beyond traditional "Romanization” (i.e. paving over existing traditions in conquered lands) towards “blending,” recognizing </a:t>
            </a:r>
            <a:r>
              <a:rPr lang="en-US" b="1" dirty="0"/>
              <a:t>no single experience </a:t>
            </a:r>
            <a:r>
              <a:rPr lang="en-US" dirty="0"/>
              <a:t>to Roman rule</a:t>
            </a:r>
          </a:p>
          <a:p>
            <a:pPr lvl="2"/>
            <a:endParaRPr lang="en-US" dirty="0"/>
          </a:p>
        </p:txBody>
      </p:sp>
    </p:spTree>
    <p:extLst>
      <p:ext uri="{BB962C8B-B14F-4D97-AF65-F5344CB8AC3E}">
        <p14:creationId xmlns:p14="http://schemas.microsoft.com/office/powerpoint/2010/main" val="3571555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8F66D4-22B4-4890-AAC0-7122F273986D}"/>
              </a:ext>
            </a:extLst>
          </p:cNvPr>
          <p:cNvSpPr>
            <a:spLocks noGrp="1"/>
          </p:cNvSpPr>
          <p:nvPr>
            <p:ph type="title"/>
          </p:nvPr>
        </p:nvSpPr>
        <p:spPr>
          <a:xfrm>
            <a:off x="457200" y="549275"/>
            <a:ext cx="8229600" cy="1143000"/>
          </a:xfrm>
        </p:spPr>
        <p:txBody>
          <a:bodyPr/>
          <a:lstStyle/>
          <a:p>
            <a:r>
              <a:rPr lang="en-CA" dirty="0"/>
              <a:t>Social History and Classics: Debates and Problems </a:t>
            </a:r>
          </a:p>
        </p:txBody>
      </p:sp>
      <p:sp>
        <p:nvSpPr>
          <p:cNvPr id="3" name="Content Placeholder 2">
            <a:extLst>
              <a:ext uri="{FF2B5EF4-FFF2-40B4-BE49-F238E27FC236}">
                <a16:creationId xmlns:a16="http://schemas.microsoft.com/office/drawing/2014/main" id="{E3A31080-B443-4B72-BECB-70693887B9C3}"/>
              </a:ext>
            </a:extLst>
          </p:cNvPr>
          <p:cNvSpPr>
            <a:spLocks noGrp="1"/>
          </p:cNvSpPr>
          <p:nvPr>
            <p:ph idx="1"/>
          </p:nvPr>
        </p:nvSpPr>
        <p:spPr>
          <a:xfrm>
            <a:off x="457200" y="2103437"/>
            <a:ext cx="8229600" cy="4525963"/>
          </a:xfrm>
        </p:spPr>
        <p:txBody>
          <a:bodyPr/>
          <a:lstStyle/>
          <a:p>
            <a:r>
              <a:rPr lang="en-CA" dirty="0"/>
              <a:t>Social history was not met with enthusiasm or approval in all academic circles, nor were early pioneers endlessly open-minded</a:t>
            </a:r>
          </a:p>
          <a:p>
            <a:r>
              <a:rPr lang="en-CA" dirty="0"/>
              <a:t>Criticism has emerged within the field of ancient history – from traditionalists and social historians</a:t>
            </a:r>
          </a:p>
        </p:txBody>
      </p:sp>
    </p:spTree>
    <p:extLst>
      <p:ext uri="{BB962C8B-B14F-4D97-AF65-F5344CB8AC3E}">
        <p14:creationId xmlns:p14="http://schemas.microsoft.com/office/powerpoint/2010/main" val="16805233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E763A-2AD2-4316-A419-13EA8ED3BA1D}"/>
              </a:ext>
            </a:extLst>
          </p:cNvPr>
          <p:cNvSpPr>
            <a:spLocks noGrp="1"/>
          </p:cNvSpPr>
          <p:nvPr>
            <p:ph type="title"/>
          </p:nvPr>
        </p:nvSpPr>
        <p:spPr>
          <a:xfrm>
            <a:off x="457200" y="549275"/>
            <a:ext cx="8229600" cy="1143000"/>
          </a:xfrm>
        </p:spPr>
        <p:txBody>
          <a:bodyPr/>
          <a:lstStyle/>
          <a:p>
            <a:r>
              <a:rPr lang="en-CA" dirty="0"/>
              <a:t>Social History and Classics: Debates and Problems, cont’d</a:t>
            </a:r>
          </a:p>
        </p:txBody>
      </p:sp>
      <p:sp>
        <p:nvSpPr>
          <p:cNvPr id="3" name="Content Placeholder 2">
            <a:extLst>
              <a:ext uri="{FF2B5EF4-FFF2-40B4-BE49-F238E27FC236}">
                <a16:creationId xmlns:a16="http://schemas.microsoft.com/office/drawing/2014/main" id="{3583501A-9F12-4624-80D9-4B529C70635D}"/>
              </a:ext>
            </a:extLst>
          </p:cNvPr>
          <p:cNvSpPr>
            <a:spLocks noGrp="1"/>
          </p:cNvSpPr>
          <p:nvPr>
            <p:ph idx="1"/>
          </p:nvPr>
        </p:nvSpPr>
        <p:spPr>
          <a:xfrm>
            <a:off x="457200" y="2027237"/>
            <a:ext cx="8229600" cy="4525963"/>
          </a:xfrm>
        </p:spPr>
        <p:txBody>
          <a:bodyPr/>
          <a:lstStyle/>
          <a:p>
            <a:r>
              <a:rPr lang="en-CA" dirty="0"/>
              <a:t>First problem: the proper relationship between the historian and the ancient source (in particular with literary sources)</a:t>
            </a:r>
          </a:p>
          <a:p>
            <a:pPr lvl="1"/>
            <a:r>
              <a:rPr lang="en-CA" dirty="0"/>
              <a:t>Some, such as Badian or Millar, believe the historian must follow the sources</a:t>
            </a:r>
          </a:p>
          <a:p>
            <a:pPr lvl="1"/>
            <a:r>
              <a:rPr lang="en-CA" dirty="0"/>
              <a:t>Others, such as Hopkins, believe treating sources as ‘sacred texts’ is misguided for many reason (e.g. historians are </a:t>
            </a:r>
            <a:r>
              <a:rPr lang="en-CA" b="1" dirty="0"/>
              <a:t>interpreting</a:t>
            </a:r>
            <a:r>
              <a:rPr lang="en-CA" dirty="0"/>
              <a:t> the words from their original languages)</a:t>
            </a:r>
          </a:p>
        </p:txBody>
      </p:sp>
    </p:spTree>
    <p:extLst>
      <p:ext uri="{BB962C8B-B14F-4D97-AF65-F5344CB8AC3E}">
        <p14:creationId xmlns:p14="http://schemas.microsoft.com/office/powerpoint/2010/main" val="2350518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E763A-2AD2-4316-A419-13EA8ED3BA1D}"/>
              </a:ext>
            </a:extLst>
          </p:cNvPr>
          <p:cNvSpPr>
            <a:spLocks noGrp="1"/>
          </p:cNvSpPr>
          <p:nvPr>
            <p:ph type="title"/>
          </p:nvPr>
        </p:nvSpPr>
        <p:spPr>
          <a:xfrm>
            <a:off x="457200" y="549275"/>
            <a:ext cx="8229600" cy="1143000"/>
          </a:xfrm>
        </p:spPr>
        <p:txBody>
          <a:bodyPr/>
          <a:lstStyle/>
          <a:p>
            <a:r>
              <a:rPr lang="en-CA" dirty="0"/>
              <a:t>Social History and Classics: Debates and Problems, cont’d</a:t>
            </a:r>
          </a:p>
        </p:txBody>
      </p:sp>
      <p:sp>
        <p:nvSpPr>
          <p:cNvPr id="3" name="Content Placeholder 2">
            <a:extLst>
              <a:ext uri="{FF2B5EF4-FFF2-40B4-BE49-F238E27FC236}">
                <a16:creationId xmlns:a16="http://schemas.microsoft.com/office/drawing/2014/main" id="{3583501A-9F12-4624-80D9-4B529C70635D}"/>
              </a:ext>
            </a:extLst>
          </p:cNvPr>
          <p:cNvSpPr>
            <a:spLocks noGrp="1"/>
          </p:cNvSpPr>
          <p:nvPr>
            <p:ph idx="1"/>
          </p:nvPr>
        </p:nvSpPr>
        <p:spPr>
          <a:xfrm>
            <a:off x="457200" y="2027237"/>
            <a:ext cx="8229600" cy="4525963"/>
          </a:xfrm>
        </p:spPr>
        <p:txBody>
          <a:bodyPr/>
          <a:lstStyle/>
          <a:p>
            <a:r>
              <a:rPr lang="en-CA" dirty="0"/>
              <a:t>Other historians fall somewhere between the two treatments of literary sources</a:t>
            </a:r>
          </a:p>
          <a:p>
            <a:pPr lvl="1"/>
            <a:r>
              <a:rPr lang="en-CA" dirty="0"/>
              <a:t>While uncommon to view a literary source as unvarnished truth, they question how it should be interpreted in light:</a:t>
            </a:r>
          </a:p>
          <a:p>
            <a:pPr lvl="2"/>
            <a:r>
              <a:rPr lang="en-CA" dirty="0"/>
              <a:t>How to describe what is normal or exceptional?</a:t>
            </a:r>
          </a:p>
          <a:p>
            <a:pPr lvl="2"/>
            <a:r>
              <a:rPr lang="en-CA" dirty="0"/>
              <a:t>Describing stereotypes: what is their relationship to reality?</a:t>
            </a:r>
          </a:p>
          <a:p>
            <a:pPr lvl="2"/>
            <a:r>
              <a:rPr lang="en-CA" dirty="0"/>
              <a:t>Contradictory impressions from multiple sources: which is to be followed?</a:t>
            </a:r>
          </a:p>
          <a:p>
            <a:pPr lvl="2"/>
            <a:r>
              <a:rPr lang="en-CA" dirty="0"/>
              <a:t>What has priority: the ancient sources or the theoretical framework used to interpret them? </a:t>
            </a:r>
          </a:p>
          <a:p>
            <a:pPr lvl="2"/>
            <a:endParaRPr lang="en-CA" dirty="0"/>
          </a:p>
        </p:txBody>
      </p:sp>
    </p:spTree>
    <p:extLst>
      <p:ext uri="{BB962C8B-B14F-4D97-AF65-F5344CB8AC3E}">
        <p14:creationId xmlns:p14="http://schemas.microsoft.com/office/powerpoint/2010/main" val="119280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a:t>Introduction</a:t>
            </a:r>
          </a:p>
        </p:txBody>
      </p:sp>
      <p:sp>
        <p:nvSpPr>
          <p:cNvPr id="6147" name="Rectangle 3"/>
          <p:cNvSpPr>
            <a:spLocks noGrp="1" noChangeArrowheads="1"/>
          </p:cNvSpPr>
          <p:nvPr>
            <p:ph idx="1"/>
          </p:nvPr>
        </p:nvSpPr>
        <p:spPr/>
        <p:txBody>
          <a:bodyPr/>
          <a:lstStyle/>
          <a:p>
            <a:r>
              <a:rPr lang="en-US" dirty="0"/>
              <a:t>Interest in the experiences of people in the ancient world beyond wealthy male citizens is relatively new in Classics and Roman studies</a:t>
            </a:r>
          </a:p>
          <a:p>
            <a:r>
              <a:rPr lang="en-US" dirty="0"/>
              <a:t>This contrasts how Roman history was previously written with more contemporary social historical approaches</a:t>
            </a:r>
          </a:p>
          <a:p>
            <a:pPr lvl="1"/>
            <a:r>
              <a:rPr lang="en-US" dirty="0"/>
              <a:t>Social historical approaches encompasses a consideration of all segments of society and utilizes a variety of source materials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E763A-2AD2-4316-A419-13EA8ED3BA1D}"/>
              </a:ext>
            </a:extLst>
          </p:cNvPr>
          <p:cNvSpPr>
            <a:spLocks noGrp="1"/>
          </p:cNvSpPr>
          <p:nvPr>
            <p:ph type="title"/>
          </p:nvPr>
        </p:nvSpPr>
        <p:spPr>
          <a:xfrm>
            <a:off x="457200" y="549275"/>
            <a:ext cx="8229600" cy="1143000"/>
          </a:xfrm>
        </p:spPr>
        <p:txBody>
          <a:bodyPr/>
          <a:lstStyle/>
          <a:p>
            <a:r>
              <a:rPr lang="en-CA" dirty="0"/>
              <a:t>Social History and Classics: Debates and Problems, cont’d</a:t>
            </a:r>
          </a:p>
        </p:txBody>
      </p:sp>
      <p:sp>
        <p:nvSpPr>
          <p:cNvPr id="3" name="Content Placeholder 2">
            <a:extLst>
              <a:ext uri="{FF2B5EF4-FFF2-40B4-BE49-F238E27FC236}">
                <a16:creationId xmlns:a16="http://schemas.microsoft.com/office/drawing/2014/main" id="{3583501A-9F12-4624-80D9-4B529C70635D}"/>
              </a:ext>
            </a:extLst>
          </p:cNvPr>
          <p:cNvSpPr>
            <a:spLocks noGrp="1"/>
          </p:cNvSpPr>
          <p:nvPr>
            <p:ph idx="1"/>
          </p:nvPr>
        </p:nvSpPr>
        <p:spPr>
          <a:xfrm>
            <a:off x="457200" y="1874837"/>
            <a:ext cx="8229600" cy="4525963"/>
          </a:xfrm>
        </p:spPr>
        <p:txBody>
          <a:bodyPr/>
          <a:lstStyle/>
          <a:p>
            <a:r>
              <a:rPr lang="en-CA" dirty="0"/>
              <a:t>Second problem: use of words and terminology</a:t>
            </a:r>
          </a:p>
          <a:p>
            <a:pPr lvl="1"/>
            <a:r>
              <a:rPr lang="en-CA" dirty="0"/>
              <a:t>The use of ill-defined terms of concepts (which the accuser argues results in narrow or superficial studies)</a:t>
            </a:r>
          </a:p>
          <a:p>
            <a:pPr lvl="1"/>
            <a:r>
              <a:rPr lang="en-CA" dirty="0"/>
              <a:t>Jargon: using words atypical or whose meaning is not immediately obvious to their audience</a:t>
            </a:r>
          </a:p>
          <a:p>
            <a:pPr lvl="2"/>
            <a:r>
              <a:rPr lang="en-CA" dirty="0"/>
              <a:t>In this case, readers see words as concealing, not communicating meaning</a:t>
            </a:r>
          </a:p>
          <a:p>
            <a:pPr lvl="2"/>
            <a:r>
              <a:rPr lang="en-CA" dirty="0"/>
              <a:t>To no small extent, theory can be understood as a method by which questions may be asked, but only certain or limited answers may be offered</a:t>
            </a:r>
          </a:p>
          <a:p>
            <a:pPr lvl="2"/>
            <a:endParaRPr lang="en-CA" dirty="0"/>
          </a:p>
        </p:txBody>
      </p:sp>
    </p:spTree>
    <p:extLst>
      <p:ext uri="{BB962C8B-B14F-4D97-AF65-F5344CB8AC3E}">
        <p14:creationId xmlns:p14="http://schemas.microsoft.com/office/powerpoint/2010/main" val="1435426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E763A-2AD2-4316-A419-13EA8ED3BA1D}"/>
              </a:ext>
            </a:extLst>
          </p:cNvPr>
          <p:cNvSpPr>
            <a:spLocks noGrp="1"/>
          </p:cNvSpPr>
          <p:nvPr>
            <p:ph type="title"/>
          </p:nvPr>
        </p:nvSpPr>
        <p:spPr>
          <a:xfrm>
            <a:off x="457200" y="549275"/>
            <a:ext cx="8229600" cy="1143000"/>
          </a:xfrm>
        </p:spPr>
        <p:txBody>
          <a:bodyPr/>
          <a:lstStyle/>
          <a:p>
            <a:r>
              <a:rPr lang="en-CA" dirty="0"/>
              <a:t>Social History and Classics: Debates and Problems, cont’d</a:t>
            </a:r>
          </a:p>
        </p:txBody>
      </p:sp>
      <p:sp>
        <p:nvSpPr>
          <p:cNvPr id="3" name="Content Placeholder 2">
            <a:extLst>
              <a:ext uri="{FF2B5EF4-FFF2-40B4-BE49-F238E27FC236}">
                <a16:creationId xmlns:a16="http://schemas.microsoft.com/office/drawing/2014/main" id="{3583501A-9F12-4624-80D9-4B529C70635D}"/>
              </a:ext>
            </a:extLst>
          </p:cNvPr>
          <p:cNvSpPr>
            <a:spLocks noGrp="1"/>
          </p:cNvSpPr>
          <p:nvPr>
            <p:ph idx="1"/>
          </p:nvPr>
        </p:nvSpPr>
        <p:spPr>
          <a:xfrm>
            <a:off x="457200" y="2027237"/>
            <a:ext cx="8229600" cy="4525963"/>
          </a:xfrm>
        </p:spPr>
        <p:txBody>
          <a:bodyPr/>
          <a:lstStyle/>
          <a:p>
            <a:r>
              <a:rPr lang="en-CA" dirty="0"/>
              <a:t>Third problem: the use of cross-cultural comparison</a:t>
            </a:r>
          </a:p>
          <a:p>
            <a:pPr lvl="1"/>
            <a:r>
              <a:rPr lang="en-CA" dirty="0"/>
              <a:t>E.g. accounts of American antebellum slaves used to think about the Roman slaves and to suggest ways of resistance</a:t>
            </a:r>
          </a:p>
          <a:p>
            <a:pPr lvl="1"/>
            <a:r>
              <a:rPr lang="en-CA" dirty="0"/>
              <a:t>The issue: such comparisons require the two societies to be internally homogeneous to some extent, yet most societies experience local variation or change over time (i.e. which places and times being compared matters)</a:t>
            </a:r>
          </a:p>
          <a:p>
            <a:pPr lvl="2"/>
            <a:r>
              <a:rPr lang="en-CA" dirty="0"/>
              <a:t>E.g. are economics and technology the only factors that drive social change? If there are other factors, what are they?</a:t>
            </a:r>
          </a:p>
        </p:txBody>
      </p:sp>
    </p:spTree>
    <p:extLst>
      <p:ext uri="{BB962C8B-B14F-4D97-AF65-F5344CB8AC3E}">
        <p14:creationId xmlns:p14="http://schemas.microsoft.com/office/powerpoint/2010/main" val="3545845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E763A-2AD2-4316-A419-13EA8ED3BA1D}"/>
              </a:ext>
            </a:extLst>
          </p:cNvPr>
          <p:cNvSpPr>
            <a:spLocks noGrp="1"/>
          </p:cNvSpPr>
          <p:nvPr>
            <p:ph type="title"/>
          </p:nvPr>
        </p:nvSpPr>
        <p:spPr>
          <a:xfrm>
            <a:off x="457200" y="549275"/>
            <a:ext cx="8229600" cy="1143000"/>
          </a:xfrm>
        </p:spPr>
        <p:txBody>
          <a:bodyPr/>
          <a:lstStyle/>
          <a:p>
            <a:r>
              <a:rPr lang="en-CA" dirty="0"/>
              <a:t>Social History and Classics: Debates and Problems, cont’d</a:t>
            </a:r>
          </a:p>
        </p:txBody>
      </p:sp>
      <p:sp>
        <p:nvSpPr>
          <p:cNvPr id="3" name="Content Placeholder 2">
            <a:extLst>
              <a:ext uri="{FF2B5EF4-FFF2-40B4-BE49-F238E27FC236}">
                <a16:creationId xmlns:a16="http://schemas.microsoft.com/office/drawing/2014/main" id="{3583501A-9F12-4624-80D9-4B529C70635D}"/>
              </a:ext>
            </a:extLst>
          </p:cNvPr>
          <p:cNvSpPr>
            <a:spLocks noGrp="1"/>
          </p:cNvSpPr>
          <p:nvPr>
            <p:ph idx="1"/>
          </p:nvPr>
        </p:nvSpPr>
        <p:spPr>
          <a:xfrm>
            <a:off x="457200" y="2027237"/>
            <a:ext cx="8229600" cy="4525963"/>
          </a:xfrm>
        </p:spPr>
        <p:txBody>
          <a:bodyPr/>
          <a:lstStyle/>
          <a:p>
            <a:r>
              <a:rPr lang="en-CA" dirty="0"/>
              <a:t>Finally there is the issue of anachronism:</a:t>
            </a:r>
          </a:p>
          <a:p>
            <a:pPr lvl="1"/>
            <a:r>
              <a:rPr lang="en-CA" dirty="0"/>
              <a:t>For some, using descriptive terms, theories, and models from other disciplines, or use of observance from other cultures or historical societies risk using concepts that are inapplicable to the society under study </a:t>
            </a:r>
          </a:p>
          <a:p>
            <a:pPr lvl="1"/>
            <a:r>
              <a:rPr lang="en-CA" dirty="0"/>
              <a:t>Others argue anachronism can not be avoided, regardless of a framework</a:t>
            </a:r>
          </a:p>
          <a:p>
            <a:pPr lvl="2"/>
            <a:r>
              <a:rPr lang="en-CA" dirty="0"/>
              <a:t>Back again to the challenge of writing about an ancient society in a modern language</a:t>
            </a:r>
          </a:p>
        </p:txBody>
      </p:sp>
    </p:spTree>
    <p:extLst>
      <p:ext uri="{BB962C8B-B14F-4D97-AF65-F5344CB8AC3E}">
        <p14:creationId xmlns:p14="http://schemas.microsoft.com/office/powerpoint/2010/main" val="25356140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E763A-2AD2-4316-A419-13EA8ED3BA1D}"/>
              </a:ext>
            </a:extLst>
          </p:cNvPr>
          <p:cNvSpPr>
            <a:spLocks noGrp="1"/>
          </p:cNvSpPr>
          <p:nvPr>
            <p:ph type="title"/>
          </p:nvPr>
        </p:nvSpPr>
        <p:spPr>
          <a:xfrm>
            <a:off x="457200" y="549275"/>
            <a:ext cx="8229600" cy="1143000"/>
          </a:xfrm>
        </p:spPr>
        <p:txBody>
          <a:bodyPr/>
          <a:lstStyle/>
          <a:p>
            <a:r>
              <a:rPr lang="en-CA" dirty="0"/>
              <a:t>Social History and Classics: Debates and Problems, cont’d</a:t>
            </a:r>
          </a:p>
        </p:txBody>
      </p:sp>
      <p:sp>
        <p:nvSpPr>
          <p:cNvPr id="3" name="Content Placeholder 2">
            <a:extLst>
              <a:ext uri="{FF2B5EF4-FFF2-40B4-BE49-F238E27FC236}">
                <a16:creationId xmlns:a16="http://schemas.microsoft.com/office/drawing/2014/main" id="{3583501A-9F12-4624-80D9-4B529C70635D}"/>
              </a:ext>
            </a:extLst>
          </p:cNvPr>
          <p:cNvSpPr>
            <a:spLocks noGrp="1"/>
          </p:cNvSpPr>
          <p:nvPr>
            <p:ph idx="1"/>
          </p:nvPr>
        </p:nvSpPr>
        <p:spPr>
          <a:xfrm>
            <a:off x="457200" y="1874837"/>
            <a:ext cx="8229600" cy="4525963"/>
          </a:xfrm>
        </p:spPr>
        <p:txBody>
          <a:bodyPr/>
          <a:lstStyle/>
          <a:p>
            <a:r>
              <a:rPr lang="en-CA" dirty="0"/>
              <a:t>The challenge with all the problems:</a:t>
            </a:r>
          </a:p>
          <a:p>
            <a:pPr lvl="1"/>
            <a:r>
              <a:rPr lang="en-CA" dirty="0"/>
              <a:t>Not that someone </a:t>
            </a:r>
            <a:r>
              <a:rPr lang="en-CA" b="1" dirty="0"/>
              <a:t>must</a:t>
            </a:r>
            <a:r>
              <a:rPr lang="en-CA" dirty="0"/>
              <a:t> be wrong</a:t>
            </a:r>
          </a:p>
          <a:p>
            <a:pPr lvl="1"/>
            <a:r>
              <a:rPr lang="en-CA" dirty="0"/>
              <a:t>That no one can be </a:t>
            </a:r>
            <a:r>
              <a:rPr lang="en-CA" b="1" dirty="0"/>
              <a:t>absolutely</a:t>
            </a:r>
            <a:r>
              <a:rPr lang="en-CA" dirty="0"/>
              <a:t> right </a:t>
            </a:r>
          </a:p>
          <a:p>
            <a:r>
              <a:rPr lang="en-CA" dirty="0"/>
              <a:t>The debate does not dampen the field: </a:t>
            </a:r>
          </a:p>
          <a:p>
            <a:pPr lvl="1"/>
            <a:r>
              <a:rPr lang="en-CA" dirty="0"/>
              <a:t>Is a productive force: problems generate discussion (the lifeblood of academic disciplines)</a:t>
            </a:r>
          </a:p>
          <a:p>
            <a:pPr lvl="1"/>
            <a:endParaRPr lang="en-CA" dirty="0"/>
          </a:p>
        </p:txBody>
      </p:sp>
    </p:spTree>
    <p:extLst>
      <p:ext uri="{BB962C8B-B14F-4D97-AF65-F5344CB8AC3E}">
        <p14:creationId xmlns:p14="http://schemas.microsoft.com/office/powerpoint/2010/main" val="34607165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E763A-2AD2-4316-A419-13EA8ED3BA1D}"/>
              </a:ext>
            </a:extLst>
          </p:cNvPr>
          <p:cNvSpPr>
            <a:spLocks noGrp="1"/>
          </p:cNvSpPr>
          <p:nvPr>
            <p:ph type="title"/>
          </p:nvPr>
        </p:nvSpPr>
        <p:spPr>
          <a:xfrm>
            <a:off x="457200" y="549275"/>
            <a:ext cx="8229600" cy="1143000"/>
          </a:xfrm>
        </p:spPr>
        <p:txBody>
          <a:bodyPr/>
          <a:lstStyle/>
          <a:p>
            <a:r>
              <a:rPr lang="en-CA" dirty="0"/>
              <a:t>Social History and This Volume </a:t>
            </a:r>
          </a:p>
        </p:txBody>
      </p:sp>
      <p:sp>
        <p:nvSpPr>
          <p:cNvPr id="3" name="Content Placeholder 2">
            <a:extLst>
              <a:ext uri="{FF2B5EF4-FFF2-40B4-BE49-F238E27FC236}">
                <a16:creationId xmlns:a16="http://schemas.microsoft.com/office/drawing/2014/main" id="{3583501A-9F12-4624-80D9-4B529C70635D}"/>
              </a:ext>
            </a:extLst>
          </p:cNvPr>
          <p:cNvSpPr>
            <a:spLocks noGrp="1"/>
          </p:cNvSpPr>
          <p:nvPr>
            <p:ph idx="1"/>
          </p:nvPr>
        </p:nvSpPr>
        <p:spPr>
          <a:xfrm>
            <a:off x="2209800" y="1874837"/>
            <a:ext cx="6477000" cy="4525963"/>
          </a:xfrm>
        </p:spPr>
        <p:txBody>
          <a:bodyPr/>
          <a:lstStyle/>
          <a:p>
            <a:r>
              <a:rPr lang="en-CA" dirty="0"/>
              <a:t>Two issues of particular relevance</a:t>
            </a:r>
          </a:p>
          <a:p>
            <a:r>
              <a:rPr lang="en-CA" dirty="0"/>
              <a:t>First: history as “history with the politics left out” as being the correct view of history</a:t>
            </a:r>
          </a:p>
          <a:p>
            <a:pPr lvl="1"/>
            <a:r>
              <a:rPr lang="en-CA" dirty="0"/>
              <a:t>Now a widely rejected perspective</a:t>
            </a:r>
          </a:p>
          <a:p>
            <a:pPr lvl="1"/>
            <a:r>
              <a:rPr lang="en-CA" dirty="0"/>
              <a:t>Increasingly clear politics and society did not function in isolation, so political history and social history have something to offer each other (i.e. a sensitivity to one, increases an understanding of the other)</a:t>
            </a:r>
          </a:p>
        </p:txBody>
      </p:sp>
      <p:pic>
        <p:nvPicPr>
          <p:cNvPr id="5" name="Picture 4" descr="A close up of a coin&#10;&#10;Description automatically generated">
            <a:extLst>
              <a:ext uri="{FF2B5EF4-FFF2-40B4-BE49-F238E27FC236}">
                <a16:creationId xmlns:a16="http://schemas.microsoft.com/office/drawing/2014/main" id="{B22042E6-8B85-4CA6-916E-56DF35BAE678}"/>
              </a:ext>
            </a:extLst>
          </p:cNvPr>
          <p:cNvPicPr>
            <a:picLocks noChangeAspect="1"/>
          </p:cNvPicPr>
          <p:nvPr/>
        </p:nvPicPr>
        <p:blipFill rotWithShape="1">
          <a:blip r:embed="rId2">
            <a:extLst>
              <a:ext uri="{28A0092B-C50C-407E-A947-70E740481C1C}">
                <a14:useLocalDpi xmlns:a14="http://schemas.microsoft.com/office/drawing/2010/main" val="0"/>
              </a:ext>
            </a:extLst>
          </a:blip>
          <a:srcRect l="6800" t="22805" r="51225" b="22805"/>
          <a:stretch/>
        </p:blipFill>
        <p:spPr>
          <a:xfrm>
            <a:off x="304800" y="1883697"/>
            <a:ext cx="1752600" cy="1603332"/>
          </a:xfrm>
          <a:prstGeom prst="rect">
            <a:avLst/>
          </a:prstGeom>
        </p:spPr>
      </p:pic>
      <p:pic>
        <p:nvPicPr>
          <p:cNvPr id="7" name="Picture 6" descr="A close up of a coin&#10;&#10;Description automatically generated">
            <a:extLst>
              <a:ext uri="{FF2B5EF4-FFF2-40B4-BE49-F238E27FC236}">
                <a16:creationId xmlns:a16="http://schemas.microsoft.com/office/drawing/2014/main" id="{B098D444-818E-4E2A-A184-26FC989568CE}"/>
              </a:ext>
            </a:extLst>
          </p:cNvPr>
          <p:cNvPicPr>
            <a:picLocks noChangeAspect="1"/>
          </p:cNvPicPr>
          <p:nvPr/>
        </p:nvPicPr>
        <p:blipFill rotWithShape="1">
          <a:blip r:embed="rId2">
            <a:extLst>
              <a:ext uri="{28A0092B-C50C-407E-A947-70E740481C1C}">
                <a14:useLocalDpi xmlns:a14="http://schemas.microsoft.com/office/drawing/2010/main" val="0"/>
              </a:ext>
            </a:extLst>
          </a:blip>
          <a:srcRect l="54502" t="23550" r="3523" b="22060"/>
          <a:stretch/>
        </p:blipFill>
        <p:spPr>
          <a:xfrm>
            <a:off x="304800" y="3429000"/>
            <a:ext cx="1752600" cy="1603332"/>
          </a:xfrm>
          <a:prstGeom prst="rect">
            <a:avLst/>
          </a:prstGeom>
        </p:spPr>
      </p:pic>
    </p:spTree>
    <p:extLst>
      <p:ext uri="{BB962C8B-B14F-4D97-AF65-F5344CB8AC3E}">
        <p14:creationId xmlns:p14="http://schemas.microsoft.com/office/powerpoint/2010/main" val="14413589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E763A-2AD2-4316-A419-13EA8ED3BA1D}"/>
              </a:ext>
            </a:extLst>
          </p:cNvPr>
          <p:cNvSpPr>
            <a:spLocks noGrp="1"/>
          </p:cNvSpPr>
          <p:nvPr>
            <p:ph type="title"/>
          </p:nvPr>
        </p:nvSpPr>
        <p:spPr>
          <a:xfrm>
            <a:off x="457200" y="549275"/>
            <a:ext cx="8229600" cy="1143000"/>
          </a:xfrm>
        </p:spPr>
        <p:txBody>
          <a:bodyPr/>
          <a:lstStyle/>
          <a:p>
            <a:r>
              <a:rPr lang="en-CA" dirty="0"/>
              <a:t>Social History and This Volume, cont’d </a:t>
            </a:r>
          </a:p>
        </p:txBody>
      </p:sp>
      <p:sp>
        <p:nvSpPr>
          <p:cNvPr id="3" name="Content Placeholder 2">
            <a:extLst>
              <a:ext uri="{FF2B5EF4-FFF2-40B4-BE49-F238E27FC236}">
                <a16:creationId xmlns:a16="http://schemas.microsoft.com/office/drawing/2014/main" id="{3583501A-9F12-4624-80D9-4B529C70635D}"/>
              </a:ext>
            </a:extLst>
          </p:cNvPr>
          <p:cNvSpPr>
            <a:spLocks noGrp="1"/>
          </p:cNvSpPr>
          <p:nvPr>
            <p:ph idx="1"/>
          </p:nvPr>
        </p:nvSpPr>
        <p:spPr>
          <a:xfrm>
            <a:off x="457200" y="1874837"/>
            <a:ext cx="8229600" cy="4525963"/>
          </a:xfrm>
        </p:spPr>
        <p:txBody>
          <a:bodyPr/>
          <a:lstStyle/>
          <a:p>
            <a:r>
              <a:rPr lang="en-CA" dirty="0"/>
              <a:t>Examples:</a:t>
            </a:r>
          </a:p>
          <a:p>
            <a:pPr lvl="1"/>
            <a:r>
              <a:rPr lang="en-CA" dirty="0"/>
              <a:t>Understanding the influx of slaves into the Roman economy from successful wars binds the history of slavery in Rome to it’s political expansion, such as the case land reforms and women’s labour</a:t>
            </a:r>
          </a:p>
          <a:p>
            <a:pPr lvl="1"/>
            <a:r>
              <a:rPr lang="en-CA" dirty="0"/>
              <a:t>Tiberius Sempronius Gracchus’s land ownership reforms are generally understood to have been aimed at helping Italian peasant farmers</a:t>
            </a:r>
          </a:p>
          <a:p>
            <a:pPr lvl="2"/>
            <a:r>
              <a:rPr lang="en-CA" dirty="0"/>
              <a:t>The long accepted explanation is root in Rome's foreign wars and the needs for male conscripts for long tours of duty away from their farms but this does not account for other people (women) who also worked the farms</a:t>
            </a:r>
          </a:p>
        </p:txBody>
      </p:sp>
    </p:spTree>
    <p:extLst>
      <p:ext uri="{BB962C8B-B14F-4D97-AF65-F5344CB8AC3E}">
        <p14:creationId xmlns:p14="http://schemas.microsoft.com/office/powerpoint/2010/main" val="5903452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E763A-2AD2-4316-A419-13EA8ED3BA1D}"/>
              </a:ext>
            </a:extLst>
          </p:cNvPr>
          <p:cNvSpPr>
            <a:spLocks noGrp="1"/>
          </p:cNvSpPr>
          <p:nvPr>
            <p:ph type="title"/>
          </p:nvPr>
        </p:nvSpPr>
        <p:spPr>
          <a:xfrm>
            <a:off x="457200" y="549275"/>
            <a:ext cx="8229600" cy="1143000"/>
          </a:xfrm>
        </p:spPr>
        <p:txBody>
          <a:bodyPr/>
          <a:lstStyle/>
          <a:p>
            <a:r>
              <a:rPr lang="en-CA" dirty="0"/>
              <a:t>Social History and This Volume, cont’d </a:t>
            </a:r>
          </a:p>
        </p:txBody>
      </p:sp>
      <p:sp>
        <p:nvSpPr>
          <p:cNvPr id="3" name="Content Placeholder 2">
            <a:extLst>
              <a:ext uri="{FF2B5EF4-FFF2-40B4-BE49-F238E27FC236}">
                <a16:creationId xmlns:a16="http://schemas.microsoft.com/office/drawing/2014/main" id="{3583501A-9F12-4624-80D9-4B529C70635D}"/>
              </a:ext>
            </a:extLst>
          </p:cNvPr>
          <p:cNvSpPr>
            <a:spLocks noGrp="1"/>
          </p:cNvSpPr>
          <p:nvPr>
            <p:ph idx="1"/>
          </p:nvPr>
        </p:nvSpPr>
        <p:spPr>
          <a:xfrm>
            <a:off x="457200" y="1828800"/>
            <a:ext cx="8229600" cy="4525963"/>
          </a:xfrm>
        </p:spPr>
        <p:txBody>
          <a:bodyPr/>
          <a:lstStyle/>
          <a:p>
            <a:r>
              <a:rPr lang="en-CA" dirty="0"/>
              <a:t>Second: what is “</a:t>
            </a:r>
            <a:r>
              <a:rPr lang="en-CA" b="1" dirty="0"/>
              <a:t>the</a:t>
            </a:r>
            <a:r>
              <a:rPr lang="en-CA" dirty="0"/>
              <a:t> meaning of history”?</a:t>
            </a:r>
          </a:p>
          <a:p>
            <a:r>
              <a:rPr lang="en-CA" dirty="0"/>
              <a:t>There is a lack of a single, common historical experience</a:t>
            </a:r>
          </a:p>
          <a:p>
            <a:pPr lvl="1"/>
            <a:r>
              <a:rPr lang="en-CA" dirty="0"/>
              <a:t>Each individual’s daily experience of the most mundane activities (e.g. eating) was influenced to some degree by his or her location, age, gender, and social, economic, and legal status</a:t>
            </a:r>
          </a:p>
          <a:p>
            <a:pPr lvl="1"/>
            <a:r>
              <a:rPr lang="en-CA" dirty="0"/>
              <a:t>E.g. Women in ancient Rome did not have one common experience: A woman’s experience was informed by location, age, and social and legal status, creating a multitude of experiences</a:t>
            </a:r>
          </a:p>
          <a:p>
            <a:pPr lvl="1"/>
            <a:endParaRPr lang="en-CA" dirty="0"/>
          </a:p>
        </p:txBody>
      </p:sp>
    </p:spTree>
    <p:extLst>
      <p:ext uri="{BB962C8B-B14F-4D97-AF65-F5344CB8AC3E}">
        <p14:creationId xmlns:p14="http://schemas.microsoft.com/office/powerpoint/2010/main" val="24340533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E763A-2AD2-4316-A419-13EA8ED3BA1D}"/>
              </a:ext>
            </a:extLst>
          </p:cNvPr>
          <p:cNvSpPr>
            <a:spLocks noGrp="1"/>
          </p:cNvSpPr>
          <p:nvPr>
            <p:ph type="title"/>
          </p:nvPr>
        </p:nvSpPr>
        <p:spPr>
          <a:xfrm>
            <a:off x="457200" y="549275"/>
            <a:ext cx="8229600" cy="1143000"/>
          </a:xfrm>
        </p:spPr>
        <p:txBody>
          <a:bodyPr/>
          <a:lstStyle/>
          <a:p>
            <a:r>
              <a:rPr lang="en-CA" dirty="0"/>
              <a:t>Social History and This Volume, cont’d</a:t>
            </a:r>
          </a:p>
        </p:txBody>
      </p:sp>
      <p:sp>
        <p:nvSpPr>
          <p:cNvPr id="3" name="Content Placeholder 2">
            <a:extLst>
              <a:ext uri="{FF2B5EF4-FFF2-40B4-BE49-F238E27FC236}">
                <a16:creationId xmlns:a16="http://schemas.microsoft.com/office/drawing/2014/main" id="{3583501A-9F12-4624-80D9-4B529C70635D}"/>
              </a:ext>
            </a:extLst>
          </p:cNvPr>
          <p:cNvSpPr>
            <a:spLocks noGrp="1"/>
          </p:cNvSpPr>
          <p:nvPr>
            <p:ph idx="1"/>
          </p:nvPr>
        </p:nvSpPr>
        <p:spPr>
          <a:xfrm>
            <a:off x="457200" y="1874837"/>
            <a:ext cx="8229600" cy="4525963"/>
          </a:xfrm>
        </p:spPr>
        <p:txBody>
          <a:bodyPr/>
          <a:lstStyle/>
          <a:p>
            <a:pPr lvl="1"/>
            <a:r>
              <a:rPr lang="en-CA" dirty="0"/>
              <a:t>One of the primary purposes of history: engage with an audience in ways that lead to a deeper contemplation of issues of current importance</a:t>
            </a:r>
          </a:p>
          <a:p>
            <a:pPr lvl="1"/>
            <a:r>
              <a:rPr lang="en-CA" dirty="0"/>
              <a:t>Isolating Roman women as a “topic” to be “covered” risks giving newcomers to Roman studies the idea that Roman women were also somehow compartmentalized in ancient society</a:t>
            </a:r>
          </a:p>
          <a:p>
            <a:pPr lvl="1"/>
            <a:r>
              <a:rPr lang="en-CA" dirty="0"/>
              <a:t>This is why a discussion of women’s experience takes place throughout several chapters, allowing for the contemplation of the present heterogeneity of women’s experience and social influence</a:t>
            </a:r>
          </a:p>
          <a:p>
            <a:pPr lvl="1"/>
            <a:endParaRPr lang="en-CA" dirty="0"/>
          </a:p>
        </p:txBody>
      </p:sp>
    </p:spTree>
    <p:extLst>
      <p:ext uri="{BB962C8B-B14F-4D97-AF65-F5344CB8AC3E}">
        <p14:creationId xmlns:p14="http://schemas.microsoft.com/office/powerpoint/2010/main" val="37982505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E763A-2AD2-4316-A419-13EA8ED3BA1D}"/>
              </a:ext>
            </a:extLst>
          </p:cNvPr>
          <p:cNvSpPr>
            <a:spLocks noGrp="1"/>
          </p:cNvSpPr>
          <p:nvPr>
            <p:ph type="title"/>
          </p:nvPr>
        </p:nvSpPr>
        <p:spPr>
          <a:xfrm>
            <a:off x="457200" y="549275"/>
            <a:ext cx="8229600" cy="1143000"/>
          </a:xfrm>
        </p:spPr>
        <p:txBody>
          <a:bodyPr/>
          <a:lstStyle/>
          <a:p>
            <a:r>
              <a:rPr lang="en-CA" dirty="0"/>
              <a:t>Summary</a:t>
            </a:r>
          </a:p>
        </p:txBody>
      </p:sp>
      <p:sp>
        <p:nvSpPr>
          <p:cNvPr id="3" name="Content Placeholder 2">
            <a:extLst>
              <a:ext uri="{FF2B5EF4-FFF2-40B4-BE49-F238E27FC236}">
                <a16:creationId xmlns:a16="http://schemas.microsoft.com/office/drawing/2014/main" id="{3583501A-9F12-4624-80D9-4B529C70635D}"/>
              </a:ext>
            </a:extLst>
          </p:cNvPr>
          <p:cNvSpPr>
            <a:spLocks noGrp="1"/>
          </p:cNvSpPr>
          <p:nvPr>
            <p:ph idx="1"/>
          </p:nvPr>
        </p:nvSpPr>
        <p:spPr>
          <a:xfrm>
            <a:off x="457200" y="1874837"/>
            <a:ext cx="8229600" cy="4525963"/>
          </a:xfrm>
        </p:spPr>
        <p:txBody>
          <a:bodyPr/>
          <a:lstStyle/>
          <a:p>
            <a:r>
              <a:rPr lang="en-CA" dirty="0"/>
              <a:t>History, as suggested by its ancient Greek origins, is an inquiry into the past </a:t>
            </a:r>
            <a:r>
              <a:rPr lang="en-CA" b="1" dirty="0"/>
              <a:t>but </a:t>
            </a:r>
            <a:r>
              <a:rPr lang="en-CA" dirty="0"/>
              <a:t>is also a reflection of </a:t>
            </a:r>
            <a:r>
              <a:rPr lang="en-CA" b="1" dirty="0"/>
              <a:t>contemporary</a:t>
            </a:r>
            <a:r>
              <a:rPr lang="en-CA" dirty="0"/>
              <a:t> </a:t>
            </a:r>
            <a:r>
              <a:rPr lang="en-CA" b="1" dirty="0"/>
              <a:t>concerns and interests</a:t>
            </a:r>
            <a:r>
              <a:rPr lang="en-CA" dirty="0"/>
              <a:t>, which influence the historian’s questions</a:t>
            </a:r>
          </a:p>
          <a:p>
            <a:pPr lvl="1"/>
            <a:r>
              <a:rPr lang="en-CA" dirty="0"/>
              <a:t>History provides a safe context to consider today’s issues</a:t>
            </a:r>
          </a:p>
          <a:p>
            <a:pPr lvl="1"/>
            <a:endParaRPr lang="en-CA" dirty="0"/>
          </a:p>
          <a:p>
            <a:pPr lvl="1"/>
            <a:endParaRPr lang="en-CA" dirty="0"/>
          </a:p>
        </p:txBody>
      </p:sp>
    </p:spTree>
    <p:extLst>
      <p:ext uri="{BB962C8B-B14F-4D97-AF65-F5344CB8AC3E}">
        <p14:creationId xmlns:p14="http://schemas.microsoft.com/office/powerpoint/2010/main" val="23822475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E763A-2AD2-4316-A419-13EA8ED3BA1D}"/>
              </a:ext>
            </a:extLst>
          </p:cNvPr>
          <p:cNvSpPr>
            <a:spLocks noGrp="1"/>
          </p:cNvSpPr>
          <p:nvPr>
            <p:ph type="title"/>
          </p:nvPr>
        </p:nvSpPr>
        <p:spPr>
          <a:xfrm>
            <a:off x="457200" y="549275"/>
            <a:ext cx="8229600" cy="1143000"/>
          </a:xfrm>
        </p:spPr>
        <p:txBody>
          <a:bodyPr/>
          <a:lstStyle/>
          <a:p>
            <a:r>
              <a:rPr lang="en-CA" dirty="0"/>
              <a:t>Summary, Cont’d</a:t>
            </a:r>
          </a:p>
        </p:txBody>
      </p:sp>
      <p:sp>
        <p:nvSpPr>
          <p:cNvPr id="3" name="Content Placeholder 2">
            <a:extLst>
              <a:ext uri="{FF2B5EF4-FFF2-40B4-BE49-F238E27FC236}">
                <a16:creationId xmlns:a16="http://schemas.microsoft.com/office/drawing/2014/main" id="{3583501A-9F12-4624-80D9-4B529C70635D}"/>
              </a:ext>
            </a:extLst>
          </p:cNvPr>
          <p:cNvSpPr>
            <a:spLocks noGrp="1"/>
          </p:cNvSpPr>
          <p:nvPr>
            <p:ph idx="1"/>
          </p:nvPr>
        </p:nvSpPr>
        <p:spPr>
          <a:xfrm>
            <a:off x="457200" y="1874837"/>
            <a:ext cx="8229600" cy="4525963"/>
          </a:xfrm>
        </p:spPr>
        <p:txBody>
          <a:bodyPr/>
          <a:lstStyle/>
          <a:p>
            <a:r>
              <a:rPr lang="en-CA" dirty="0"/>
              <a:t>The study of ancient history has always been done as an education for the present</a:t>
            </a:r>
          </a:p>
          <a:p>
            <a:pPr lvl="1"/>
            <a:r>
              <a:rPr lang="en-CA" dirty="0"/>
              <a:t>Earlier historians admired the Romans to emulate them</a:t>
            </a:r>
          </a:p>
          <a:p>
            <a:pPr lvl="2"/>
            <a:r>
              <a:rPr lang="en-CA" dirty="0"/>
              <a:t>Focused on the literary record and its authors</a:t>
            </a:r>
          </a:p>
          <a:p>
            <a:pPr lvl="1"/>
            <a:r>
              <a:rPr lang="en-CA" dirty="0"/>
              <a:t>Recent historians investigate the experiences beyond the elites to explore issues of contemporary relevance:</a:t>
            </a:r>
          </a:p>
          <a:p>
            <a:pPr lvl="2"/>
            <a:r>
              <a:rPr lang="en-CA" dirty="0"/>
              <a:t>Social history employs a wider base of evidence, such as epigraphic, archaeological, iconographic, numismatic, and papyrological, as well as methods from other disciplines</a:t>
            </a:r>
          </a:p>
          <a:p>
            <a:pPr lvl="2"/>
            <a:r>
              <a:rPr lang="en-CA" dirty="0"/>
              <a:t>These methods are problematic but the debate around them is productive</a:t>
            </a:r>
          </a:p>
          <a:p>
            <a:pPr lvl="1"/>
            <a:endParaRPr lang="en-CA" dirty="0"/>
          </a:p>
          <a:p>
            <a:pPr lvl="1"/>
            <a:endParaRPr lang="en-CA" dirty="0"/>
          </a:p>
        </p:txBody>
      </p:sp>
    </p:spTree>
    <p:extLst>
      <p:ext uri="{BB962C8B-B14F-4D97-AF65-F5344CB8AC3E}">
        <p14:creationId xmlns:p14="http://schemas.microsoft.com/office/powerpoint/2010/main" val="88011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The Development of Social History</a:t>
            </a:r>
            <a:endParaRPr lang="en-US" dirty="0"/>
          </a:p>
        </p:txBody>
      </p:sp>
      <p:sp>
        <p:nvSpPr>
          <p:cNvPr id="18435" name="Rectangle 3"/>
          <p:cNvSpPr>
            <a:spLocks noGrp="1" noChangeArrowheads="1"/>
          </p:cNvSpPr>
          <p:nvPr>
            <p:ph idx="1"/>
          </p:nvPr>
        </p:nvSpPr>
        <p:spPr/>
        <p:txBody>
          <a:bodyPr/>
          <a:lstStyle/>
          <a:p>
            <a:r>
              <a:rPr lang="en-US" altLang="en-US" dirty="0"/>
              <a:t>Often placed in Strasbourg (France) in 1929</a:t>
            </a:r>
          </a:p>
          <a:p>
            <a:pPr lvl="1"/>
            <a:r>
              <a:rPr lang="en-US" altLang="en-US" dirty="0"/>
              <a:t>Marc Block and Lucien Febvre</a:t>
            </a:r>
          </a:p>
          <a:p>
            <a:pPr lvl="1"/>
            <a:r>
              <a:rPr lang="en-US" altLang="en-US" dirty="0"/>
              <a:t>Journal Annales d’histoire </a:t>
            </a:r>
            <a:r>
              <a:rPr lang="en-CA" dirty="0"/>
              <a:t>é</a:t>
            </a:r>
            <a:r>
              <a:rPr lang="en-US" altLang="en-US" dirty="0"/>
              <a:t>conomique et sociale </a:t>
            </a:r>
          </a:p>
          <a:p>
            <a:r>
              <a:rPr lang="en-US" dirty="0"/>
              <a:t>Rejected traditional preferences for political history</a:t>
            </a:r>
          </a:p>
          <a:p>
            <a:pPr lvl="1"/>
            <a:r>
              <a:rPr lang="en-US" dirty="0"/>
              <a:t>Focus on the social and cultural developments over the “long term” (the longue dur</a:t>
            </a:r>
            <a:r>
              <a:rPr lang="en-CA" dirty="0"/>
              <a:t>ée)</a:t>
            </a:r>
          </a:p>
          <a:p>
            <a:pPr lvl="1"/>
            <a:r>
              <a:rPr lang="en-CA" dirty="0"/>
              <a:t>Welcomed other fields (e.g. anthropology) that focused on individuals, society, and cultures and not merely the elite</a:t>
            </a:r>
            <a:endParaRPr lang="en-US" dirty="0"/>
          </a:p>
        </p:txBody>
      </p:sp>
    </p:spTree>
    <p:extLst>
      <p:ext uri="{BB962C8B-B14F-4D97-AF65-F5344CB8AC3E}">
        <p14:creationId xmlns:p14="http://schemas.microsoft.com/office/powerpoint/2010/main" val="29732695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E763A-2AD2-4316-A419-13EA8ED3BA1D}"/>
              </a:ext>
            </a:extLst>
          </p:cNvPr>
          <p:cNvSpPr>
            <a:spLocks noGrp="1"/>
          </p:cNvSpPr>
          <p:nvPr>
            <p:ph type="title"/>
          </p:nvPr>
        </p:nvSpPr>
        <p:spPr>
          <a:xfrm>
            <a:off x="457200" y="549275"/>
            <a:ext cx="8229600" cy="1143000"/>
          </a:xfrm>
        </p:spPr>
        <p:txBody>
          <a:bodyPr/>
          <a:lstStyle/>
          <a:p>
            <a:r>
              <a:rPr lang="en-CA" b="1" dirty="0"/>
              <a:t>Questions for Review &amp; Discussion </a:t>
            </a:r>
            <a:endParaRPr lang="en-CA" dirty="0"/>
          </a:p>
        </p:txBody>
      </p:sp>
      <p:sp>
        <p:nvSpPr>
          <p:cNvPr id="3" name="Content Placeholder 2">
            <a:extLst>
              <a:ext uri="{FF2B5EF4-FFF2-40B4-BE49-F238E27FC236}">
                <a16:creationId xmlns:a16="http://schemas.microsoft.com/office/drawing/2014/main" id="{3583501A-9F12-4624-80D9-4B529C70635D}"/>
              </a:ext>
            </a:extLst>
          </p:cNvPr>
          <p:cNvSpPr>
            <a:spLocks noGrp="1"/>
          </p:cNvSpPr>
          <p:nvPr>
            <p:ph idx="1"/>
          </p:nvPr>
        </p:nvSpPr>
        <p:spPr>
          <a:xfrm>
            <a:off x="457200" y="1874837"/>
            <a:ext cx="8229600" cy="4525963"/>
          </a:xfrm>
        </p:spPr>
        <p:txBody>
          <a:bodyPr/>
          <a:lstStyle/>
          <a:p>
            <a:pPr marL="0" indent="0">
              <a:buNone/>
            </a:pPr>
            <a:r>
              <a:rPr lang="en-CA" sz="2600" dirty="0"/>
              <a:t>1. Are there benefits and purpose to studying a society that is not wholly admirable? Why or why not?</a:t>
            </a:r>
          </a:p>
          <a:p>
            <a:endParaRPr lang="en-CA" sz="2600" dirty="0"/>
          </a:p>
          <a:p>
            <a:pPr marL="0" indent="0">
              <a:buNone/>
            </a:pPr>
            <a:r>
              <a:rPr lang="en-CA" sz="2600" dirty="0"/>
              <a:t>2. Create an argument that refutes and another that supports the following statement: It is possible to have a full understanding of social structures and dynamics without an awareness of political history and vice versa.</a:t>
            </a:r>
          </a:p>
        </p:txBody>
      </p:sp>
    </p:spTree>
    <p:extLst>
      <p:ext uri="{BB962C8B-B14F-4D97-AF65-F5344CB8AC3E}">
        <p14:creationId xmlns:p14="http://schemas.microsoft.com/office/powerpoint/2010/main" val="26394424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E763A-2AD2-4316-A419-13EA8ED3BA1D}"/>
              </a:ext>
            </a:extLst>
          </p:cNvPr>
          <p:cNvSpPr>
            <a:spLocks noGrp="1"/>
          </p:cNvSpPr>
          <p:nvPr>
            <p:ph type="title"/>
          </p:nvPr>
        </p:nvSpPr>
        <p:spPr>
          <a:xfrm>
            <a:off x="457200" y="549275"/>
            <a:ext cx="8229600" cy="1143000"/>
          </a:xfrm>
        </p:spPr>
        <p:txBody>
          <a:bodyPr/>
          <a:lstStyle/>
          <a:p>
            <a:r>
              <a:rPr lang="en-CA" b="1" dirty="0"/>
              <a:t>Questions for Review &amp; Discussion, cont’d</a:t>
            </a:r>
            <a:endParaRPr lang="en-CA" dirty="0"/>
          </a:p>
        </p:txBody>
      </p:sp>
      <p:sp>
        <p:nvSpPr>
          <p:cNvPr id="3" name="Content Placeholder 2">
            <a:extLst>
              <a:ext uri="{FF2B5EF4-FFF2-40B4-BE49-F238E27FC236}">
                <a16:creationId xmlns:a16="http://schemas.microsoft.com/office/drawing/2014/main" id="{3583501A-9F12-4624-80D9-4B529C70635D}"/>
              </a:ext>
            </a:extLst>
          </p:cNvPr>
          <p:cNvSpPr>
            <a:spLocks noGrp="1"/>
          </p:cNvSpPr>
          <p:nvPr>
            <p:ph idx="1"/>
          </p:nvPr>
        </p:nvSpPr>
        <p:spPr>
          <a:xfrm>
            <a:off x="457200" y="1874837"/>
            <a:ext cx="8229600" cy="4525963"/>
          </a:xfrm>
        </p:spPr>
        <p:txBody>
          <a:bodyPr/>
          <a:lstStyle/>
          <a:p>
            <a:pPr marL="0" indent="0">
              <a:buNone/>
            </a:pPr>
            <a:r>
              <a:rPr lang="en-CA" sz="2600" dirty="0"/>
              <a:t>3. Which cultural, social, economic, or political characteristics must be shared between two societies in order for a cross-cultural comparison to be possible? Give reasons to support your answer. </a:t>
            </a:r>
          </a:p>
          <a:p>
            <a:pPr marL="0" indent="0">
              <a:buNone/>
            </a:pPr>
            <a:endParaRPr lang="en-CA" sz="2600" dirty="0"/>
          </a:p>
          <a:p>
            <a:pPr marL="0" indent="0">
              <a:buNone/>
            </a:pPr>
            <a:r>
              <a:rPr lang="en-CA" sz="2600" dirty="0"/>
              <a:t>4. Which elements of today’s society will elude the socio-historical record of evidence? Why will these groups be overlooked? What approaches or methodologies could future social historians use to illuminate the lives of such under-represented people? </a:t>
            </a:r>
          </a:p>
          <a:p>
            <a:pPr marL="0" indent="0">
              <a:buNone/>
            </a:pPr>
            <a:endParaRPr lang="en-CA" b="1" dirty="0"/>
          </a:p>
        </p:txBody>
      </p:sp>
    </p:spTree>
    <p:extLst>
      <p:ext uri="{BB962C8B-B14F-4D97-AF65-F5344CB8AC3E}">
        <p14:creationId xmlns:p14="http://schemas.microsoft.com/office/powerpoint/2010/main" val="35273680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E763A-2AD2-4316-A419-13EA8ED3BA1D}"/>
              </a:ext>
            </a:extLst>
          </p:cNvPr>
          <p:cNvSpPr>
            <a:spLocks noGrp="1"/>
          </p:cNvSpPr>
          <p:nvPr>
            <p:ph type="title"/>
          </p:nvPr>
        </p:nvSpPr>
        <p:spPr>
          <a:xfrm>
            <a:off x="457200" y="549275"/>
            <a:ext cx="8229600" cy="1143000"/>
          </a:xfrm>
        </p:spPr>
        <p:txBody>
          <a:bodyPr/>
          <a:lstStyle/>
          <a:p>
            <a:r>
              <a:rPr lang="en-CA" b="1" dirty="0"/>
              <a:t>Questions for Review &amp; Discussion cont’d</a:t>
            </a:r>
            <a:endParaRPr lang="en-CA" dirty="0"/>
          </a:p>
        </p:txBody>
      </p:sp>
      <p:sp>
        <p:nvSpPr>
          <p:cNvPr id="3" name="Content Placeholder 2">
            <a:extLst>
              <a:ext uri="{FF2B5EF4-FFF2-40B4-BE49-F238E27FC236}">
                <a16:creationId xmlns:a16="http://schemas.microsoft.com/office/drawing/2014/main" id="{3583501A-9F12-4624-80D9-4B529C70635D}"/>
              </a:ext>
            </a:extLst>
          </p:cNvPr>
          <p:cNvSpPr>
            <a:spLocks noGrp="1"/>
          </p:cNvSpPr>
          <p:nvPr>
            <p:ph idx="1"/>
          </p:nvPr>
        </p:nvSpPr>
        <p:spPr>
          <a:xfrm>
            <a:off x="457200" y="1874837"/>
            <a:ext cx="8229600" cy="4525963"/>
          </a:xfrm>
        </p:spPr>
        <p:txBody>
          <a:bodyPr/>
          <a:lstStyle/>
          <a:p>
            <a:pPr marL="0" indent="0">
              <a:buNone/>
            </a:pPr>
            <a:r>
              <a:rPr lang="en-CA" sz="2600" dirty="0"/>
              <a:t>5. What are the benefits of considering how issues of contemporary relevance played out in a historical society such as ancient Rome? Are there drawbacks of engaging in such an exercise? If so, what are they? </a:t>
            </a:r>
          </a:p>
          <a:p>
            <a:pPr marL="0" indent="0">
              <a:buNone/>
            </a:pPr>
            <a:endParaRPr lang="en-CA" b="1" dirty="0"/>
          </a:p>
        </p:txBody>
      </p:sp>
    </p:spTree>
    <p:extLst>
      <p:ext uri="{BB962C8B-B14F-4D97-AF65-F5344CB8AC3E}">
        <p14:creationId xmlns:p14="http://schemas.microsoft.com/office/powerpoint/2010/main" val="20368854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Social History and Classics</a:t>
            </a:r>
            <a:endParaRPr lang="en-US" dirty="0"/>
          </a:p>
        </p:txBody>
      </p:sp>
      <p:sp>
        <p:nvSpPr>
          <p:cNvPr id="18435" name="Rectangle 3"/>
          <p:cNvSpPr>
            <a:spLocks noGrp="1" noChangeArrowheads="1"/>
          </p:cNvSpPr>
          <p:nvPr>
            <p:ph idx="1"/>
          </p:nvPr>
        </p:nvSpPr>
        <p:spPr/>
        <p:txBody>
          <a:bodyPr/>
          <a:lstStyle/>
          <a:p>
            <a:r>
              <a:rPr lang="en-US" altLang="en-US" dirty="0"/>
              <a:t>Classics slow to adopt social history approach</a:t>
            </a:r>
          </a:p>
          <a:p>
            <a:pPr lvl="1"/>
            <a:r>
              <a:rPr lang="en-US" altLang="en-US" dirty="0"/>
              <a:t>Not until 1960’s and 1970’s (after social history was already firmly established)</a:t>
            </a:r>
          </a:p>
          <a:p>
            <a:pPr lvl="1"/>
            <a:r>
              <a:rPr lang="en-US" altLang="en-US" dirty="0"/>
              <a:t>Occupied with prosopography (the relationships between the elite as a way to understand politics and government) in the early twentieth century </a:t>
            </a:r>
          </a:p>
          <a:p>
            <a:pPr lvl="1"/>
            <a:r>
              <a:rPr lang="en-US" dirty="0"/>
              <a:t>Some works, like Dill’s, Fowler’s, and </a:t>
            </a:r>
            <a:r>
              <a:rPr lang="en-US" dirty="0" err="1"/>
              <a:t>Carcopino’s</a:t>
            </a:r>
            <a:r>
              <a:rPr lang="en-US" dirty="0"/>
              <a:t>, attempted a more social approach, but was still ultimately located within a traditional approach</a:t>
            </a:r>
          </a:p>
        </p:txBody>
      </p:sp>
    </p:spTree>
    <p:extLst>
      <p:ext uri="{BB962C8B-B14F-4D97-AF65-F5344CB8AC3E}">
        <p14:creationId xmlns:p14="http://schemas.microsoft.com/office/powerpoint/2010/main" val="10981574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533400"/>
            <a:ext cx="8229600" cy="1143000"/>
          </a:xfrm>
        </p:spPr>
        <p:txBody>
          <a:bodyPr/>
          <a:lstStyle/>
          <a:p>
            <a:r>
              <a:rPr lang="en-CA" altLang="en-US" sz="4000" dirty="0"/>
              <a:t>Traditional Approaches to Roman History before the 1960s</a:t>
            </a:r>
            <a:endParaRPr lang="en-US" sz="4000" dirty="0"/>
          </a:p>
        </p:txBody>
      </p:sp>
      <p:sp>
        <p:nvSpPr>
          <p:cNvPr id="18435" name="Rectangle 3"/>
          <p:cNvSpPr>
            <a:spLocks noGrp="1" noChangeArrowheads="1"/>
          </p:cNvSpPr>
          <p:nvPr>
            <p:ph idx="1"/>
          </p:nvPr>
        </p:nvSpPr>
        <p:spPr>
          <a:xfrm>
            <a:off x="457200" y="1828800"/>
            <a:ext cx="8229600" cy="4297363"/>
          </a:xfrm>
        </p:spPr>
        <p:txBody>
          <a:bodyPr/>
          <a:lstStyle/>
          <a:p>
            <a:r>
              <a:rPr lang="en-US" altLang="en-US" dirty="0"/>
              <a:t>Two main characteristics:</a:t>
            </a:r>
          </a:p>
          <a:p>
            <a:pPr lvl="1"/>
            <a:r>
              <a:rPr lang="en-US" dirty="0"/>
              <a:t>Priority was given to literary evidence (typically authored by males from the social, economic, and political elite)</a:t>
            </a:r>
          </a:p>
          <a:p>
            <a:pPr lvl="1"/>
            <a:r>
              <a:rPr lang="en-US" dirty="0"/>
              <a:t>An uncritical admiration of the ancient authors</a:t>
            </a:r>
          </a:p>
          <a:p>
            <a:r>
              <a:rPr lang="en-US" dirty="0"/>
              <a:t>Classics was mainly the study of Philology (“word loving”)</a:t>
            </a:r>
          </a:p>
          <a:p>
            <a:pPr lvl="1"/>
            <a:r>
              <a:rPr lang="en-US" dirty="0"/>
              <a:t>The Greeks for their ingenuity in literature and philosophy</a:t>
            </a:r>
          </a:p>
          <a:p>
            <a:pPr lvl="1"/>
            <a:r>
              <a:rPr lang="en-US" dirty="0"/>
              <a:t>The Romans for law and orderliness</a:t>
            </a:r>
          </a:p>
        </p:txBody>
      </p:sp>
    </p:spTree>
    <p:extLst>
      <p:ext uri="{BB962C8B-B14F-4D97-AF65-F5344CB8AC3E}">
        <p14:creationId xmlns:p14="http://schemas.microsoft.com/office/powerpoint/2010/main" val="1588222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533400"/>
            <a:ext cx="8229600" cy="1143000"/>
          </a:xfrm>
        </p:spPr>
        <p:txBody>
          <a:bodyPr/>
          <a:lstStyle/>
          <a:p>
            <a:r>
              <a:rPr lang="en-CA" altLang="en-US" sz="4000" dirty="0"/>
              <a:t>Traditional Approaches to Roman History before the 1960s, cont’d</a:t>
            </a:r>
            <a:endParaRPr lang="en-US" sz="4000" dirty="0"/>
          </a:p>
        </p:txBody>
      </p:sp>
      <p:sp>
        <p:nvSpPr>
          <p:cNvPr id="18435" name="Rectangle 3"/>
          <p:cNvSpPr>
            <a:spLocks noGrp="1" noChangeArrowheads="1"/>
          </p:cNvSpPr>
          <p:nvPr>
            <p:ph idx="1"/>
          </p:nvPr>
        </p:nvSpPr>
        <p:spPr>
          <a:xfrm>
            <a:off x="609600" y="1905000"/>
            <a:ext cx="8077200" cy="4221163"/>
          </a:xfrm>
        </p:spPr>
        <p:txBody>
          <a:bodyPr/>
          <a:lstStyle/>
          <a:p>
            <a:r>
              <a:rPr lang="en-US" altLang="en-US" dirty="0"/>
              <a:t>Western civilization was seen as starting with the Greeks and continued with the Romans</a:t>
            </a:r>
          </a:p>
          <a:p>
            <a:pPr lvl="1"/>
            <a:r>
              <a:rPr lang="en-US" dirty="0"/>
              <a:t>Modern Western European and North American society viewed as their intellectual inheritors and political progeny</a:t>
            </a:r>
          </a:p>
        </p:txBody>
      </p:sp>
    </p:spTree>
    <p:extLst>
      <p:ext uri="{BB962C8B-B14F-4D97-AF65-F5344CB8AC3E}">
        <p14:creationId xmlns:p14="http://schemas.microsoft.com/office/powerpoint/2010/main" val="9580762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533400"/>
            <a:ext cx="8229600" cy="1143000"/>
          </a:xfrm>
        </p:spPr>
        <p:txBody>
          <a:bodyPr/>
          <a:lstStyle/>
          <a:p>
            <a:r>
              <a:rPr lang="en-CA" altLang="en-US" sz="4000" dirty="0"/>
              <a:t>Traditional Approaches to Roman History before the 1960s, cont’d</a:t>
            </a:r>
            <a:endParaRPr lang="en-US" sz="4000" dirty="0"/>
          </a:p>
        </p:txBody>
      </p:sp>
      <p:sp>
        <p:nvSpPr>
          <p:cNvPr id="18435" name="Rectangle 3"/>
          <p:cNvSpPr>
            <a:spLocks noGrp="1" noChangeArrowheads="1"/>
          </p:cNvSpPr>
          <p:nvPr>
            <p:ph idx="1"/>
          </p:nvPr>
        </p:nvSpPr>
        <p:spPr>
          <a:xfrm>
            <a:off x="76200" y="1828801"/>
            <a:ext cx="8763000" cy="4114800"/>
          </a:xfrm>
        </p:spPr>
        <p:txBody>
          <a:bodyPr/>
          <a:lstStyle/>
          <a:p>
            <a:pPr lvl="1"/>
            <a:r>
              <a:rPr lang="en-US" dirty="0"/>
              <a:t>Logical conclusions were drawn: if we are like the ancients, they must be like some of us</a:t>
            </a:r>
          </a:p>
          <a:p>
            <a:pPr lvl="2"/>
            <a:r>
              <a:rPr lang="en-US" dirty="0"/>
              <a:t>Empathy for the ancients suppressed criticism of them: E.g. work by </a:t>
            </a:r>
            <a:r>
              <a:rPr lang="en-US" dirty="0" err="1"/>
              <a:t>Kitto</a:t>
            </a:r>
            <a:r>
              <a:rPr lang="en-US" dirty="0"/>
              <a:t> (the status of Athenian women) and Barrow (use of slavery in ancient Rome)</a:t>
            </a:r>
          </a:p>
          <a:p>
            <a:pPr lvl="2"/>
            <a:r>
              <a:rPr lang="en-US" dirty="0"/>
              <a:t>Uncritical trust in the written evidence and the men who authored it – viewed as truth</a:t>
            </a:r>
          </a:p>
        </p:txBody>
      </p:sp>
      <p:pic>
        <p:nvPicPr>
          <p:cNvPr id="6" name="Picture 5">
            <a:extLst>
              <a:ext uri="{FF2B5EF4-FFF2-40B4-BE49-F238E27FC236}">
                <a16:creationId xmlns:a16="http://schemas.microsoft.com/office/drawing/2014/main" id="{9B401059-8ECE-4CF3-9780-85AA90EB45DF}"/>
              </a:ext>
            </a:extLst>
          </p:cNvPr>
          <p:cNvPicPr>
            <a:picLocks noChangeAspect="1"/>
          </p:cNvPicPr>
          <p:nvPr/>
        </p:nvPicPr>
        <p:blipFill>
          <a:blip r:embed="rId3"/>
          <a:stretch>
            <a:fillRect/>
          </a:stretch>
        </p:blipFill>
        <p:spPr>
          <a:xfrm>
            <a:off x="2705100" y="4406762"/>
            <a:ext cx="3733800" cy="1765438"/>
          </a:xfrm>
          <a:prstGeom prst="rect">
            <a:avLst/>
          </a:prstGeom>
        </p:spPr>
      </p:pic>
    </p:spTree>
    <p:extLst>
      <p:ext uri="{BB962C8B-B14F-4D97-AF65-F5344CB8AC3E}">
        <p14:creationId xmlns:p14="http://schemas.microsoft.com/office/powerpoint/2010/main" val="29685074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533400"/>
            <a:ext cx="8229600" cy="1143000"/>
          </a:xfrm>
        </p:spPr>
        <p:txBody>
          <a:bodyPr/>
          <a:lstStyle/>
          <a:p>
            <a:r>
              <a:rPr lang="en-CA" altLang="en-US" sz="4000" dirty="0"/>
              <a:t>Traditional Approaches to Roman History before the 1960s, cont’d</a:t>
            </a:r>
            <a:endParaRPr lang="en-US" sz="4000" dirty="0"/>
          </a:p>
        </p:txBody>
      </p:sp>
      <p:sp>
        <p:nvSpPr>
          <p:cNvPr id="18435" name="Rectangle 3"/>
          <p:cNvSpPr>
            <a:spLocks noGrp="1" noChangeArrowheads="1"/>
          </p:cNvSpPr>
          <p:nvPr>
            <p:ph idx="1"/>
          </p:nvPr>
        </p:nvSpPr>
        <p:spPr>
          <a:xfrm>
            <a:off x="457200" y="1828800"/>
            <a:ext cx="8229600" cy="4297363"/>
          </a:xfrm>
        </p:spPr>
        <p:txBody>
          <a:bodyPr/>
          <a:lstStyle/>
          <a:p>
            <a:r>
              <a:rPr lang="en-US" dirty="0"/>
              <a:t>Revisiting less pleasant aspects of the Greeks and Romans was made easier by an uncritical trust in the written evidence (and the men who authored it)</a:t>
            </a:r>
          </a:p>
          <a:p>
            <a:pPr lvl="1"/>
            <a:r>
              <a:rPr lang="en-US" dirty="0"/>
              <a:t>Evidence viewed as </a:t>
            </a:r>
            <a:r>
              <a:rPr lang="en-US" b="1" dirty="0"/>
              <a:t>truth</a:t>
            </a:r>
          </a:p>
          <a:p>
            <a:pPr lvl="1"/>
            <a:r>
              <a:rPr lang="en-US" dirty="0"/>
              <a:t>Historians did recognize ancient sources could have biases (e.g. exaggerations) but this awareness was limited</a:t>
            </a:r>
          </a:p>
          <a:p>
            <a:pPr lvl="1"/>
            <a:r>
              <a:rPr lang="en-US" dirty="0"/>
              <a:t>Even works by Fowler and Carcopino shared an assumption that the ancient sources did not misrepresent truth</a:t>
            </a:r>
          </a:p>
        </p:txBody>
      </p:sp>
    </p:spTree>
    <p:extLst>
      <p:ext uri="{BB962C8B-B14F-4D97-AF65-F5344CB8AC3E}">
        <p14:creationId xmlns:p14="http://schemas.microsoft.com/office/powerpoint/2010/main" val="1949764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533400"/>
            <a:ext cx="8229600" cy="1143000"/>
          </a:xfrm>
        </p:spPr>
        <p:txBody>
          <a:bodyPr/>
          <a:lstStyle/>
          <a:p>
            <a:r>
              <a:rPr lang="en-CA" altLang="en-US" dirty="0"/>
              <a:t>New Approaches to Ancient History</a:t>
            </a:r>
            <a:endParaRPr lang="en-US" dirty="0"/>
          </a:p>
        </p:txBody>
      </p:sp>
      <p:sp>
        <p:nvSpPr>
          <p:cNvPr id="18435" name="Rectangle 3"/>
          <p:cNvSpPr>
            <a:spLocks noGrp="1" noChangeArrowheads="1"/>
          </p:cNvSpPr>
          <p:nvPr>
            <p:ph idx="1"/>
          </p:nvPr>
        </p:nvSpPr>
        <p:spPr>
          <a:xfrm>
            <a:off x="457200" y="1874837"/>
            <a:ext cx="8229600" cy="4525963"/>
          </a:xfrm>
        </p:spPr>
        <p:txBody>
          <a:bodyPr/>
          <a:lstStyle/>
          <a:p>
            <a:r>
              <a:rPr lang="en-US" altLang="en-US" dirty="0"/>
              <a:t>New Perspective: </a:t>
            </a:r>
          </a:p>
          <a:p>
            <a:pPr lvl="1"/>
            <a:r>
              <a:rPr lang="en-US" altLang="en-US" dirty="0"/>
              <a:t>Literary sources can only provide certain types of answers and a limited number of questions</a:t>
            </a:r>
          </a:p>
          <a:p>
            <a:pPr lvl="1"/>
            <a:r>
              <a:rPr lang="en-US" altLang="en-US" dirty="0"/>
              <a:t>New types of questions require new ways of responding </a:t>
            </a:r>
          </a:p>
          <a:p>
            <a:r>
              <a:rPr lang="en-US" dirty="0"/>
              <a:t>Examples of historians from the early twentieth century who did not fit the traditional model:</a:t>
            </a:r>
          </a:p>
          <a:p>
            <a:pPr lvl="1"/>
            <a:r>
              <a:rPr lang="en-US" dirty="0"/>
              <a:t>Michael Rostovtzeff </a:t>
            </a:r>
          </a:p>
          <a:p>
            <a:pPr lvl="1"/>
            <a:r>
              <a:rPr lang="en-US" dirty="0"/>
              <a:t>Moses Finley</a:t>
            </a:r>
          </a:p>
        </p:txBody>
      </p:sp>
    </p:spTree>
    <p:extLst>
      <p:ext uri="{BB962C8B-B14F-4D97-AF65-F5344CB8AC3E}">
        <p14:creationId xmlns:p14="http://schemas.microsoft.com/office/powerpoint/2010/main" val="4010260048"/>
      </p:ext>
    </p:extLst>
  </p:cSld>
  <p:clrMapOvr>
    <a:masterClrMapping/>
  </p:clrMapOvr>
</p:sld>
</file>

<file path=ppt/theme/theme1.xml><?xml version="1.0" encoding="utf-8"?>
<a:theme xmlns:a="http://schemas.openxmlformats.org/drawingml/2006/main" name="OUP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xford template (TH)_2.potx  -  Read-Only" id="{8D574FD2-D363-4ABE-AE09-0FD09556BD74}" vid="{328F76B4-8B4B-4449-B6D0-89D9E6844475}"/>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xford template (TH)_2.potx  -  Read-Only" id="{8D574FD2-D363-4ABE-AE09-0FD09556BD74}" vid="{57D5FB25-C71A-4FA0-B2CB-224F648BF6A8}"/>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xford template (TH)_2.potx  -  Read-Only" id="{8D574FD2-D363-4ABE-AE09-0FD09556BD74}" vid="{0E03ACEF-5A19-4B88-B2E6-625A1FE4D0E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OUPTHEME</Template>
  <TotalTime>4464</TotalTime>
  <Words>2338</Words>
  <Application>Microsoft Office PowerPoint</Application>
  <PresentationFormat>On-screen Show (4:3)</PresentationFormat>
  <Paragraphs>172</Paragraphs>
  <Slides>32</Slides>
  <Notes>16</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32</vt:i4>
      </vt:variant>
    </vt:vector>
  </HeadingPairs>
  <TitlesOfParts>
    <vt:vector size="38" baseType="lpstr">
      <vt:lpstr>ＭＳ Ｐゴシック</vt:lpstr>
      <vt:lpstr>Arial</vt:lpstr>
      <vt:lpstr>Calibri</vt:lpstr>
      <vt:lpstr>OUPTHEME</vt:lpstr>
      <vt:lpstr>Custom Design</vt:lpstr>
      <vt:lpstr>1_Custom Design</vt:lpstr>
      <vt:lpstr>CHAPTER 1</vt:lpstr>
      <vt:lpstr>Introduction</vt:lpstr>
      <vt:lpstr>The Development of Social History</vt:lpstr>
      <vt:lpstr>Social History and Classics</vt:lpstr>
      <vt:lpstr>Traditional Approaches to Roman History before the 1960s</vt:lpstr>
      <vt:lpstr>Traditional Approaches to Roman History before the 1960s, cont’d</vt:lpstr>
      <vt:lpstr>Traditional Approaches to Roman History before the 1960s, cont’d</vt:lpstr>
      <vt:lpstr>Traditional Approaches to Roman History before the 1960s, cont’d</vt:lpstr>
      <vt:lpstr>New Approaches to Ancient History</vt:lpstr>
      <vt:lpstr>New Approaches to Ancient History, cont’d</vt:lpstr>
      <vt:lpstr>New Approaches to Ancient History, cont’d</vt:lpstr>
      <vt:lpstr>New Approaches to Ancient History, cont’d</vt:lpstr>
      <vt:lpstr>New Approaches to Ancient History, cont’d</vt:lpstr>
      <vt:lpstr>New Approaches to Ancient History cont’d</vt:lpstr>
      <vt:lpstr>New Approaches to Ancient History cont’d</vt:lpstr>
      <vt:lpstr>New Approaches to Ancient History cont’d</vt:lpstr>
      <vt:lpstr>Social History and Classics: Debates and Problems </vt:lpstr>
      <vt:lpstr>Social History and Classics: Debates and Problems, cont’d</vt:lpstr>
      <vt:lpstr>Social History and Classics: Debates and Problems, cont’d</vt:lpstr>
      <vt:lpstr>Social History and Classics: Debates and Problems, cont’d</vt:lpstr>
      <vt:lpstr>Social History and Classics: Debates and Problems, cont’d</vt:lpstr>
      <vt:lpstr>Social History and Classics: Debates and Problems, cont’d</vt:lpstr>
      <vt:lpstr>Social History and Classics: Debates and Problems, cont’d</vt:lpstr>
      <vt:lpstr>Social History and This Volume </vt:lpstr>
      <vt:lpstr>Social History and This Volume, cont’d </vt:lpstr>
      <vt:lpstr>Social History and This Volume, cont’d </vt:lpstr>
      <vt:lpstr>Social History and This Volume, cont’d</vt:lpstr>
      <vt:lpstr>Summary</vt:lpstr>
      <vt:lpstr>Summary, Cont’d</vt:lpstr>
      <vt:lpstr>Questions for Review &amp; Discussion </vt:lpstr>
      <vt:lpstr>Questions for Review &amp; Discussion, cont’d</vt:lpstr>
      <vt:lpstr>Questions for Review &amp; Discussion cont’d</vt:lpstr>
    </vt:vector>
  </TitlesOfParts>
  <Company>Oxford University Press.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Themes in Roman Society and Culture, 2Ed from Gibbs&amp;Nikolic PPT</dc:title>
  <dc:creator>John Walsh</dc:creator>
  <cp:lastModifiedBy>DUENAS, Lauren</cp:lastModifiedBy>
  <cp:revision>209</cp:revision>
  <cp:lastPrinted>2014-11-04T18:14:54Z</cp:lastPrinted>
  <dcterms:created xsi:type="dcterms:W3CDTF">2010-06-12T20:52:05Z</dcterms:created>
  <dcterms:modified xsi:type="dcterms:W3CDTF">2020-08-10T18:38:50Z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9f61502-7731-4690-a118-333634878cc9_Enabled">
    <vt:lpwstr>true</vt:lpwstr>
  </property>
  <property fmtid="{D5CDD505-2E9C-101B-9397-08002B2CF9AE}" pid="3" name="MSIP_Label_89f61502-7731-4690-a118-333634878cc9_SetDate">
    <vt:lpwstr>2020-08-10T18:38:50Z</vt:lpwstr>
  </property>
  <property fmtid="{D5CDD505-2E9C-101B-9397-08002B2CF9AE}" pid="4" name="MSIP_Label_89f61502-7731-4690-a118-333634878cc9_Method">
    <vt:lpwstr>Standard</vt:lpwstr>
  </property>
  <property fmtid="{D5CDD505-2E9C-101B-9397-08002B2CF9AE}" pid="5" name="MSIP_Label_89f61502-7731-4690-a118-333634878cc9_Name">
    <vt:lpwstr>Internal</vt:lpwstr>
  </property>
  <property fmtid="{D5CDD505-2E9C-101B-9397-08002B2CF9AE}" pid="6" name="MSIP_Label_89f61502-7731-4690-a118-333634878cc9_SiteId">
    <vt:lpwstr>91761b62-4c45-43f5-9f0e-be8ad9b551ff</vt:lpwstr>
  </property>
  <property fmtid="{D5CDD505-2E9C-101B-9397-08002B2CF9AE}" pid="7" name="MSIP_Label_89f61502-7731-4690-a118-333634878cc9_ActionId">
    <vt:lpwstr>61f533fb-366b-45c0-b012-00000d2d4d19</vt:lpwstr>
  </property>
  <property fmtid="{D5CDD505-2E9C-101B-9397-08002B2CF9AE}" pid="8" name="MSIP_Label_89f61502-7731-4690-a118-333634878cc9_ContentBits">
    <vt:lpwstr>0</vt:lpwstr>
  </property>
</Properties>
</file>