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4" r:id="rId2"/>
    <p:sldMasterId id="2147483673" r:id="rId3"/>
  </p:sld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315" autoAdjust="0"/>
    <p:restoredTop sz="94660"/>
  </p:normalViewPr>
  <p:slideViewPr>
    <p:cSldViewPr snapToGrid="0">
      <p:cViewPr>
        <p:scale>
          <a:sx n="70" d="100"/>
          <a:sy n="70" d="100"/>
        </p:scale>
        <p:origin x="152" y="7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6/26/20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0434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274ED4-9F4B-419D-860C-1298080DDD50}" type="datetimeFigureOut">
              <a:rPr lang="en-US" smtClean="0"/>
              <a:t>6/26/20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6/26/20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74ED4-9F4B-419D-860C-1298080DDD50}" type="datetimeFigureOut">
              <a:rPr lang="en-US" smtClean="0"/>
              <a:t>6/26/20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274ED4-9F4B-419D-860C-1298080DDD50}" type="datetimeFigureOut">
              <a:rPr lang="en-US" smtClean="0"/>
              <a:t>6/26/20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274ED4-9F4B-419D-860C-1298080DDD50}" type="datetimeFigureOut">
              <a:rPr lang="en-US" smtClean="0"/>
              <a:t>6/26/20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6/26/20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6/26/20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75798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6/26/20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696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a:t>Click to edit Master text styles</a:t>
            </a:r>
          </a:p>
          <a:p>
            <a:pPr lvl="1"/>
            <a:r>
              <a:rPr lang="en-US"/>
              <a:t>Second level</a:t>
            </a:r>
          </a:p>
        </p:txBody>
      </p:sp>
      <p:pic>
        <p:nvPicPr>
          <p:cNvPr id="4" name="Picture 3">
            <a:extLst>
              <a:ext uri="{FF2B5EF4-FFF2-40B4-BE49-F238E27FC236}">
                <a16:creationId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6/26/20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6/26/20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6/26/20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2.png"/><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6/26/20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Introduction to Political Life</a:t>
            </a:r>
          </a:p>
        </p:txBody>
      </p:sp>
      <p:sp>
        <p:nvSpPr>
          <p:cNvPr id="3" name="Subtitle 2"/>
          <p:cNvSpPr>
            <a:spLocks noGrp="1"/>
          </p:cNvSpPr>
          <p:nvPr>
            <p:ph type="subTitle" idx="1"/>
          </p:nvPr>
        </p:nvSpPr>
        <p:spPr/>
        <p:txBody>
          <a:bodyPr/>
          <a:lstStyle/>
          <a:p>
            <a:r>
              <a:rPr lang="en-US" dirty="0"/>
              <a:t>Chapter 1</a:t>
            </a:r>
          </a:p>
        </p:txBody>
      </p:sp>
    </p:spTree>
    <p:extLst>
      <p:ext uri="{BB962C8B-B14F-4D97-AF65-F5344CB8AC3E}">
        <p14:creationId xmlns:p14="http://schemas.microsoft.com/office/powerpoint/2010/main" val="164461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A3AA-F2C1-BB4E-AF18-84ED5B78547F}"/>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D013D530-1F54-EC4D-91E6-91C28B9840CD}"/>
              </a:ext>
            </a:extLst>
          </p:cNvPr>
          <p:cNvSpPr>
            <a:spLocks noGrp="1"/>
          </p:cNvSpPr>
          <p:nvPr>
            <p:ph idx="1"/>
          </p:nvPr>
        </p:nvSpPr>
        <p:spPr/>
        <p:txBody>
          <a:bodyPr>
            <a:normAutofit fontScale="92500" lnSpcReduction="10000"/>
          </a:bodyPr>
          <a:lstStyle/>
          <a:p>
            <a:pPr lvl="1"/>
            <a:r>
              <a:rPr lang="en-US" b="1" i="1" dirty="0"/>
              <a:t>Feminism: </a:t>
            </a:r>
            <a:r>
              <a:rPr lang="en-US" dirty="0"/>
              <a:t>the state is inherently patriarchal – the state, its structures, and its laws all serve to institutionalize male dominance. Increasing the representation of women in elected legislatures, the bureaucracy, and the courts, and creating governmental bodies and programs that recognize women as a group with interests and needs that are not identical to those of men can lessen this male dominance.</a:t>
            </a:r>
          </a:p>
          <a:p>
            <a:pPr lvl="1"/>
            <a:endParaRPr lang="en-US" dirty="0"/>
          </a:p>
          <a:p>
            <a:pPr lvl="1"/>
            <a:r>
              <a:rPr lang="en-US" b="1" i="1" dirty="0"/>
              <a:t>Postmodernism:</a:t>
            </a:r>
            <a:r>
              <a:rPr lang="en-US" dirty="0"/>
              <a:t> the state is an essentially oppressive and even repressive institution; that oppression may be targeted at groups based on their race, gender, ethnicity, sexual preference, or some other trait that places them outside the dominant group that controls the levels of state power; those that embrace this approach are called the New Left.</a:t>
            </a:r>
          </a:p>
          <a:p>
            <a:pPr lvl="1"/>
            <a:endParaRPr lang="en-US" dirty="0"/>
          </a:p>
        </p:txBody>
      </p:sp>
    </p:spTree>
    <p:extLst>
      <p:ext uri="{BB962C8B-B14F-4D97-AF65-F5344CB8AC3E}">
        <p14:creationId xmlns:p14="http://schemas.microsoft.com/office/powerpoint/2010/main" val="61420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FE87-A98B-6448-AC88-FB356E34F758}"/>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F6E30B43-0DB0-C847-B22D-CF0149C65D86}"/>
              </a:ext>
            </a:extLst>
          </p:cNvPr>
          <p:cNvSpPr>
            <a:spLocks noGrp="1"/>
          </p:cNvSpPr>
          <p:nvPr>
            <p:ph idx="1"/>
          </p:nvPr>
        </p:nvSpPr>
        <p:spPr/>
        <p:txBody>
          <a:bodyPr>
            <a:normAutofit fontScale="92500" lnSpcReduction="20000"/>
          </a:bodyPr>
          <a:lstStyle/>
          <a:p>
            <a:r>
              <a:rPr lang="en-US" b="1" dirty="0"/>
              <a:t>Government </a:t>
            </a:r>
            <a:r>
              <a:rPr lang="en-US" dirty="0"/>
              <a:t>refers to those who are elected to power</a:t>
            </a:r>
          </a:p>
          <a:p>
            <a:pPr lvl="1"/>
            <a:r>
              <a:rPr lang="en-US" dirty="0"/>
              <a:t>In a democracy governments are chosen and removed through elections</a:t>
            </a:r>
          </a:p>
          <a:p>
            <a:endParaRPr lang="en-US" dirty="0"/>
          </a:p>
          <a:p>
            <a:r>
              <a:rPr lang="en-US" dirty="0"/>
              <a:t>In a democracy we may oppose the government, but still accept its decisions as legitimate – Why?</a:t>
            </a:r>
          </a:p>
          <a:p>
            <a:pPr lvl="1"/>
            <a:r>
              <a:rPr lang="en-US" dirty="0"/>
              <a:t>Because the rules and institutions that make up the state are accepted as reasonable</a:t>
            </a:r>
          </a:p>
          <a:p>
            <a:endParaRPr lang="en-US" dirty="0"/>
          </a:p>
          <a:p>
            <a:r>
              <a:rPr lang="en-US" dirty="0"/>
              <a:t>Government popularity and state legitimacy are not the same thing</a:t>
            </a:r>
          </a:p>
          <a:p>
            <a:pPr lvl="1"/>
            <a:r>
              <a:rPr lang="en-US" dirty="0"/>
              <a:t>Unpopular Prime Ministers are still legitimate Prime Ministers</a:t>
            </a:r>
          </a:p>
        </p:txBody>
      </p:sp>
    </p:spTree>
    <p:extLst>
      <p:ext uri="{BB962C8B-B14F-4D97-AF65-F5344CB8AC3E}">
        <p14:creationId xmlns:p14="http://schemas.microsoft.com/office/powerpoint/2010/main" val="2385161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4C2C4-400C-4B4A-87D1-73E51BD3C6A7}"/>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8C9CD18E-ECB5-D242-8F46-52314FED7C06}"/>
              </a:ext>
            </a:extLst>
          </p:cNvPr>
          <p:cNvSpPr>
            <a:spLocks noGrp="1"/>
          </p:cNvSpPr>
          <p:nvPr>
            <p:ph idx="1"/>
          </p:nvPr>
        </p:nvSpPr>
        <p:spPr/>
        <p:txBody>
          <a:bodyPr>
            <a:normAutofit lnSpcReduction="10000"/>
          </a:bodyPr>
          <a:lstStyle/>
          <a:p>
            <a:r>
              <a:rPr lang="en-US" dirty="0"/>
              <a:t>In a democracy, when is it legitimate to challenge the authority of the state?</a:t>
            </a:r>
          </a:p>
          <a:p>
            <a:endParaRPr lang="en-US" dirty="0"/>
          </a:p>
          <a:p>
            <a:r>
              <a:rPr lang="en-US" b="1" dirty="0"/>
              <a:t>Civil disobedience:</a:t>
            </a:r>
            <a:r>
              <a:rPr lang="en-US" dirty="0"/>
              <a:t> defying the law in </a:t>
            </a:r>
            <a:r>
              <a:rPr lang="en-US" dirty="0" err="1"/>
              <a:t>defence</a:t>
            </a:r>
            <a:r>
              <a:rPr lang="en-US" dirty="0"/>
              <a:t> of a cause, principle, or an oppressed group</a:t>
            </a:r>
          </a:p>
          <a:p>
            <a:endParaRPr lang="en-US" dirty="0"/>
          </a:p>
          <a:p>
            <a:r>
              <a:rPr lang="en-US" dirty="0"/>
              <a:t>Debate over civil disobedience has resurfaced, principally around issues associated with globalization and income inequality, but also systemic racism </a:t>
            </a:r>
          </a:p>
        </p:txBody>
      </p:sp>
    </p:spTree>
    <p:extLst>
      <p:ext uri="{BB962C8B-B14F-4D97-AF65-F5344CB8AC3E}">
        <p14:creationId xmlns:p14="http://schemas.microsoft.com/office/powerpoint/2010/main" val="3201085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21D9E-E6EA-544E-9851-AB3EB53CAFEB}"/>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3841AE5D-3632-5547-B855-F1580C899960}"/>
              </a:ext>
            </a:extLst>
          </p:cNvPr>
          <p:cNvSpPr>
            <a:spLocks noGrp="1"/>
          </p:cNvSpPr>
          <p:nvPr>
            <p:ph idx="1"/>
          </p:nvPr>
        </p:nvSpPr>
        <p:spPr/>
        <p:txBody>
          <a:bodyPr/>
          <a:lstStyle/>
          <a:p>
            <a:r>
              <a:rPr lang="en-US" dirty="0"/>
              <a:t>Government that relies primarily on threats and violence to maintain its rule is generally unstable</a:t>
            </a:r>
          </a:p>
          <a:p>
            <a:endParaRPr lang="en-US" dirty="0"/>
          </a:p>
          <a:p>
            <a:r>
              <a:rPr lang="en-US" b="1" dirty="0"/>
              <a:t>Totalitarianism</a:t>
            </a:r>
            <a:r>
              <a:rPr lang="en-US" dirty="0"/>
              <a:t>: a system of government that suppresses all dissent in the name of some supreme goal</a:t>
            </a:r>
          </a:p>
          <a:p>
            <a:pPr lvl="1"/>
            <a:r>
              <a:rPr lang="en-US" dirty="0"/>
              <a:t>Distinctions between the state, government, and society lose all meaning – indeed, they are considered to be subversive – under totalitarianism </a:t>
            </a:r>
          </a:p>
          <a:p>
            <a:pPr lvl="1"/>
            <a:endParaRPr lang="en-US" dirty="0"/>
          </a:p>
        </p:txBody>
      </p:sp>
    </p:spTree>
    <p:extLst>
      <p:ext uri="{BB962C8B-B14F-4D97-AF65-F5344CB8AC3E}">
        <p14:creationId xmlns:p14="http://schemas.microsoft.com/office/powerpoint/2010/main" val="3616027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C6F98-0447-334B-A5A6-FB0D1A6B799A}"/>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67460A5C-1930-2B40-8753-819FB77A659A}"/>
              </a:ext>
            </a:extLst>
          </p:cNvPr>
          <p:cNvSpPr>
            <a:spLocks noGrp="1"/>
          </p:cNvSpPr>
          <p:nvPr>
            <p:ph idx="1"/>
          </p:nvPr>
        </p:nvSpPr>
        <p:spPr/>
        <p:txBody>
          <a:bodyPr/>
          <a:lstStyle/>
          <a:p>
            <a:r>
              <a:rPr lang="en-CA" dirty="0"/>
              <a:t>The theory of </a:t>
            </a:r>
            <a:r>
              <a:rPr lang="en-CA" b="1" dirty="0"/>
              <a:t>cultural hegemony </a:t>
            </a:r>
            <a:r>
              <a:rPr lang="en-CA" dirty="0"/>
              <a:t>says legitimacy and consent are illusions:</a:t>
            </a:r>
          </a:p>
          <a:p>
            <a:pPr lvl="1"/>
            <a:r>
              <a:rPr lang="en-CA" dirty="0"/>
              <a:t>The dominant class is able to get its values and beliefs accepted as “normal”</a:t>
            </a:r>
          </a:p>
          <a:p>
            <a:pPr lvl="1"/>
            <a:r>
              <a:rPr lang="en-CA" dirty="0"/>
              <a:t>The dominant class controls the creation and spread of ideas, information, and images</a:t>
            </a:r>
          </a:p>
          <a:p>
            <a:pPr lvl="1"/>
            <a:r>
              <a:rPr lang="en-CA" dirty="0"/>
              <a:t>People who believe the state is legitimate suffer from “false consciousness”      </a:t>
            </a:r>
          </a:p>
          <a:p>
            <a:pPr marL="0" indent="0">
              <a:buNone/>
            </a:pPr>
            <a:endParaRPr lang="en-US" dirty="0"/>
          </a:p>
        </p:txBody>
      </p:sp>
    </p:spTree>
    <p:extLst>
      <p:ext uri="{BB962C8B-B14F-4D97-AF65-F5344CB8AC3E}">
        <p14:creationId xmlns:p14="http://schemas.microsoft.com/office/powerpoint/2010/main" val="1348640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2771-6C28-294A-AE4F-488CFF57CE72}"/>
              </a:ext>
            </a:extLst>
          </p:cNvPr>
          <p:cNvSpPr>
            <a:spLocks noGrp="1"/>
          </p:cNvSpPr>
          <p:nvPr>
            <p:ph type="title"/>
          </p:nvPr>
        </p:nvSpPr>
        <p:spPr/>
        <p:txBody>
          <a:bodyPr/>
          <a:lstStyle/>
          <a:p>
            <a:r>
              <a:rPr lang="en-US" dirty="0"/>
              <a:t>Democracy</a:t>
            </a:r>
          </a:p>
        </p:txBody>
      </p:sp>
      <p:sp>
        <p:nvSpPr>
          <p:cNvPr id="3" name="Content Placeholder 2">
            <a:extLst>
              <a:ext uri="{FF2B5EF4-FFF2-40B4-BE49-F238E27FC236}">
                <a16:creationId xmlns:a16="http://schemas.microsoft.com/office/drawing/2014/main" id="{A9E41C74-FD92-214E-971C-BCFCFB365566}"/>
              </a:ext>
            </a:extLst>
          </p:cNvPr>
          <p:cNvSpPr>
            <a:spLocks noGrp="1"/>
          </p:cNvSpPr>
          <p:nvPr>
            <p:ph idx="1"/>
          </p:nvPr>
        </p:nvSpPr>
        <p:spPr/>
        <p:txBody>
          <a:bodyPr/>
          <a:lstStyle/>
          <a:p>
            <a:r>
              <a:rPr lang="en-CA" dirty="0"/>
              <a:t>Is democracy a system of government, or does it connote a type of society?</a:t>
            </a:r>
          </a:p>
          <a:p>
            <a:endParaRPr lang="en-CA" dirty="0"/>
          </a:p>
          <a:p>
            <a:r>
              <a:rPr lang="en-CA" dirty="0"/>
              <a:t>Canada and the US claim to be democracies, but so do North Korea, China, and Iran</a:t>
            </a:r>
          </a:p>
          <a:p>
            <a:endParaRPr lang="en-CA" dirty="0"/>
          </a:p>
          <a:p>
            <a:r>
              <a:rPr lang="en-CA" dirty="0"/>
              <a:t>Turkey and Indonesia are cited as examples of a new model, Muslim democracy</a:t>
            </a:r>
          </a:p>
          <a:p>
            <a:endParaRPr lang="en-US" dirty="0"/>
          </a:p>
        </p:txBody>
      </p:sp>
    </p:spTree>
    <p:extLst>
      <p:ext uri="{BB962C8B-B14F-4D97-AF65-F5344CB8AC3E}">
        <p14:creationId xmlns:p14="http://schemas.microsoft.com/office/powerpoint/2010/main" val="4268757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F1FF-E0ED-2B4F-9B57-73BD0D9B9A09}"/>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99DA0824-43AA-7243-ADAC-5F2793CB6326}"/>
              </a:ext>
            </a:extLst>
          </p:cNvPr>
          <p:cNvSpPr>
            <a:spLocks noGrp="1"/>
          </p:cNvSpPr>
          <p:nvPr>
            <p:ph idx="1"/>
          </p:nvPr>
        </p:nvSpPr>
        <p:spPr/>
        <p:txBody>
          <a:bodyPr>
            <a:normAutofit fontScale="92500" lnSpcReduction="20000"/>
          </a:bodyPr>
          <a:lstStyle/>
          <a:p>
            <a:r>
              <a:rPr lang="en-CA" dirty="0"/>
              <a:t>Basic features include government by consent, one person–one vote, competitive elections</a:t>
            </a:r>
          </a:p>
          <a:p>
            <a:pPr lvl="1"/>
            <a:r>
              <a:rPr lang="en-CA" dirty="0"/>
              <a:t>But this is not enough!</a:t>
            </a:r>
          </a:p>
          <a:p>
            <a:endParaRPr lang="en-CA" dirty="0"/>
          </a:p>
          <a:p>
            <a:r>
              <a:rPr lang="en-CA" dirty="0"/>
              <a:t>Democracies protect minorities against the majority</a:t>
            </a:r>
          </a:p>
          <a:p>
            <a:pPr lvl="1"/>
            <a:r>
              <a:rPr lang="en-CA" dirty="0"/>
              <a:t>An important safeguard: a culture which promotes tolerance of social diversity</a:t>
            </a:r>
          </a:p>
          <a:p>
            <a:endParaRPr lang="en-CA" dirty="0"/>
          </a:p>
          <a:p>
            <a:r>
              <a:rPr lang="en-CA" dirty="0"/>
              <a:t>The concept of </a:t>
            </a:r>
            <a:r>
              <a:rPr lang="en-CA" b="1" dirty="0"/>
              <a:t>social capital</a:t>
            </a:r>
            <a:r>
              <a:rPr lang="en-CA" dirty="0"/>
              <a:t>: strong sense of civic duty, social trust</a:t>
            </a:r>
          </a:p>
          <a:p>
            <a:pPr lvl="1"/>
            <a:r>
              <a:rPr lang="en-CA" dirty="0"/>
              <a:t>Stable democracies such as Canada have high levels of social capital   </a:t>
            </a:r>
          </a:p>
          <a:p>
            <a:endParaRPr lang="en-US" dirty="0"/>
          </a:p>
        </p:txBody>
      </p:sp>
    </p:spTree>
    <p:extLst>
      <p:ext uri="{BB962C8B-B14F-4D97-AF65-F5344CB8AC3E}">
        <p14:creationId xmlns:p14="http://schemas.microsoft.com/office/powerpoint/2010/main" val="210241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9DD54-7B99-9B4F-821C-704D21F909E9}"/>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65C94913-0388-3E48-9AFF-F7DD5D4BA80F}"/>
              </a:ext>
            </a:extLst>
          </p:cNvPr>
          <p:cNvSpPr>
            <a:spLocks noGrp="1"/>
          </p:cNvSpPr>
          <p:nvPr>
            <p:ph idx="1"/>
          </p:nvPr>
        </p:nvSpPr>
        <p:spPr/>
        <p:txBody>
          <a:bodyPr/>
          <a:lstStyle/>
          <a:p>
            <a:r>
              <a:rPr lang="en-CA" dirty="0"/>
              <a:t>Legal equality does not guarantee political equality</a:t>
            </a:r>
          </a:p>
          <a:p>
            <a:pPr marL="0" indent="0">
              <a:buNone/>
            </a:pPr>
            <a:endParaRPr lang="en-CA" dirty="0"/>
          </a:p>
          <a:p>
            <a:r>
              <a:rPr lang="en-CA" dirty="0"/>
              <a:t>Socio-economic inequality → political inequality</a:t>
            </a:r>
          </a:p>
          <a:p>
            <a:pPr lvl="1"/>
            <a:r>
              <a:rPr lang="en-CA" dirty="0"/>
              <a:t>Inequalities are often claimed to undermine the democratic character of societies whose formal political institutions are based on the equality of citizens</a:t>
            </a:r>
          </a:p>
          <a:p>
            <a:pPr lvl="1"/>
            <a:r>
              <a:rPr lang="en-CA" dirty="0"/>
              <a:t>Is Canada a real democracy? </a:t>
            </a:r>
          </a:p>
          <a:p>
            <a:endParaRPr lang="en-US" dirty="0"/>
          </a:p>
        </p:txBody>
      </p:sp>
    </p:spTree>
    <p:extLst>
      <p:ext uri="{BB962C8B-B14F-4D97-AF65-F5344CB8AC3E}">
        <p14:creationId xmlns:p14="http://schemas.microsoft.com/office/powerpoint/2010/main" val="20597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9C71A-D4A4-9741-BDEA-9A8E6FFB4E29}"/>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3B5616A6-13EC-0747-A20F-4E0E53ECA0D0}"/>
              </a:ext>
            </a:extLst>
          </p:cNvPr>
          <p:cNvSpPr>
            <a:spLocks noGrp="1"/>
          </p:cNvSpPr>
          <p:nvPr>
            <p:ph idx="1"/>
          </p:nvPr>
        </p:nvSpPr>
        <p:spPr/>
        <p:txBody>
          <a:bodyPr>
            <a:normAutofit lnSpcReduction="10000"/>
          </a:bodyPr>
          <a:lstStyle/>
          <a:p>
            <a:r>
              <a:rPr lang="en-CA" dirty="0"/>
              <a:t>In modern democracies the people do not directly govern</a:t>
            </a:r>
          </a:p>
          <a:p>
            <a:endParaRPr lang="en-CA" dirty="0"/>
          </a:p>
          <a:p>
            <a:r>
              <a:rPr lang="en-CA" dirty="0"/>
              <a:t>Instead we elect our representatives, and delegate law-making power to them</a:t>
            </a:r>
          </a:p>
          <a:p>
            <a:pPr lvl="1"/>
            <a:r>
              <a:rPr lang="en-CA" dirty="0"/>
              <a:t>We hold them accountable through periodic elections</a:t>
            </a:r>
          </a:p>
          <a:p>
            <a:endParaRPr lang="en-CA" dirty="0"/>
          </a:p>
          <a:p>
            <a:r>
              <a:rPr lang="en-CA" dirty="0"/>
              <a:t>But most of us spend little time thinking carefully about government and are poorly informed… or to put it less politely, are ignorant    </a:t>
            </a:r>
          </a:p>
          <a:p>
            <a:endParaRPr lang="en-US" dirty="0"/>
          </a:p>
        </p:txBody>
      </p:sp>
    </p:spTree>
    <p:extLst>
      <p:ext uri="{BB962C8B-B14F-4D97-AF65-F5344CB8AC3E}">
        <p14:creationId xmlns:p14="http://schemas.microsoft.com/office/powerpoint/2010/main" val="1666682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4FCD2-BCB2-AD4B-A474-1BBEEBD514BD}"/>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2DE96A23-543C-2143-9794-E3D9D74D4879}"/>
              </a:ext>
            </a:extLst>
          </p:cNvPr>
          <p:cNvSpPr>
            <a:spLocks noGrp="1"/>
          </p:cNvSpPr>
          <p:nvPr>
            <p:ph idx="1"/>
          </p:nvPr>
        </p:nvSpPr>
        <p:spPr/>
        <p:txBody>
          <a:bodyPr/>
          <a:lstStyle/>
          <a:p>
            <a:r>
              <a:rPr lang="en-CA" dirty="0"/>
              <a:t>The US and Switzerland combine </a:t>
            </a:r>
            <a:r>
              <a:rPr lang="en-CA" b="1" dirty="0"/>
              <a:t>representative democracy</a:t>
            </a:r>
            <a:r>
              <a:rPr lang="en-CA" dirty="0"/>
              <a:t> with </a:t>
            </a:r>
            <a:r>
              <a:rPr lang="en-CA" b="1" dirty="0"/>
              <a:t>direct democracy</a:t>
            </a:r>
            <a:endParaRPr lang="en-CA" dirty="0"/>
          </a:p>
          <a:p>
            <a:pPr lvl="1"/>
            <a:r>
              <a:rPr lang="en-CA" i="1" dirty="0"/>
              <a:t>Plebiscites </a:t>
            </a:r>
            <a:r>
              <a:rPr lang="en-CA" dirty="0"/>
              <a:t>and </a:t>
            </a:r>
            <a:r>
              <a:rPr lang="en-CA" i="1" dirty="0"/>
              <a:t>referendums</a:t>
            </a:r>
            <a:r>
              <a:rPr lang="en-CA" dirty="0"/>
              <a:t> – direct votes of citizens on important public questions</a:t>
            </a:r>
          </a:p>
          <a:p>
            <a:pPr lvl="1"/>
            <a:r>
              <a:rPr lang="en-CA" dirty="0"/>
              <a:t>Frequently held elections</a:t>
            </a:r>
          </a:p>
          <a:p>
            <a:pPr lvl="1"/>
            <a:r>
              <a:rPr lang="en-CA" dirty="0"/>
              <a:t>Choosing judges and some administrative officials through election</a:t>
            </a:r>
          </a:p>
          <a:p>
            <a:pPr lvl="1"/>
            <a:r>
              <a:rPr lang="en-CA" dirty="0"/>
              <a:t>“Recall” elections </a:t>
            </a:r>
          </a:p>
          <a:p>
            <a:endParaRPr lang="en-US" dirty="0"/>
          </a:p>
        </p:txBody>
      </p:sp>
    </p:spTree>
    <p:extLst>
      <p:ext uri="{BB962C8B-B14F-4D97-AF65-F5344CB8AC3E}">
        <p14:creationId xmlns:p14="http://schemas.microsoft.com/office/powerpoint/2010/main" val="287100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US" dirty="0"/>
              <a:t>What is politics?</a:t>
            </a:r>
          </a:p>
          <a:p>
            <a:r>
              <a:rPr lang="en-US" dirty="0"/>
              <a:t>Power</a:t>
            </a:r>
          </a:p>
          <a:p>
            <a:r>
              <a:rPr lang="en-US" dirty="0"/>
              <a:t>State and government</a:t>
            </a:r>
          </a:p>
          <a:p>
            <a:r>
              <a:rPr lang="en-US" dirty="0"/>
              <a:t>Democracy</a:t>
            </a:r>
          </a:p>
          <a:p>
            <a:r>
              <a:rPr lang="en-US" dirty="0"/>
              <a:t>Who gets heard and why?</a:t>
            </a:r>
          </a:p>
          <a:p>
            <a:r>
              <a:rPr lang="en-US" dirty="0"/>
              <a:t>Consent and legitimacy</a:t>
            </a:r>
          </a:p>
          <a:p>
            <a:r>
              <a:rPr lang="en-US" dirty="0"/>
              <a:t>Political identities</a:t>
            </a:r>
          </a:p>
          <a:p>
            <a:r>
              <a:rPr lang="en-US" dirty="0"/>
              <a:t>Political fault lines: old and new</a:t>
            </a:r>
          </a:p>
          <a:p>
            <a:endParaRPr lang="en-US" dirty="0">
              <a:solidFill>
                <a:schemeClr val="tx1"/>
              </a:solidFill>
            </a:endParaRPr>
          </a:p>
          <a:p>
            <a:endParaRPr lang="en-US" dirty="0"/>
          </a:p>
        </p:txBody>
      </p:sp>
    </p:spTree>
    <p:extLst>
      <p:ext uri="{BB962C8B-B14F-4D97-AF65-F5344CB8AC3E}">
        <p14:creationId xmlns:p14="http://schemas.microsoft.com/office/powerpoint/2010/main" val="1881173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86191-9E4B-394D-AF83-8A7B3509152D}"/>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69E293C5-7051-074D-A9F6-692BFBE9B793}"/>
              </a:ext>
            </a:extLst>
          </p:cNvPr>
          <p:cNvSpPr>
            <a:spLocks noGrp="1"/>
          </p:cNvSpPr>
          <p:nvPr>
            <p:ph idx="1"/>
          </p:nvPr>
        </p:nvSpPr>
        <p:spPr/>
        <p:txBody>
          <a:bodyPr/>
          <a:lstStyle/>
          <a:p>
            <a:r>
              <a:rPr lang="en-US" dirty="0"/>
              <a:t>Respect for rights and freedoms generally considered a distinguishing feature of democratic government</a:t>
            </a:r>
          </a:p>
          <a:p>
            <a:pPr lvl="1"/>
            <a:r>
              <a:rPr lang="en-US" dirty="0"/>
              <a:t>However, protecting these rights or freedoms can sometimes produce undemocratic outcomes</a:t>
            </a:r>
          </a:p>
          <a:p>
            <a:endParaRPr lang="en-US" dirty="0"/>
          </a:p>
          <a:p>
            <a:r>
              <a:rPr lang="en-CA" dirty="0"/>
              <a:t>Freedom House promotes the World Democracy Audit which rates countries against a checklist</a:t>
            </a:r>
          </a:p>
          <a:p>
            <a:pPr lvl="1"/>
            <a:r>
              <a:rPr lang="en-CA" dirty="0"/>
              <a:t>Combines measures of political rights, civil liberties, press freedom, public corruption, and the rule of law</a:t>
            </a:r>
          </a:p>
          <a:p>
            <a:pPr lvl="1"/>
            <a:r>
              <a:rPr lang="en-CA" dirty="0"/>
              <a:t>How does Canada rank? (See Box 1.3)</a:t>
            </a:r>
          </a:p>
          <a:p>
            <a:endParaRPr lang="en-US" dirty="0"/>
          </a:p>
        </p:txBody>
      </p:sp>
    </p:spTree>
    <p:extLst>
      <p:ext uri="{BB962C8B-B14F-4D97-AF65-F5344CB8AC3E}">
        <p14:creationId xmlns:p14="http://schemas.microsoft.com/office/powerpoint/2010/main" val="3034296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30CC-B805-314D-91A8-211E55C2A2F9}"/>
              </a:ext>
            </a:extLst>
          </p:cNvPr>
          <p:cNvSpPr>
            <a:spLocks noGrp="1"/>
          </p:cNvSpPr>
          <p:nvPr>
            <p:ph type="title"/>
          </p:nvPr>
        </p:nvSpPr>
        <p:spPr/>
        <p:txBody>
          <a:bodyPr/>
          <a:lstStyle/>
          <a:p>
            <a:r>
              <a:rPr lang="en-US" dirty="0"/>
              <a:t>Democracy, cont’d</a:t>
            </a:r>
          </a:p>
        </p:txBody>
      </p:sp>
      <p:sp>
        <p:nvSpPr>
          <p:cNvPr id="3" name="Content Placeholder 2">
            <a:extLst>
              <a:ext uri="{FF2B5EF4-FFF2-40B4-BE49-F238E27FC236}">
                <a16:creationId xmlns:a16="http://schemas.microsoft.com/office/drawing/2014/main" id="{1C7A5CEE-16A1-DC40-84BB-C09E018009F2}"/>
              </a:ext>
            </a:extLst>
          </p:cNvPr>
          <p:cNvSpPr>
            <a:spLocks noGrp="1"/>
          </p:cNvSpPr>
          <p:nvPr>
            <p:ph idx="1"/>
          </p:nvPr>
        </p:nvSpPr>
        <p:spPr/>
        <p:txBody>
          <a:bodyPr/>
          <a:lstStyle/>
          <a:p>
            <a:r>
              <a:rPr lang="en-CA" dirty="0"/>
              <a:t>The </a:t>
            </a:r>
            <a:r>
              <a:rPr lang="en-CA" b="1" dirty="0"/>
              <a:t>rule of law</a:t>
            </a:r>
            <a:r>
              <a:rPr lang="en-CA" dirty="0"/>
              <a:t> is the foundation of all democratic government:</a:t>
            </a:r>
          </a:p>
          <a:p>
            <a:pPr lvl="1"/>
            <a:r>
              <a:rPr lang="en-CA" dirty="0"/>
              <a:t>No one, no matter how powerful or rich, is above the law</a:t>
            </a:r>
          </a:p>
          <a:p>
            <a:pPr lvl="1"/>
            <a:r>
              <a:rPr lang="en-CA" dirty="0"/>
              <a:t>Public officials can only exercise powers granted by law</a:t>
            </a:r>
          </a:p>
          <a:p>
            <a:pPr lvl="1"/>
            <a:r>
              <a:rPr lang="en-CA" dirty="0"/>
              <a:t>If public officials abuse their powers, they can be checked by an independent judiciary </a:t>
            </a:r>
          </a:p>
          <a:p>
            <a:endParaRPr lang="en-US" dirty="0"/>
          </a:p>
        </p:txBody>
      </p:sp>
    </p:spTree>
    <p:extLst>
      <p:ext uri="{BB962C8B-B14F-4D97-AF65-F5344CB8AC3E}">
        <p14:creationId xmlns:p14="http://schemas.microsoft.com/office/powerpoint/2010/main" val="2904567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CD554-0637-944A-91A4-5F83C898B51D}"/>
              </a:ext>
            </a:extLst>
          </p:cNvPr>
          <p:cNvSpPr>
            <a:spLocks noGrp="1"/>
          </p:cNvSpPr>
          <p:nvPr>
            <p:ph type="title"/>
          </p:nvPr>
        </p:nvSpPr>
        <p:spPr/>
        <p:txBody>
          <a:bodyPr/>
          <a:lstStyle/>
          <a:p>
            <a:r>
              <a:rPr lang="en-US" dirty="0"/>
              <a:t>Who Gets Heard, When, and Why?</a:t>
            </a:r>
          </a:p>
        </p:txBody>
      </p:sp>
      <p:sp>
        <p:nvSpPr>
          <p:cNvPr id="3" name="Content Placeholder 2">
            <a:extLst>
              <a:ext uri="{FF2B5EF4-FFF2-40B4-BE49-F238E27FC236}">
                <a16:creationId xmlns:a16="http://schemas.microsoft.com/office/drawing/2014/main" id="{42AB74E0-C2EF-1C47-A053-A2CC45DD7A6C}"/>
              </a:ext>
            </a:extLst>
          </p:cNvPr>
          <p:cNvSpPr>
            <a:spLocks noGrp="1"/>
          </p:cNvSpPr>
          <p:nvPr>
            <p:ph idx="1"/>
          </p:nvPr>
        </p:nvSpPr>
        <p:spPr/>
        <p:txBody>
          <a:bodyPr/>
          <a:lstStyle/>
          <a:p>
            <a:r>
              <a:rPr lang="en-CA" dirty="0"/>
              <a:t>Access to key decision-makers is not equally distributed in Canadian society</a:t>
            </a:r>
          </a:p>
          <a:p>
            <a:pPr lvl="1"/>
            <a:r>
              <a:rPr lang="en-CA" dirty="0"/>
              <a:t>Top corporate executives can phone a cabinet minister and expect a return call</a:t>
            </a:r>
          </a:p>
          <a:p>
            <a:endParaRPr lang="en-CA" dirty="0"/>
          </a:p>
          <a:p>
            <a:r>
              <a:rPr lang="en-CA" dirty="0"/>
              <a:t>Interest groups compete to influence government, change public opinion in their favour, and get their issues on the public agenda</a:t>
            </a:r>
          </a:p>
          <a:p>
            <a:pPr lvl="1"/>
            <a:r>
              <a:rPr lang="en-CA" dirty="0"/>
              <a:t>This is not cheap—money talks!</a:t>
            </a:r>
          </a:p>
          <a:p>
            <a:endParaRPr lang="en-US" dirty="0"/>
          </a:p>
        </p:txBody>
      </p:sp>
    </p:spTree>
    <p:extLst>
      <p:ext uri="{BB962C8B-B14F-4D97-AF65-F5344CB8AC3E}">
        <p14:creationId xmlns:p14="http://schemas.microsoft.com/office/powerpoint/2010/main" val="2706864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5758-0246-304E-A43C-A898E1056C38}"/>
              </a:ext>
            </a:extLst>
          </p:cNvPr>
          <p:cNvSpPr>
            <a:spLocks noGrp="1"/>
          </p:cNvSpPr>
          <p:nvPr>
            <p:ph type="title"/>
          </p:nvPr>
        </p:nvSpPr>
        <p:spPr/>
        <p:txBody>
          <a:bodyPr/>
          <a:lstStyle/>
          <a:p>
            <a:r>
              <a:rPr lang="en-US" dirty="0"/>
              <a:t>Who Gets Heard, When, and Why? cont’d</a:t>
            </a:r>
          </a:p>
        </p:txBody>
      </p:sp>
      <p:sp>
        <p:nvSpPr>
          <p:cNvPr id="3" name="Content Placeholder 2">
            <a:extLst>
              <a:ext uri="{FF2B5EF4-FFF2-40B4-BE49-F238E27FC236}">
                <a16:creationId xmlns:a16="http://schemas.microsoft.com/office/drawing/2014/main" id="{252B46A6-DA9F-5C40-9B48-39557496C2E7}"/>
              </a:ext>
            </a:extLst>
          </p:cNvPr>
          <p:cNvSpPr>
            <a:spLocks noGrp="1"/>
          </p:cNvSpPr>
          <p:nvPr>
            <p:ph idx="1"/>
          </p:nvPr>
        </p:nvSpPr>
        <p:spPr/>
        <p:txBody>
          <a:bodyPr>
            <a:normAutofit lnSpcReduction="10000"/>
          </a:bodyPr>
          <a:lstStyle/>
          <a:p>
            <a:r>
              <a:rPr lang="en-CA" dirty="0"/>
              <a:t>The </a:t>
            </a:r>
            <a:r>
              <a:rPr lang="en-CA" b="1" dirty="0"/>
              <a:t>public agenda </a:t>
            </a:r>
            <a:r>
              <a:rPr lang="en-CA" dirty="0"/>
              <a:t>is the matters that have been identified by opinion leaders in the media and in government as ones that warrant some policy response</a:t>
            </a:r>
          </a:p>
          <a:p>
            <a:pPr marL="0" indent="0">
              <a:buNone/>
            </a:pPr>
            <a:endParaRPr lang="en-CA" dirty="0"/>
          </a:p>
          <a:p>
            <a:r>
              <a:rPr lang="en-CA" dirty="0"/>
              <a:t>Do the media challenge the powerful and well-connected?   </a:t>
            </a:r>
          </a:p>
          <a:p>
            <a:endParaRPr lang="en-CA" dirty="0"/>
          </a:p>
          <a:p>
            <a:r>
              <a:rPr lang="en-CA" dirty="0"/>
              <a:t>Getting heard is not only or always a matter of money</a:t>
            </a:r>
          </a:p>
          <a:p>
            <a:endParaRPr lang="en-US" dirty="0"/>
          </a:p>
        </p:txBody>
      </p:sp>
    </p:spTree>
    <p:extLst>
      <p:ext uri="{BB962C8B-B14F-4D97-AF65-F5344CB8AC3E}">
        <p14:creationId xmlns:p14="http://schemas.microsoft.com/office/powerpoint/2010/main" val="1871354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ED2B4-4A40-F741-9689-1B749A691477}"/>
              </a:ext>
            </a:extLst>
          </p:cNvPr>
          <p:cNvSpPr>
            <a:spLocks noGrp="1"/>
          </p:cNvSpPr>
          <p:nvPr>
            <p:ph type="title"/>
          </p:nvPr>
        </p:nvSpPr>
        <p:spPr/>
        <p:txBody>
          <a:bodyPr/>
          <a:lstStyle/>
          <a:p>
            <a:r>
              <a:rPr lang="en-US" dirty="0"/>
              <a:t>Is Democracy a Process or an Outcome?</a:t>
            </a:r>
          </a:p>
        </p:txBody>
      </p:sp>
      <p:sp>
        <p:nvSpPr>
          <p:cNvPr id="3" name="Content Placeholder 2">
            <a:extLst>
              <a:ext uri="{FF2B5EF4-FFF2-40B4-BE49-F238E27FC236}">
                <a16:creationId xmlns:a16="http://schemas.microsoft.com/office/drawing/2014/main" id="{072D8E69-16B0-1A45-83D2-0A668402E04F}"/>
              </a:ext>
            </a:extLst>
          </p:cNvPr>
          <p:cNvSpPr>
            <a:spLocks noGrp="1"/>
          </p:cNvSpPr>
          <p:nvPr>
            <p:ph idx="1"/>
          </p:nvPr>
        </p:nvSpPr>
        <p:spPr/>
        <p:txBody>
          <a:bodyPr>
            <a:normAutofit fontScale="92500" lnSpcReduction="20000"/>
          </a:bodyPr>
          <a:lstStyle/>
          <a:p>
            <a:r>
              <a:rPr lang="en-CA" dirty="0"/>
              <a:t>Is democracy about the right of citizens to participate by voting and electing governments? Elected officials being held accountable on election day?</a:t>
            </a:r>
          </a:p>
          <a:p>
            <a:pPr lvl="1"/>
            <a:r>
              <a:rPr lang="en-CA" dirty="0"/>
              <a:t>If you say yes to the above, you may believe democracy is about the right process</a:t>
            </a:r>
          </a:p>
          <a:p>
            <a:endParaRPr lang="en-CA" sz="2200" dirty="0"/>
          </a:p>
          <a:p>
            <a:r>
              <a:rPr lang="en-CA" dirty="0"/>
              <a:t>Should non-elected judges be allowed to make decisions about controversial issues?</a:t>
            </a:r>
          </a:p>
          <a:p>
            <a:pPr lvl="1"/>
            <a:r>
              <a:rPr lang="en-CA" dirty="0"/>
              <a:t>If you say yes to the above, you may believe democracy is about reaching the right outcome</a:t>
            </a:r>
          </a:p>
          <a:p>
            <a:endParaRPr lang="en-CA" sz="2200" dirty="0"/>
          </a:p>
          <a:p>
            <a:r>
              <a:rPr lang="en-CA" dirty="0"/>
              <a:t>Which do Canadians believe? Process or outcome? </a:t>
            </a:r>
          </a:p>
          <a:p>
            <a:pPr lvl="1"/>
            <a:r>
              <a:rPr lang="en-CA" dirty="0"/>
              <a:t>A bit of both</a:t>
            </a:r>
          </a:p>
          <a:p>
            <a:endParaRPr lang="en-US" dirty="0"/>
          </a:p>
        </p:txBody>
      </p:sp>
    </p:spTree>
    <p:extLst>
      <p:ext uri="{BB962C8B-B14F-4D97-AF65-F5344CB8AC3E}">
        <p14:creationId xmlns:p14="http://schemas.microsoft.com/office/powerpoint/2010/main" val="3943712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7C9-C3BA-A945-BEA6-1FC257DC58F4}"/>
              </a:ext>
            </a:extLst>
          </p:cNvPr>
          <p:cNvSpPr>
            <a:spLocks noGrp="1"/>
          </p:cNvSpPr>
          <p:nvPr>
            <p:ph type="title"/>
          </p:nvPr>
        </p:nvSpPr>
        <p:spPr/>
        <p:txBody>
          <a:bodyPr/>
          <a:lstStyle/>
          <a:p>
            <a:r>
              <a:rPr lang="en-US" dirty="0"/>
              <a:t>Political Identities</a:t>
            </a:r>
          </a:p>
        </p:txBody>
      </p:sp>
      <p:sp>
        <p:nvSpPr>
          <p:cNvPr id="3" name="Content Placeholder 2">
            <a:extLst>
              <a:ext uri="{FF2B5EF4-FFF2-40B4-BE49-F238E27FC236}">
                <a16:creationId xmlns:a16="http://schemas.microsoft.com/office/drawing/2014/main" id="{8BEFCA9F-B6BA-0547-96C7-F209FE1CAF0F}"/>
              </a:ext>
            </a:extLst>
          </p:cNvPr>
          <p:cNvSpPr>
            <a:spLocks noGrp="1"/>
          </p:cNvSpPr>
          <p:nvPr>
            <p:ph idx="1"/>
          </p:nvPr>
        </p:nvSpPr>
        <p:spPr/>
        <p:txBody>
          <a:bodyPr>
            <a:normAutofit fontScale="92500" lnSpcReduction="10000"/>
          </a:bodyPr>
          <a:lstStyle/>
          <a:p>
            <a:r>
              <a:rPr lang="en-CA" dirty="0"/>
              <a:t>An identity is a state of mind, or a sense of belonging to a larger group defined by language, ethnicity, gender, religion, history, beliefs, or location</a:t>
            </a:r>
          </a:p>
          <a:p>
            <a:endParaRPr lang="en-CA" dirty="0"/>
          </a:p>
          <a:p>
            <a:r>
              <a:rPr lang="en-CA" dirty="0"/>
              <a:t>Identities can shape an individual’s behaviour and ideas</a:t>
            </a:r>
          </a:p>
          <a:p>
            <a:endParaRPr lang="en-CA" dirty="0"/>
          </a:p>
          <a:p>
            <a:r>
              <a:rPr lang="en-CA" dirty="0"/>
              <a:t>When individuals with a shared identity organize to lobby governments to recognize their common interests, the result is identity politics</a:t>
            </a:r>
          </a:p>
          <a:p>
            <a:pPr lvl="1"/>
            <a:r>
              <a:rPr lang="en-CA" dirty="0"/>
              <a:t>Governments play an important role in recognizing, defining and promoting political identities—see Box 1.4 for examples  </a:t>
            </a:r>
          </a:p>
          <a:p>
            <a:endParaRPr lang="en-US" dirty="0"/>
          </a:p>
        </p:txBody>
      </p:sp>
    </p:spTree>
    <p:extLst>
      <p:ext uri="{BB962C8B-B14F-4D97-AF65-F5344CB8AC3E}">
        <p14:creationId xmlns:p14="http://schemas.microsoft.com/office/powerpoint/2010/main" val="40789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1A16C-AF93-6A4C-8387-1AF37BAE261B}"/>
              </a:ext>
            </a:extLst>
          </p:cNvPr>
          <p:cNvSpPr>
            <a:spLocks noGrp="1"/>
          </p:cNvSpPr>
          <p:nvPr>
            <p:ph type="title"/>
          </p:nvPr>
        </p:nvSpPr>
        <p:spPr/>
        <p:txBody>
          <a:bodyPr/>
          <a:lstStyle/>
          <a:p>
            <a:r>
              <a:rPr lang="en-US" dirty="0"/>
              <a:t>Political Identities, cont’d</a:t>
            </a:r>
          </a:p>
        </p:txBody>
      </p:sp>
      <p:sp>
        <p:nvSpPr>
          <p:cNvPr id="3" name="Content Placeholder 2">
            <a:extLst>
              <a:ext uri="{FF2B5EF4-FFF2-40B4-BE49-F238E27FC236}">
                <a16:creationId xmlns:a16="http://schemas.microsoft.com/office/drawing/2014/main" id="{C0EA5BA0-D6B8-9249-AA89-7B6AF00405E8}"/>
              </a:ext>
            </a:extLst>
          </p:cNvPr>
          <p:cNvSpPr>
            <a:spLocks noGrp="1"/>
          </p:cNvSpPr>
          <p:nvPr>
            <p:ph idx="1"/>
          </p:nvPr>
        </p:nvSpPr>
        <p:spPr>
          <a:xfrm>
            <a:off x="457200" y="1600200"/>
            <a:ext cx="8229600" cy="4525963"/>
          </a:xfrm>
        </p:spPr>
        <p:txBody>
          <a:bodyPr>
            <a:normAutofit fontScale="92500"/>
          </a:bodyPr>
          <a:lstStyle/>
          <a:p>
            <a:r>
              <a:rPr lang="en-US" dirty="0"/>
              <a:t>The </a:t>
            </a:r>
            <a:r>
              <a:rPr lang="en-US" b="1" dirty="0"/>
              <a:t>nation </a:t>
            </a:r>
            <a:r>
              <a:rPr lang="en-US" dirty="0"/>
              <a:t>has been a particularly crucial political identity in Canadian politics </a:t>
            </a:r>
          </a:p>
          <a:p>
            <a:pPr lvl="1"/>
            <a:r>
              <a:rPr lang="en-US" dirty="0"/>
              <a:t>But the meaning of the term is hotly contested</a:t>
            </a:r>
          </a:p>
          <a:p>
            <a:pPr lvl="1"/>
            <a:r>
              <a:rPr lang="en-US" dirty="0"/>
              <a:t>See Box 1.5</a:t>
            </a:r>
          </a:p>
          <a:p>
            <a:pPr marL="457200" lvl="1" indent="0">
              <a:buNone/>
            </a:pPr>
            <a:endParaRPr lang="en-US" dirty="0"/>
          </a:p>
          <a:p>
            <a:pPr lvl="0"/>
            <a:r>
              <a:rPr lang="en-US" dirty="0"/>
              <a:t>Nationalism usually is accompanied by territorial claims</a:t>
            </a:r>
          </a:p>
          <a:p>
            <a:pPr lvl="1"/>
            <a:r>
              <a:rPr lang="en-US" dirty="0">
                <a:solidFill>
                  <a:prstClr val="black"/>
                </a:solidFill>
              </a:rPr>
              <a:t>The nation is associated with some particular territory (“the homeland”) that is argued to belong to the members of the nation</a:t>
            </a:r>
          </a:p>
          <a:p>
            <a:pPr lvl="1"/>
            <a:r>
              <a:rPr lang="en-US" dirty="0">
                <a:solidFill>
                  <a:prstClr val="black"/>
                </a:solidFill>
              </a:rPr>
              <a:t>Territorial demands justified by the democratic right of any “people” to self-determination </a:t>
            </a:r>
          </a:p>
          <a:p>
            <a:endParaRPr lang="en-US" dirty="0"/>
          </a:p>
        </p:txBody>
      </p:sp>
    </p:spTree>
    <p:extLst>
      <p:ext uri="{BB962C8B-B14F-4D97-AF65-F5344CB8AC3E}">
        <p14:creationId xmlns:p14="http://schemas.microsoft.com/office/powerpoint/2010/main" val="4253713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BAF2F-DB86-DA49-860B-EC149809AD7E}"/>
              </a:ext>
            </a:extLst>
          </p:cNvPr>
          <p:cNvSpPr>
            <a:spLocks noGrp="1"/>
          </p:cNvSpPr>
          <p:nvPr>
            <p:ph type="title"/>
          </p:nvPr>
        </p:nvSpPr>
        <p:spPr/>
        <p:txBody>
          <a:bodyPr/>
          <a:lstStyle/>
          <a:p>
            <a:r>
              <a:rPr lang="en-US" dirty="0"/>
              <a:t>Political Identities, cont’d</a:t>
            </a:r>
          </a:p>
        </p:txBody>
      </p:sp>
      <p:sp>
        <p:nvSpPr>
          <p:cNvPr id="3" name="Content Placeholder 2">
            <a:extLst>
              <a:ext uri="{FF2B5EF4-FFF2-40B4-BE49-F238E27FC236}">
                <a16:creationId xmlns:a16="http://schemas.microsoft.com/office/drawing/2014/main" id="{6619B1F1-0E43-504E-8409-DB93F13D44E1}"/>
              </a:ext>
            </a:extLst>
          </p:cNvPr>
          <p:cNvSpPr>
            <a:spLocks noGrp="1"/>
          </p:cNvSpPr>
          <p:nvPr>
            <p:ph idx="1"/>
          </p:nvPr>
        </p:nvSpPr>
        <p:spPr/>
        <p:txBody>
          <a:bodyPr/>
          <a:lstStyle/>
          <a:p>
            <a:r>
              <a:rPr lang="en-US" sz="3000" dirty="0"/>
              <a:t>The concept of class has experienced a comeback</a:t>
            </a:r>
          </a:p>
          <a:p>
            <a:pPr lvl="1"/>
            <a:r>
              <a:rPr lang="en-US" sz="2800" dirty="0"/>
              <a:t>Linked to the phenomenon of </a:t>
            </a:r>
            <a:r>
              <a:rPr lang="en-US" sz="2800" b="1" dirty="0"/>
              <a:t>globalization</a:t>
            </a:r>
            <a:endParaRPr lang="en-US" sz="2800" dirty="0"/>
          </a:p>
          <a:p>
            <a:pPr lvl="2"/>
            <a:r>
              <a:rPr lang="en-US" sz="2400" dirty="0"/>
              <a:t>the unprecedented integration of the world’s economies through trade, capital flows, and internationalized production;</a:t>
            </a:r>
          </a:p>
          <a:p>
            <a:pPr lvl="2"/>
            <a:r>
              <a:rPr lang="en-US" sz="2400" dirty="0"/>
              <a:t>cultural integration through mass media, marketing, satellite- and computer-based information technologies, and migration</a:t>
            </a:r>
          </a:p>
          <a:p>
            <a:endParaRPr lang="en-US" dirty="0"/>
          </a:p>
        </p:txBody>
      </p:sp>
    </p:spTree>
    <p:extLst>
      <p:ext uri="{BB962C8B-B14F-4D97-AF65-F5344CB8AC3E}">
        <p14:creationId xmlns:p14="http://schemas.microsoft.com/office/powerpoint/2010/main" val="155341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79782-4444-5547-BF8E-2C651C6E7BA2}"/>
              </a:ext>
            </a:extLst>
          </p:cNvPr>
          <p:cNvSpPr>
            <a:spLocks noGrp="1"/>
          </p:cNvSpPr>
          <p:nvPr>
            <p:ph type="title"/>
          </p:nvPr>
        </p:nvSpPr>
        <p:spPr/>
        <p:txBody>
          <a:bodyPr/>
          <a:lstStyle/>
          <a:p>
            <a:r>
              <a:rPr lang="en-US" dirty="0"/>
              <a:t>Political Fault Lines, Old and New</a:t>
            </a:r>
          </a:p>
        </p:txBody>
      </p:sp>
      <p:sp>
        <p:nvSpPr>
          <p:cNvPr id="3" name="Content Placeholder 2">
            <a:extLst>
              <a:ext uri="{FF2B5EF4-FFF2-40B4-BE49-F238E27FC236}">
                <a16:creationId xmlns:a16="http://schemas.microsoft.com/office/drawing/2014/main" id="{C735F86D-DB60-9545-8D64-5B963D93E032}"/>
              </a:ext>
            </a:extLst>
          </p:cNvPr>
          <p:cNvSpPr>
            <a:spLocks noGrp="1"/>
          </p:cNvSpPr>
          <p:nvPr>
            <p:ph idx="1"/>
          </p:nvPr>
        </p:nvSpPr>
        <p:spPr/>
        <p:txBody>
          <a:bodyPr>
            <a:normAutofit lnSpcReduction="10000"/>
          </a:bodyPr>
          <a:lstStyle/>
          <a:p>
            <a:r>
              <a:rPr lang="en-CA" dirty="0"/>
              <a:t>The three enduring axes of Canadian politics:</a:t>
            </a:r>
          </a:p>
          <a:p>
            <a:pPr marL="914400" lvl="1" indent="-457200">
              <a:buFont typeface="+mj-lt"/>
              <a:buAutoNum type="arabicPeriod"/>
            </a:pPr>
            <a:r>
              <a:rPr lang="en-CA" dirty="0"/>
              <a:t>French/English</a:t>
            </a:r>
          </a:p>
          <a:p>
            <a:pPr marL="914400" lvl="1" indent="-457200">
              <a:buFont typeface="+mj-lt"/>
              <a:buAutoNum type="arabicPeriod"/>
            </a:pPr>
            <a:r>
              <a:rPr lang="en-CA" dirty="0"/>
              <a:t>Canada/United States</a:t>
            </a:r>
          </a:p>
          <a:p>
            <a:pPr marL="914400" lvl="1" indent="-457200">
              <a:buFont typeface="+mj-lt"/>
              <a:buAutoNum type="arabicPeriod"/>
            </a:pPr>
            <a:r>
              <a:rPr lang="en-CA" dirty="0"/>
              <a:t>Central Canada/outer regions</a:t>
            </a:r>
          </a:p>
          <a:p>
            <a:endParaRPr lang="en-CA" dirty="0"/>
          </a:p>
          <a:p>
            <a:r>
              <a:rPr lang="en-CA" dirty="0"/>
              <a:t>Re-emergence of a political fault line that was assumed to be quite muted in Canada and the US:</a:t>
            </a:r>
          </a:p>
          <a:p>
            <a:pPr lvl="1"/>
            <a:r>
              <a:rPr lang="en-CA" dirty="0"/>
              <a:t>Class conflict and the politics of the distribution of wealth</a:t>
            </a:r>
          </a:p>
          <a:p>
            <a:pPr lvl="1"/>
            <a:r>
              <a:rPr lang="en-CA" dirty="0"/>
              <a:t>However, it is unclear that activism related to these issues has awakened a sense of class consciousness in the general population  </a:t>
            </a:r>
          </a:p>
          <a:p>
            <a:endParaRPr lang="en-US" dirty="0"/>
          </a:p>
        </p:txBody>
      </p:sp>
    </p:spTree>
    <p:extLst>
      <p:ext uri="{BB962C8B-B14F-4D97-AF65-F5344CB8AC3E}">
        <p14:creationId xmlns:p14="http://schemas.microsoft.com/office/powerpoint/2010/main" val="3627951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555E-0CEE-5B4D-9D94-F3BF13B4C0E2}"/>
              </a:ext>
            </a:extLst>
          </p:cNvPr>
          <p:cNvSpPr>
            <a:spLocks noGrp="1"/>
          </p:cNvSpPr>
          <p:nvPr>
            <p:ph type="title"/>
          </p:nvPr>
        </p:nvSpPr>
        <p:spPr/>
        <p:txBody>
          <a:bodyPr/>
          <a:lstStyle/>
          <a:p>
            <a:r>
              <a:rPr lang="en-US" dirty="0"/>
              <a:t>Political Fault Lines, Old and New, cont’d</a:t>
            </a:r>
          </a:p>
        </p:txBody>
      </p:sp>
      <p:pic>
        <p:nvPicPr>
          <p:cNvPr id="4" name="Content Placeholder 3">
            <a:extLst>
              <a:ext uri="{FF2B5EF4-FFF2-40B4-BE49-F238E27FC236}">
                <a16:creationId xmlns:a16="http://schemas.microsoft.com/office/drawing/2014/main" id="{D90E3046-D634-CA43-956A-96F6245F45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0952" y="1600200"/>
            <a:ext cx="5242096" cy="4525963"/>
          </a:xfrm>
        </p:spPr>
      </p:pic>
    </p:spTree>
    <p:extLst>
      <p:ext uri="{BB962C8B-B14F-4D97-AF65-F5344CB8AC3E}">
        <p14:creationId xmlns:p14="http://schemas.microsoft.com/office/powerpoint/2010/main" val="4390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57C0-7F08-AF4B-A0B0-8DD60AA8B87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D7A0161-BCCB-2A4B-B5CE-0386DA441032}"/>
              </a:ext>
            </a:extLst>
          </p:cNvPr>
          <p:cNvSpPr>
            <a:spLocks noGrp="1"/>
          </p:cNvSpPr>
          <p:nvPr>
            <p:ph idx="1"/>
          </p:nvPr>
        </p:nvSpPr>
        <p:spPr/>
        <p:txBody>
          <a:bodyPr/>
          <a:lstStyle/>
          <a:p>
            <a:r>
              <a:rPr lang="en-US" dirty="0"/>
              <a:t>Nobody likes politicians </a:t>
            </a:r>
          </a:p>
          <a:p>
            <a:pPr lvl="1"/>
            <a:r>
              <a:rPr lang="en-US" dirty="0"/>
              <a:t>Politicians have an image problem: we don’t trust them</a:t>
            </a:r>
          </a:p>
          <a:p>
            <a:pPr lvl="1"/>
            <a:r>
              <a:rPr lang="en-US" dirty="0"/>
              <a:t>Lack of trust </a:t>
            </a:r>
            <a:r>
              <a:rPr lang="en-US" dirty="0">
                <a:sym typeface="Wingdings" pitchFamily="2" charset="2"/>
              </a:rPr>
              <a:t> cynicism  apathy</a:t>
            </a:r>
          </a:p>
          <a:p>
            <a:pPr lvl="1"/>
            <a:r>
              <a:rPr lang="en-US" dirty="0">
                <a:sym typeface="Wingdings" pitchFamily="2" charset="2"/>
              </a:rPr>
              <a:t>Is this fair?</a:t>
            </a:r>
            <a:endParaRPr lang="en-US" dirty="0"/>
          </a:p>
          <a:p>
            <a:endParaRPr lang="en-US" dirty="0"/>
          </a:p>
          <a:p>
            <a:r>
              <a:rPr lang="en-US" dirty="0"/>
              <a:t>Politics is a “messy” activity</a:t>
            </a:r>
          </a:p>
          <a:p>
            <a:endParaRPr lang="en-US" dirty="0"/>
          </a:p>
          <a:p>
            <a:r>
              <a:rPr lang="en-US" dirty="0"/>
              <a:t>Politics is about balancing competing interests and views</a:t>
            </a:r>
          </a:p>
          <a:p>
            <a:endParaRPr lang="en-US" dirty="0"/>
          </a:p>
        </p:txBody>
      </p:sp>
    </p:spTree>
    <p:extLst>
      <p:ext uri="{BB962C8B-B14F-4D97-AF65-F5344CB8AC3E}">
        <p14:creationId xmlns:p14="http://schemas.microsoft.com/office/powerpoint/2010/main" val="2416838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60B8-C1E1-EF45-8344-50FC6D917A78}"/>
              </a:ext>
            </a:extLst>
          </p:cNvPr>
          <p:cNvSpPr>
            <a:spLocks noGrp="1"/>
          </p:cNvSpPr>
          <p:nvPr>
            <p:ph type="title"/>
          </p:nvPr>
        </p:nvSpPr>
        <p:spPr/>
        <p:txBody>
          <a:bodyPr/>
          <a:lstStyle/>
          <a:p>
            <a:r>
              <a:rPr lang="en-US" dirty="0"/>
              <a:t>Summing Up</a:t>
            </a:r>
          </a:p>
        </p:txBody>
      </p:sp>
      <p:sp>
        <p:nvSpPr>
          <p:cNvPr id="3" name="Content Placeholder 2">
            <a:extLst>
              <a:ext uri="{FF2B5EF4-FFF2-40B4-BE49-F238E27FC236}">
                <a16:creationId xmlns:a16="http://schemas.microsoft.com/office/drawing/2014/main" id="{E0C8D1AF-1C42-2448-8403-D9F757F51D65}"/>
              </a:ext>
            </a:extLst>
          </p:cNvPr>
          <p:cNvSpPr>
            <a:spLocks noGrp="1"/>
          </p:cNvSpPr>
          <p:nvPr>
            <p:ph idx="1"/>
          </p:nvPr>
        </p:nvSpPr>
        <p:spPr/>
        <p:txBody>
          <a:bodyPr/>
          <a:lstStyle/>
          <a:p>
            <a:r>
              <a:rPr lang="en-US" dirty="0"/>
              <a:t>Which processes, institutions, values and outcomes are necessary before we can say a society is democratic?</a:t>
            </a:r>
          </a:p>
          <a:p>
            <a:endParaRPr lang="en-US" dirty="0"/>
          </a:p>
          <a:p>
            <a:r>
              <a:rPr lang="en-US" dirty="0"/>
              <a:t>The definitions of democracy, power, the state, the nation = contested </a:t>
            </a:r>
          </a:p>
          <a:p>
            <a:endParaRPr lang="en-US" dirty="0"/>
          </a:p>
          <a:p>
            <a:r>
              <a:rPr lang="en-US" dirty="0"/>
              <a:t>What are the new dividing lines in Canadian politics? </a:t>
            </a:r>
          </a:p>
          <a:p>
            <a:endParaRPr lang="en-US" dirty="0"/>
          </a:p>
        </p:txBody>
      </p:sp>
    </p:spTree>
    <p:extLst>
      <p:ext uri="{BB962C8B-B14F-4D97-AF65-F5344CB8AC3E}">
        <p14:creationId xmlns:p14="http://schemas.microsoft.com/office/powerpoint/2010/main" val="198959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C1F0-F232-1543-B3BF-EE653AA6A97D}"/>
              </a:ext>
            </a:extLst>
          </p:cNvPr>
          <p:cNvSpPr>
            <a:spLocks noGrp="1"/>
          </p:cNvSpPr>
          <p:nvPr>
            <p:ph type="title"/>
          </p:nvPr>
        </p:nvSpPr>
        <p:spPr/>
        <p:txBody>
          <a:bodyPr/>
          <a:lstStyle/>
          <a:p>
            <a:r>
              <a:rPr lang="en-US" dirty="0"/>
              <a:t>What is Politics?</a:t>
            </a:r>
          </a:p>
        </p:txBody>
      </p:sp>
      <p:sp>
        <p:nvSpPr>
          <p:cNvPr id="3" name="Content Placeholder 2">
            <a:extLst>
              <a:ext uri="{FF2B5EF4-FFF2-40B4-BE49-F238E27FC236}">
                <a16:creationId xmlns:a16="http://schemas.microsoft.com/office/drawing/2014/main" id="{55602223-B0FE-7640-B2C4-5EBEDE09A22A}"/>
              </a:ext>
            </a:extLst>
          </p:cNvPr>
          <p:cNvSpPr>
            <a:spLocks noGrp="1"/>
          </p:cNvSpPr>
          <p:nvPr>
            <p:ph idx="1"/>
          </p:nvPr>
        </p:nvSpPr>
        <p:spPr/>
        <p:txBody>
          <a:bodyPr>
            <a:normAutofit fontScale="92500" lnSpcReduction="20000"/>
          </a:bodyPr>
          <a:lstStyle/>
          <a:p>
            <a:r>
              <a:rPr lang="en-US" b="1" dirty="0"/>
              <a:t>Politics</a:t>
            </a:r>
            <a:r>
              <a:rPr lang="en-US" dirty="0"/>
              <a:t> arises from the fact of scarcity</a:t>
            </a:r>
          </a:p>
          <a:p>
            <a:pPr lvl="1"/>
            <a:r>
              <a:rPr lang="en-US" dirty="0"/>
              <a:t>It is the activity by which rival claims are settled by public authorities</a:t>
            </a:r>
          </a:p>
          <a:p>
            <a:pPr marL="457200" lvl="1" indent="0">
              <a:buNone/>
            </a:pPr>
            <a:endParaRPr lang="en-US" dirty="0"/>
          </a:p>
          <a:p>
            <a:r>
              <a:rPr lang="en-US" dirty="0"/>
              <a:t>Consider the different definitions of politics in Box 1.1</a:t>
            </a:r>
          </a:p>
          <a:p>
            <a:pPr lvl="1"/>
            <a:r>
              <a:rPr lang="en-US" dirty="0"/>
              <a:t>They agree that politics is about power</a:t>
            </a:r>
          </a:p>
          <a:p>
            <a:pPr lvl="1"/>
            <a:r>
              <a:rPr lang="en-US" dirty="0"/>
              <a:t>They disagree about what power relations count as political</a:t>
            </a:r>
          </a:p>
          <a:p>
            <a:endParaRPr lang="en-US" dirty="0"/>
          </a:p>
          <a:p>
            <a:r>
              <a:rPr lang="en-US" dirty="0"/>
              <a:t>Political conflict is about where to draw the line between public and private realms</a:t>
            </a:r>
          </a:p>
          <a:p>
            <a:pPr lvl="1"/>
            <a:r>
              <a:rPr lang="en-US" dirty="0"/>
              <a:t>What is a proper matter for public debate and decision? What should be left private?</a:t>
            </a:r>
          </a:p>
        </p:txBody>
      </p:sp>
    </p:spTree>
    <p:extLst>
      <p:ext uri="{BB962C8B-B14F-4D97-AF65-F5344CB8AC3E}">
        <p14:creationId xmlns:p14="http://schemas.microsoft.com/office/powerpoint/2010/main" val="3076887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1CA8-4C8E-C341-B7D2-DBDC22AF62D7}"/>
              </a:ext>
            </a:extLst>
          </p:cNvPr>
          <p:cNvSpPr>
            <a:spLocks noGrp="1"/>
          </p:cNvSpPr>
          <p:nvPr>
            <p:ph type="title"/>
          </p:nvPr>
        </p:nvSpPr>
        <p:spPr/>
        <p:txBody>
          <a:bodyPr/>
          <a:lstStyle/>
          <a:p>
            <a:r>
              <a:rPr lang="en-US" dirty="0"/>
              <a:t>Power</a:t>
            </a:r>
          </a:p>
        </p:txBody>
      </p:sp>
      <p:sp>
        <p:nvSpPr>
          <p:cNvPr id="3" name="Content Placeholder 2">
            <a:extLst>
              <a:ext uri="{FF2B5EF4-FFF2-40B4-BE49-F238E27FC236}">
                <a16:creationId xmlns:a16="http://schemas.microsoft.com/office/drawing/2014/main" id="{56CF1267-F7FD-9E4A-929E-43386B28E78C}"/>
              </a:ext>
            </a:extLst>
          </p:cNvPr>
          <p:cNvSpPr>
            <a:spLocks noGrp="1"/>
          </p:cNvSpPr>
          <p:nvPr>
            <p:ph idx="1"/>
          </p:nvPr>
        </p:nvSpPr>
        <p:spPr/>
        <p:txBody>
          <a:bodyPr>
            <a:normAutofit/>
          </a:bodyPr>
          <a:lstStyle/>
          <a:p>
            <a:r>
              <a:rPr lang="en-US" dirty="0"/>
              <a:t>The ability to influence what happens</a:t>
            </a:r>
          </a:p>
          <a:p>
            <a:endParaRPr lang="en-US" dirty="0"/>
          </a:p>
          <a:p>
            <a:r>
              <a:rPr lang="en-US" dirty="0"/>
              <a:t>This ability is not restricted to government</a:t>
            </a:r>
          </a:p>
          <a:p>
            <a:endParaRPr lang="en-US" dirty="0"/>
          </a:p>
          <a:p>
            <a:r>
              <a:rPr lang="en-US" dirty="0"/>
              <a:t>Why should you obey? Three reasons or “faces of power”</a:t>
            </a:r>
          </a:p>
          <a:p>
            <a:pPr marL="0" indent="0">
              <a:buNone/>
            </a:pPr>
            <a:r>
              <a:rPr lang="en-US" dirty="0"/>
              <a:t>	</a:t>
            </a:r>
            <a:r>
              <a:rPr lang="en-US" sz="2400" dirty="0">
                <a:solidFill>
                  <a:schemeClr val="tx1"/>
                </a:solidFill>
              </a:rPr>
              <a:t>1. Coercion (force)</a:t>
            </a:r>
          </a:p>
          <a:p>
            <a:pPr marL="0" indent="0">
              <a:buNone/>
            </a:pPr>
            <a:r>
              <a:rPr lang="en-US" sz="2400" dirty="0">
                <a:solidFill>
                  <a:schemeClr val="tx1"/>
                </a:solidFill>
              </a:rPr>
              <a:t>	2. Influence (persuasion)</a:t>
            </a:r>
          </a:p>
          <a:p>
            <a:pPr marL="0" indent="0">
              <a:buNone/>
            </a:pPr>
            <a:r>
              <a:rPr lang="en-US" sz="2400" dirty="0">
                <a:solidFill>
                  <a:schemeClr val="tx1"/>
                </a:solidFill>
              </a:rPr>
              <a:t>	3. Authority (legitimate)</a:t>
            </a:r>
          </a:p>
        </p:txBody>
      </p:sp>
    </p:spTree>
    <p:extLst>
      <p:ext uri="{BB962C8B-B14F-4D97-AF65-F5344CB8AC3E}">
        <p14:creationId xmlns:p14="http://schemas.microsoft.com/office/powerpoint/2010/main" val="321880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314E-379C-AC4F-A08D-C3A231273C05}"/>
              </a:ext>
            </a:extLst>
          </p:cNvPr>
          <p:cNvSpPr>
            <a:spLocks noGrp="1"/>
          </p:cNvSpPr>
          <p:nvPr>
            <p:ph type="title"/>
          </p:nvPr>
        </p:nvSpPr>
        <p:spPr/>
        <p:txBody>
          <a:bodyPr/>
          <a:lstStyle/>
          <a:p>
            <a:r>
              <a:rPr lang="en-US" dirty="0"/>
              <a:t>Power, cont’d</a:t>
            </a:r>
          </a:p>
        </p:txBody>
      </p:sp>
      <p:sp>
        <p:nvSpPr>
          <p:cNvPr id="3" name="Content Placeholder 2">
            <a:extLst>
              <a:ext uri="{FF2B5EF4-FFF2-40B4-BE49-F238E27FC236}">
                <a16:creationId xmlns:a16="http://schemas.microsoft.com/office/drawing/2014/main" id="{A9B06728-FD28-D948-8074-817786D9B9DC}"/>
              </a:ext>
            </a:extLst>
          </p:cNvPr>
          <p:cNvSpPr>
            <a:spLocks noGrp="1"/>
          </p:cNvSpPr>
          <p:nvPr>
            <p:ph idx="1"/>
          </p:nvPr>
        </p:nvSpPr>
        <p:spPr/>
        <p:txBody>
          <a:bodyPr/>
          <a:lstStyle/>
          <a:p>
            <a:r>
              <a:rPr lang="en-US" dirty="0"/>
              <a:t>Democracies rely mainly on influence and authority, but coercion is also used</a:t>
            </a:r>
          </a:p>
          <a:p>
            <a:pPr lvl="1"/>
            <a:r>
              <a:rPr lang="en-US" dirty="0"/>
              <a:t>Every democracy has courts, police, and prison</a:t>
            </a:r>
          </a:p>
          <a:p>
            <a:endParaRPr lang="en-US" dirty="0"/>
          </a:p>
          <a:p>
            <a:r>
              <a:rPr lang="en-US" dirty="0"/>
              <a:t>How far can a democracy rely on coercion? </a:t>
            </a:r>
          </a:p>
          <a:p>
            <a:pPr lvl="1"/>
            <a:r>
              <a:rPr lang="en-US" dirty="0"/>
              <a:t>The 1970 FLQ Crisis in Quebec: PM Trudeau says, “Just watch me”</a:t>
            </a:r>
          </a:p>
          <a:p>
            <a:pPr lvl="1"/>
            <a:r>
              <a:rPr lang="en-US" dirty="0"/>
              <a:t>See CBC Archives video available on the Student Companion Site</a:t>
            </a:r>
          </a:p>
        </p:txBody>
      </p:sp>
    </p:spTree>
    <p:extLst>
      <p:ext uri="{BB962C8B-B14F-4D97-AF65-F5344CB8AC3E}">
        <p14:creationId xmlns:p14="http://schemas.microsoft.com/office/powerpoint/2010/main" val="225853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E6DF-F6AA-8E4A-ABFA-2A1E7F859479}"/>
              </a:ext>
            </a:extLst>
          </p:cNvPr>
          <p:cNvSpPr>
            <a:spLocks noGrp="1"/>
          </p:cNvSpPr>
          <p:nvPr>
            <p:ph type="title"/>
          </p:nvPr>
        </p:nvSpPr>
        <p:spPr/>
        <p:txBody>
          <a:bodyPr/>
          <a:lstStyle/>
          <a:p>
            <a:r>
              <a:rPr lang="en-US" dirty="0"/>
              <a:t>Power, cont’d</a:t>
            </a:r>
          </a:p>
        </p:txBody>
      </p:sp>
      <p:sp>
        <p:nvSpPr>
          <p:cNvPr id="3" name="Content Placeholder 2">
            <a:extLst>
              <a:ext uri="{FF2B5EF4-FFF2-40B4-BE49-F238E27FC236}">
                <a16:creationId xmlns:a16="http://schemas.microsoft.com/office/drawing/2014/main" id="{CE306F4F-A738-1A4B-B912-1F9B56F361FC}"/>
              </a:ext>
            </a:extLst>
          </p:cNvPr>
          <p:cNvSpPr>
            <a:spLocks noGrp="1"/>
          </p:cNvSpPr>
          <p:nvPr>
            <p:ph idx="1"/>
          </p:nvPr>
        </p:nvSpPr>
        <p:spPr/>
        <p:txBody>
          <a:bodyPr/>
          <a:lstStyle/>
          <a:p>
            <a:r>
              <a:rPr lang="en-US" dirty="0"/>
              <a:t>In a democracy, those in power must justify their use of the state’s authority as being necessary to maintain such values as freedom, equality, justice, and the rule of law</a:t>
            </a:r>
          </a:p>
          <a:p>
            <a:endParaRPr lang="en-US" dirty="0"/>
          </a:p>
          <a:p>
            <a:r>
              <a:rPr lang="en-US" dirty="0"/>
              <a:t>People inevitably disagree over how much coercion, and in what circumstances, is acceptable to maintain these values</a:t>
            </a:r>
          </a:p>
          <a:p>
            <a:pPr lvl="1"/>
            <a:r>
              <a:rPr lang="en-US" dirty="0"/>
              <a:t>9/11 and Canada’s Anti-Terrorism Act (Dec 2001)</a:t>
            </a:r>
          </a:p>
        </p:txBody>
      </p:sp>
    </p:spTree>
    <p:extLst>
      <p:ext uri="{BB962C8B-B14F-4D97-AF65-F5344CB8AC3E}">
        <p14:creationId xmlns:p14="http://schemas.microsoft.com/office/powerpoint/2010/main" val="329145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231C3-9E11-594C-A780-93DA5FC4DDED}"/>
              </a:ext>
            </a:extLst>
          </p:cNvPr>
          <p:cNvSpPr>
            <a:spLocks noGrp="1"/>
          </p:cNvSpPr>
          <p:nvPr>
            <p:ph type="title"/>
          </p:nvPr>
        </p:nvSpPr>
        <p:spPr/>
        <p:txBody>
          <a:bodyPr/>
          <a:lstStyle/>
          <a:p>
            <a:r>
              <a:rPr lang="en-US" dirty="0"/>
              <a:t>State and Government</a:t>
            </a:r>
          </a:p>
        </p:txBody>
      </p:sp>
      <p:sp>
        <p:nvSpPr>
          <p:cNvPr id="3" name="Content Placeholder 2">
            <a:extLst>
              <a:ext uri="{FF2B5EF4-FFF2-40B4-BE49-F238E27FC236}">
                <a16:creationId xmlns:a16="http://schemas.microsoft.com/office/drawing/2014/main" id="{D7EDD031-2C6F-6549-AE73-2991F8FB6F22}"/>
              </a:ext>
            </a:extLst>
          </p:cNvPr>
          <p:cNvSpPr>
            <a:spLocks noGrp="1"/>
          </p:cNvSpPr>
          <p:nvPr>
            <p:ph idx="1"/>
          </p:nvPr>
        </p:nvSpPr>
        <p:spPr/>
        <p:txBody>
          <a:bodyPr/>
          <a:lstStyle/>
          <a:p>
            <a:r>
              <a:rPr lang="en-US" dirty="0"/>
              <a:t>The </a:t>
            </a:r>
            <a:r>
              <a:rPr lang="en-US" b="1" dirty="0"/>
              <a:t>state</a:t>
            </a:r>
            <a:r>
              <a:rPr lang="en-US" dirty="0"/>
              <a:t> is a broader concept than government; keep them distinct</a:t>
            </a:r>
          </a:p>
          <a:p>
            <a:pPr lvl="1"/>
            <a:r>
              <a:rPr lang="en-US" dirty="0"/>
              <a:t>Three main characteristics of a state:</a:t>
            </a:r>
          </a:p>
          <a:p>
            <a:pPr lvl="2"/>
            <a:r>
              <a:rPr lang="en-US" dirty="0"/>
              <a:t>Territorial boundaries</a:t>
            </a:r>
          </a:p>
          <a:p>
            <a:pPr lvl="2"/>
            <a:r>
              <a:rPr lang="en-US" dirty="0"/>
              <a:t>Complex set of institutions that wield public authority (ex. The courts)</a:t>
            </a:r>
          </a:p>
          <a:p>
            <a:pPr lvl="2"/>
            <a:r>
              <a:rPr lang="en-US" dirty="0"/>
              <a:t>Defined in terms of power</a:t>
            </a:r>
          </a:p>
          <a:p>
            <a:endParaRPr lang="en-US" dirty="0"/>
          </a:p>
          <a:p>
            <a:r>
              <a:rPr lang="en-US" dirty="0"/>
              <a:t>Politics in a democracy is mostly about influencing and changing the government, not the state</a:t>
            </a:r>
          </a:p>
        </p:txBody>
      </p:sp>
    </p:spTree>
    <p:extLst>
      <p:ext uri="{BB962C8B-B14F-4D97-AF65-F5344CB8AC3E}">
        <p14:creationId xmlns:p14="http://schemas.microsoft.com/office/powerpoint/2010/main" val="349479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6850C-F446-7B4A-B103-73B155656280}"/>
              </a:ext>
            </a:extLst>
          </p:cNvPr>
          <p:cNvSpPr>
            <a:spLocks noGrp="1"/>
          </p:cNvSpPr>
          <p:nvPr>
            <p:ph type="title"/>
          </p:nvPr>
        </p:nvSpPr>
        <p:spPr/>
        <p:txBody>
          <a:bodyPr/>
          <a:lstStyle/>
          <a:p>
            <a:r>
              <a:rPr lang="en-US" dirty="0"/>
              <a:t>State and Government, cont’d</a:t>
            </a:r>
          </a:p>
        </p:txBody>
      </p:sp>
      <p:sp>
        <p:nvSpPr>
          <p:cNvPr id="3" name="Content Placeholder 2">
            <a:extLst>
              <a:ext uri="{FF2B5EF4-FFF2-40B4-BE49-F238E27FC236}">
                <a16:creationId xmlns:a16="http://schemas.microsoft.com/office/drawing/2014/main" id="{FF9E5782-0D90-7942-903E-8CF222CE426F}"/>
              </a:ext>
            </a:extLst>
          </p:cNvPr>
          <p:cNvSpPr>
            <a:spLocks noGrp="1"/>
          </p:cNvSpPr>
          <p:nvPr>
            <p:ph idx="1"/>
          </p:nvPr>
        </p:nvSpPr>
        <p:spPr/>
        <p:txBody>
          <a:bodyPr>
            <a:normAutofit fontScale="85000" lnSpcReduction="10000"/>
          </a:bodyPr>
          <a:lstStyle/>
          <a:p>
            <a:r>
              <a:rPr lang="en-US" dirty="0"/>
              <a:t>On whose behalf does the state act? Political science offers four answers:</a:t>
            </a:r>
          </a:p>
          <a:p>
            <a:pPr lvl="1"/>
            <a:r>
              <a:rPr lang="en-US" b="1" i="1" dirty="0"/>
              <a:t>Pluralism:</a:t>
            </a:r>
            <a:r>
              <a:rPr lang="en-US" dirty="0"/>
              <a:t> </a:t>
            </a:r>
            <a:r>
              <a:rPr lang="en-CA" dirty="0"/>
              <a:t>the state responds chiefly to the demands of those groups that are best organized, have superior financial resources, can credibly claim to speak on behalf of large numbers of voters or segments of the population, and are successful in associating their special interests with the general interests of society.</a:t>
            </a:r>
          </a:p>
          <a:p>
            <a:pPr lvl="1"/>
            <a:endParaRPr lang="en-CA" dirty="0"/>
          </a:p>
          <a:p>
            <a:pPr lvl="1"/>
            <a:r>
              <a:rPr lang="en-US" b="1" i="1" dirty="0"/>
              <a:t>Class analysis: </a:t>
            </a:r>
            <a:r>
              <a:rPr lang="en-CA" dirty="0"/>
              <a:t>Marxist; the state in capitalist societies is an instrument through which the small minorities who control most of society’s wealth maintain their social and economic dominance. While subordinate classes do have </a:t>
            </a:r>
            <a:r>
              <a:rPr lang="en-CA" i="1" dirty="0"/>
              <a:t>some </a:t>
            </a:r>
            <a:r>
              <a:rPr lang="en-CA" dirty="0"/>
              <a:t>influence on state decision-makers, their influence is sharply limited by a number of factors, including a lack of class consciousness that stems from widespread acceptance of capitalist and individualist values as normal and inevitable. </a:t>
            </a:r>
          </a:p>
          <a:p>
            <a:pPr lvl="1"/>
            <a:endParaRPr lang="en-US" dirty="0"/>
          </a:p>
        </p:txBody>
      </p:sp>
    </p:spTree>
    <p:extLst>
      <p:ext uri="{BB962C8B-B14F-4D97-AF65-F5344CB8AC3E}">
        <p14:creationId xmlns:p14="http://schemas.microsoft.com/office/powerpoint/2010/main" val="3782388242"/>
      </p:ext>
    </p:extLst>
  </p:cSld>
  <p:clrMapOvr>
    <a:masterClrMapping/>
  </p:clrMapOvr>
</p:sld>
</file>

<file path=ppt/theme/theme1.xml><?xml version="1.0" encoding="utf-8"?>
<a:theme xmlns:a="http://schemas.openxmlformats.org/drawingml/2006/main" name="PPT_OUP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0E03ACEF-5A19-4B88-B2E6-625A1FE4D0EA}"/>
    </a:ext>
  </a:extLst>
</a:theme>
</file>

<file path=docProps/app.xml><?xml version="1.0" encoding="utf-8"?>
<Properties xmlns="http://schemas.openxmlformats.org/officeDocument/2006/extended-properties" xmlns:vt="http://schemas.openxmlformats.org/officeDocument/2006/docPropsVTypes">
  <Template>PPT_OUP_THEME</Template>
  <TotalTime>5518</TotalTime>
  <Words>1858</Words>
  <Application>Microsoft Macintosh PowerPoint</Application>
  <PresentationFormat>On-screen Show (4:3)</PresentationFormat>
  <Paragraphs>196</Paragraphs>
  <Slides>30</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30</vt:i4>
      </vt:variant>
    </vt:vector>
  </HeadingPairs>
  <TitlesOfParts>
    <vt:vector size="36" baseType="lpstr">
      <vt:lpstr>Arial</vt:lpstr>
      <vt:lpstr>Calibri</vt:lpstr>
      <vt:lpstr>Wingdings</vt:lpstr>
      <vt:lpstr>PPT_OUP_THEME</vt:lpstr>
      <vt:lpstr>Custom Design</vt:lpstr>
      <vt:lpstr>1_Custom Design</vt:lpstr>
      <vt:lpstr>An Introduction to Political Life</vt:lpstr>
      <vt:lpstr>Overview</vt:lpstr>
      <vt:lpstr>Introduction</vt:lpstr>
      <vt:lpstr>What is Politics?</vt:lpstr>
      <vt:lpstr>Power</vt:lpstr>
      <vt:lpstr>Power, cont’d</vt:lpstr>
      <vt:lpstr>Power, cont’d</vt:lpstr>
      <vt:lpstr>State and Government</vt:lpstr>
      <vt:lpstr>State and Government, cont’d</vt:lpstr>
      <vt:lpstr>State and Government, cont’d</vt:lpstr>
      <vt:lpstr>State and Government, cont’d</vt:lpstr>
      <vt:lpstr>State and Government, cont’d</vt:lpstr>
      <vt:lpstr>State and Government, cont’d</vt:lpstr>
      <vt:lpstr>State and Government, cont’d</vt:lpstr>
      <vt:lpstr>Democracy</vt:lpstr>
      <vt:lpstr>Democracy, cont’d</vt:lpstr>
      <vt:lpstr>Democracy, cont’d</vt:lpstr>
      <vt:lpstr>Democracy, cont’d</vt:lpstr>
      <vt:lpstr>Democracy, cont’d</vt:lpstr>
      <vt:lpstr>Democracy, cont’d</vt:lpstr>
      <vt:lpstr>Democracy, cont’d</vt:lpstr>
      <vt:lpstr>Who Gets Heard, When, and Why?</vt:lpstr>
      <vt:lpstr>Who Gets Heard, When, and Why? cont’d</vt:lpstr>
      <vt:lpstr>Is Democracy a Process or an Outcome?</vt:lpstr>
      <vt:lpstr>Political Identities</vt:lpstr>
      <vt:lpstr>Political Identities, cont’d</vt:lpstr>
      <vt:lpstr>Political Identities, cont’d</vt:lpstr>
      <vt:lpstr>Political Fault Lines, Old and New</vt:lpstr>
      <vt:lpstr>Political Fault Lines, Old and New, cont’d</vt:lpstr>
      <vt:lpstr>Summing Up</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Politics</dc:title>
  <dc:creator>KAWALERCZAK, Katherine</dc:creator>
  <cp:lastModifiedBy>Katherine Kawalerczak</cp:lastModifiedBy>
  <cp:revision>15</cp:revision>
  <dcterms:created xsi:type="dcterms:W3CDTF">2020-03-03T20:34:52Z</dcterms:created>
  <dcterms:modified xsi:type="dcterms:W3CDTF">2020-06-30T15:42:46Z</dcterms:modified>
</cp:coreProperties>
</file>