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31374" y="6533642"/>
            <a:ext cx="2311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75"/>
              </a:spcBef>
            </a:pPr>
            <a:r>
              <a:rPr dirty="0" spc="-5"/>
              <a:t>Legal </a:t>
            </a:r>
            <a:r>
              <a:rPr dirty="0" spc="-20"/>
              <a:t>Systems </a:t>
            </a:r>
            <a:r>
              <a:rPr dirty="0"/>
              <a:t>&amp;</a:t>
            </a:r>
            <a:r>
              <a:rPr dirty="0" spc="-5"/>
              <a:t> Skills</a:t>
            </a:r>
          </a:p>
          <a:p>
            <a:pPr algn="ctr" marL="13970" marR="5080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25" i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dirty="0" sz="2200" spc="-30" i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dirty="0" sz="2200" spc="-20" i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dirty="0" sz="2200" spc="-15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9277" y="638759"/>
            <a:ext cx="5865444" cy="4885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63360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5.8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Precedent terminology: what can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later court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do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with an earlier</a:t>
            </a:r>
            <a:r>
              <a:rPr dirty="0" sz="1400" spc="9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precedent?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615" y="2167927"/>
            <a:ext cx="8560769" cy="2090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7588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5.9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process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which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case law develops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to reflect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changes in</a:t>
            </a:r>
            <a:r>
              <a:rPr dirty="0" sz="140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society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621" y="2623366"/>
            <a:ext cx="8642743" cy="11794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9747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5.10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process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which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legislation develops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to reflect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changes in</a:t>
            </a:r>
            <a:r>
              <a:rPr dirty="0" sz="1400" spc="9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society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2130" y="1417319"/>
            <a:ext cx="2580005" cy="342900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dirty="0" sz="3600" spc="-20" i="1">
                <a:solidFill>
                  <a:srgbClr val="231F20"/>
                </a:solidFill>
                <a:latin typeface="Calibri"/>
                <a:cs typeface="Calibri"/>
              </a:rPr>
              <a:t>Part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Legal</a:t>
            </a:r>
            <a:r>
              <a:rPr dirty="0" sz="3600" spc="-7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25">
                <a:solidFill>
                  <a:srgbClr val="4F81BC"/>
                </a:solidFill>
                <a:latin typeface="Calibri"/>
                <a:cs typeface="Calibri"/>
              </a:rPr>
              <a:t>Systems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dirty="0" sz="3600" spc="-3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05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Case</a:t>
            </a:r>
            <a:r>
              <a:rPr dirty="0" sz="3600" spc="-2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law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887" y="639970"/>
            <a:ext cx="7850212" cy="4905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7190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5.1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doctrine of precedent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6735" y="1111668"/>
            <a:ext cx="7450527" cy="4202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63112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5.2 </a:t>
            </a:r>
            <a:r>
              <a:rPr dirty="0" sz="1400" spc="-5" i="1">
                <a:solidFill>
                  <a:srgbClr val="231F20"/>
                </a:solidFill>
                <a:latin typeface="Calibri"/>
                <a:cs typeface="Calibri"/>
              </a:rPr>
              <a:t>Ratio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: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reasoning necessary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to get from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material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facts to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400" spc="1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decision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0338" y="625081"/>
            <a:ext cx="4363323" cy="4920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5777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5.3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Generic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representation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common law </a:t>
            </a:r>
            <a:r>
              <a:rPr dirty="0" sz="1400" spc="-10" i="1">
                <a:solidFill>
                  <a:srgbClr val="231F20"/>
                </a:solidFill>
                <a:latin typeface="Calibri"/>
                <a:cs typeface="Calibri"/>
              </a:rPr>
              <a:t>stare</a:t>
            </a:r>
            <a:r>
              <a:rPr dirty="0" sz="1400" spc="3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 i="1">
                <a:solidFill>
                  <a:srgbClr val="231F20"/>
                </a:solidFill>
                <a:latin typeface="Calibri"/>
                <a:cs typeface="Calibri"/>
              </a:rPr>
              <a:t>decisis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394" y="608903"/>
            <a:ext cx="5285211" cy="4936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6347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5.4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Hierarchy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courts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 England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dirty="0" sz="1400" spc="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Wales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32" y="666673"/>
            <a:ext cx="6730935" cy="4878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74739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5.5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Wide and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narrow </a:t>
            </a:r>
            <a:r>
              <a:rPr dirty="0" sz="1400" spc="-5" i="1">
                <a:solidFill>
                  <a:srgbClr val="231F20"/>
                </a:solidFill>
                <a:latin typeface="Calibri"/>
                <a:cs typeface="Calibri"/>
              </a:rPr>
              <a:t>ratio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: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more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general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facts considered relevant,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5">
                <a:solidFill>
                  <a:srgbClr val="231F20"/>
                </a:solidFill>
                <a:latin typeface="Calibri"/>
                <a:cs typeface="Calibri"/>
              </a:rPr>
              <a:t>‘wider’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400" spc="1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i="1">
                <a:solidFill>
                  <a:srgbClr val="231F20"/>
                </a:solidFill>
                <a:latin typeface="Calibri"/>
                <a:cs typeface="Calibri"/>
              </a:rPr>
              <a:t>ratio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65" y="622848"/>
            <a:ext cx="8321067" cy="4922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6390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5.6 </a:t>
            </a:r>
            <a:r>
              <a:rPr dirty="0" sz="1400" spc="-5" i="1">
                <a:solidFill>
                  <a:srgbClr val="231F20"/>
                </a:solidFill>
                <a:latin typeface="Calibri"/>
                <a:cs typeface="Calibri"/>
              </a:rPr>
              <a:t>Ratio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dirty="0" sz="1400" spc="-5" i="1">
                <a:solidFill>
                  <a:srgbClr val="231F20"/>
                </a:solidFill>
                <a:latin typeface="Calibri"/>
                <a:cs typeface="Calibri"/>
              </a:rPr>
              <a:t>obiter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,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4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dissent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2434" y="613602"/>
            <a:ext cx="4639131" cy="4931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4080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5.7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Evolution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5" i="1">
                <a:solidFill>
                  <a:srgbClr val="231F20"/>
                </a:solidFill>
                <a:latin typeface="Calibri"/>
                <a:cs typeface="Calibri"/>
              </a:rPr>
              <a:t>ratio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—generic</a:t>
            </a:r>
            <a:r>
              <a:rPr dirty="0" sz="1400" spc="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diagram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2020-05-30T14:04:35Z</dcterms:created>
  <dcterms:modified xsi:type="dcterms:W3CDTF">2020-05-30T14:04:35Z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