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152" y="-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050"/>
              </a:lnSpc>
            </a:pPr>
            <a:r>
              <a:rPr dirty="0"/>
              <a:t>© </a:t>
            </a:r>
            <a:r>
              <a:rPr spc="-10" dirty="0"/>
              <a:t>Oxford </a:t>
            </a:r>
            <a:r>
              <a:rPr spc="-5" dirty="0"/>
              <a:t>University Press,</a:t>
            </a:r>
            <a:r>
              <a:rPr spc="-70" dirty="0"/>
              <a:t> </a:t>
            </a:r>
            <a:r>
              <a:rPr dirty="0"/>
              <a:t>2020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1">
                <a:solidFill>
                  <a:srgbClr val="231F2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050"/>
              </a:lnSpc>
            </a:pPr>
            <a:r>
              <a:rPr dirty="0"/>
              <a:t>© </a:t>
            </a:r>
            <a:r>
              <a:rPr spc="-10" dirty="0"/>
              <a:t>Oxford </a:t>
            </a:r>
            <a:r>
              <a:rPr spc="-5" dirty="0"/>
              <a:t>University Press,</a:t>
            </a:r>
            <a:r>
              <a:rPr spc="-70" dirty="0"/>
              <a:t> </a:t>
            </a:r>
            <a:r>
              <a:rPr dirty="0"/>
              <a:t>2020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1">
                <a:solidFill>
                  <a:srgbClr val="231F2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050"/>
              </a:lnSpc>
            </a:pPr>
            <a:r>
              <a:rPr dirty="0"/>
              <a:t>© </a:t>
            </a:r>
            <a:r>
              <a:rPr spc="-10" dirty="0"/>
              <a:t>Oxford </a:t>
            </a:r>
            <a:r>
              <a:rPr spc="-5" dirty="0"/>
              <a:t>University Press,</a:t>
            </a:r>
            <a:r>
              <a:rPr spc="-70" dirty="0"/>
              <a:t> </a:t>
            </a:r>
            <a:r>
              <a:rPr dirty="0"/>
              <a:t>2020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1">
                <a:solidFill>
                  <a:srgbClr val="231F2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050"/>
              </a:lnSpc>
            </a:pPr>
            <a:r>
              <a:rPr dirty="0"/>
              <a:t>© </a:t>
            </a:r>
            <a:r>
              <a:rPr spc="-10" dirty="0"/>
              <a:t>Oxford </a:t>
            </a:r>
            <a:r>
              <a:rPr spc="-5" dirty="0"/>
              <a:t>University Press,</a:t>
            </a:r>
            <a:r>
              <a:rPr spc="-70" dirty="0"/>
              <a:t> </a:t>
            </a:r>
            <a:r>
              <a:rPr dirty="0"/>
              <a:t>2020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050"/>
              </a:lnSpc>
            </a:pPr>
            <a:r>
              <a:rPr dirty="0"/>
              <a:t>© </a:t>
            </a:r>
            <a:r>
              <a:rPr spc="-10" dirty="0"/>
              <a:t>Oxford </a:t>
            </a:r>
            <a:r>
              <a:rPr spc="-5" dirty="0"/>
              <a:t>University Press,</a:t>
            </a:r>
            <a:r>
              <a:rPr spc="-70" dirty="0"/>
              <a:t> </a:t>
            </a:r>
            <a:r>
              <a:rPr dirty="0"/>
              <a:t>2020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6330696"/>
            <a:ext cx="1164335" cy="5273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31842" y="475673"/>
            <a:ext cx="5480314" cy="13925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1">
                <a:solidFill>
                  <a:srgbClr val="231F2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244600" y="6540500"/>
            <a:ext cx="1675130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12700">
              <a:lnSpc>
                <a:spcPts val="1050"/>
              </a:lnSpc>
            </a:pPr>
            <a:r>
              <a:rPr dirty="0"/>
              <a:t>© </a:t>
            </a:r>
            <a:r>
              <a:rPr spc="-10" dirty="0"/>
              <a:t>Oxford </a:t>
            </a:r>
            <a:r>
              <a:rPr spc="-5" dirty="0"/>
              <a:t>University Press,</a:t>
            </a:r>
            <a:r>
              <a:rPr spc="-70" dirty="0"/>
              <a:t> </a:t>
            </a:r>
            <a:r>
              <a:rPr dirty="0"/>
              <a:t>2020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831374" y="6533642"/>
            <a:ext cx="231140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652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75"/>
              </a:spcBef>
            </a:pPr>
            <a:r>
              <a:rPr spc="-5" dirty="0"/>
              <a:t>Legal </a:t>
            </a:r>
            <a:r>
              <a:rPr spc="-20" dirty="0"/>
              <a:t>Systems </a:t>
            </a:r>
            <a:r>
              <a:rPr dirty="0"/>
              <a:t>&amp;</a:t>
            </a:r>
            <a:r>
              <a:rPr spc="-5" dirty="0"/>
              <a:t> Skills</a:t>
            </a:r>
          </a:p>
          <a:p>
            <a:pPr marL="13970" marR="5080" algn="ctr">
              <a:lnSpc>
                <a:spcPct val="100000"/>
              </a:lnSpc>
              <a:spcBef>
                <a:spcPts val="670"/>
              </a:spcBef>
            </a:pPr>
            <a:r>
              <a:rPr sz="2200" i="0" spc="-10" dirty="0">
                <a:solidFill>
                  <a:srgbClr val="396497"/>
                </a:solidFill>
                <a:latin typeface="Calibri"/>
                <a:cs typeface="Calibri"/>
              </a:rPr>
              <a:t>by </a:t>
            </a:r>
            <a:r>
              <a:rPr sz="2200" i="0" spc="-25" dirty="0">
                <a:solidFill>
                  <a:srgbClr val="396497"/>
                </a:solidFill>
                <a:latin typeface="Calibri"/>
                <a:cs typeface="Calibri"/>
              </a:rPr>
              <a:t>Scott </a:t>
            </a:r>
            <a:r>
              <a:rPr sz="2200" i="0" spc="-10" dirty="0">
                <a:solidFill>
                  <a:srgbClr val="396497"/>
                </a:solidFill>
                <a:latin typeface="Calibri"/>
                <a:cs typeface="Calibri"/>
              </a:rPr>
              <a:t>Slorach, </a:t>
            </a:r>
            <a:r>
              <a:rPr sz="2200" i="0" dirty="0">
                <a:solidFill>
                  <a:srgbClr val="396497"/>
                </a:solidFill>
                <a:latin typeface="Calibri"/>
                <a:cs typeface="Calibri"/>
              </a:rPr>
              <a:t>Judith </a:t>
            </a:r>
            <a:r>
              <a:rPr sz="2200" i="0" spc="-30" dirty="0">
                <a:solidFill>
                  <a:srgbClr val="396497"/>
                </a:solidFill>
                <a:latin typeface="Calibri"/>
                <a:cs typeface="Calibri"/>
              </a:rPr>
              <a:t>Embley, </a:t>
            </a:r>
            <a:r>
              <a:rPr sz="2200" i="0" spc="-20" dirty="0">
                <a:solidFill>
                  <a:srgbClr val="396497"/>
                </a:solidFill>
                <a:latin typeface="Calibri"/>
                <a:cs typeface="Calibri"/>
              </a:rPr>
              <a:t>Peter </a:t>
            </a:r>
            <a:r>
              <a:rPr sz="2200" i="0" dirty="0">
                <a:solidFill>
                  <a:srgbClr val="396497"/>
                </a:solidFill>
                <a:latin typeface="Calibri"/>
                <a:cs typeface="Calibri"/>
              </a:rPr>
              <a:t>Goodchild  and </a:t>
            </a:r>
            <a:r>
              <a:rPr sz="2200" i="0" spc="-5" dirty="0">
                <a:solidFill>
                  <a:srgbClr val="396497"/>
                </a:solidFill>
                <a:latin typeface="Calibri"/>
                <a:cs typeface="Calibri"/>
              </a:rPr>
              <a:t>Catherine</a:t>
            </a:r>
            <a:r>
              <a:rPr sz="2200" i="0" spc="-15" dirty="0">
                <a:solidFill>
                  <a:srgbClr val="396497"/>
                </a:solidFill>
                <a:latin typeface="Calibri"/>
                <a:cs typeface="Calibri"/>
              </a:rPr>
              <a:t> </a:t>
            </a:r>
            <a:r>
              <a:rPr sz="2200" i="0" spc="-10" dirty="0">
                <a:solidFill>
                  <a:srgbClr val="396497"/>
                </a:solidFill>
                <a:latin typeface="Calibri"/>
                <a:cs typeface="Calibri"/>
              </a:rPr>
              <a:t>Shephard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04786" y="2032000"/>
            <a:ext cx="3134419" cy="40806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12654" y="582215"/>
            <a:ext cx="4118690" cy="49630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5900" y="5775959"/>
            <a:ext cx="16954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231F20"/>
                </a:solidFill>
                <a:latin typeface="Calibri"/>
                <a:cs typeface="Calibri"/>
              </a:rPr>
              <a:t>Figure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7.1</a:t>
            </a:r>
            <a:r>
              <a:rPr sz="14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(Continued)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10</a:t>
            </a:fld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dirty="0"/>
              <a:t>© </a:t>
            </a:r>
            <a:r>
              <a:rPr spc="-10" dirty="0"/>
              <a:t>Oxford </a:t>
            </a:r>
            <a:r>
              <a:rPr spc="-5" dirty="0"/>
              <a:t>University Press,</a:t>
            </a:r>
            <a:r>
              <a:rPr spc="-70" dirty="0"/>
              <a:t> </a:t>
            </a:r>
            <a:r>
              <a:rPr dirty="0"/>
              <a:t>2020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15900" y="5775959"/>
            <a:ext cx="825500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231F20"/>
                </a:solidFill>
                <a:latin typeface="Calibri"/>
                <a:cs typeface="Calibri"/>
              </a:rPr>
              <a:t>Figure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7.2 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Annotated version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Health Protection 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(Coronavirus,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Business 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Closure)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(England) Regulations</a:t>
            </a:r>
            <a:r>
              <a:rPr sz="1400" spc="1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2020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11</a:t>
            </a:fld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dirty="0"/>
              <a:t>© </a:t>
            </a:r>
            <a:r>
              <a:rPr spc="-10" dirty="0"/>
              <a:t>Oxford </a:t>
            </a:r>
            <a:r>
              <a:rPr spc="-5" dirty="0"/>
              <a:t>University Press,</a:t>
            </a:r>
            <a:r>
              <a:rPr spc="-70" dirty="0"/>
              <a:t> </a:t>
            </a:r>
            <a:r>
              <a:rPr dirty="0"/>
              <a:t>2020</a:t>
            </a:r>
          </a:p>
        </p:txBody>
      </p:sp>
      <p:pic>
        <p:nvPicPr>
          <p:cNvPr id="2050" name="Picture 2" descr="G:\Office Work\PPT\Slorach-etal_9780198834328_19-xxxxx\04_Conversion\c07fig002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735" y="700728"/>
            <a:ext cx="5702806" cy="474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15900" y="5775959"/>
            <a:ext cx="16954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231F20"/>
                </a:solidFill>
                <a:latin typeface="Calibri"/>
                <a:cs typeface="Calibri"/>
              </a:rPr>
              <a:t>Figure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7.2</a:t>
            </a:r>
            <a:r>
              <a:rPr sz="14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(Continued)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12</a:t>
            </a:fld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dirty="0"/>
              <a:t>© </a:t>
            </a:r>
            <a:r>
              <a:rPr spc="-10" dirty="0"/>
              <a:t>Oxford </a:t>
            </a:r>
            <a:r>
              <a:rPr spc="-5" dirty="0"/>
              <a:t>University Press,</a:t>
            </a:r>
            <a:r>
              <a:rPr spc="-70" dirty="0"/>
              <a:t> </a:t>
            </a:r>
            <a:r>
              <a:rPr dirty="0"/>
              <a:t>2020</a:t>
            </a:r>
          </a:p>
        </p:txBody>
      </p:sp>
      <p:pic>
        <p:nvPicPr>
          <p:cNvPr id="3074" name="Picture 2" descr="G:\Office Work\PPT\Slorach-etal_9780198834328_19-xxxxx\04_Conversion\c07fig002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636269"/>
            <a:ext cx="3205617" cy="490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15900" y="5775959"/>
            <a:ext cx="16954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231F20"/>
                </a:solidFill>
                <a:latin typeface="Calibri"/>
                <a:cs typeface="Calibri"/>
              </a:rPr>
              <a:t>Figure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7.2</a:t>
            </a:r>
            <a:r>
              <a:rPr sz="14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(Continued)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13</a:t>
            </a:fld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dirty="0"/>
              <a:t>© </a:t>
            </a:r>
            <a:r>
              <a:rPr spc="-10" dirty="0"/>
              <a:t>Oxford </a:t>
            </a:r>
            <a:r>
              <a:rPr spc="-5" dirty="0"/>
              <a:t>University Press,</a:t>
            </a:r>
            <a:r>
              <a:rPr spc="-70" dirty="0"/>
              <a:t> </a:t>
            </a:r>
            <a:r>
              <a:rPr dirty="0"/>
              <a:t>2020</a:t>
            </a:r>
          </a:p>
        </p:txBody>
      </p:sp>
      <p:pic>
        <p:nvPicPr>
          <p:cNvPr id="4098" name="Picture 2" descr="G:\Office Work\PPT\Slorach-etal_9780198834328_19-xxxxx\04_Conversion\c07fig002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371" y="685800"/>
            <a:ext cx="2943338" cy="477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16001" y="582248"/>
            <a:ext cx="3690203" cy="49803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5900" y="5775959"/>
            <a:ext cx="42056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231F20"/>
                </a:solidFill>
                <a:latin typeface="Calibri"/>
                <a:cs typeface="Calibri"/>
              </a:rPr>
              <a:t>Figure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7.3 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Annotated extract from </a:t>
            </a:r>
            <a:r>
              <a:rPr sz="1400" i="1" spc="-5" dirty="0">
                <a:solidFill>
                  <a:srgbClr val="231F20"/>
                </a:solidFill>
                <a:latin typeface="Calibri"/>
                <a:cs typeface="Calibri"/>
              </a:rPr>
              <a:t>Donoghue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v</a:t>
            </a:r>
            <a:r>
              <a:rPr sz="1400" spc="7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i="1" spc="-5" dirty="0">
                <a:solidFill>
                  <a:srgbClr val="231F20"/>
                </a:solidFill>
                <a:latin typeface="Calibri"/>
                <a:cs typeface="Calibri"/>
              </a:rPr>
              <a:t>Stevenson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14</a:t>
            </a:fld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dirty="0"/>
              <a:t>© </a:t>
            </a:r>
            <a:r>
              <a:rPr spc="-10" dirty="0"/>
              <a:t>Oxford </a:t>
            </a:r>
            <a:r>
              <a:rPr spc="-5" dirty="0"/>
              <a:t>University Press,</a:t>
            </a:r>
            <a:r>
              <a:rPr spc="-70" dirty="0"/>
              <a:t> </a:t>
            </a:r>
            <a:r>
              <a:rPr dirty="0"/>
              <a:t>2020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31719" y="597788"/>
            <a:ext cx="3080561" cy="4947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5900" y="5775959"/>
            <a:ext cx="16954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231F20"/>
                </a:solidFill>
                <a:latin typeface="Calibri"/>
                <a:cs typeface="Calibri"/>
              </a:rPr>
              <a:t>Figure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7.3</a:t>
            </a:r>
            <a:r>
              <a:rPr sz="14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(Continued)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15</a:t>
            </a:fld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dirty="0"/>
              <a:t>© </a:t>
            </a:r>
            <a:r>
              <a:rPr spc="-10" dirty="0"/>
              <a:t>Oxford </a:t>
            </a:r>
            <a:r>
              <a:rPr spc="-5" dirty="0"/>
              <a:t>University Press,</a:t>
            </a:r>
            <a:r>
              <a:rPr spc="-70" dirty="0"/>
              <a:t> </a:t>
            </a:r>
            <a:r>
              <a:rPr dirty="0"/>
              <a:t>2020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31719" y="613622"/>
            <a:ext cx="3080561" cy="49316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5900" y="5775959"/>
            <a:ext cx="16954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231F20"/>
                </a:solidFill>
                <a:latin typeface="Calibri"/>
                <a:cs typeface="Calibri"/>
              </a:rPr>
              <a:t>Figure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7.3</a:t>
            </a:r>
            <a:r>
              <a:rPr sz="14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(Continued)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16</a:t>
            </a:fld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dirty="0"/>
              <a:t>© </a:t>
            </a:r>
            <a:r>
              <a:rPr spc="-10" dirty="0"/>
              <a:t>Oxford </a:t>
            </a:r>
            <a:r>
              <a:rPr spc="-5" dirty="0"/>
              <a:t>University Press,</a:t>
            </a:r>
            <a:r>
              <a:rPr spc="-70" dirty="0"/>
              <a:t> </a:t>
            </a:r>
            <a:r>
              <a:rPr dirty="0"/>
              <a:t>2020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15900" y="5775959"/>
            <a:ext cx="47574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231F20"/>
                </a:solidFill>
                <a:latin typeface="Calibri"/>
                <a:cs typeface="Calibri"/>
              </a:rPr>
              <a:t>Figure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7.4 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Annotated extract from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R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(</a:t>
            </a:r>
            <a:r>
              <a:rPr sz="1400" i="1" spc="-5" dirty="0">
                <a:solidFill>
                  <a:srgbClr val="231F20"/>
                </a:solidFill>
                <a:latin typeface="Calibri"/>
                <a:cs typeface="Calibri"/>
              </a:rPr>
              <a:t>Miller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)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v </a:t>
            </a:r>
            <a:r>
              <a:rPr sz="1400" i="1" spc="-5" dirty="0">
                <a:solidFill>
                  <a:srgbClr val="231F20"/>
                </a:solidFill>
                <a:latin typeface="Calibri"/>
                <a:cs typeface="Calibri"/>
              </a:rPr>
              <a:t>The </a:t>
            </a:r>
            <a:r>
              <a:rPr sz="1400" i="1" dirty="0">
                <a:solidFill>
                  <a:srgbClr val="231F20"/>
                </a:solidFill>
                <a:latin typeface="Calibri"/>
                <a:cs typeface="Calibri"/>
              </a:rPr>
              <a:t>Prime</a:t>
            </a:r>
            <a:r>
              <a:rPr sz="1400" i="1" spc="9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i="1" spc="-5" dirty="0">
                <a:solidFill>
                  <a:srgbClr val="231F20"/>
                </a:solidFill>
                <a:latin typeface="Calibri"/>
                <a:cs typeface="Calibri"/>
              </a:rPr>
              <a:t>Minister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17</a:t>
            </a:fld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dirty="0"/>
              <a:t>© </a:t>
            </a:r>
            <a:r>
              <a:rPr spc="-10" dirty="0"/>
              <a:t>Oxford </a:t>
            </a:r>
            <a:r>
              <a:rPr spc="-5" dirty="0"/>
              <a:t>University Press,</a:t>
            </a:r>
            <a:r>
              <a:rPr spc="-70" dirty="0"/>
              <a:t> </a:t>
            </a:r>
            <a:r>
              <a:rPr dirty="0"/>
              <a:t>2020</a:t>
            </a:r>
          </a:p>
        </p:txBody>
      </p:sp>
      <p:pic>
        <p:nvPicPr>
          <p:cNvPr id="5122" name="Picture 2" descr="G:\Office Work\PPT\Slorach-etal_9780198834328_19-xxxxx\04_Conversion\c07fig004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327" y="605024"/>
            <a:ext cx="3363873" cy="492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7122" y="615898"/>
            <a:ext cx="3049754" cy="49293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5900" y="5775959"/>
            <a:ext cx="16954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231F20"/>
                </a:solidFill>
                <a:latin typeface="Calibri"/>
                <a:cs typeface="Calibri"/>
              </a:rPr>
              <a:t>Figure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7.4</a:t>
            </a:r>
            <a:r>
              <a:rPr sz="14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(Continued)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18</a:t>
            </a:fld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dirty="0"/>
              <a:t>© </a:t>
            </a:r>
            <a:r>
              <a:rPr spc="-10" dirty="0"/>
              <a:t>Oxford </a:t>
            </a:r>
            <a:r>
              <a:rPr spc="-5" dirty="0"/>
              <a:t>University Press,</a:t>
            </a:r>
            <a:r>
              <a:rPr spc="-70" dirty="0"/>
              <a:t> </a:t>
            </a:r>
            <a:r>
              <a:rPr dirty="0"/>
              <a:t>2020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34483" y="563397"/>
            <a:ext cx="3675028" cy="49818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5900" y="5775959"/>
            <a:ext cx="16954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231F20"/>
                </a:solidFill>
                <a:latin typeface="Calibri"/>
                <a:cs typeface="Calibri"/>
              </a:rPr>
              <a:t>Figure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7.4</a:t>
            </a:r>
            <a:r>
              <a:rPr sz="14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(Continued)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19</a:t>
            </a:fld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dirty="0"/>
              <a:t>© </a:t>
            </a:r>
            <a:r>
              <a:rPr spc="-10" dirty="0"/>
              <a:t>Oxford </a:t>
            </a:r>
            <a:r>
              <a:rPr spc="-5" dirty="0"/>
              <a:t>University Press,</a:t>
            </a:r>
            <a:r>
              <a:rPr spc="-70" dirty="0"/>
              <a:t> </a:t>
            </a:r>
            <a:r>
              <a:rPr dirty="0"/>
              <a:t>2020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68896" y="1417319"/>
            <a:ext cx="5408295" cy="3429000"/>
          </a:xfrm>
          <a:prstGeom prst="rect">
            <a:avLst/>
          </a:prstGeom>
        </p:spPr>
        <p:txBody>
          <a:bodyPr vert="horz" wrap="square" lIns="0" tIns="2514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80"/>
              </a:spcBef>
            </a:pPr>
            <a:r>
              <a:rPr sz="3600" i="1" spc="-20" dirty="0">
                <a:solidFill>
                  <a:srgbClr val="231F20"/>
                </a:solidFill>
                <a:latin typeface="Calibri"/>
                <a:cs typeface="Calibri"/>
              </a:rPr>
              <a:t>Part</a:t>
            </a:r>
            <a:r>
              <a:rPr sz="3600" i="1" spc="-1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3600" i="1" dirty="0">
                <a:solidFill>
                  <a:srgbClr val="231F20"/>
                </a:solidFill>
                <a:latin typeface="Calibri"/>
                <a:cs typeface="Calibri"/>
              </a:rPr>
              <a:t>2</a:t>
            </a:r>
            <a:endParaRPr sz="3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880"/>
              </a:spcBef>
            </a:pPr>
            <a:r>
              <a:rPr sz="3600" spc="-20" dirty="0">
                <a:solidFill>
                  <a:srgbClr val="4F81BC"/>
                </a:solidFill>
                <a:latin typeface="Calibri"/>
                <a:cs typeface="Calibri"/>
              </a:rPr>
              <a:t>Legal</a:t>
            </a:r>
            <a:r>
              <a:rPr sz="3600" spc="-10" dirty="0">
                <a:solidFill>
                  <a:srgbClr val="4F81BC"/>
                </a:solidFill>
                <a:latin typeface="Calibri"/>
                <a:cs typeface="Calibri"/>
              </a:rPr>
              <a:t> </a:t>
            </a:r>
            <a:r>
              <a:rPr sz="3600" spc="-5" dirty="0">
                <a:solidFill>
                  <a:srgbClr val="4F81BC"/>
                </a:solidFill>
                <a:latin typeface="Calibri"/>
                <a:cs typeface="Calibri"/>
              </a:rPr>
              <a:t>Skills</a:t>
            </a:r>
            <a:endParaRPr sz="3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1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3600" i="1" spc="-10" dirty="0">
                <a:solidFill>
                  <a:srgbClr val="231F20"/>
                </a:solidFill>
                <a:latin typeface="Calibri"/>
                <a:cs typeface="Calibri"/>
              </a:rPr>
              <a:t>Chapter </a:t>
            </a:r>
            <a:r>
              <a:rPr sz="3600" i="1" dirty="0">
                <a:solidFill>
                  <a:srgbClr val="231F20"/>
                </a:solidFill>
                <a:latin typeface="Calibri"/>
                <a:cs typeface="Calibri"/>
              </a:rPr>
              <a:t>07</a:t>
            </a:r>
            <a:endParaRPr sz="3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880"/>
              </a:spcBef>
            </a:pPr>
            <a:r>
              <a:rPr sz="3600" spc="-10" dirty="0">
                <a:solidFill>
                  <a:srgbClr val="4F81BC"/>
                </a:solidFill>
                <a:latin typeface="Calibri"/>
                <a:cs typeface="Calibri"/>
              </a:rPr>
              <a:t>Reading cases </a:t>
            </a:r>
            <a:r>
              <a:rPr sz="3600" dirty="0">
                <a:solidFill>
                  <a:srgbClr val="4F81BC"/>
                </a:solidFill>
                <a:latin typeface="Calibri"/>
                <a:cs typeface="Calibri"/>
              </a:rPr>
              <a:t>and</a:t>
            </a:r>
            <a:r>
              <a:rPr sz="3600" spc="-15" dirty="0">
                <a:solidFill>
                  <a:srgbClr val="4F81BC"/>
                </a:solidFill>
                <a:latin typeface="Calibri"/>
                <a:cs typeface="Calibri"/>
              </a:rPr>
              <a:t> </a:t>
            </a:r>
            <a:r>
              <a:rPr sz="3600" spc="-10" dirty="0">
                <a:solidFill>
                  <a:srgbClr val="4F81BC"/>
                </a:solidFill>
                <a:latin typeface="Calibri"/>
                <a:cs typeface="Calibri"/>
              </a:rPr>
              <a:t>legislation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</a:t>
            </a:fld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dirty="0"/>
              <a:t>© </a:t>
            </a:r>
            <a:r>
              <a:rPr spc="-10" dirty="0"/>
              <a:t>Oxford </a:t>
            </a:r>
            <a:r>
              <a:rPr spc="-5" dirty="0"/>
              <a:t>University Press,</a:t>
            </a:r>
            <a:r>
              <a:rPr spc="-70" dirty="0"/>
              <a:t> </a:t>
            </a:r>
            <a:r>
              <a:rPr dirty="0"/>
              <a:t>2020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15900" y="5775959"/>
            <a:ext cx="3449954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231F20"/>
                </a:solidFill>
                <a:latin typeface="Calibri"/>
                <a:cs typeface="Calibri"/>
              </a:rPr>
              <a:t>Figure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7.5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Case 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note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on </a:t>
            </a:r>
            <a:r>
              <a:rPr sz="1400" i="1" spc="-5" dirty="0">
                <a:solidFill>
                  <a:srgbClr val="231F20"/>
                </a:solidFill>
                <a:latin typeface="Calibri"/>
                <a:cs typeface="Calibri"/>
              </a:rPr>
              <a:t>Donoghue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v</a:t>
            </a:r>
            <a:r>
              <a:rPr sz="1400" spc="4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i="1" spc="-5" dirty="0">
                <a:solidFill>
                  <a:srgbClr val="231F20"/>
                </a:solidFill>
                <a:latin typeface="Calibri"/>
                <a:cs typeface="Calibri"/>
              </a:rPr>
              <a:t>Stevenson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20</a:t>
            </a:fld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dirty="0"/>
              <a:t>© </a:t>
            </a:r>
            <a:r>
              <a:rPr spc="-10" dirty="0"/>
              <a:t>Oxford </a:t>
            </a:r>
            <a:r>
              <a:rPr spc="-5" dirty="0"/>
              <a:t>University Press,</a:t>
            </a:r>
            <a:r>
              <a:rPr spc="-70" dirty="0"/>
              <a:t> </a:t>
            </a:r>
            <a:r>
              <a:rPr dirty="0"/>
              <a:t>2020</a:t>
            </a:r>
          </a:p>
        </p:txBody>
      </p:sp>
      <p:pic>
        <p:nvPicPr>
          <p:cNvPr id="6148" name="Picture 4" descr="G:\Office Work\PPT\Slorach-etal_9780198834328_19-xxxxx\04_Conversion\c07fig005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768" y="685800"/>
            <a:ext cx="6215138" cy="481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69082" y="575818"/>
            <a:ext cx="3205835" cy="49694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5900" y="5775959"/>
            <a:ext cx="16954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231F20"/>
                </a:solidFill>
                <a:latin typeface="Calibri"/>
                <a:cs typeface="Calibri"/>
              </a:rPr>
              <a:t>Figure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7.5</a:t>
            </a:r>
            <a:r>
              <a:rPr sz="14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(Continued)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21</a:t>
            </a:fld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dirty="0"/>
              <a:t>© </a:t>
            </a:r>
            <a:r>
              <a:rPr spc="-10" dirty="0"/>
              <a:t>Oxford </a:t>
            </a:r>
            <a:r>
              <a:rPr spc="-5" dirty="0"/>
              <a:t>University Press,</a:t>
            </a:r>
            <a:r>
              <a:rPr spc="-70" dirty="0"/>
              <a:t> </a:t>
            </a:r>
            <a:r>
              <a:rPr dirty="0"/>
              <a:t>2020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579" y="819210"/>
            <a:ext cx="8570840" cy="4726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5900" y="5775959"/>
            <a:ext cx="16954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231F20"/>
                </a:solidFill>
                <a:latin typeface="Calibri"/>
                <a:cs typeface="Calibri"/>
              </a:rPr>
              <a:t>Figure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7.5</a:t>
            </a:r>
            <a:r>
              <a:rPr sz="14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(Continued)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22</a:t>
            </a:fld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dirty="0"/>
              <a:t>© </a:t>
            </a:r>
            <a:r>
              <a:rPr spc="-10" dirty="0"/>
              <a:t>Oxford </a:t>
            </a:r>
            <a:r>
              <a:rPr spc="-5" dirty="0"/>
              <a:t>University Press,</a:t>
            </a:r>
            <a:r>
              <a:rPr spc="-70" dirty="0"/>
              <a:t> </a:t>
            </a:r>
            <a:r>
              <a:rPr dirty="0"/>
              <a:t>2020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27670" y="622211"/>
            <a:ext cx="3288659" cy="49230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5900" y="5775959"/>
            <a:ext cx="446087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5" dirty="0">
                <a:solidFill>
                  <a:srgbClr val="231F20"/>
                </a:solidFill>
                <a:latin typeface="Calibri"/>
                <a:cs typeface="Calibri"/>
              </a:rPr>
              <a:t>Table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7.1 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Excerpt from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a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basic 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exemption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clause</a:t>
            </a:r>
            <a:r>
              <a:rPr sz="1400" spc="8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spreadsheet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23</a:t>
            </a:fld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dirty="0"/>
              <a:t>© </a:t>
            </a:r>
            <a:r>
              <a:rPr spc="-10" dirty="0"/>
              <a:t>Oxford </a:t>
            </a:r>
            <a:r>
              <a:rPr spc="-5" dirty="0"/>
              <a:t>University Press,</a:t>
            </a:r>
            <a:r>
              <a:rPr spc="-70" dirty="0"/>
              <a:t> </a:t>
            </a:r>
            <a:r>
              <a:rPr dirty="0"/>
              <a:t>2020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94812" y="597776"/>
            <a:ext cx="3354384" cy="49475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5900" y="5775959"/>
            <a:ext cx="30619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231F20"/>
                </a:solidFill>
                <a:latin typeface="Calibri"/>
                <a:cs typeface="Calibri"/>
              </a:rPr>
              <a:t>Figure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7.1 </a:t>
            </a:r>
            <a:r>
              <a:rPr sz="1400" spc="-10" dirty="0">
                <a:solidFill>
                  <a:srgbClr val="231F20"/>
                </a:solidFill>
                <a:latin typeface="Calibri"/>
                <a:cs typeface="Calibri"/>
              </a:rPr>
              <a:t>Annotated version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of </a:t>
            </a:r>
            <a:r>
              <a:rPr sz="1400" dirty="0">
                <a:solidFill>
                  <a:srgbClr val="231F20"/>
                </a:solidFill>
                <a:latin typeface="Calibri"/>
                <a:cs typeface="Calibri"/>
              </a:rPr>
              <a:t>the</a:t>
            </a:r>
            <a:r>
              <a:rPr sz="1400" spc="60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30" dirty="0">
                <a:solidFill>
                  <a:srgbClr val="231F20"/>
                </a:solidFill>
                <a:latin typeface="Calibri"/>
                <a:cs typeface="Calibri"/>
              </a:rPr>
              <a:t>UCTA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3</a:t>
            </a:fld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dirty="0"/>
              <a:t>© </a:t>
            </a:r>
            <a:r>
              <a:rPr spc="-10" dirty="0"/>
              <a:t>Oxford </a:t>
            </a:r>
            <a:r>
              <a:rPr spc="-5" dirty="0"/>
              <a:t>University Press,</a:t>
            </a:r>
            <a:r>
              <a:rPr spc="-70" dirty="0"/>
              <a:t> </a:t>
            </a:r>
            <a:r>
              <a:rPr dirty="0"/>
              <a:t>2020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28014" y="596428"/>
            <a:ext cx="3287971" cy="49488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5900" y="5775959"/>
            <a:ext cx="16954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231F20"/>
                </a:solidFill>
                <a:latin typeface="Calibri"/>
                <a:cs typeface="Calibri"/>
              </a:rPr>
              <a:t>Figure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7.1</a:t>
            </a:r>
            <a:r>
              <a:rPr sz="14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(Continued)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4</a:t>
            </a:fld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dirty="0"/>
              <a:t>© </a:t>
            </a:r>
            <a:r>
              <a:rPr spc="-10" dirty="0"/>
              <a:t>Oxford </a:t>
            </a:r>
            <a:r>
              <a:rPr spc="-5" dirty="0"/>
              <a:t>University Press,</a:t>
            </a:r>
            <a:r>
              <a:rPr spc="-70" dirty="0"/>
              <a:t> </a:t>
            </a:r>
            <a:r>
              <a:rPr dirty="0"/>
              <a:t>2020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81699" y="602411"/>
            <a:ext cx="3580600" cy="49428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5900" y="5775959"/>
            <a:ext cx="16954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231F20"/>
                </a:solidFill>
                <a:latin typeface="Calibri"/>
                <a:cs typeface="Calibri"/>
              </a:rPr>
              <a:t>Figure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7.1</a:t>
            </a:r>
            <a:r>
              <a:rPr sz="14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(Continued)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5</a:t>
            </a:fld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dirty="0"/>
              <a:t>© </a:t>
            </a:r>
            <a:r>
              <a:rPr spc="-10" dirty="0"/>
              <a:t>Oxford </a:t>
            </a:r>
            <a:r>
              <a:rPr spc="-5" dirty="0"/>
              <a:t>University Press,</a:t>
            </a:r>
            <a:r>
              <a:rPr spc="-70" dirty="0"/>
              <a:t> </a:t>
            </a:r>
            <a:r>
              <a:rPr dirty="0"/>
              <a:t>2020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55112" y="587375"/>
            <a:ext cx="3633774" cy="49579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5900" y="5775959"/>
            <a:ext cx="16954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231F20"/>
                </a:solidFill>
                <a:latin typeface="Calibri"/>
                <a:cs typeface="Calibri"/>
              </a:rPr>
              <a:t>Figure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7.1</a:t>
            </a:r>
            <a:r>
              <a:rPr sz="14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(Continued)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6</a:t>
            </a:fld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dirty="0"/>
              <a:t>© </a:t>
            </a:r>
            <a:r>
              <a:rPr spc="-10" dirty="0"/>
              <a:t>Oxford </a:t>
            </a:r>
            <a:r>
              <a:rPr spc="-5" dirty="0"/>
              <a:t>University Press,</a:t>
            </a:r>
            <a:r>
              <a:rPr spc="-70" dirty="0"/>
              <a:t> </a:t>
            </a:r>
            <a:r>
              <a:rPr dirty="0"/>
              <a:t>2020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15900" y="5775959"/>
            <a:ext cx="16954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231F20"/>
                </a:solidFill>
                <a:latin typeface="Calibri"/>
                <a:cs typeface="Calibri"/>
              </a:rPr>
              <a:t>Figure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7.1</a:t>
            </a:r>
            <a:r>
              <a:rPr sz="14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(Continued)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7</a:t>
            </a:fld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dirty="0"/>
              <a:t>© </a:t>
            </a:r>
            <a:r>
              <a:rPr spc="-10" dirty="0"/>
              <a:t>Oxford </a:t>
            </a:r>
            <a:r>
              <a:rPr spc="-5" dirty="0"/>
              <a:t>University Press,</a:t>
            </a:r>
            <a:r>
              <a:rPr spc="-70" dirty="0"/>
              <a:t> </a:t>
            </a:r>
            <a:r>
              <a:rPr dirty="0"/>
              <a:t>2020</a:t>
            </a:r>
          </a:p>
        </p:txBody>
      </p:sp>
      <p:pic>
        <p:nvPicPr>
          <p:cNvPr id="1026" name="Picture 2" descr="G:\Office Work\PPT\Slorach-etal_9780198834328_19-xxxxx\04_Conversion\c07fig001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442" y="609600"/>
            <a:ext cx="3015116" cy="480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47787" y="582790"/>
            <a:ext cx="3048425" cy="4962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5900" y="5775959"/>
            <a:ext cx="16954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231F20"/>
                </a:solidFill>
                <a:latin typeface="Calibri"/>
                <a:cs typeface="Calibri"/>
              </a:rPr>
              <a:t>Figure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7.1</a:t>
            </a:r>
            <a:r>
              <a:rPr sz="14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(Continued)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8</a:t>
            </a:fld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dirty="0"/>
              <a:t>© </a:t>
            </a:r>
            <a:r>
              <a:rPr spc="-10" dirty="0"/>
              <a:t>Oxford </a:t>
            </a:r>
            <a:r>
              <a:rPr spc="-5" dirty="0"/>
              <a:t>University Press,</a:t>
            </a:r>
            <a:r>
              <a:rPr spc="-70" dirty="0"/>
              <a:t> </a:t>
            </a:r>
            <a:r>
              <a:rPr dirty="0"/>
              <a:t>2020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94634" y="601598"/>
            <a:ext cx="3354730" cy="49436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15900" y="5775959"/>
            <a:ext cx="169545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231F20"/>
                </a:solidFill>
                <a:latin typeface="Calibri"/>
                <a:cs typeface="Calibri"/>
              </a:rPr>
              <a:t>Figure </a:t>
            </a:r>
            <a:r>
              <a:rPr sz="1400" b="1" dirty="0">
                <a:solidFill>
                  <a:srgbClr val="231F20"/>
                </a:solidFill>
                <a:latin typeface="Calibri"/>
                <a:cs typeface="Calibri"/>
              </a:rPr>
              <a:t>7.1</a:t>
            </a:r>
            <a:r>
              <a:rPr sz="1400" b="1" spc="5" dirty="0">
                <a:solidFill>
                  <a:srgbClr val="231F20"/>
                </a:solidFill>
                <a:latin typeface="Calibri"/>
                <a:cs typeface="Calibri"/>
              </a:rPr>
              <a:t> </a:t>
            </a:r>
            <a:r>
              <a:rPr sz="1400" spc="-5" dirty="0">
                <a:solidFill>
                  <a:srgbClr val="231F20"/>
                </a:solidFill>
                <a:latin typeface="Calibri"/>
                <a:cs typeface="Calibri"/>
              </a:rPr>
              <a:t>(Continued)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9</a:t>
            </a:fld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50"/>
              </a:lnSpc>
            </a:pPr>
            <a:r>
              <a:rPr dirty="0"/>
              <a:t>© </a:t>
            </a:r>
            <a:r>
              <a:rPr spc="-10" dirty="0"/>
              <a:t>Oxford </a:t>
            </a:r>
            <a:r>
              <a:rPr spc="-5" dirty="0"/>
              <a:t>University Press,</a:t>
            </a:r>
            <a:r>
              <a:rPr spc="-70" dirty="0"/>
              <a:t> </a:t>
            </a:r>
            <a:r>
              <a:rPr dirty="0"/>
              <a:t>2020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</TotalTime>
  <Words>319</Words>
  <Application>Microsoft Office PowerPoint</Application>
  <PresentationFormat>On-screen Show (4:3)</PresentationFormat>
  <Paragraphs>72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Legal Systems &amp; Skills by Scott Slorach, Judith Embley, Peter Goodchild  and Catherine Shephard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Legal Systems &amp; Skills by Scott Slorach, Judith Embley, Peter Goodchild  and Catherine Shephard</dc:title>
  <cp:lastModifiedBy>Bala</cp:lastModifiedBy>
  <cp:revision>3</cp:revision>
  <dcterms:created xsi:type="dcterms:W3CDTF">2020-05-30T14:03:41Z</dcterms:created>
  <dcterms:modified xsi:type="dcterms:W3CDTF">2020-10-10T08:17:55Z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2020-05-30T00:00:00Z</vt:filetime>
  </property>
  <property fmtid="{D5CDD505-2E9C-101B-9397-08002B2CF9AE}" pid="3" name="Creator">
    <vt:lpwstr>Adobe InDesign 14.0 (Windows)</vt:lpwstr>
  </property>
  <property fmtid="{D5CDD505-2E9C-101B-9397-08002B2CF9AE}" pid="4" name="LastSaved">
    <vt:filetime>2020-05-30T00:00:00Z</vt:filetime>
  </property>
</Properties>
</file>