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4DAE2"/>
          </a:solidFill>
        </a:fill>
      </a:tcStyle>
    </a:wholeTbl>
    <a:band2H>
      <a:tcTxStyle/>
      <a:tcStyle>
        <a:tcBdr/>
        <a:fill>
          <a:solidFill>
            <a:srgbClr val="EBEDF1"/>
          </a:solidFill>
        </a:fill>
      </a:tcStyle>
    </a:band2H>
    <a:firstCol>
      <a:tcTxStyle b="on" i="off">
        <a:fontRef idx="min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Col>
    <a:lastRow>
      <a:tcTxStyle b="on" i="off">
        <a:fontRef idx="min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lastRow>
    <a:firstRow>
      <a:tcTxStyle b="on" i="off">
        <a:fontRef idx="min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Row>
  </a:tblStyle>
  <a:tblStyle styleId="{C7B018BB-80A7-4F77-B60F-C8B233D01FF8}" styleName="">
    <a:tblBg/>
    <a:wholeTbl>
      <a:tcTxStyle b="off" i="off">
        <a:fontRef idx="minor">
          <a:srgbClr val="3E231A"/>
        </a:fontRef>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EFE5CE"/>
          </a:solidFill>
        </a:fill>
      </a:tcStyle>
    </a:wholeTbl>
    <a:band2H>
      <a:tcTxStyle/>
      <a:tcStyle>
        <a:tcBdr/>
        <a:fill>
          <a:solidFill>
            <a:srgbClr val="F7F2E8"/>
          </a:solidFill>
        </a:fill>
      </a:tcStyle>
    </a:band2H>
    <a:firstCol>
      <a:tcTxStyle b="on" i="off">
        <a:fontRef idx="min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firstCol>
    <a:lastRow>
      <a:tcTxStyle b="on" i="off">
        <a:fontRef idx="min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lastRow>
    <a:firstRow>
      <a:tcTxStyle b="on" i="off">
        <a:fontRef idx="min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firstRow>
  </a:tblStyle>
  <a:tblStyle styleId="{EEE7283C-3CF3-47DC-8721-378D4A62B228}" styleName="">
    <a:tblBg/>
    <a:wholeTbl>
      <a:tcTxStyle b="off" i="off">
        <a:fontRef idx="minor">
          <a:srgbClr val="3E231A"/>
        </a:fontRef>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BD8DF"/>
          </a:solidFill>
        </a:fill>
      </a:tcStyle>
    </a:wholeTbl>
    <a:band2H>
      <a:tcTxStyle/>
      <a:tcStyle>
        <a:tcBdr/>
        <a:fill>
          <a:solidFill>
            <a:srgbClr val="EEECF0"/>
          </a:solidFill>
        </a:fill>
      </a:tcStyle>
    </a:band2H>
    <a:firstCol>
      <a:tcTxStyle b="on" i="off">
        <a:fontRef idx="min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firstCol>
    <a:lastRow>
      <a:tcTxStyle b="on" i="off">
        <a:fontRef idx="min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lastRow>
    <a:firstRow>
      <a:tcTxStyle b="on" i="off">
        <a:fontRef idx="min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7E7"/>
          </a:solidFill>
        </a:fill>
      </a:tcStyle>
    </a:wholeTbl>
    <a:band2H>
      <a:tcTxStyle/>
      <a:tcStyle>
        <a:tcBdr/>
        <a:fill>
          <a:solidFill>
            <a:srgbClr val="24383E"/>
          </a:solidFill>
        </a:fill>
      </a:tcStyle>
    </a:band2H>
    <a:firstCol>
      <a:tcTxStyle b="on" i="off">
        <a:fontRef idx="minor">
          <a:srgbClr val="24383E"/>
        </a:fontRef>
        <a:srgbClr val="24383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3E231A"/>
        </a:fontRef>
        <a:srgbClr val="3E231A"/>
      </a:tcTxStyle>
      <a:tcStyle>
        <a:tcBdr>
          <a:left>
            <a:ln w="12700" cap="flat">
              <a:noFill/>
              <a:miter lim="400000"/>
            </a:ln>
          </a:left>
          <a:right>
            <a:ln w="12700" cap="flat">
              <a:noFill/>
              <a:miter lim="400000"/>
            </a:ln>
          </a:right>
          <a:top>
            <a:ln w="50800" cap="flat">
              <a:solidFill>
                <a:srgbClr val="3E231A"/>
              </a:solidFill>
              <a:prstDash val="solid"/>
              <a:round/>
            </a:ln>
          </a:top>
          <a:bottom>
            <a:ln w="25400" cap="flat">
              <a:solidFill>
                <a:srgbClr val="3E231A"/>
              </a:solidFill>
              <a:prstDash val="solid"/>
              <a:round/>
            </a:ln>
          </a:bottom>
          <a:insideH>
            <a:ln w="12700" cap="flat">
              <a:noFill/>
              <a:miter lim="400000"/>
            </a:ln>
          </a:insideH>
          <a:insideV>
            <a:ln w="12700" cap="flat">
              <a:noFill/>
              <a:miter lim="400000"/>
            </a:ln>
          </a:insideV>
        </a:tcBdr>
        <a:fill>
          <a:solidFill>
            <a:srgbClr val="24383E"/>
          </a:solidFill>
        </a:fill>
      </a:tcStyle>
    </a:lastRow>
    <a:firstRow>
      <a:tcTxStyle b="on" i="off">
        <a:fontRef idx="minor">
          <a:srgbClr val="24383E"/>
        </a:fontRef>
        <a:srgbClr val="24383E"/>
      </a:tcTxStyle>
      <a:tcStyle>
        <a:tcBdr>
          <a:left>
            <a:ln w="12700" cap="flat">
              <a:noFill/>
              <a:miter lim="400000"/>
            </a:ln>
          </a:left>
          <a:right>
            <a:ln w="12700" cap="flat">
              <a:noFill/>
              <a:miter lim="400000"/>
            </a:ln>
          </a:right>
          <a:top>
            <a:ln w="25400" cap="flat">
              <a:solidFill>
                <a:srgbClr val="3E231A"/>
              </a:solidFill>
              <a:prstDash val="solid"/>
              <a:round/>
            </a:ln>
          </a:top>
          <a:bottom>
            <a:ln w="25400" cap="flat">
              <a:solidFill>
                <a:srgbClr val="3E231A"/>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3E231A"/>
        </a:fontRef>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CDCBCB"/>
          </a:solidFill>
        </a:fill>
      </a:tcStyle>
    </a:wholeTbl>
    <a:band2H>
      <a:tcTxStyle/>
      <a:tcStyle>
        <a:tcBdr/>
        <a:fill>
          <a:solidFill>
            <a:srgbClr val="E8E7E7"/>
          </a:solidFill>
        </a:fill>
      </a:tcStyle>
    </a:band2H>
    <a:firstCol>
      <a:tcTxStyle b="on" i="off">
        <a:fontRef idx="min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firstCol>
    <a:lastRow>
      <a:tcTxStyle b="on" i="off">
        <a:fontRef idx="min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lastRow>
    <a:firstRow>
      <a:tcTxStyle b="on" i="off">
        <a:fontRef idx="min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firstRow>
  </a:tblStyle>
  <a:tblStyle styleId="{2708684C-4D16-4618-839F-0558EEFCDFE6}" styleName="">
    <a:tblBg/>
    <a:wholeTbl>
      <a:tcTxStyle b="off" i="off">
        <a:fontRef idx="minor">
          <a:srgbClr val="3E231A"/>
        </a:fontRef>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solidFill>
            <a:srgbClr val="3E231A">
              <a:alpha val="20000"/>
            </a:srgbClr>
          </a:solidFill>
        </a:fill>
      </a:tcStyle>
    </a:wholeTbl>
    <a:band2H>
      <a:tcTxStyle/>
      <a:tcStyle>
        <a:tcBdr/>
        <a:fill>
          <a:solidFill>
            <a:srgbClr val="FFFFFF"/>
          </a:solidFill>
        </a:fill>
      </a:tcStyle>
    </a:band2H>
    <a:firstCol>
      <a:tcTxStyle b="on" i="off">
        <a:fontRef idx="minor">
          <a:srgbClr val="3E231A"/>
        </a:fontRef>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solidFill>
            <a:srgbClr val="3E231A">
              <a:alpha val="20000"/>
            </a:srgbClr>
          </a:solidFill>
        </a:fill>
      </a:tcStyle>
    </a:firstCol>
    <a:lastRow>
      <a:tcTxStyle b="on" i="off">
        <a:fontRef idx="minor">
          <a:srgbClr val="3E231A"/>
        </a:fontRef>
        <a:srgbClr val="3E231A"/>
      </a:tcTxStyle>
      <a:tcStyle>
        <a:tcBdr>
          <a:left>
            <a:ln w="12700" cap="flat">
              <a:solidFill>
                <a:srgbClr val="3E231A"/>
              </a:solidFill>
              <a:prstDash val="solid"/>
              <a:round/>
            </a:ln>
          </a:left>
          <a:right>
            <a:ln w="12700" cap="flat">
              <a:solidFill>
                <a:srgbClr val="3E231A"/>
              </a:solidFill>
              <a:prstDash val="solid"/>
              <a:round/>
            </a:ln>
          </a:right>
          <a:top>
            <a:ln w="508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noFill/>
        </a:fill>
      </a:tcStyle>
    </a:lastRow>
    <a:firstRow>
      <a:tcTxStyle b="on" i="off">
        <a:fontRef idx="minor">
          <a:srgbClr val="3E231A"/>
        </a:fontRef>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254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20" autoAdjust="0"/>
    <p:restoredTop sz="86316" autoAdjust="0"/>
  </p:normalViewPr>
  <p:slideViewPr>
    <p:cSldViewPr snapToGrid="0">
      <p:cViewPr varScale="1">
        <p:scale>
          <a:sx n="25" d="100"/>
          <a:sy n="25" d="100"/>
        </p:scale>
        <p:origin x="44" y="52"/>
      </p:cViewPr>
      <p:guideLst/>
    </p:cSldViewPr>
  </p:slideViewPr>
  <p:outlineViewPr>
    <p:cViewPr>
      <p:scale>
        <a:sx n="33" d="100"/>
        <a:sy n="33" d="100"/>
      </p:scale>
      <p:origin x="0" y="-288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1143000" y="685800"/>
            <a:ext cx="4572000" cy="3429000"/>
          </a:xfrm>
          <a:prstGeom prst="rect">
            <a:avLst/>
          </a:prstGeom>
        </p:spPr>
        <p:txBody>
          <a:bodyPr/>
          <a:lstStyle/>
          <a:p>
            <a:endParaRPr/>
          </a:p>
        </p:txBody>
      </p:sp>
      <p:sp>
        <p:nvSpPr>
          <p:cNvPr id="108" name="Shape 10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prstGeom prst="rect">
            <a:avLst/>
          </a:prstGeom>
        </p:spPr>
        <p:txBody>
          <a:bodyPr/>
          <a:lstStyle/>
          <a:p>
            <a:endParaRPr/>
          </a:p>
        </p:txBody>
      </p:sp>
      <p:sp>
        <p:nvSpPr>
          <p:cNvPr id="114" name="Shape 114"/>
          <p:cNvSpPr>
            <a:spLocks noGrp="1"/>
          </p:cNvSpPr>
          <p:nvPr>
            <p:ph type="body" sz="quarter" idx="1"/>
          </p:nvPr>
        </p:nvSpPr>
        <p:spPr>
          <a:prstGeom prst="rect">
            <a:avLst/>
          </a:prstGeom>
        </p:spPr>
        <p:txBody>
          <a:bodyPr/>
          <a:lstStyle/>
          <a:p>
            <a:r>
              <a:t>In his monumental Historia de la conquista de México, written more than 150 years after the events described, Antonio de Solís (1610– 1686) depicted the meeting of Moctezuma and Cortés.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r>
              <a:t>Witch Trial. </a:t>
            </a:r>
          </a:p>
          <a:p>
            <a:r>
              <a:t>In the course of the 1600s, in the relatively autonomous English colonies of Northeast America, more persons were accused, tried, and convicted of witchcraft than anywhere else. Of the 140 persons coming to trial between 1620 and 1725, 86 percent were women. Three witch panics are recorded: Bermuda, 1651; Hartford, Connecticut, 1652–1665; and Salem, Massachusetts, 1692–1693. This anonymous American woodcut of the early 1600s shows one method to try someone for witchcraft: swim or float if guilty, or sink if innocent.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r>
              <a:t>Cultural Intermediary. </a:t>
            </a:r>
          </a:p>
          <a:p>
            <a:r>
              <a:t>The Tabascans gave Malinche, or Doña Marina, to Hernán Cortés as a form of tribute after they were defeated by the Spanish. Malinche served Cortés as a translator and mistress, playing a central role in Cortés’s eventual victory over the Aztecs. She was in many respects the principal face of the Spanish and is always depicted center stage in Native American visual accounts of the conquest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r>
              <a:t>Conquest by Surprise. </a:t>
            </a:r>
          </a:p>
          <a:p>
            <a:r>
              <a:t>The Spanish conqueror Francisco Pizarro captured Emperor Atahualpa (top) in an ambush. Atahualpa promised a roomful of gold in return for his release, but the Spaniards collected the gold and murdered Atahualpa (bottom) before generals of the Inca army could organize an armed resistance.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r>
              <a:t>Brazil in 1519. </a:t>
            </a:r>
          </a:p>
          <a:p>
            <a:r>
              <a:t>This early map is fairly accurate for the northern coast but increasingly less accurate as one moves south. First explorations of the south </a:t>
            </a:r>
          </a:p>
          <a:p>
            <a:r>
              <a:t>by both Portuguese and Spanish mariners date to 1513–1516. Ferdinand Magellan passed through several places along the southern coast on his journey around the world in 1520–1521. The scenes on the map depict Native Americans cutting and collecting brazilwood, the source of a red dye much in demand by the Portuguese during the early period of colonization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t>Mine Workers. </a:t>
            </a:r>
          </a:p>
          <a:p>
            <a:r>
              <a:t>The discovery of gold and diamonds in Minas Gerais led to a boom, but did little to contribute to the long-term health of the Brazilian economy. With the Native American population decimated by disease, African slaves performed the backbreaking work.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Land Sale. </a:t>
            </a:r>
          </a:p>
          <a:p>
            <a:r>
              <a:t>Signatures of the leaders of the Iroquois federation on a treaty with Thomas and Richard Penn in 1736. By the terms of this treaty the Iroquois sold lands west of the Susquehanna River to the sons of the founders of the English colony of Pennsylvania. The leaders of the six nations that made up the Iroquois federation (Mohawk, Oneida, Onondaga, Cayuga, Seneca, and Tuscarora) signed with their pictograms. Their names were added later.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r>
              <a:t>The Silver Mountain of Potosí. </a:t>
            </a:r>
          </a:p>
          <a:p>
            <a:r>
              <a:t>Note the patios in the left foreground and the water-driven crushing mill in the center, which ground the silver-bearing ore into a fine sand that then was moistened, caked, amalgamated with mercury, and dried on the patio. The mine workers’ insect-like shapes reinforce the dehumanizing effects of their labor.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t>Illustration from an Indian Land Record. The Spaniards almost completely wiped out the Aztec archives after the conquest of Mexico; surviving examples of Indian manuscripts are thus extremely rare. Although the example shown here, made from the bark of a fig tree, claims to date from the early 1500s, it is part of the so-called Techialoyan land records created in the seventeenth century to substantiate native land claims. These “títulos primordiales,” as they were called, were essentially municipal histories that documented in text and pictures local accounts of important events and territorial boundaries.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t>Spanish Cruelty to Incas. Felipe Guamán Poma de Ayala, a Peruvian claiming noble Inca descent, was a colonial administrator, well educated and an ardent Christian. He is remembered today as a biting critic of the colonial administration and the clergy, whom he accused of mistreating and exploiting the Andean population, as in this colored woodcut print.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0"/>
            <a:ext cx="10464800" cy="5156200"/>
          </a:xfrm>
          <a:prstGeom prst="rect">
            <a:avLst/>
          </a:prstGeom>
        </p:spPr>
        <p:txBody>
          <a:bodyPr anchor="b"/>
          <a:lstStyle/>
          <a:p>
            <a:r>
              <a:t>Title Text</a:t>
            </a:r>
          </a:p>
        </p:txBody>
      </p:sp>
      <p:sp>
        <p:nvSpPr>
          <p:cNvPr id="12" name="Body Level One…"/>
          <p:cNvSpPr txBox="1">
            <a:spLocks noGrp="1"/>
          </p:cNvSpPr>
          <p:nvPr>
            <p:ph type="body" sz="half" idx="1"/>
          </p:nvPr>
        </p:nvSpPr>
        <p:spPr>
          <a:xfrm>
            <a:off x="1270000" y="5181600"/>
            <a:ext cx="10464800" cy="38989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Title Text"/>
          <p:cNvSpPr txBox="1">
            <a:spLocks noGrp="1"/>
          </p:cNvSpPr>
          <p:nvPr>
            <p:ph type="title"/>
          </p:nvPr>
        </p:nvSpPr>
        <p:spPr>
          <a:xfrm>
            <a:off x="1270000" y="6680200"/>
            <a:ext cx="10464800" cy="1270000"/>
          </a:xfrm>
          <a:prstGeom prst="rect">
            <a:avLst/>
          </a:prstGeom>
        </p:spPr>
        <p:txBody>
          <a:bodyPr anchor="b"/>
          <a:lstStyle/>
          <a:p>
            <a:r>
              <a:t>Title Text</a:t>
            </a:r>
          </a:p>
        </p:txBody>
      </p:sp>
      <p:sp>
        <p:nvSpPr>
          <p:cNvPr id="21" name="Body Level One…"/>
          <p:cNvSpPr txBox="1">
            <a:spLocks noGrp="1"/>
          </p:cNvSpPr>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270000" y="3289300"/>
            <a:ext cx="10464800" cy="3175000"/>
          </a:xfrm>
          <a:prstGeom prst="rect">
            <a:avLst/>
          </a:prstGeom>
        </p:spPr>
        <p:txBody>
          <a:bodyPr/>
          <a:lstStyle/>
          <a:p>
            <a:r>
              <a:t>Title Text</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Title Text"/>
          <p:cNvSpPr txBox="1">
            <a:spLocks noGrp="1"/>
          </p:cNvSpPr>
          <p:nvPr>
            <p:ph type="title"/>
          </p:nvPr>
        </p:nvSpPr>
        <p:spPr>
          <a:xfrm>
            <a:off x="965200" y="0"/>
            <a:ext cx="5600700" cy="5435600"/>
          </a:xfrm>
          <a:prstGeom prst="rect">
            <a:avLst/>
          </a:prstGeom>
        </p:spPr>
        <p:txBody>
          <a:bodyPr anchor="b"/>
          <a:lstStyle>
            <a:lvl1pPr>
              <a:defRPr sz="6800"/>
            </a:lvl1pPr>
          </a:lstStyle>
          <a:p>
            <a:r>
              <a:t>Title Text</a:t>
            </a:r>
          </a:p>
        </p:txBody>
      </p:sp>
      <p:sp>
        <p:nvSpPr>
          <p:cNvPr id="38" name="Body Level One…"/>
          <p:cNvSpPr txBox="1">
            <a:spLocks noGrp="1"/>
          </p:cNvSpPr>
          <p:nvPr>
            <p:ph type="body" sz="quarter" idx="1"/>
          </p:nvPr>
        </p:nvSpPr>
        <p:spPr>
          <a:xfrm>
            <a:off x="965200" y="5448300"/>
            <a:ext cx="5600700" cy="4305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6" name="Title Text"/>
          <p:cNvSpPr txBox="1">
            <a:spLocks noGrp="1"/>
          </p:cNvSpPr>
          <p:nvPr>
            <p:ph type="title"/>
          </p:nvPr>
        </p:nvSpPr>
        <p:spPr>
          <a:xfrm>
            <a:off x="1270000" y="276922"/>
            <a:ext cx="10464800" cy="2824355"/>
          </a:xfrm>
          <a:prstGeom prst="rect">
            <a:avLst/>
          </a:prstGeom>
        </p:spPr>
        <p:txBody>
          <a:bodyPr/>
          <a:lstStyle/>
          <a:p>
            <a:r>
              <a:t>Title Text</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4" name="Title Text"/>
          <p:cNvSpPr txBox="1">
            <a:spLocks noGrp="1"/>
          </p:cNvSpPr>
          <p:nvPr>
            <p:ph type="title"/>
          </p:nvPr>
        </p:nvSpPr>
        <p:spPr>
          <a:prstGeom prst="rect">
            <a:avLst/>
          </a:prstGeom>
        </p:spPr>
        <p:txBody>
          <a:bodyPr/>
          <a:lstStyle/>
          <a:p>
            <a:r>
              <a:t>Title Text</a:t>
            </a:r>
          </a:p>
        </p:txBody>
      </p:sp>
      <p:sp>
        <p:nvSpPr>
          <p:cNvPr id="5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3" name="Title Text"/>
          <p:cNvSpPr txBox="1">
            <a:spLocks noGrp="1"/>
          </p:cNvSpPr>
          <p:nvPr>
            <p:ph type="title"/>
          </p:nvPr>
        </p:nvSpPr>
        <p:spPr>
          <a:xfrm>
            <a:off x="1270000" y="608904"/>
            <a:ext cx="10464800" cy="2160392"/>
          </a:xfrm>
          <a:prstGeom prst="rect">
            <a:avLst/>
          </a:prstGeom>
        </p:spPr>
        <p:txBody>
          <a:bodyPr/>
          <a:lstStyle/>
          <a:p>
            <a:r>
              <a:t>Title Text</a:t>
            </a:r>
          </a:p>
        </p:txBody>
      </p:sp>
      <p:sp>
        <p:nvSpPr>
          <p:cNvPr id="64" name="Body Level One…"/>
          <p:cNvSpPr txBox="1">
            <a:spLocks noGrp="1"/>
          </p:cNvSpPr>
          <p:nvPr>
            <p:ph type="body" sz="half" idx="1"/>
          </p:nvPr>
        </p:nvSpPr>
        <p:spPr>
          <a:xfrm>
            <a:off x="1270000" y="2769294"/>
            <a:ext cx="5016500" cy="5751712"/>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2" name="Body Level One…"/>
          <p:cNvSpPr txBox="1">
            <a:spLocks noGrp="1"/>
          </p:cNvSpPr>
          <p:nvPr>
            <p:ph type="body" idx="1"/>
          </p:nvPr>
        </p:nvSpPr>
        <p:spPr>
          <a:xfrm>
            <a:off x="1270000" y="1168400"/>
            <a:ext cx="10464800" cy="74168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70000" y="606984"/>
            <a:ext cx="10464800" cy="2164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Title Text</a:t>
            </a:r>
          </a:p>
        </p:txBody>
      </p:sp>
      <p:sp>
        <p:nvSpPr>
          <p:cNvPr id="3" name="Body Level One…"/>
          <p:cNvSpPr txBox="1">
            <a:spLocks noGrp="1"/>
          </p:cNvSpPr>
          <p:nvPr>
            <p:ph type="body" idx="1"/>
          </p:nvPr>
        </p:nvSpPr>
        <p:spPr>
          <a:xfrm>
            <a:off x="1270000" y="2771213"/>
            <a:ext cx="10464800" cy="59383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110970" y="8880122"/>
            <a:ext cx="243591" cy="320039"/>
          </a:xfrm>
          <a:prstGeom prst="rect">
            <a:avLst/>
          </a:prstGeom>
          <a:ln w="12700">
            <a:miter lim="400000"/>
          </a:ln>
        </p:spPr>
        <p:txBody>
          <a:bodyPr wrap="none" lIns="45718" tIns="45718" rIns="45718" bIns="45718" anchor="ctr">
            <a:spAutoFit/>
          </a:bodyPr>
          <a:lstStyle>
            <a:lvl1pPr algn="r">
              <a:defRPr sz="1200">
                <a:latin typeface="Papyrus"/>
                <a:ea typeface="Papyrus"/>
                <a:cs typeface="Papyrus"/>
                <a:sym typeface="Papyru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none" spc="0" baseline="0">
          <a:solidFill>
            <a:srgbClr val="3E231A"/>
          </a:solidFill>
          <a:uFillTx/>
          <a:latin typeface="Papyrus"/>
          <a:ea typeface="Papyrus"/>
          <a:cs typeface="Papyrus"/>
          <a:sym typeface="Papyrus"/>
        </a:defRPr>
      </a:lvl1pPr>
      <a:lvl2pPr marL="0" marR="0" indent="0" algn="ctr" defTabSz="584200" rtl="0" latinLnBrk="0">
        <a:lnSpc>
          <a:spcPct val="100000"/>
        </a:lnSpc>
        <a:spcBef>
          <a:spcPts val="0"/>
        </a:spcBef>
        <a:spcAft>
          <a:spcPts val="0"/>
        </a:spcAft>
        <a:buClrTx/>
        <a:buSzTx/>
        <a:buFontTx/>
        <a:buNone/>
        <a:tabLst/>
        <a:defRPr sz="7200" b="0" i="0" u="none" strike="noStrike" cap="none" spc="0" baseline="0">
          <a:solidFill>
            <a:srgbClr val="3E231A"/>
          </a:solidFill>
          <a:uFillTx/>
          <a:latin typeface="Papyrus"/>
          <a:ea typeface="Papyrus"/>
          <a:cs typeface="Papyrus"/>
          <a:sym typeface="Papyrus"/>
        </a:defRPr>
      </a:lvl2pPr>
      <a:lvl3pPr marL="0" marR="0" indent="0" algn="ctr" defTabSz="584200" rtl="0" latinLnBrk="0">
        <a:lnSpc>
          <a:spcPct val="100000"/>
        </a:lnSpc>
        <a:spcBef>
          <a:spcPts val="0"/>
        </a:spcBef>
        <a:spcAft>
          <a:spcPts val="0"/>
        </a:spcAft>
        <a:buClrTx/>
        <a:buSzTx/>
        <a:buFontTx/>
        <a:buNone/>
        <a:tabLst/>
        <a:defRPr sz="7200" b="0" i="0" u="none" strike="noStrike" cap="none" spc="0" baseline="0">
          <a:solidFill>
            <a:srgbClr val="3E231A"/>
          </a:solidFill>
          <a:uFillTx/>
          <a:latin typeface="Papyrus"/>
          <a:ea typeface="Papyrus"/>
          <a:cs typeface="Papyrus"/>
          <a:sym typeface="Papyrus"/>
        </a:defRPr>
      </a:lvl3pPr>
      <a:lvl4pPr marL="0" marR="0" indent="0" algn="ctr" defTabSz="584200" rtl="0" latinLnBrk="0">
        <a:lnSpc>
          <a:spcPct val="100000"/>
        </a:lnSpc>
        <a:spcBef>
          <a:spcPts val="0"/>
        </a:spcBef>
        <a:spcAft>
          <a:spcPts val="0"/>
        </a:spcAft>
        <a:buClrTx/>
        <a:buSzTx/>
        <a:buFontTx/>
        <a:buNone/>
        <a:tabLst/>
        <a:defRPr sz="7200" b="0" i="0" u="none" strike="noStrike" cap="none" spc="0" baseline="0">
          <a:solidFill>
            <a:srgbClr val="3E231A"/>
          </a:solidFill>
          <a:uFillTx/>
          <a:latin typeface="Papyrus"/>
          <a:ea typeface="Papyrus"/>
          <a:cs typeface="Papyrus"/>
          <a:sym typeface="Papyrus"/>
        </a:defRPr>
      </a:lvl4pPr>
      <a:lvl5pPr marL="0" marR="0" indent="0" algn="ctr" defTabSz="584200" rtl="0" latinLnBrk="0">
        <a:lnSpc>
          <a:spcPct val="100000"/>
        </a:lnSpc>
        <a:spcBef>
          <a:spcPts val="0"/>
        </a:spcBef>
        <a:spcAft>
          <a:spcPts val="0"/>
        </a:spcAft>
        <a:buClrTx/>
        <a:buSzTx/>
        <a:buFontTx/>
        <a:buNone/>
        <a:tabLst/>
        <a:defRPr sz="7200" b="0" i="0" u="none" strike="noStrike" cap="none" spc="0" baseline="0">
          <a:solidFill>
            <a:srgbClr val="3E231A"/>
          </a:solidFill>
          <a:uFillTx/>
          <a:latin typeface="Papyrus"/>
          <a:ea typeface="Papyrus"/>
          <a:cs typeface="Papyrus"/>
          <a:sym typeface="Papyrus"/>
        </a:defRPr>
      </a:lvl5pPr>
      <a:lvl6pPr marL="0" marR="0" indent="0" algn="ctr" defTabSz="584200" rtl="0" latinLnBrk="0">
        <a:lnSpc>
          <a:spcPct val="100000"/>
        </a:lnSpc>
        <a:spcBef>
          <a:spcPts val="0"/>
        </a:spcBef>
        <a:spcAft>
          <a:spcPts val="0"/>
        </a:spcAft>
        <a:buClrTx/>
        <a:buSzTx/>
        <a:buFontTx/>
        <a:buNone/>
        <a:tabLst/>
        <a:defRPr sz="7200" b="0" i="0" u="none" strike="noStrike" cap="none" spc="0" baseline="0">
          <a:solidFill>
            <a:srgbClr val="3E231A"/>
          </a:solidFill>
          <a:uFillTx/>
          <a:latin typeface="Papyrus"/>
          <a:ea typeface="Papyrus"/>
          <a:cs typeface="Papyrus"/>
          <a:sym typeface="Papyrus"/>
        </a:defRPr>
      </a:lvl6pPr>
      <a:lvl7pPr marL="0" marR="0" indent="0" algn="ctr" defTabSz="584200" rtl="0" latinLnBrk="0">
        <a:lnSpc>
          <a:spcPct val="100000"/>
        </a:lnSpc>
        <a:spcBef>
          <a:spcPts val="0"/>
        </a:spcBef>
        <a:spcAft>
          <a:spcPts val="0"/>
        </a:spcAft>
        <a:buClrTx/>
        <a:buSzTx/>
        <a:buFontTx/>
        <a:buNone/>
        <a:tabLst/>
        <a:defRPr sz="7200" b="0" i="0" u="none" strike="noStrike" cap="none" spc="0" baseline="0">
          <a:solidFill>
            <a:srgbClr val="3E231A"/>
          </a:solidFill>
          <a:uFillTx/>
          <a:latin typeface="Papyrus"/>
          <a:ea typeface="Papyrus"/>
          <a:cs typeface="Papyrus"/>
          <a:sym typeface="Papyrus"/>
        </a:defRPr>
      </a:lvl7pPr>
      <a:lvl8pPr marL="0" marR="0" indent="0" algn="ctr" defTabSz="584200" rtl="0" latinLnBrk="0">
        <a:lnSpc>
          <a:spcPct val="100000"/>
        </a:lnSpc>
        <a:spcBef>
          <a:spcPts val="0"/>
        </a:spcBef>
        <a:spcAft>
          <a:spcPts val="0"/>
        </a:spcAft>
        <a:buClrTx/>
        <a:buSzTx/>
        <a:buFontTx/>
        <a:buNone/>
        <a:tabLst/>
        <a:defRPr sz="7200" b="0" i="0" u="none" strike="noStrike" cap="none" spc="0" baseline="0">
          <a:solidFill>
            <a:srgbClr val="3E231A"/>
          </a:solidFill>
          <a:uFillTx/>
          <a:latin typeface="Papyrus"/>
          <a:ea typeface="Papyrus"/>
          <a:cs typeface="Papyrus"/>
          <a:sym typeface="Papyrus"/>
        </a:defRPr>
      </a:lvl8pPr>
      <a:lvl9pPr marL="0" marR="0" indent="0" algn="ctr" defTabSz="584200" rtl="0" latinLnBrk="0">
        <a:lnSpc>
          <a:spcPct val="100000"/>
        </a:lnSpc>
        <a:spcBef>
          <a:spcPts val="0"/>
        </a:spcBef>
        <a:spcAft>
          <a:spcPts val="0"/>
        </a:spcAft>
        <a:buClrTx/>
        <a:buSzTx/>
        <a:buFontTx/>
        <a:buNone/>
        <a:tabLst/>
        <a:defRPr sz="7200" b="0" i="0" u="none" strike="noStrike" cap="none" spc="0" baseline="0">
          <a:solidFill>
            <a:srgbClr val="3E231A"/>
          </a:solidFill>
          <a:uFillTx/>
          <a:latin typeface="Papyrus"/>
          <a:ea typeface="Papyrus"/>
          <a:cs typeface="Papyru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Papyrus"/>
          <a:ea typeface="Papyrus"/>
          <a:cs typeface="Papyrus"/>
          <a:sym typeface="Papyrus"/>
        </a:defRPr>
      </a:lvl1pPr>
      <a:lvl2pPr marL="9398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Papyrus"/>
          <a:ea typeface="Papyrus"/>
          <a:cs typeface="Papyrus"/>
          <a:sym typeface="Papyrus"/>
        </a:defRPr>
      </a:lvl2pPr>
      <a:lvl3pPr marL="14097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Papyrus"/>
          <a:ea typeface="Papyrus"/>
          <a:cs typeface="Papyrus"/>
          <a:sym typeface="Papyrus"/>
        </a:defRPr>
      </a:lvl3pPr>
      <a:lvl4pPr marL="18796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Papyrus"/>
          <a:ea typeface="Papyrus"/>
          <a:cs typeface="Papyrus"/>
          <a:sym typeface="Papyrus"/>
        </a:defRPr>
      </a:lvl4pPr>
      <a:lvl5pPr marL="23495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Papyrus"/>
          <a:ea typeface="Papyrus"/>
          <a:cs typeface="Papyrus"/>
          <a:sym typeface="Papyrus"/>
        </a:defRPr>
      </a:lvl5pPr>
      <a:lvl6pPr marL="28194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Papyrus"/>
          <a:ea typeface="Papyrus"/>
          <a:cs typeface="Papyrus"/>
          <a:sym typeface="Papyrus"/>
        </a:defRPr>
      </a:lvl6pPr>
      <a:lvl7pPr marL="32893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Papyrus"/>
          <a:ea typeface="Papyrus"/>
          <a:cs typeface="Papyrus"/>
          <a:sym typeface="Papyrus"/>
        </a:defRPr>
      </a:lvl7pPr>
      <a:lvl8pPr marL="37592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Papyrus"/>
          <a:ea typeface="Papyrus"/>
          <a:cs typeface="Papyrus"/>
          <a:sym typeface="Papyrus"/>
        </a:defRPr>
      </a:lvl8pPr>
      <a:lvl9pPr marL="42291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Papyrus"/>
          <a:ea typeface="Papyrus"/>
          <a:cs typeface="Papyrus"/>
          <a:sym typeface="Papyrus"/>
        </a:defRPr>
      </a:lvl9pPr>
    </p:bodyStyle>
    <p:otherStyle>
      <a:lvl1pPr marL="0" marR="0" indent="0" algn="r" defTabSz="584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pyrus"/>
        </a:defRPr>
      </a:lvl1pPr>
      <a:lvl2pPr marL="0" marR="0" indent="0" algn="r" defTabSz="584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pyrus"/>
        </a:defRPr>
      </a:lvl2pPr>
      <a:lvl3pPr marL="0" marR="0" indent="0" algn="r" defTabSz="584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pyrus"/>
        </a:defRPr>
      </a:lvl3pPr>
      <a:lvl4pPr marL="0" marR="0" indent="0" algn="r" defTabSz="584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pyrus"/>
        </a:defRPr>
      </a:lvl4pPr>
      <a:lvl5pPr marL="0" marR="0" indent="0" algn="r" defTabSz="584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pyrus"/>
        </a:defRPr>
      </a:lvl5pPr>
      <a:lvl6pPr marL="0" marR="0" indent="0" algn="r" defTabSz="584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pyrus"/>
        </a:defRPr>
      </a:lvl6pPr>
      <a:lvl7pPr marL="0" marR="0" indent="0" algn="r" defTabSz="584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pyrus"/>
        </a:defRPr>
      </a:lvl7pPr>
      <a:lvl8pPr marL="0" marR="0" indent="0" algn="r" defTabSz="584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pyrus"/>
        </a:defRPr>
      </a:lvl8pPr>
      <a:lvl9pPr marL="0" marR="0" indent="0" algn="r" defTabSz="584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hapter 18"/>
          <p:cNvSpPr txBox="1">
            <a:spLocks noGrp="1"/>
          </p:cNvSpPr>
          <p:nvPr>
            <p:ph type="title"/>
          </p:nvPr>
        </p:nvSpPr>
        <p:spPr>
          <a:xfrm>
            <a:off x="1270000" y="6680200"/>
            <a:ext cx="10464800" cy="950174"/>
          </a:xfrm>
          <a:prstGeom prst="rect">
            <a:avLst/>
          </a:prstGeom>
        </p:spPr>
        <p:txBody>
          <a:bodyPr/>
          <a:lstStyle>
            <a:lvl1pPr defTabSz="327152">
              <a:defRPr sz="4000"/>
            </a:lvl1pPr>
          </a:lstStyle>
          <a:p>
            <a:r>
              <a:rPr dirty="0"/>
              <a:t>Chapter 18</a:t>
            </a:r>
          </a:p>
        </p:txBody>
      </p:sp>
      <p:sp>
        <p:nvSpPr>
          <p:cNvPr id="112" name="New Patterns in New Worlds: Colonialism and Indigenous  Responses in the Americas, 1500-1800"/>
          <p:cNvSpPr txBox="1">
            <a:spLocks noGrp="1"/>
          </p:cNvSpPr>
          <p:nvPr>
            <p:ph type="body" sz="quarter" idx="1"/>
          </p:nvPr>
        </p:nvSpPr>
        <p:spPr>
          <a:xfrm>
            <a:off x="1269999" y="7682145"/>
            <a:ext cx="10464801" cy="1751261"/>
          </a:xfrm>
          <a:prstGeom prst="rect">
            <a:avLst/>
          </a:prstGeom>
        </p:spPr>
        <p:txBody>
          <a:bodyPr/>
          <a:lstStyle/>
          <a:p>
            <a:pPr defTabSz="239522">
              <a:defRPr sz="2700"/>
            </a:pPr>
            <a:r>
              <a:t>New Patterns in New Worlds: Colonialism and Indigenous </a:t>
            </a:r>
            <a:br/>
            <a:r>
              <a:t>Responses in the Americas,</a:t>
            </a:r>
            <a:br/>
            <a:r>
              <a:t>1500-1800</a:t>
            </a:r>
          </a:p>
        </p:txBody>
      </p:sp>
      <p:pic>
        <p:nvPicPr>
          <p:cNvPr id="2" name="Picture 1" descr="An illustration depicts Moctezuma and Cortés facing each other with a group of men surrounding them. Few men are shown kneeling on the ground bowing down. Few men are shown sitting on horses holding weapons." title="In his monumental Historia de la conquista de México, written more than 150 years after the events described, Antonio de Solís (1610–1686) depicted the meeting of Moctezuma and Cortés.">
            <a:extLst>
              <a:ext uri="{FF2B5EF4-FFF2-40B4-BE49-F238E27FC236}">
                <a16:creationId xmlns:a16="http://schemas.microsoft.com/office/drawing/2014/main" id="{A870B384-575B-4A74-B577-83759B58F7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999" y="1692081"/>
            <a:ext cx="10839815" cy="415526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The Colonization of Central and South America to 1750Picture 2" descr="MAP 18.2 The Colonization of Central and South America to 1750 (top half including Mexico, Central America, and the Caribbean).&#10;&#10;A map traces the colonization of Central and South America. Mexico, Central America, and the Caribbean between 1496 and 1750. By 1640, Spain colonized Central America, the Caribbean Islands, and southern Mexico. By 1750, Spain colonized central Mexico and coastal Florida. The frontier lands in 1750 were Florida and the present-day southern United States. The cities and their foundation year, from north to south, are as follows: Zacatecas in 1547, Guanajuato in 1554, Monterrey in 1579, San Luis Potosi in 1583, Mexico City in 1521, Veracruz in 1519, Puebla in 1532, Oaxaca between 1525 and 1529, Santiago in 1524, Granada in 1522, Havana in 1515, Santiago in 1514, Hispaniola in 1492, Santo Domingo in 1496, Jamaica in 1509, Panama in 1519, and Puerto Rico in 1512. The sea trade route was as follows: To Manila from Acapulco, from Acapulco to Panama, between Cuba and Mexico City, and between Cuba and northern South America. The economic activities were as follows: Livestock in and silver in present-day Mexico, Sugar in Central America, Cuba, and Hispaniola, coffee in Cuba and Hispaniola, cochineal in Oaxaca, indigo in Santiago, and textiles in Mexico City. Spanish and Portuguese in South America between 1525 and 1750. Spanish settlement in 1640 was along the western coast of South America, and by 1750, they expanded eastward. The frontier lands extend to the east from the settlement areas. Portuguese settlement in 1640 was along the eastern coast of South America, and by 1750, they expanded slightly westward. The frontier lands of 1750 extended to east-central South America, covering most regions of Brazil. A Jesuit mission state was between Spanish and Portuguese settlements. A Dutch colony and a French colony are in the northeastern part of the country. The sea trade route was along the western coast of South America. The land trade route was between Buenos Aires in the southeast and Cartagena in the north, along the northwestern coast. The major coastal towns and their year of foundation from the north in a clockwise direction are as follows: Caracas in 1567, Dutch Guyana 1667, Cayenne in 1674, Maranhao in 1612, Recife Pernambuco in 1535, Bahia in 1549, Rio de Janeiro in 1565, Montevideo in 1726, Buenos Aires in 1536, Valdivia in 1552, Santiago in 1542, Valparaiso in 1544, Asuncion in 1537, Potosi in 1545, Cuzco in 1534, Lima in 1535, Tumbes in 1526, Quito in 1534, Bogota in 1538, and Cartagena in 1532. The economic activities were as follows: Coffee in the Dutch and French settlements, sugar in the western and in the eastern coast, mixed agriculture in the western coast, silver near Potosi, mining in the east, in the northwest, and in the southwest, gold in Minas Gerais in the east, Bogota in the north, and Ecuador in the northwest, cocoa in the north, mercury in the east, hides near Buenos Aires and northern Venezuela, wine in Peru, and Brazilwood in eastern Brazil. An inset map shows Mexico, Brazil, Portugal, Spain, and Africa."/>
          <p:cNvPicPr>
            <a:picLocks noChangeAspect="1"/>
          </p:cNvPicPr>
          <p:nvPr/>
        </p:nvPicPr>
        <p:blipFill>
          <a:blip r:embed="rId2"/>
          <a:stretch>
            <a:fillRect/>
          </a:stretch>
        </p:blipFill>
        <p:spPr>
          <a:xfrm>
            <a:off x="831850" y="806450"/>
            <a:ext cx="11341100" cy="8140700"/>
          </a:xfrm>
          <a:prstGeom prst="rect">
            <a:avLst/>
          </a:prstGeom>
          <a:ln w="12700">
            <a:miter lim="400000"/>
          </a:ln>
        </p:spPr>
      </p:pic>
      <p:sp>
        <p:nvSpPr>
          <p:cNvPr id="2" name="Title 1">
            <a:extLst>
              <a:ext uri="{FF2B5EF4-FFF2-40B4-BE49-F238E27FC236}">
                <a16:creationId xmlns:a16="http://schemas.microsoft.com/office/drawing/2014/main" id="{418B01BD-D23A-4263-A8B5-37009D604FB6}"/>
              </a:ext>
            </a:extLst>
          </p:cNvPr>
          <p:cNvSpPr>
            <a:spLocks noGrp="1"/>
          </p:cNvSpPr>
          <p:nvPr>
            <p:ph type="title" idx="4294967295"/>
          </p:nvPr>
        </p:nvSpPr>
        <p:spPr>
          <a:xfrm>
            <a:off x="831850" y="1250949"/>
            <a:ext cx="7035800" cy="2164231"/>
          </a:xfrm>
        </p:spPr>
        <p:txBody>
          <a:bodyPr>
            <a:normAutofit/>
          </a:bodyPr>
          <a:lstStyle/>
          <a:p>
            <a:r>
              <a:rPr lang="en-US" sz="4000" dirty="0"/>
              <a:t>Mexico and Central</a:t>
            </a:r>
            <a:r>
              <a:rPr lang="en-US" sz="4000" baseline="0" dirty="0"/>
              <a:t> America, and the Caribbean, 1496-1750</a:t>
            </a:r>
            <a:endParaRPr lang="en-US" sz="4000"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Spanish and Portuguese South America, 1525-1750Picture 2" descr="MAP 18.2 The Colonization of Central and South America to 1750 (continued - bottom half of map including South America)&#10;&#10;A map traces the colonization of Central and South America. Mexico, Central America, and the Caribbean between 1496 and 1750. By 1640, Spain colonized Central America, the Caribbean Islands, and southern Mexico. By 1750, Spain colonized central Mexico and coastal Florida. The frontier lands in 1750 were Florida and the present-day southern United States. The cities and their foundation year, from north to south, are as follows: Zacatecas in 1547, Guanajuato in 1554, Monterrey in 1579, San Luis Potosi in 1583, Mexico City in 1521, Veracruz in 1519, Puebla in 1532, Oaxaca between 1525 and 1529, Santiago in 1524, Granada in 1522, Havana in 1515, Santiago in 1514, Hispaniola in 1492, Santo Domingo in 1496, Jamaica in 1509, Panama in 1519, and Puerto Rico in 1512. The sea trade route was as follows: To Manila from Acapulco, from Acapulco to Panama, between Cuba and Mexico City, and between Cuba and northern South America. The economic activities were as follows: Livestock in and silver in present-day Mexico, Sugar in Central America, Cuba, and Hispaniola, coffee in Cuba and Hispaniola, cochineal in Oaxaca, indigo in Santiago, and textiles in Mexico City. Spanish and Portuguese in South America between 1525 and 1750. Spanish settlement in 1640 was along the western coast of South America, and by 1750, they expanded eastward. The frontier lands extend to the east from the settlement areas. Portuguese settlement in 1640 was along the eastern coast of South America, and by 1750, they expanded slightly westward. The frontier lands of 1750 extended to east-central South America, covering most regions of Brazil. A Jesuit mission state was between Spanish and Portuguese settlements. A Dutch colony and a French colony are in the northeastern part of the country. The sea trade route was along the western coast of South America. The land trade route was between Buenos Aires in the southeast and Cartagena in the north, along the northwestern coast. The major coastal towns and their year of foundation from the north in a clockwise direction are as follows: Caracas in 1567, Dutch Guyana 1667, Cayenne in 1674, Maranhao in 1612, Recife Pernambuco in 1535, Bahia in 1549, Rio de Janeiro in 1565, Montevideo in 1726, Buenos Aires in 1536, Valdivia in 1552, Santiago in 1542, Valparaiso in 1544, Asuncion in 1537, Potosi in 1545, Cuzco in 1534, Lima in 1535, Tumbes in 1526, Quito in 1534, Bogota in 1538, and Cartagena in 1532. The economic activities were as follows: Coffee in the Dutch and French settlements, sugar in the western and in the eastern coast, mixed agriculture in the western coast, silver near Potosi, mining in the east, in the northwest, and in the southwest, gold in Minas Gerais in the east, Bogota in the north, and Ecuador in the northwest, cocoa in the north, mercury in the east, hides near Buenos Aires and northern Venezuela, wine in Peru, and Brazilwood in eastern Brazil. An inset map shows Mexico, Brazil, Portugal, Spain, and Africa."/>
          <p:cNvPicPr>
            <a:picLocks noChangeAspect="1"/>
          </p:cNvPicPr>
          <p:nvPr/>
        </p:nvPicPr>
        <p:blipFill>
          <a:blip r:embed="rId2"/>
          <a:stretch>
            <a:fillRect/>
          </a:stretch>
        </p:blipFill>
        <p:spPr>
          <a:xfrm>
            <a:off x="1289050" y="609600"/>
            <a:ext cx="10426700" cy="8534400"/>
          </a:xfrm>
          <a:prstGeom prst="rect">
            <a:avLst/>
          </a:prstGeom>
          <a:ln w="12700">
            <a:miter lim="400000"/>
          </a:ln>
        </p:spPr>
      </p:pic>
      <p:sp>
        <p:nvSpPr>
          <p:cNvPr id="2" name="Title 1">
            <a:extLst>
              <a:ext uri="{FF2B5EF4-FFF2-40B4-BE49-F238E27FC236}">
                <a16:creationId xmlns:a16="http://schemas.microsoft.com/office/drawing/2014/main" id="{80F28070-2892-4CF4-9C70-A68B4E99C9D6}"/>
              </a:ext>
            </a:extLst>
          </p:cNvPr>
          <p:cNvSpPr>
            <a:spLocks noGrp="1"/>
          </p:cNvSpPr>
          <p:nvPr>
            <p:ph type="title" idx="4294967295"/>
          </p:nvPr>
        </p:nvSpPr>
        <p:spPr>
          <a:xfrm>
            <a:off x="6865845" y="1101165"/>
            <a:ext cx="4849905" cy="1739153"/>
          </a:xfrm>
        </p:spPr>
        <p:txBody>
          <a:bodyPr>
            <a:normAutofit/>
          </a:bodyPr>
          <a:lstStyle/>
          <a:p>
            <a:r>
              <a:rPr lang="en-US" sz="3000" dirty="0"/>
              <a:t>Spanish and Portuguese South America, 1525-1750</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Bureaucratic Efficiency"/>
          <p:cNvSpPr txBox="1">
            <a:spLocks noGrp="1"/>
          </p:cNvSpPr>
          <p:nvPr>
            <p:ph type="title"/>
          </p:nvPr>
        </p:nvSpPr>
        <p:spPr>
          <a:xfrm>
            <a:off x="1270000" y="635000"/>
            <a:ext cx="10464800" cy="2108200"/>
          </a:xfrm>
          <a:prstGeom prst="rect">
            <a:avLst/>
          </a:prstGeom>
        </p:spPr>
        <p:txBody>
          <a:bodyPr/>
          <a:lstStyle/>
          <a:p>
            <a:r>
              <a:t>Bureaucratic Efficiency</a:t>
            </a:r>
          </a:p>
        </p:txBody>
      </p:sp>
      <p:sp>
        <p:nvSpPr>
          <p:cNvPr id="154" name="Delivered majority of the revenue of colonies to Spain…"/>
          <p:cNvSpPr txBox="1">
            <a:spLocks noGrp="1"/>
          </p:cNvSpPr>
          <p:nvPr>
            <p:ph type="body" idx="1"/>
          </p:nvPr>
        </p:nvSpPr>
        <p:spPr>
          <a:xfrm>
            <a:off x="1270000" y="2819400"/>
            <a:ext cx="10464800" cy="5842000"/>
          </a:xfrm>
          <a:prstGeom prst="rect">
            <a:avLst/>
          </a:prstGeom>
        </p:spPr>
        <p:txBody>
          <a:bodyPr/>
          <a:lstStyle/>
          <a:p>
            <a:pPr marL="487679" lvl="1" indent="-304799" defTabSz="467359">
              <a:spcBef>
                <a:spcPts val="2400"/>
              </a:spcBef>
              <a:buClr>
                <a:srgbClr val="3E231A"/>
              </a:buClr>
              <a:buSzPct val="100000"/>
              <a:buChar char="•"/>
              <a:defRPr sz="3000"/>
            </a:pPr>
            <a:r>
              <a:t>Delivered majority of the revenue of colonies to Spain</a:t>
            </a:r>
            <a:endParaRPr>
              <a:solidFill>
                <a:srgbClr val="000000"/>
              </a:solidFill>
            </a:endParaRPr>
          </a:p>
          <a:p>
            <a:pPr marL="487679" lvl="1" indent="-304799" defTabSz="467359">
              <a:spcBef>
                <a:spcPts val="2400"/>
              </a:spcBef>
              <a:buClr>
                <a:srgbClr val="3E231A"/>
              </a:buClr>
              <a:buSzPct val="100000"/>
              <a:buChar char="•"/>
              <a:defRPr sz="3000"/>
            </a:pPr>
            <a:r>
              <a:t>Rotating labor assignments (repartimientos) kept usage of the declining native population efficient</a:t>
            </a:r>
            <a:endParaRPr>
              <a:solidFill>
                <a:srgbClr val="000000"/>
              </a:solidFill>
            </a:endParaRPr>
          </a:p>
          <a:p>
            <a:pPr marL="304799" indent="-304799" defTabSz="467359">
              <a:spcBef>
                <a:spcPts val="2400"/>
              </a:spcBef>
              <a:buClr>
                <a:srgbClr val="3E231A"/>
              </a:buClr>
              <a:buSzPct val="100000"/>
              <a:buChar char="•"/>
              <a:defRPr sz="3000"/>
            </a:pPr>
            <a:r>
              <a:t>The Rise of the Creoles</a:t>
            </a:r>
            <a:endParaRPr>
              <a:solidFill>
                <a:srgbClr val="000000"/>
              </a:solidFill>
            </a:endParaRPr>
          </a:p>
          <a:p>
            <a:pPr marL="487679" lvl="1" indent="-304799" defTabSz="467359">
              <a:spcBef>
                <a:spcPts val="2400"/>
              </a:spcBef>
              <a:buClr>
                <a:srgbClr val="3E231A"/>
              </a:buClr>
              <a:buSzPct val="100000"/>
              <a:buChar char="•"/>
              <a:defRPr sz="3000"/>
            </a:pPr>
            <a:r>
              <a:t>Gained power as rule from Spain became too expensive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Northwest European Interference"/>
          <p:cNvSpPr txBox="1">
            <a:spLocks noGrp="1"/>
          </p:cNvSpPr>
          <p:nvPr>
            <p:ph type="title"/>
          </p:nvPr>
        </p:nvSpPr>
        <p:spPr>
          <a:xfrm>
            <a:off x="1270000" y="635000"/>
            <a:ext cx="10464800" cy="2108200"/>
          </a:xfrm>
          <a:prstGeom prst="rect">
            <a:avLst/>
          </a:prstGeom>
        </p:spPr>
        <p:txBody>
          <a:bodyPr/>
          <a:lstStyle>
            <a:lvl1pPr defTabSz="443991">
              <a:defRPr sz="5400"/>
            </a:lvl1pPr>
          </a:lstStyle>
          <a:p>
            <a:r>
              <a:t>Northwest European Interference</a:t>
            </a:r>
          </a:p>
        </p:txBody>
      </p:sp>
      <p:sp>
        <p:nvSpPr>
          <p:cNvPr id="157" name="French, English, and Dutch governments began to challenge Spanish dominance of the Caribbean…"/>
          <p:cNvSpPr txBox="1">
            <a:spLocks noGrp="1"/>
          </p:cNvSpPr>
          <p:nvPr>
            <p:ph type="body" idx="1"/>
          </p:nvPr>
        </p:nvSpPr>
        <p:spPr>
          <a:xfrm>
            <a:off x="1270000" y="2819400"/>
            <a:ext cx="10464800" cy="5842000"/>
          </a:xfrm>
          <a:prstGeom prst="rect">
            <a:avLst/>
          </a:prstGeom>
        </p:spPr>
        <p:txBody>
          <a:bodyPr/>
          <a:lstStyle/>
          <a:p>
            <a:pPr marL="443991" lvl="1" indent="-270254" defTabSz="443991">
              <a:spcBef>
                <a:spcPts val="2200"/>
              </a:spcBef>
              <a:buClr>
                <a:srgbClr val="3E231A"/>
              </a:buClr>
              <a:buSzPct val="100000"/>
              <a:buChar char="•"/>
              <a:defRPr sz="2800"/>
            </a:pPr>
            <a:r>
              <a:t>French, English, and Dutch governments began to challenge Spanish dominance of the Caribbean</a:t>
            </a:r>
          </a:p>
          <a:p>
            <a:pPr marL="1210055" lvl="2" indent="-270255" defTabSz="443991">
              <a:spcBef>
                <a:spcPts val="2200"/>
              </a:spcBef>
              <a:buClr>
                <a:srgbClr val="3E231A"/>
              </a:buClr>
              <a:buSzPct val="100000"/>
              <a:buChar char="•"/>
              <a:defRPr sz="2800"/>
            </a:pPr>
            <a:r>
              <a:t>Privateers harassed Spanish shipping</a:t>
            </a:r>
            <a:endParaRPr>
              <a:solidFill>
                <a:srgbClr val="000000"/>
              </a:solidFill>
            </a:endParaRPr>
          </a:p>
          <a:p>
            <a:pPr marL="270254" indent="-270254" defTabSz="443991">
              <a:spcBef>
                <a:spcPts val="2200"/>
              </a:spcBef>
              <a:buClr>
                <a:srgbClr val="3E231A"/>
              </a:buClr>
              <a:buSzPct val="100000"/>
              <a:buChar char="•"/>
              <a:defRPr sz="2800"/>
            </a:pPr>
            <a:r>
              <a:t>New Bourbon dynasty in Spain attempted to regain control after 1700</a:t>
            </a:r>
            <a:endParaRPr>
              <a:solidFill>
                <a:srgbClr val="000000"/>
              </a:solidFill>
            </a:endParaRPr>
          </a:p>
          <a:p>
            <a:pPr marL="443991" lvl="1" indent="-270254" defTabSz="443991">
              <a:spcBef>
                <a:spcPts val="2200"/>
              </a:spcBef>
              <a:buClr>
                <a:srgbClr val="3E231A"/>
              </a:buClr>
              <a:buSzPct val="100000"/>
              <a:buChar char="•"/>
              <a:defRPr sz="2800"/>
            </a:pPr>
            <a:r>
              <a:t>Naval connections and administrative control were improved</a:t>
            </a:r>
            <a:endParaRPr>
              <a:solidFill>
                <a:srgbClr val="000000"/>
              </a:solidFill>
            </a:endParaRPr>
          </a:p>
          <a:p>
            <a:pPr marL="443991" lvl="1" indent="-270254" defTabSz="443991">
              <a:spcBef>
                <a:spcPts val="2200"/>
              </a:spcBef>
              <a:buClr>
                <a:srgbClr val="3E231A"/>
              </a:buClr>
              <a:buSzPct val="100000"/>
              <a:buChar char="•"/>
              <a:defRPr sz="2800"/>
            </a:pPr>
            <a:r>
              <a:t>Lack of investment in Spanish industry made it easy for French and English to dominate exports to the Americas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ortuguese Brazil"/>
          <p:cNvSpPr txBox="1">
            <a:spLocks noGrp="1"/>
          </p:cNvSpPr>
          <p:nvPr>
            <p:ph type="title"/>
          </p:nvPr>
        </p:nvSpPr>
        <p:spPr>
          <a:xfrm>
            <a:off x="1270000" y="635000"/>
            <a:ext cx="10464800" cy="2108200"/>
          </a:xfrm>
          <a:prstGeom prst="rect">
            <a:avLst/>
          </a:prstGeom>
        </p:spPr>
        <p:txBody>
          <a:bodyPr/>
          <a:lstStyle>
            <a:lvl1pPr defTabSz="514095">
              <a:defRPr sz="6336"/>
            </a:lvl1pPr>
          </a:lstStyle>
          <a:p>
            <a:r>
              <a:t>Early Portuguese Colonialism</a:t>
            </a:r>
          </a:p>
        </p:txBody>
      </p:sp>
      <p:sp>
        <p:nvSpPr>
          <p:cNvPr id="161" name="Expansion into the Interior…"/>
          <p:cNvSpPr txBox="1">
            <a:spLocks noGrp="1"/>
          </p:cNvSpPr>
          <p:nvPr>
            <p:ph type="body" sz="half" idx="1"/>
          </p:nvPr>
        </p:nvSpPr>
        <p:spPr>
          <a:xfrm>
            <a:off x="1270000" y="2819400"/>
            <a:ext cx="5016500" cy="5651500"/>
          </a:xfrm>
          <a:prstGeom prst="rect">
            <a:avLst/>
          </a:prstGeom>
        </p:spPr>
        <p:txBody>
          <a:bodyPr/>
          <a:lstStyle/>
          <a:p>
            <a:pPr marL="234440" indent="-234440" defTabSz="414780">
              <a:spcBef>
                <a:spcPts val="2100"/>
              </a:spcBef>
              <a:buClr>
                <a:srgbClr val="3E231A"/>
              </a:buClr>
              <a:buSzPct val="100000"/>
              <a:buChar char="•"/>
              <a:defRPr sz="2600"/>
            </a:pPr>
            <a:r>
              <a:t>Expansion into the Interior</a:t>
            </a:r>
            <a:endParaRPr>
              <a:solidFill>
                <a:srgbClr val="000000"/>
              </a:solidFill>
            </a:endParaRPr>
          </a:p>
          <a:p>
            <a:pPr marL="234440" indent="-234440" defTabSz="414780">
              <a:spcBef>
                <a:spcPts val="2100"/>
              </a:spcBef>
              <a:buClr>
                <a:srgbClr val="3E231A"/>
              </a:buClr>
              <a:buSzPct val="100000"/>
              <a:buChar char="•"/>
              <a:defRPr sz="2600"/>
            </a:pPr>
            <a:r>
              <a:t>Driven by discovery of gold mines</a:t>
            </a:r>
            <a:endParaRPr>
              <a:solidFill>
                <a:srgbClr val="000000"/>
              </a:solidFill>
            </a:endParaRPr>
          </a:p>
          <a:p>
            <a:pPr marL="234440" indent="-234440" defTabSz="414780">
              <a:spcBef>
                <a:spcPts val="2100"/>
              </a:spcBef>
              <a:buClr>
                <a:srgbClr val="3E231A"/>
              </a:buClr>
              <a:buSzPct val="100000"/>
              <a:buChar char="•"/>
              <a:defRPr sz="2600"/>
            </a:pPr>
            <a:r>
              <a:t>Smallpox decimated the population, led to the importation of African slave labor</a:t>
            </a:r>
            <a:endParaRPr>
              <a:solidFill>
                <a:srgbClr val="000000"/>
              </a:solidFill>
            </a:endParaRPr>
          </a:p>
          <a:p>
            <a:pPr marL="234440" indent="-234440" defTabSz="414780">
              <a:spcBef>
                <a:spcPts val="2100"/>
              </a:spcBef>
              <a:buClr>
                <a:srgbClr val="3E231A"/>
              </a:buClr>
              <a:buSzPct val="100000"/>
              <a:buChar char="•"/>
              <a:defRPr sz="2600"/>
            </a:pPr>
            <a:r>
              <a:t>Brazil was a valuable colony by mid-18th century</a:t>
            </a:r>
          </a:p>
        </p:txBody>
      </p:sp>
      <p:sp>
        <p:nvSpPr>
          <p:cNvPr id="162" name="Mine Workers"/>
          <p:cNvSpPr txBox="1"/>
          <p:nvPr/>
        </p:nvSpPr>
        <p:spPr>
          <a:xfrm>
            <a:off x="8244940" y="8572500"/>
            <a:ext cx="1988620"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2400">
                <a:latin typeface="Papyrus"/>
                <a:ea typeface="Papyrus"/>
                <a:cs typeface="Papyrus"/>
                <a:sym typeface="Papyrus"/>
              </a:defRPr>
            </a:lvl1pPr>
          </a:lstStyle>
          <a:p>
            <a:r>
              <a:t>Mine Workers</a:t>
            </a:r>
          </a:p>
        </p:txBody>
      </p:sp>
      <p:pic>
        <p:nvPicPr>
          <p:cNvPr id="2" name="Picture 1" descr="A painting depicts a group of men mining with sickles and some of them are shown holding weights on their heads. A few men are holding staffs and inspecting the ongoing work." title="Mine Workers. The discovery of gold and diamonds in Minas Gerais led to a boom but did little to contribute to the long-term health of the Brazilian economy. With the Native American population decimated by disease, African slaves performed the backbreaking work">
            <a:extLst>
              <a:ext uri="{FF2B5EF4-FFF2-40B4-BE49-F238E27FC236}">
                <a16:creationId xmlns:a16="http://schemas.microsoft.com/office/drawing/2014/main" id="{A4BF33EB-9354-4BD0-A713-611A39034E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3643" y="2721576"/>
            <a:ext cx="4251158" cy="5551026"/>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North American Settlements"/>
          <p:cNvSpPr txBox="1">
            <a:spLocks noGrp="1"/>
          </p:cNvSpPr>
          <p:nvPr>
            <p:ph type="title"/>
          </p:nvPr>
        </p:nvSpPr>
        <p:spPr>
          <a:xfrm>
            <a:off x="1270000" y="635000"/>
            <a:ext cx="10464800" cy="2108200"/>
          </a:xfrm>
          <a:prstGeom prst="rect">
            <a:avLst/>
          </a:prstGeom>
        </p:spPr>
        <p:txBody>
          <a:bodyPr/>
          <a:lstStyle>
            <a:lvl1pPr defTabSz="531622">
              <a:defRPr sz="6500"/>
            </a:lvl1pPr>
          </a:lstStyle>
          <a:p>
            <a:r>
              <a:t>North American Settlements</a:t>
            </a:r>
          </a:p>
        </p:txBody>
      </p:sp>
      <p:sp>
        <p:nvSpPr>
          <p:cNvPr id="167" name="Less hospitable than South America…"/>
          <p:cNvSpPr txBox="1">
            <a:spLocks noGrp="1"/>
          </p:cNvSpPr>
          <p:nvPr>
            <p:ph type="body" idx="1"/>
          </p:nvPr>
        </p:nvSpPr>
        <p:spPr>
          <a:xfrm>
            <a:off x="1270000" y="2819400"/>
            <a:ext cx="10464800" cy="5842000"/>
          </a:xfrm>
          <a:prstGeom prst="rect">
            <a:avLst/>
          </a:prstGeom>
        </p:spPr>
        <p:txBody>
          <a:bodyPr/>
          <a:lstStyle/>
          <a:p>
            <a:pPr marL="234440" indent="-234440" defTabSz="414780">
              <a:spcBef>
                <a:spcPts val="2100"/>
              </a:spcBef>
              <a:buClr>
                <a:srgbClr val="3E231A"/>
              </a:buClr>
              <a:buSzPct val="100000"/>
              <a:buChar char="•"/>
              <a:defRPr sz="2600"/>
            </a:pPr>
            <a:r>
              <a:t>Less hospitable than South America</a:t>
            </a:r>
            <a:endParaRPr>
              <a:solidFill>
                <a:srgbClr val="000000"/>
              </a:solidFill>
            </a:endParaRPr>
          </a:p>
          <a:p>
            <a:pPr marL="396746" lvl="1" indent="-234440" defTabSz="414780">
              <a:spcBef>
                <a:spcPts val="2100"/>
              </a:spcBef>
              <a:buClr>
                <a:srgbClr val="3E231A"/>
              </a:buClr>
              <a:buSzPct val="100000"/>
              <a:buChar char="•"/>
              <a:defRPr sz="2600"/>
            </a:pPr>
            <a:r>
              <a:t>Early English, French, and Dutch settlements struggled to survive</a:t>
            </a:r>
            <a:endParaRPr>
              <a:solidFill>
                <a:srgbClr val="000000"/>
              </a:solidFill>
            </a:endParaRPr>
          </a:p>
          <a:p>
            <a:pPr marL="396746" lvl="1" indent="-234440" defTabSz="414780">
              <a:spcBef>
                <a:spcPts val="2100"/>
              </a:spcBef>
              <a:buClr>
                <a:srgbClr val="3E231A"/>
              </a:buClr>
              <a:buSzPct val="100000"/>
              <a:buChar char="•"/>
              <a:defRPr sz="2600"/>
            </a:pPr>
            <a:r>
              <a:t>Religious zeal in the north and development of tobacco as a cash crop in the south aided colonial survival</a:t>
            </a:r>
            <a:endParaRPr>
              <a:solidFill>
                <a:srgbClr val="000000"/>
              </a:solidFill>
            </a:endParaRPr>
          </a:p>
          <a:p>
            <a:pPr marL="234440" indent="-234440" defTabSz="414780">
              <a:spcBef>
                <a:spcPts val="2100"/>
              </a:spcBef>
              <a:buClr>
                <a:srgbClr val="3E231A"/>
              </a:buClr>
              <a:buSzPct val="100000"/>
              <a:buChar char="•"/>
              <a:defRPr sz="2600"/>
            </a:pPr>
            <a:r>
              <a:t>Resistance from powerful native confederations </a:t>
            </a:r>
            <a:endParaRPr>
              <a:solidFill>
                <a:srgbClr val="000000"/>
              </a:solidFill>
            </a:endParaRPr>
          </a:p>
          <a:p>
            <a:pPr marL="234440" indent="-234440" defTabSz="414780">
              <a:spcBef>
                <a:spcPts val="2100"/>
              </a:spcBef>
              <a:buClr>
                <a:srgbClr val="3E231A"/>
              </a:buClr>
              <a:buSzPct val="100000"/>
              <a:buChar char="•"/>
              <a:defRPr sz="2600"/>
            </a:pPr>
            <a:r>
              <a:t>Impact of smallpox and wars between native-European alliances devastated the Native American population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B38370-CDA5-49D0-A999-815E9917D94B}"/>
              </a:ext>
            </a:extLst>
          </p:cNvPr>
          <p:cNvSpPr>
            <a:spLocks noGrp="1"/>
          </p:cNvSpPr>
          <p:nvPr>
            <p:ph type="title" idx="4294967295"/>
          </p:nvPr>
        </p:nvSpPr>
        <p:spPr>
          <a:xfrm>
            <a:off x="1270000" y="606985"/>
            <a:ext cx="10236200" cy="764616"/>
          </a:xfrm>
        </p:spPr>
        <p:txBody>
          <a:bodyPr>
            <a:normAutofit fontScale="90000"/>
          </a:bodyPr>
          <a:lstStyle/>
          <a:p>
            <a:r>
              <a:rPr lang="en-US" dirty="0"/>
              <a:t>The Colonization</a:t>
            </a:r>
            <a:r>
              <a:rPr lang="en-US" baseline="0" dirty="0"/>
              <a:t> of North America to 1763</a:t>
            </a:r>
            <a:endParaRPr lang="en-US" dirty="0"/>
          </a:p>
        </p:txBody>
      </p:sp>
      <p:pic>
        <p:nvPicPr>
          <p:cNvPr id="2" name="Picture 1" descr="A world map shows the colonization of North America. Between 1640 and 1750, the British settled along the eastern coast of North America, and their frontier lands are around the Hudson Bay. The Spanish settlement in 1750 was along coastal Florida and southern North America, with frontier lands in Florida and in south-central United States. The French settlement in 1750 was along the Mississippi River in the south to Lake Michigan in the north, and in present-day southeastern Canada and the northeastern United States along Saint Lawrence River, Lake Huron, Lake Superior, Lake Michigan, Lake Ontario, and Lake Erie. The frontier lands of the French settlement covered central North America. The economic activities circa 1750 were as follows: Fishing in the northeastern part of North America and in the Chesapeake Bay, mixed agriculture in around the Mississippi River in the south, fur trapping along the Mississippi Rivers, the great lakes, and the Hudson Bay, cattle farming along Saint Lawrence River, Lake Ontario, and in eastern North America, grain and tobacco in eastern North America, rice and indigo in southeastern North America, and timber, shipbuilding, and ironworks in northeastern North America. Furs and fish from Newfoundland, furs and whale products from northeastern North America, and tobacco, rice, indigo, naval stores, and furs from southeastern North America were transported across the Atlantic. Shipping services, fish, timber, grain, and rice from southeastern North America were provided to the Caribbean. Slaves, manufacture, and mercantile services were transported across the Atlantic to eastern North America. Rum and molasses from the Caribbean were transported to southeastern North America." title="MAP 18.3 The Colonization of North America to 1763">
            <a:extLst>
              <a:ext uri="{FF2B5EF4-FFF2-40B4-BE49-F238E27FC236}">
                <a16:creationId xmlns:a16="http://schemas.microsoft.com/office/drawing/2014/main" id="{B1BEEFAE-C5B6-4881-BE04-81752496FA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7220" y="1921027"/>
            <a:ext cx="5150359" cy="6799153"/>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atterns Up Close"/>
          <p:cNvSpPr txBox="1">
            <a:spLocks noGrp="1"/>
          </p:cNvSpPr>
          <p:nvPr>
            <p:ph type="title"/>
          </p:nvPr>
        </p:nvSpPr>
        <p:spPr>
          <a:prstGeom prst="rect">
            <a:avLst/>
          </a:prstGeom>
        </p:spPr>
        <p:txBody>
          <a:bodyPr/>
          <a:lstStyle>
            <a:lvl1pPr defTabSz="484886">
              <a:defRPr sz="5900"/>
            </a:lvl1pPr>
          </a:lstStyle>
          <a:p>
            <a:r>
              <a:t>Patterns Up Close</a:t>
            </a:r>
          </a:p>
        </p:txBody>
      </p:sp>
      <p:sp>
        <p:nvSpPr>
          <p:cNvPr id="174" name="The Columbian Exchange is the exchange of resources between old world and new, benefiting both."/>
          <p:cNvSpPr txBox="1">
            <a:spLocks noGrp="1"/>
          </p:cNvSpPr>
          <p:nvPr>
            <p:ph type="body" sz="quarter" idx="1"/>
          </p:nvPr>
        </p:nvSpPr>
        <p:spPr>
          <a:prstGeom prst="rect">
            <a:avLst/>
          </a:prstGeom>
        </p:spPr>
        <p:txBody>
          <a:bodyPr/>
          <a:lstStyle>
            <a:lvl1pPr defTabSz="549148">
              <a:defRPr sz="3300"/>
            </a:lvl1pPr>
          </a:lstStyle>
          <a:p>
            <a:r>
              <a:t>The Columbian Exchange is the exchange of resources between old world and new, benefiting both.</a:t>
            </a:r>
          </a:p>
        </p:txBody>
      </p:sp>
      <p:pic>
        <p:nvPicPr>
          <p:cNvPr id="2" name="Picture 1" descr="A world map shows the Columbian Exchange: From Eurasia to the Americas: Almonds, apples, bananas, cattle, cherries, chicken pox, chicken, coconuts, coffee, dandelions, diphtheria, grapes, horses, influenza, lemons, measles, meningitis, onions, oranges, peaches, pears, pigs, plums, rice, sheep, smallpox, sugar, typhoid, wheat, and whooping cough. From Africa to the Americas: African rice, collard greens, okra, palm oil, and yams. From the Americas to Africa and Eurasia: Beans, cacao, cassava or manioc, chilies, maize, peanuts, pineapples, potatoes, squash, sweet potatoes, syphilis, tobacco, tomatoes, tuberculosis, turkey, and vanilla. " title="MAP 18.4 The Columbian Exchange">
            <a:extLst>
              <a:ext uri="{FF2B5EF4-FFF2-40B4-BE49-F238E27FC236}">
                <a16:creationId xmlns:a16="http://schemas.microsoft.com/office/drawing/2014/main" id="{6C8D8906-17E3-4C14-9550-EC9181E33A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6330" y="1116127"/>
            <a:ext cx="9912140" cy="5732515"/>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rritorial Expansion and the Seven Years’ War"/>
          <p:cNvSpPr txBox="1">
            <a:spLocks noGrp="1"/>
          </p:cNvSpPr>
          <p:nvPr>
            <p:ph type="title"/>
          </p:nvPr>
        </p:nvSpPr>
        <p:spPr>
          <a:xfrm>
            <a:off x="1270000" y="635000"/>
            <a:ext cx="10464800" cy="2108200"/>
          </a:xfrm>
          <a:prstGeom prst="rect">
            <a:avLst/>
          </a:prstGeom>
        </p:spPr>
        <p:txBody>
          <a:bodyPr/>
          <a:lstStyle>
            <a:lvl1pPr defTabSz="432308">
              <a:defRPr sz="5300"/>
            </a:lvl1pPr>
          </a:lstStyle>
          <a:p>
            <a:r>
              <a:t>Territorial Expansion and the Seven Years’ War</a:t>
            </a:r>
          </a:p>
        </p:txBody>
      </p:sp>
      <p:sp>
        <p:nvSpPr>
          <p:cNvPr id="177" name="Overpopulation in Europe led to expanding colonial populations…"/>
          <p:cNvSpPr txBox="1">
            <a:spLocks noGrp="1"/>
          </p:cNvSpPr>
          <p:nvPr>
            <p:ph type="body" idx="1"/>
          </p:nvPr>
        </p:nvSpPr>
        <p:spPr>
          <a:xfrm>
            <a:off x="1288437" y="2572949"/>
            <a:ext cx="10681116" cy="6345545"/>
          </a:xfrm>
          <a:prstGeom prst="rect">
            <a:avLst/>
          </a:prstGeom>
        </p:spPr>
        <p:txBody>
          <a:bodyPr/>
          <a:lstStyle/>
          <a:p>
            <a:pPr marL="371346" lvl="1" indent="-215897" defTabSz="397256">
              <a:spcBef>
                <a:spcPts val="2000"/>
              </a:spcBef>
              <a:buClr>
                <a:srgbClr val="3E231A"/>
              </a:buClr>
              <a:buSzPct val="100000"/>
              <a:buChar char="•"/>
              <a:defRPr sz="2500"/>
            </a:pPr>
            <a:r>
              <a:t>Overpopulation in Europe led to expanding colonial populations</a:t>
            </a:r>
            <a:endParaRPr>
              <a:solidFill>
                <a:srgbClr val="000000"/>
              </a:solidFill>
            </a:endParaRPr>
          </a:p>
          <a:p>
            <a:pPr marL="371346" lvl="1" indent="-215897" defTabSz="397256">
              <a:spcBef>
                <a:spcPts val="2000"/>
              </a:spcBef>
              <a:buClr>
                <a:srgbClr val="3E231A"/>
              </a:buClr>
              <a:buSzPct val="100000"/>
              <a:buChar char="•"/>
              <a:defRPr sz="2500"/>
            </a:pPr>
            <a:r>
              <a:t>Settlers gained a voice in government through local assemblies</a:t>
            </a:r>
            <a:endParaRPr>
              <a:solidFill>
                <a:srgbClr val="000000"/>
              </a:solidFill>
            </a:endParaRPr>
          </a:p>
          <a:p>
            <a:pPr marL="215897" indent="-215897" defTabSz="397256">
              <a:spcBef>
                <a:spcPts val="2000"/>
              </a:spcBef>
              <a:buClr>
                <a:srgbClr val="3E231A"/>
              </a:buClr>
              <a:buSzPct val="100000"/>
              <a:buChar char="•"/>
              <a:defRPr sz="2500"/>
            </a:pPr>
            <a:r>
              <a:t>England took governance of colonies away from charter corporations in the late 17th century, but the assemblies’ power survived</a:t>
            </a:r>
          </a:p>
          <a:p>
            <a:pPr marL="215897" indent="-215897" defTabSz="397256">
              <a:spcBef>
                <a:spcPts val="2000"/>
              </a:spcBef>
              <a:buClr>
                <a:srgbClr val="3E231A"/>
              </a:buClr>
              <a:buSzPct val="100000"/>
              <a:buChar char="•"/>
              <a:defRPr sz="2500"/>
            </a:pPr>
            <a:r>
              <a:t>Restrictions on settlement made French colonies much smaller </a:t>
            </a:r>
            <a:endParaRPr sz="1800">
              <a:solidFill>
                <a:srgbClr val="000000"/>
              </a:solidFill>
            </a:endParaRPr>
          </a:p>
          <a:p>
            <a:pPr marL="215897" indent="-215897" defTabSz="397256">
              <a:spcBef>
                <a:spcPts val="2000"/>
              </a:spcBef>
              <a:buClr>
                <a:srgbClr val="3E231A"/>
              </a:buClr>
              <a:buSzPct val="100000"/>
              <a:buChar char="•"/>
              <a:defRPr sz="2500"/>
            </a:pPr>
            <a:r>
              <a:t>Competition between British and French settlers in the Ohio River Valley led to the Seven Years’ War</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he Making of American Societies"/>
          <p:cNvSpPr txBox="1">
            <a:spLocks noGrp="1"/>
          </p:cNvSpPr>
          <p:nvPr>
            <p:ph type="title"/>
          </p:nvPr>
        </p:nvSpPr>
        <p:spPr>
          <a:xfrm>
            <a:off x="1270000" y="635000"/>
            <a:ext cx="10464800" cy="2108200"/>
          </a:xfrm>
          <a:prstGeom prst="rect">
            <a:avLst/>
          </a:prstGeom>
        </p:spPr>
        <p:txBody>
          <a:bodyPr/>
          <a:lstStyle>
            <a:lvl1pPr defTabSz="432308">
              <a:defRPr sz="5300"/>
            </a:lvl1pPr>
          </a:lstStyle>
          <a:p>
            <a:r>
              <a:t>The Making of American Societies</a:t>
            </a:r>
          </a:p>
        </p:txBody>
      </p:sp>
      <p:sp>
        <p:nvSpPr>
          <p:cNvPr id="183" name="Ways in which colonies were integrated into European economy affected development of society…"/>
          <p:cNvSpPr txBox="1">
            <a:spLocks noGrp="1"/>
          </p:cNvSpPr>
          <p:nvPr>
            <p:ph type="body" sz="half" idx="1"/>
          </p:nvPr>
        </p:nvSpPr>
        <p:spPr>
          <a:xfrm>
            <a:off x="1270000" y="2819400"/>
            <a:ext cx="5016500" cy="5651500"/>
          </a:xfrm>
          <a:prstGeom prst="rect">
            <a:avLst/>
          </a:prstGeom>
        </p:spPr>
        <p:txBody>
          <a:bodyPr/>
          <a:lstStyle/>
          <a:p>
            <a:pPr marL="184022" indent="-184022" defTabSz="368045">
              <a:spcBef>
                <a:spcPts val="1800"/>
              </a:spcBef>
              <a:buClr>
                <a:srgbClr val="3E231A"/>
              </a:buClr>
              <a:buSzPct val="100000"/>
              <a:buChar char="•"/>
              <a:defRPr sz="2300"/>
            </a:pPr>
            <a:r>
              <a:t>Ways in which colonies were integrated into European economy affected development of society</a:t>
            </a:r>
            <a:endParaRPr>
              <a:solidFill>
                <a:srgbClr val="000000"/>
              </a:solidFill>
            </a:endParaRPr>
          </a:p>
          <a:p>
            <a:pPr marL="184022" indent="-184022" defTabSz="368045">
              <a:spcBef>
                <a:spcPts val="1800"/>
              </a:spcBef>
              <a:buClr>
                <a:srgbClr val="3E231A"/>
              </a:buClr>
              <a:buSzPct val="100000"/>
              <a:buChar char="•"/>
              <a:defRPr sz="2300"/>
            </a:pPr>
            <a:r>
              <a:t> Spanish colonies focused on mining in Bolivia and Mexico</a:t>
            </a:r>
            <a:endParaRPr>
              <a:solidFill>
                <a:srgbClr val="000000"/>
              </a:solidFill>
            </a:endParaRPr>
          </a:p>
          <a:p>
            <a:pPr marL="184022" indent="-184022" defTabSz="368045">
              <a:spcBef>
                <a:spcPts val="1800"/>
              </a:spcBef>
              <a:buClr>
                <a:srgbClr val="3E231A"/>
              </a:buClr>
              <a:buSzPct val="100000"/>
              <a:buChar char="•"/>
              <a:defRPr sz="2300"/>
            </a:pPr>
            <a:r>
              <a:t>Exploitation of native labor made colonial mines a major source of Spanish wealth</a:t>
            </a:r>
          </a:p>
        </p:txBody>
      </p:sp>
      <p:sp>
        <p:nvSpPr>
          <p:cNvPr id="184" name="The Silver Mountain of Potosí"/>
          <p:cNvSpPr txBox="1"/>
          <p:nvPr/>
        </p:nvSpPr>
        <p:spPr>
          <a:xfrm>
            <a:off x="7138973" y="8572500"/>
            <a:ext cx="4200554"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2400">
                <a:latin typeface="Papyrus"/>
                <a:ea typeface="Papyrus"/>
                <a:cs typeface="Papyrus"/>
                <a:sym typeface="Papyrus"/>
              </a:defRPr>
            </a:lvl1pPr>
          </a:lstStyle>
          <a:p>
            <a:r>
              <a:t>The Silver Mountain of Potosí</a:t>
            </a:r>
          </a:p>
        </p:txBody>
      </p:sp>
      <p:pic>
        <p:nvPicPr>
          <p:cNvPr id="2" name="Picture 1" descr="A painting depicts a mountain below which a large group of people is mining. There are houses scattered below with mills and small hills of fine sand being worked on by a group of people." title="The Silver Mountain of Potosí. Note the patios in the left foreground and the waterdriven crushing mill in the">
            <a:extLst>
              <a:ext uri="{FF2B5EF4-FFF2-40B4-BE49-F238E27FC236}">
                <a16:creationId xmlns:a16="http://schemas.microsoft.com/office/drawing/2014/main" id="{9E5C2E5D-D6CB-443C-AF31-9D1FDAD6EC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8302" y="3417014"/>
            <a:ext cx="5814067" cy="4481672"/>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traces the territories of European colonists in the Americas in 1750. Spanish: Southern North America, Mesoamerica, and western South America. Portuguese: Eastern and central South America. British: Eastern North America. French: A region in northeastern South America and north-central South America. Dutch: A region in northeastern South America.">
            <a:extLst>
              <a:ext uri="{FF2B5EF4-FFF2-40B4-BE49-F238E27FC236}">
                <a16:creationId xmlns:a16="http://schemas.microsoft.com/office/drawing/2014/main" id="{E06139FE-F9D0-48A6-A006-76CEC6C198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4741" y="2383979"/>
            <a:ext cx="5855317" cy="6762637"/>
          </a:xfrm>
          <a:prstGeom prst="rect">
            <a:avLst/>
          </a:prstGeom>
        </p:spPr>
      </p:pic>
      <p:sp>
        <p:nvSpPr>
          <p:cNvPr id="4" name="Title 3">
            <a:extLst>
              <a:ext uri="{FF2B5EF4-FFF2-40B4-BE49-F238E27FC236}">
                <a16:creationId xmlns:a16="http://schemas.microsoft.com/office/drawing/2014/main" id="{25F9C8BE-B3FB-4AB8-BE29-0C95055E92A8}"/>
              </a:ext>
            </a:extLst>
          </p:cNvPr>
          <p:cNvSpPr>
            <a:spLocks noGrp="1"/>
          </p:cNvSpPr>
          <p:nvPr>
            <p:ph type="title" idx="4294967295"/>
          </p:nvPr>
        </p:nvSpPr>
        <p:spPr/>
        <p:txBody>
          <a:bodyPr/>
          <a:lstStyle/>
          <a:p>
            <a:r>
              <a:rPr lang="en-US" dirty="0"/>
              <a:t>The</a:t>
            </a:r>
            <a:r>
              <a:rPr lang="en-US" baseline="0" dirty="0"/>
              <a:t> Americas in 1750</a:t>
            </a:r>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Exploitation of Mineral and Tropical Resources"/>
          <p:cNvSpPr txBox="1">
            <a:spLocks noGrp="1"/>
          </p:cNvSpPr>
          <p:nvPr>
            <p:ph type="title"/>
          </p:nvPr>
        </p:nvSpPr>
        <p:spPr>
          <a:xfrm>
            <a:off x="1270000" y="635000"/>
            <a:ext cx="10464800" cy="2108200"/>
          </a:xfrm>
          <a:prstGeom prst="rect">
            <a:avLst/>
          </a:prstGeom>
        </p:spPr>
        <p:txBody>
          <a:bodyPr/>
          <a:lstStyle>
            <a:lvl1pPr marL="405992" indent="-608988" defTabSz="432308">
              <a:defRPr sz="5300"/>
            </a:lvl1pPr>
          </a:lstStyle>
          <a:p>
            <a:r>
              <a:t>Exploitation of Mineral and Tropical Resources</a:t>
            </a:r>
          </a:p>
        </p:txBody>
      </p:sp>
      <p:sp>
        <p:nvSpPr>
          <p:cNvPr id="189" name="Wheat Farming and cattle ranching developed in colonies to support the mining centers…"/>
          <p:cNvSpPr txBox="1">
            <a:spLocks noGrp="1"/>
          </p:cNvSpPr>
          <p:nvPr>
            <p:ph type="body" idx="1"/>
          </p:nvPr>
        </p:nvSpPr>
        <p:spPr>
          <a:xfrm>
            <a:off x="1270000" y="2819400"/>
            <a:ext cx="10464800" cy="5842000"/>
          </a:xfrm>
          <a:prstGeom prst="rect">
            <a:avLst/>
          </a:prstGeom>
        </p:spPr>
        <p:txBody>
          <a:bodyPr/>
          <a:lstStyle/>
          <a:p>
            <a:pPr marL="372999" indent="-372999" defTabSz="519937">
              <a:spcBef>
                <a:spcPts val="2600"/>
              </a:spcBef>
              <a:buClr>
                <a:srgbClr val="3E231A"/>
              </a:buClr>
              <a:buSzPct val="100000"/>
              <a:buChar char="•"/>
              <a:defRPr sz="3300"/>
            </a:pPr>
            <a:r>
              <a:t>Wheat Farming and cattle ranching developed in colonies to support the mining centers</a:t>
            </a:r>
            <a:endParaRPr>
              <a:solidFill>
                <a:srgbClr val="000000"/>
              </a:solidFill>
            </a:endParaRPr>
          </a:p>
          <a:p>
            <a:pPr marL="372999" indent="-372999" defTabSz="519937">
              <a:spcBef>
                <a:spcPts val="2600"/>
              </a:spcBef>
              <a:buClr>
                <a:srgbClr val="3E231A"/>
              </a:buClr>
              <a:buSzPct val="100000"/>
              <a:buChar char="•"/>
              <a:defRPr sz="3300"/>
            </a:pPr>
            <a:r>
              <a:t>Brazil began as a trading and farming colony, until the discovery of gold in the 18th century</a:t>
            </a:r>
            <a:endParaRPr>
              <a:solidFill>
                <a:srgbClr val="000000"/>
              </a:solidFill>
            </a:endParaRPr>
          </a:p>
          <a:p>
            <a:pPr marL="372999" indent="-372999" defTabSz="519937">
              <a:spcBef>
                <a:spcPts val="2600"/>
              </a:spcBef>
              <a:buClr>
                <a:srgbClr val="3E231A"/>
              </a:buClr>
              <a:buSzPct val="100000"/>
              <a:buChar char="•"/>
              <a:defRPr sz="3300"/>
            </a:pPr>
            <a:r>
              <a:t>As plantation farming grew more important in North and South America, importation of slaves from Africa increased</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ocial Strata, Castes, and Ethnic Groups"/>
          <p:cNvSpPr txBox="1">
            <a:spLocks noGrp="1"/>
          </p:cNvSpPr>
          <p:nvPr>
            <p:ph type="title"/>
          </p:nvPr>
        </p:nvSpPr>
        <p:spPr>
          <a:xfrm>
            <a:off x="1270000" y="635000"/>
            <a:ext cx="10464800" cy="2108200"/>
          </a:xfrm>
          <a:prstGeom prst="rect">
            <a:avLst/>
          </a:prstGeom>
        </p:spPr>
        <p:txBody>
          <a:bodyPr/>
          <a:lstStyle>
            <a:lvl1pPr marL="405992" indent="-608988" defTabSz="432308">
              <a:defRPr sz="5300"/>
            </a:lvl1pPr>
          </a:lstStyle>
          <a:p>
            <a:r>
              <a:rPr dirty="0"/>
              <a:t>Social Strata, Castes, and Ethnic Groups</a:t>
            </a:r>
          </a:p>
        </p:txBody>
      </p:sp>
      <p:sp>
        <p:nvSpPr>
          <p:cNvPr id="192" name="Europeans were the social elite…"/>
          <p:cNvSpPr txBox="1">
            <a:spLocks noGrp="1"/>
          </p:cNvSpPr>
          <p:nvPr>
            <p:ph type="body" sz="quarter" idx="1"/>
          </p:nvPr>
        </p:nvSpPr>
        <p:spPr>
          <a:xfrm>
            <a:off x="1094105" y="3783609"/>
            <a:ext cx="5016501" cy="2650149"/>
          </a:xfrm>
          <a:prstGeom prst="rect">
            <a:avLst/>
          </a:prstGeom>
        </p:spPr>
        <p:txBody>
          <a:bodyPr/>
          <a:lstStyle/>
          <a:p>
            <a:pPr marL="198117" indent="-198117" defTabSz="379729">
              <a:spcBef>
                <a:spcPts val="1900"/>
              </a:spcBef>
              <a:buClr>
                <a:srgbClr val="3E231A"/>
              </a:buClr>
              <a:buSzPct val="100000"/>
              <a:buChar char="•"/>
              <a:defRPr sz="2400"/>
            </a:pPr>
            <a:r>
              <a:t>Europeans were the social elite</a:t>
            </a:r>
            <a:endParaRPr>
              <a:solidFill>
                <a:srgbClr val="000000"/>
              </a:solidFill>
            </a:endParaRPr>
          </a:p>
          <a:p>
            <a:pPr marL="198117" indent="-198117" defTabSz="379729">
              <a:spcBef>
                <a:spcPts val="1900"/>
              </a:spcBef>
              <a:buClr>
                <a:srgbClr val="3E231A"/>
              </a:buClr>
              <a:buSzPct val="100000"/>
              <a:buChar char="•"/>
              <a:defRPr sz="2400"/>
            </a:pPr>
            <a:r>
              <a:t>Lower Creoles: craftsmen and merchants, not as wealthy as the elite but still of European descent</a:t>
            </a:r>
          </a:p>
        </p:txBody>
      </p:sp>
      <p:pic>
        <p:nvPicPr>
          <p:cNvPr id="2" name="Picture 1" descr="An illustration depicts an ancient manuscript with two men holding bow and arrows in their hands and a basket filled with arrows over their shoulders on one side. The other side of the manuscript shows a deer under a tree." title="Illustration from an Indian Land Record. The Spaniards almost completely wiped out the Aztec archives after the conquest of Mexico; surviving examples of Indian manuscripts are thus extremely rare. Although the example shown here, made from the bark of a fig tree, claims to date from the early 1500s, it is part of the so-called Techialoyan land records created in the seventeenth century to substantiate native land claims. These “títulos primordiales,” as they were called, were essentially municipal histories that documented in text and pictures local accounts of important events and territorial boundaries.">
            <a:extLst>
              <a:ext uri="{FF2B5EF4-FFF2-40B4-BE49-F238E27FC236}">
                <a16:creationId xmlns:a16="http://schemas.microsoft.com/office/drawing/2014/main" id="{E790BDEA-6E72-48DC-B624-7B6BDFFF6A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2400" y="2449289"/>
            <a:ext cx="5955852" cy="3747216"/>
          </a:xfrm>
          <a:prstGeom prst="rect">
            <a:avLst/>
          </a:prstGeom>
        </p:spPr>
      </p:pic>
      <p:sp>
        <p:nvSpPr>
          <p:cNvPr id="196" name="Mestizos and Mulattoes-mixed race population, higher than the natives on the social ladder…"/>
          <p:cNvSpPr txBox="1"/>
          <p:nvPr/>
        </p:nvSpPr>
        <p:spPr>
          <a:xfrm>
            <a:off x="1107130" y="6457402"/>
            <a:ext cx="11279669" cy="246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198117" indent="-198117" algn="l" defTabSz="379729">
              <a:spcBef>
                <a:spcPts val="1900"/>
              </a:spcBef>
              <a:buClr>
                <a:srgbClr val="3E231A"/>
              </a:buClr>
              <a:buSzPct val="100000"/>
              <a:buChar char="•"/>
              <a:defRPr sz="2400">
                <a:latin typeface="Papyrus"/>
                <a:ea typeface="Papyrus"/>
                <a:cs typeface="Papyrus"/>
                <a:sym typeface="Papyrus"/>
              </a:defRPr>
            </a:pPr>
            <a:r>
              <a:t>Mestizos and Mulattoes-mixed race population, higher than the natives on the social ladder</a:t>
            </a:r>
          </a:p>
          <a:p>
            <a:pPr marL="198117" indent="-198117" algn="l" defTabSz="379729">
              <a:spcBef>
                <a:spcPts val="1900"/>
              </a:spcBef>
              <a:buClr>
                <a:srgbClr val="3E231A"/>
              </a:buClr>
              <a:buSzPct val="100000"/>
              <a:buChar char="•"/>
              <a:defRPr sz="2400">
                <a:latin typeface="Papyrus"/>
                <a:ea typeface="Papyrus"/>
                <a:cs typeface="Papyrus"/>
                <a:sym typeface="Papyrus"/>
              </a:defRPr>
            </a:pPr>
            <a:r>
              <a:t>Position of women varied based on social position</a:t>
            </a:r>
          </a:p>
          <a:p>
            <a:pPr marL="198117" indent="-198117" algn="l" defTabSz="379729">
              <a:spcBef>
                <a:spcPts val="1900"/>
              </a:spcBef>
              <a:buClr>
                <a:srgbClr val="3E231A"/>
              </a:buClr>
              <a:buSzPct val="100000"/>
              <a:buChar char="•"/>
              <a:defRPr sz="2400">
                <a:latin typeface="Papyrus"/>
                <a:ea typeface="Papyrus"/>
                <a:cs typeface="Papyrus"/>
                <a:sym typeface="Papyrus"/>
              </a:defRPr>
            </a:pPr>
            <a:r>
              <a:t>Disease reduced the numbers of Amerindians in the first 150 years after conquest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New England Society"/>
          <p:cNvSpPr txBox="1">
            <a:spLocks noGrp="1"/>
          </p:cNvSpPr>
          <p:nvPr>
            <p:ph type="title"/>
          </p:nvPr>
        </p:nvSpPr>
        <p:spPr>
          <a:xfrm>
            <a:off x="1270000" y="606985"/>
            <a:ext cx="10464800" cy="2164230"/>
          </a:xfrm>
          <a:prstGeom prst="rect">
            <a:avLst/>
          </a:prstGeom>
        </p:spPr>
        <p:txBody>
          <a:bodyPr/>
          <a:lstStyle/>
          <a:p>
            <a:r>
              <a:t>New England Society</a:t>
            </a:r>
          </a:p>
        </p:txBody>
      </p:sp>
      <p:sp>
        <p:nvSpPr>
          <p:cNvPr id="201" name="Small family farm was the norm in early New England…"/>
          <p:cNvSpPr txBox="1">
            <a:spLocks noGrp="1"/>
          </p:cNvSpPr>
          <p:nvPr>
            <p:ph type="body" idx="1"/>
          </p:nvPr>
        </p:nvSpPr>
        <p:spPr>
          <a:prstGeom prst="rect">
            <a:avLst/>
          </a:prstGeom>
        </p:spPr>
        <p:txBody>
          <a:bodyPr/>
          <a:lstStyle/>
          <a:p>
            <a:pPr>
              <a:buBlip>
                <a:blip r:embed="rId2"/>
              </a:buBlip>
            </a:pPr>
            <a:r>
              <a:t>Small family farm was the norm in early New England</a:t>
            </a:r>
          </a:p>
          <a:p>
            <a:pPr>
              <a:buBlip>
                <a:blip r:embed="rId2"/>
              </a:buBlip>
            </a:pPr>
            <a:r>
              <a:t>Large port cities emerged in the 18th century</a:t>
            </a:r>
          </a:p>
          <a:p>
            <a:pPr>
              <a:buBlip>
                <a:blip r:embed="rId2"/>
              </a:buBlip>
            </a:pPr>
            <a:r>
              <a:t>Wealthy merchant class formed</a:t>
            </a:r>
          </a:p>
          <a:p>
            <a:pPr>
              <a:buBlip>
                <a:blip r:embed="rId2"/>
              </a:buBlip>
            </a:pPr>
            <a:r>
              <a:t>Placed priority on eduction-the majority of men were literate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he Adaptation of the Americas to European Culture"/>
          <p:cNvSpPr txBox="1">
            <a:spLocks noGrp="1"/>
          </p:cNvSpPr>
          <p:nvPr>
            <p:ph type="title"/>
          </p:nvPr>
        </p:nvSpPr>
        <p:spPr>
          <a:xfrm>
            <a:off x="1270000" y="635000"/>
            <a:ext cx="10464800" cy="2108200"/>
          </a:xfrm>
          <a:prstGeom prst="rect">
            <a:avLst/>
          </a:prstGeom>
        </p:spPr>
        <p:txBody>
          <a:bodyPr/>
          <a:lstStyle>
            <a:lvl1pPr marL="400506" indent="-600759" defTabSz="426466">
              <a:defRPr sz="5200"/>
            </a:lvl1pPr>
          </a:lstStyle>
          <a:p>
            <a:r>
              <a:t>The Adaptation of the Americas to European Culture</a:t>
            </a:r>
          </a:p>
        </p:txBody>
      </p:sp>
      <p:sp>
        <p:nvSpPr>
          <p:cNvPr id="204" name="Catholic Missionary Work…"/>
          <p:cNvSpPr txBox="1">
            <a:spLocks noGrp="1"/>
          </p:cNvSpPr>
          <p:nvPr>
            <p:ph type="body" sz="half" idx="1"/>
          </p:nvPr>
        </p:nvSpPr>
        <p:spPr>
          <a:xfrm>
            <a:off x="1270000" y="2819400"/>
            <a:ext cx="5016500" cy="5651500"/>
          </a:xfrm>
          <a:prstGeom prst="rect">
            <a:avLst/>
          </a:prstGeom>
        </p:spPr>
        <p:txBody>
          <a:bodyPr/>
          <a:lstStyle/>
          <a:p>
            <a:pPr marL="349502" indent="-349502" defTabSz="502412">
              <a:spcBef>
                <a:spcPts val="2500"/>
              </a:spcBef>
              <a:buClr>
                <a:srgbClr val="3E231A"/>
              </a:buClr>
              <a:buSzPct val="100000"/>
              <a:buChar char="•"/>
              <a:defRPr sz="3200"/>
            </a:pPr>
            <a:r>
              <a:t>Catholic Missionary Work</a:t>
            </a:r>
            <a:endParaRPr>
              <a:solidFill>
                <a:srgbClr val="000000"/>
              </a:solidFill>
            </a:endParaRPr>
          </a:p>
          <a:p>
            <a:pPr marL="349502" indent="-349502" defTabSz="502412">
              <a:spcBef>
                <a:spcPts val="2500"/>
              </a:spcBef>
              <a:buClr>
                <a:srgbClr val="3E231A"/>
              </a:buClr>
              <a:buSzPct val="100000"/>
              <a:buChar char="•"/>
              <a:defRPr sz="3200"/>
            </a:pPr>
            <a:r>
              <a:t>Monarchs relied heavily on the Church to help them rule the colonies</a:t>
            </a:r>
            <a:endParaRPr>
              <a:solidFill>
                <a:srgbClr val="000000"/>
              </a:solidFill>
            </a:endParaRPr>
          </a:p>
          <a:p>
            <a:pPr marL="349502" indent="-349502" defTabSz="502412">
              <a:spcBef>
                <a:spcPts val="2500"/>
              </a:spcBef>
              <a:buClr>
                <a:srgbClr val="3E231A"/>
              </a:buClr>
              <a:buSzPct val="100000"/>
              <a:buChar char="•"/>
              <a:defRPr sz="3200"/>
            </a:pPr>
            <a:r>
              <a:t>Cults of saints and the Virgin Mary replaced traditional native gods</a:t>
            </a:r>
          </a:p>
        </p:txBody>
      </p:sp>
      <p:sp>
        <p:nvSpPr>
          <p:cNvPr id="206" name="Spanish treatment of the Incas"/>
          <p:cNvSpPr txBox="1"/>
          <p:nvPr/>
        </p:nvSpPr>
        <p:spPr>
          <a:xfrm>
            <a:off x="7304558" y="8572500"/>
            <a:ext cx="3869384"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2400">
                <a:latin typeface="Papyrus"/>
                <a:ea typeface="Papyrus"/>
                <a:cs typeface="Papyrus"/>
                <a:sym typeface="Papyrus"/>
              </a:defRPr>
            </a:lvl1pPr>
          </a:lstStyle>
          <a:p>
            <a:r>
              <a:t>Spanish cruelty to the Incas</a:t>
            </a:r>
          </a:p>
        </p:txBody>
      </p:sp>
      <p:pic>
        <p:nvPicPr>
          <p:cNvPr id="2" name="Picture 1" descr="An illustration depicts Felipe Guamán Poma de Ayala on a horse holding his hands up pointedly at a man standing below holding his down dejectedly. The dejected-looking man is holding a bag in one hand and a sword in the other. He is also shown carrying a big rock over his shoulder tied around him with the help of a cloth." title="Spanish Cruelty to Incas. Felipe Guamán Poma de Ayala, a Peruvian claiming noble Inca descent, was a colonial">
            <a:extLst>
              <a:ext uri="{FF2B5EF4-FFF2-40B4-BE49-F238E27FC236}">
                <a16:creationId xmlns:a16="http://schemas.microsoft.com/office/drawing/2014/main" id="{75C37ABC-9CEC-4CE2-8186-9D1B51AA9C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705" y="2847710"/>
            <a:ext cx="3666237" cy="5547904"/>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Education and the Arts"/>
          <p:cNvSpPr txBox="1">
            <a:spLocks noGrp="1"/>
          </p:cNvSpPr>
          <p:nvPr>
            <p:ph type="title"/>
          </p:nvPr>
        </p:nvSpPr>
        <p:spPr>
          <a:xfrm>
            <a:off x="1270000" y="635000"/>
            <a:ext cx="10464800" cy="2108200"/>
          </a:xfrm>
          <a:prstGeom prst="rect">
            <a:avLst/>
          </a:prstGeom>
        </p:spPr>
        <p:txBody>
          <a:bodyPr/>
          <a:lstStyle>
            <a:lvl1pPr marL="405992" indent="-608988" defTabSz="432308">
              <a:defRPr sz="5300"/>
            </a:lvl1pPr>
          </a:lstStyle>
          <a:p>
            <a:r>
              <a:t>Education and the Arts</a:t>
            </a:r>
          </a:p>
        </p:txBody>
      </p:sp>
      <p:sp>
        <p:nvSpPr>
          <p:cNvPr id="211" name="Education was primarily through Catholic missionaries…"/>
          <p:cNvSpPr txBox="1">
            <a:spLocks noGrp="1"/>
          </p:cNvSpPr>
          <p:nvPr>
            <p:ph type="body" idx="1"/>
          </p:nvPr>
        </p:nvSpPr>
        <p:spPr>
          <a:xfrm>
            <a:off x="1270000" y="2819400"/>
            <a:ext cx="10810116" cy="5651500"/>
          </a:xfrm>
          <a:prstGeom prst="rect">
            <a:avLst/>
          </a:prstGeom>
        </p:spPr>
        <p:txBody>
          <a:bodyPr/>
          <a:lstStyle/>
          <a:p>
            <a:pPr marL="198117" indent="-198117" defTabSz="379729">
              <a:spcBef>
                <a:spcPts val="1900"/>
              </a:spcBef>
              <a:buClr>
                <a:srgbClr val="3E231A"/>
              </a:buClr>
              <a:buSzPct val="100000"/>
              <a:buChar char="•"/>
              <a:defRPr sz="3600"/>
            </a:pPr>
            <a:r>
              <a:t>Education was primarily through Catholic missionaries</a:t>
            </a:r>
            <a:endParaRPr>
              <a:solidFill>
                <a:srgbClr val="000000"/>
              </a:solidFill>
            </a:endParaRPr>
          </a:p>
          <a:p>
            <a:pPr marL="198117" indent="-198117" defTabSz="379729">
              <a:spcBef>
                <a:spcPts val="1900"/>
              </a:spcBef>
              <a:buClr>
                <a:srgbClr val="3E231A"/>
              </a:buClr>
              <a:buSzPct val="100000"/>
              <a:buChar char="•"/>
              <a:defRPr sz="3600"/>
            </a:pPr>
            <a:r>
              <a:t>Recording and Writing of native cultures  and done by missionaries trying to understand the people they wanted to convert</a:t>
            </a:r>
            <a:endParaRPr>
              <a:solidFill>
                <a:srgbClr val="000000"/>
              </a:solidFill>
            </a:endParaRPr>
          </a:p>
          <a:p>
            <a:pPr marL="198117" indent="-198117" defTabSz="379729">
              <a:spcBef>
                <a:spcPts val="1900"/>
              </a:spcBef>
              <a:buClr>
                <a:srgbClr val="3E231A"/>
              </a:buClr>
              <a:buSzPct val="100000"/>
              <a:buChar char="•"/>
              <a:defRPr sz="3600"/>
            </a:pPr>
            <a:r>
              <a:t>Did not stop general mistreatment of natives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rotestantism in New England"/>
          <p:cNvSpPr txBox="1">
            <a:spLocks noGrp="1"/>
          </p:cNvSpPr>
          <p:nvPr>
            <p:ph type="title"/>
          </p:nvPr>
        </p:nvSpPr>
        <p:spPr>
          <a:xfrm>
            <a:off x="1270000" y="635000"/>
            <a:ext cx="10464800" cy="2108200"/>
          </a:xfrm>
          <a:prstGeom prst="rect">
            <a:avLst/>
          </a:prstGeom>
        </p:spPr>
        <p:txBody>
          <a:bodyPr/>
          <a:lstStyle>
            <a:lvl1pPr marL="405992" indent="-608988" defTabSz="432308">
              <a:defRPr sz="5300"/>
            </a:lvl1pPr>
          </a:lstStyle>
          <a:p>
            <a:r>
              <a:rPr dirty="0"/>
              <a:t>Protestantism in New England</a:t>
            </a:r>
          </a:p>
        </p:txBody>
      </p:sp>
      <p:sp>
        <p:nvSpPr>
          <p:cNvPr id="214" name="Religious diversity defined English settlements in North America…"/>
          <p:cNvSpPr txBox="1">
            <a:spLocks noGrp="1"/>
          </p:cNvSpPr>
          <p:nvPr>
            <p:ph type="body" idx="1"/>
          </p:nvPr>
        </p:nvSpPr>
        <p:spPr>
          <a:xfrm>
            <a:off x="1270000" y="2819400"/>
            <a:ext cx="10559003" cy="5842000"/>
          </a:xfrm>
          <a:prstGeom prst="rect">
            <a:avLst/>
          </a:prstGeom>
        </p:spPr>
        <p:txBody>
          <a:bodyPr/>
          <a:lstStyle/>
          <a:p>
            <a:pPr marL="482600" indent="-482600">
              <a:buClr>
                <a:srgbClr val="3E231A"/>
              </a:buClr>
              <a:buSzPct val="100000"/>
              <a:buChar char="•"/>
            </a:pPr>
            <a:r>
              <a:t>Religious diversity defined English settlements in North America</a:t>
            </a:r>
            <a:endParaRPr sz="1800">
              <a:solidFill>
                <a:srgbClr val="000000"/>
              </a:solidFill>
            </a:endParaRPr>
          </a:p>
          <a:p>
            <a:pPr marL="482600" indent="-482600">
              <a:buClr>
                <a:srgbClr val="3E231A"/>
              </a:buClr>
              <a:buSzPct val="100000"/>
              <a:buChar char="•"/>
            </a:pPr>
            <a:r>
              <a:t>Even in religiously unified colonies, like Massachusetts, dissenters frequently arose </a:t>
            </a:r>
            <a:br/>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he New Sciences in the New World"/>
          <p:cNvSpPr txBox="1">
            <a:spLocks noGrp="1"/>
          </p:cNvSpPr>
          <p:nvPr>
            <p:ph type="title"/>
          </p:nvPr>
        </p:nvSpPr>
        <p:spPr>
          <a:xfrm>
            <a:off x="1270000" y="635000"/>
            <a:ext cx="10464800" cy="2108200"/>
          </a:xfrm>
          <a:prstGeom prst="rect">
            <a:avLst/>
          </a:prstGeom>
        </p:spPr>
        <p:txBody>
          <a:bodyPr/>
          <a:lstStyle>
            <a:lvl1pPr marL="405992" indent="-608988" defTabSz="432308">
              <a:defRPr sz="5300"/>
            </a:lvl1pPr>
          </a:lstStyle>
          <a:p>
            <a:r>
              <a:t>New Sciences Research</a:t>
            </a:r>
          </a:p>
        </p:txBody>
      </p:sp>
      <p:sp>
        <p:nvSpPr>
          <p:cNvPr id="218" name="New Science was more popular in English and Dutch colonies…"/>
          <p:cNvSpPr txBox="1">
            <a:spLocks noGrp="1"/>
          </p:cNvSpPr>
          <p:nvPr>
            <p:ph type="body" idx="1"/>
          </p:nvPr>
        </p:nvSpPr>
        <p:spPr>
          <a:xfrm>
            <a:off x="1269999" y="2819400"/>
            <a:ext cx="10640960" cy="5651500"/>
          </a:xfrm>
          <a:prstGeom prst="rect">
            <a:avLst/>
          </a:prstGeom>
        </p:spPr>
        <p:txBody>
          <a:bodyPr/>
          <a:lstStyle/>
          <a:p>
            <a:pPr marL="460499" indent="-460499" defTabSz="572516">
              <a:spcBef>
                <a:spcPts val="2900"/>
              </a:spcBef>
              <a:buClr>
                <a:srgbClr val="3E231A"/>
              </a:buClr>
              <a:buSzPct val="100000"/>
              <a:buChar char="•"/>
              <a:defRPr sz="3700"/>
            </a:pPr>
            <a:r>
              <a:t>New Science was more popular in English and Dutch colonies</a:t>
            </a:r>
            <a:endParaRPr>
              <a:solidFill>
                <a:srgbClr val="000000"/>
              </a:solidFill>
            </a:endParaRPr>
          </a:p>
          <a:p>
            <a:pPr marL="460499" indent="-460499" defTabSz="572516">
              <a:spcBef>
                <a:spcPts val="2900"/>
              </a:spcBef>
              <a:buClr>
                <a:srgbClr val="3E231A"/>
              </a:buClr>
              <a:buSzPct val="100000"/>
              <a:buChar char="•"/>
              <a:defRPr sz="3700"/>
            </a:pPr>
            <a:r>
              <a:t>Research by colonists like Ben Franklin added to the European tradition</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Witch Hunts and Revivalism"/>
          <p:cNvSpPr txBox="1">
            <a:spLocks noGrp="1"/>
          </p:cNvSpPr>
          <p:nvPr>
            <p:ph type="title"/>
          </p:nvPr>
        </p:nvSpPr>
        <p:spPr>
          <a:xfrm>
            <a:off x="1270000" y="635000"/>
            <a:ext cx="10464800" cy="2108200"/>
          </a:xfrm>
          <a:prstGeom prst="rect">
            <a:avLst/>
          </a:prstGeom>
        </p:spPr>
        <p:txBody>
          <a:bodyPr/>
          <a:lstStyle>
            <a:lvl1pPr marL="405992" indent="-608988" defTabSz="432308">
              <a:defRPr sz="5300"/>
            </a:lvl1pPr>
          </a:lstStyle>
          <a:p>
            <a:r>
              <a:t>Witch Hunts and Revivalism</a:t>
            </a:r>
          </a:p>
        </p:txBody>
      </p:sp>
      <p:sp>
        <p:nvSpPr>
          <p:cNvPr id="222" name="Intense religious rivalry in the colonies led to the outbreak of witch hunts in the late 17th century…"/>
          <p:cNvSpPr txBox="1">
            <a:spLocks noGrp="1"/>
          </p:cNvSpPr>
          <p:nvPr>
            <p:ph type="body" sz="half" idx="1"/>
          </p:nvPr>
        </p:nvSpPr>
        <p:spPr>
          <a:xfrm>
            <a:off x="1270000" y="2819400"/>
            <a:ext cx="5016500" cy="5651500"/>
          </a:xfrm>
          <a:prstGeom prst="rect">
            <a:avLst/>
          </a:prstGeom>
        </p:spPr>
        <p:txBody>
          <a:bodyPr/>
          <a:lstStyle/>
          <a:p>
            <a:pPr marL="197317" indent="-197317" defTabSz="479044">
              <a:spcBef>
                <a:spcPts val="2200"/>
              </a:spcBef>
              <a:buClr>
                <a:srgbClr val="3E231A"/>
              </a:buClr>
              <a:buSzPct val="100000"/>
              <a:buChar char="•"/>
              <a:defRPr sz="2400"/>
            </a:pPr>
            <a:r>
              <a:t>Intense religious rivalry in the colonies led to the outbreak of witch hunts in the late 17th century</a:t>
            </a:r>
            <a:endParaRPr>
              <a:solidFill>
                <a:srgbClr val="000000"/>
              </a:solidFill>
            </a:endParaRPr>
          </a:p>
          <a:p>
            <a:pPr marL="384769" lvl="1" indent="-197317" defTabSz="479044">
              <a:spcBef>
                <a:spcPts val="2200"/>
              </a:spcBef>
              <a:buClr>
                <a:srgbClr val="3E231A"/>
              </a:buClr>
              <a:buSzPct val="100000"/>
              <a:buChar char="•"/>
              <a:defRPr sz="2400"/>
            </a:pPr>
            <a:r>
              <a:t>Salem witch trials</a:t>
            </a:r>
            <a:endParaRPr>
              <a:solidFill>
                <a:srgbClr val="000000"/>
              </a:solidFill>
            </a:endParaRPr>
          </a:p>
          <a:p>
            <a:pPr marL="197317" indent="-197317" defTabSz="479044">
              <a:spcBef>
                <a:spcPts val="2200"/>
              </a:spcBef>
              <a:buClr>
                <a:srgbClr val="3E231A"/>
              </a:buClr>
              <a:buSzPct val="100000"/>
              <a:buChar char="•"/>
              <a:defRPr sz="2400"/>
            </a:pPr>
            <a:r>
              <a:t>Religious fervor also led to periods of revival</a:t>
            </a:r>
            <a:endParaRPr>
              <a:solidFill>
                <a:srgbClr val="000000"/>
              </a:solidFill>
            </a:endParaRPr>
          </a:p>
          <a:p>
            <a:pPr marL="384769" lvl="1" indent="-197317" defTabSz="479044">
              <a:spcBef>
                <a:spcPts val="2200"/>
              </a:spcBef>
              <a:buClr>
                <a:srgbClr val="3E231A"/>
              </a:buClr>
              <a:buSzPct val="100000"/>
              <a:buChar char="•"/>
              <a:defRPr sz="2400"/>
            </a:pPr>
            <a:r>
              <a:t>Great Awakening of the early 18th century</a:t>
            </a:r>
          </a:p>
        </p:txBody>
      </p:sp>
      <p:pic>
        <p:nvPicPr>
          <p:cNvPr id="2" name="Picture 1" descr="A painting depicts a group of onlookers standing beside a water body looking at a man holding up a woman over the water body using a wooden instrument. The wooden instrument shows him holding onto a rope on one side and the woman tied to a chair hanging over the water body on the other side." title="Witch Trial. In the course of the 1600s, in the relatively autonomous English colonies of Northeast America, more">
            <a:extLst>
              <a:ext uri="{FF2B5EF4-FFF2-40B4-BE49-F238E27FC236}">
                <a16:creationId xmlns:a16="http://schemas.microsoft.com/office/drawing/2014/main" id="{633FF52A-314B-4A0B-958F-F733591D5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8302" y="3643865"/>
            <a:ext cx="5445672" cy="4002569"/>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he Colonial Americas: Europe’s Warm Weather Extension"/>
          <p:cNvSpPr txBox="1">
            <a:spLocks noGrp="1"/>
          </p:cNvSpPr>
          <p:nvPr>
            <p:ph type="title"/>
          </p:nvPr>
        </p:nvSpPr>
        <p:spPr>
          <a:xfrm>
            <a:off x="1270000" y="635000"/>
            <a:ext cx="10464800" cy="2108200"/>
          </a:xfrm>
          <a:prstGeom prst="rect">
            <a:avLst/>
          </a:prstGeom>
        </p:spPr>
        <p:txBody>
          <a:bodyPr/>
          <a:lstStyle>
            <a:lvl1pPr defTabSz="432308">
              <a:defRPr sz="5300"/>
            </a:lvl1pPr>
          </a:lstStyle>
          <a:p>
            <a:r>
              <a:t>The Colonial Americas: Europe’s Warm Weather Extension</a:t>
            </a:r>
          </a:p>
        </p:txBody>
      </p:sp>
      <p:sp>
        <p:nvSpPr>
          <p:cNvPr id="119" name="Trading posts turned into conquest in the Caribbean…"/>
          <p:cNvSpPr txBox="1">
            <a:spLocks noGrp="1"/>
          </p:cNvSpPr>
          <p:nvPr>
            <p:ph type="body" idx="1"/>
          </p:nvPr>
        </p:nvSpPr>
        <p:spPr>
          <a:xfrm>
            <a:off x="1270000" y="2819400"/>
            <a:ext cx="10618022" cy="5651500"/>
          </a:xfrm>
          <a:prstGeom prst="rect">
            <a:avLst/>
          </a:prstGeom>
        </p:spPr>
        <p:txBody>
          <a:bodyPr/>
          <a:lstStyle/>
          <a:p>
            <a:pPr marL="153162" indent="-153162" defTabSz="391413">
              <a:spcBef>
                <a:spcPts val="2000"/>
              </a:spcBef>
              <a:buClr>
                <a:srgbClr val="3E231A"/>
              </a:buClr>
              <a:buSzPct val="100000"/>
              <a:buChar char="•"/>
              <a:defRPr sz="3600"/>
            </a:pPr>
            <a:r>
              <a:t>Trading posts turned into conquest in the Caribbean</a:t>
            </a:r>
            <a:endParaRPr>
              <a:solidFill>
                <a:srgbClr val="000000"/>
              </a:solidFill>
            </a:endParaRPr>
          </a:p>
          <a:p>
            <a:pPr marL="306324" lvl="1" indent="-153162" defTabSz="391413">
              <a:spcBef>
                <a:spcPts val="2000"/>
              </a:spcBef>
              <a:buClr>
                <a:srgbClr val="3E231A"/>
              </a:buClr>
              <a:buSzPct val="100000"/>
              <a:buChar char="•"/>
              <a:defRPr sz="3600"/>
            </a:pPr>
            <a:r>
              <a:t>Land-labor grants</a:t>
            </a:r>
            <a:endParaRPr>
              <a:solidFill>
                <a:srgbClr val="000000"/>
              </a:solidFill>
            </a:endParaRPr>
          </a:p>
          <a:p>
            <a:pPr marL="306324" lvl="1" indent="-153162" defTabSz="391413">
              <a:spcBef>
                <a:spcPts val="2000"/>
              </a:spcBef>
              <a:buClr>
                <a:srgbClr val="3E231A"/>
              </a:buClr>
              <a:buSzPct val="100000"/>
              <a:buChar char="•"/>
              <a:defRPr sz="3600"/>
            </a:pPr>
            <a:r>
              <a:t>Effect of smallpox on native population</a:t>
            </a:r>
            <a:endParaRPr>
              <a:solidFill>
                <a:srgbClr val="000000"/>
              </a:solidFill>
            </a:endParaRPr>
          </a:p>
          <a:p>
            <a:pPr marL="153162" indent="-153162" defTabSz="391413">
              <a:spcBef>
                <a:spcPts val="2000"/>
              </a:spcBef>
              <a:buClr>
                <a:srgbClr val="3E231A"/>
              </a:buClr>
              <a:buSzPct val="100000"/>
              <a:buChar char="•"/>
              <a:defRPr sz="3600"/>
            </a:pPr>
            <a:r>
              <a:t>Hernan Cortes sent to start trading posts in the Yucatan Peninsula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he Conquest of Mexico"/>
          <p:cNvSpPr txBox="1">
            <a:spLocks noGrp="1"/>
          </p:cNvSpPr>
          <p:nvPr>
            <p:ph type="title"/>
          </p:nvPr>
        </p:nvSpPr>
        <p:spPr>
          <a:xfrm>
            <a:off x="1270000" y="635000"/>
            <a:ext cx="10464800" cy="2108200"/>
          </a:xfrm>
          <a:prstGeom prst="rect">
            <a:avLst/>
          </a:prstGeom>
        </p:spPr>
        <p:txBody>
          <a:bodyPr/>
          <a:lstStyle/>
          <a:p>
            <a:r>
              <a:t>The Conquest of Mexico</a:t>
            </a:r>
          </a:p>
        </p:txBody>
      </p:sp>
      <p:sp>
        <p:nvSpPr>
          <p:cNvPr id="123" name="Conquest of the Aztec Empire…"/>
          <p:cNvSpPr txBox="1">
            <a:spLocks noGrp="1"/>
          </p:cNvSpPr>
          <p:nvPr>
            <p:ph type="body" sz="half" idx="1"/>
          </p:nvPr>
        </p:nvSpPr>
        <p:spPr>
          <a:xfrm>
            <a:off x="1270000" y="2819400"/>
            <a:ext cx="5016500" cy="5651500"/>
          </a:xfrm>
          <a:prstGeom prst="rect">
            <a:avLst/>
          </a:prstGeom>
        </p:spPr>
        <p:txBody>
          <a:bodyPr/>
          <a:lstStyle/>
          <a:p>
            <a:pPr marL="161871" indent="-161871" defTabSz="413672">
              <a:spcBef>
                <a:spcPts val="2000"/>
              </a:spcBef>
              <a:buClr>
                <a:srgbClr val="3E231A"/>
              </a:buClr>
              <a:buSzPct val="100000"/>
              <a:buChar char="•"/>
              <a:defRPr sz="2619">
                <a:solidFill>
                  <a:srgbClr val="000000"/>
                </a:solidFill>
              </a:defRPr>
            </a:pPr>
            <a:endParaRPr/>
          </a:p>
          <a:p>
            <a:pPr marL="242807" indent="-242807" defTabSz="413672">
              <a:spcBef>
                <a:spcPts val="2000"/>
              </a:spcBef>
              <a:buClr>
                <a:srgbClr val="3E231A"/>
              </a:buClr>
              <a:buSzPct val="100000"/>
              <a:buChar char="•"/>
              <a:defRPr sz="2619"/>
            </a:pPr>
            <a:r>
              <a:t>Conquest of the Aztec Empire</a:t>
            </a:r>
            <a:endParaRPr>
              <a:solidFill>
                <a:srgbClr val="000000"/>
              </a:solidFill>
            </a:endParaRPr>
          </a:p>
          <a:p>
            <a:pPr marL="242807" indent="-242807" defTabSz="413672">
              <a:spcBef>
                <a:spcPts val="2000"/>
              </a:spcBef>
              <a:buClr>
                <a:srgbClr val="3E231A"/>
              </a:buClr>
              <a:buSzPct val="100000"/>
              <a:buChar char="•"/>
              <a:defRPr sz="2619"/>
            </a:pPr>
            <a:r>
              <a:t>Cortes allied with native peoples unhappy with Aztec rule</a:t>
            </a:r>
            <a:endParaRPr>
              <a:solidFill>
                <a:srgbClr val="000000"/>
              </a:solidFill>
            </a:endParaRPr>
          </a:p>
          <a:p>
            <a:pPr marL="242807" indent="-242807" defTabSz="413672">
              <a:spcBef>
                <a:spcPts val="2000"/>
              </a:spcBef>
              <a:buClr>
                <a:srgbClr val="3E231A"/>
              </a:buClr>
              <a:buSzPct val="100000"/>
              <a:buChar char="•"/>
              <a:defRPr sz="2619"/>
            </a:pPr>
            <a:r>
              <a:t>Captured Tenochtitlan with 2000 Spaniards and 50,000 native soldiers</a:t>
            </a:r>
          </a:p>
          <a:p>
            <a:pPr marL="242807" indent="-242807" defTabSz="413672">
              <a:spcBef>
                <a:spcPts val="2000"/>
              </a:spcBef>
              <a:buClr>
                <a:srgbClr val="3E231A"/>
              </a:buClr>
              <a:buSzPct val="100000"/>
              <a:buChar char="•"/>
              <a:defRPr sz="2619"/>
            </a:pPr>
            <a:r>
              <a:t>Encomienda: land-labor grants</a:t>
            </a:r>
          </a:p>
        </p:txBody>
      </p:sp>
      <p:pic>
        <p:nvPicPr>
          <p:cNvPr id="2" name="Picture 1" descr="A painting depicts a Tabascan group of people with Malinche facing a Spanish group of people including Hernán Cortés. Most of the men are holding weapons. " title="Cultural Intermediary. The Tabascans gave Malinche, or Doña Marina, to Hernán Cortés as a form of tribute after they">
            <a:extLst>
              <a:ext uri="{FF2B5EF4-FFF2-40B4-BE49-F238E27FC236}">
                <a16:creationId xmlns:a16="http://schemas.microsoft.com/office/drawing/2014/main" id="{5CA7AA0E-135B-494D-AB77-CB4FABC53E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8302" y="3659697"/>
            <a:ext cx="4979193" cy="3970905"/>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traces the European exploration of the Americas. The expedition routes of the Europeans in Central and North America between 1519 and 1550 are as follows. Cortès: Between 1519 and 1521, Cortès traveled west from Havana to Yucatan Peninsula to Tenochtitlán. Upon reaching the city, he underwent a forced march to Tlaxacala in 1520. Cortès traveled south to Cholula, then northwest to Tenochtitlán again. Between 1520 and 1521, he returned to Cempoala in the eastern Mesoamerican coast. From Cempoala, Cortès traveled further south into Central America. Narváez and de Vaca: Between 1528 and 1536, the two explorers traveled north to Cuba from Santo Domingo in the Hispaniola, then to Tampa Bay, and traveled east around the North American coast to present-day New Mexico, and traveled south along the present-day western Mexican Coast to Tenochtitlán. De Soto: Between 1539 and 1543, de Soto traveled north from Havana to Tampa Bay, traveled east across the present-day southeastern states of the U.S., and then traveled south along the present-day eastern Mexican coast. Alarcón: In 1540, Alarcón traveled north from Mexico City to present-day southern United States along the present-day western Mexican Coast. Coronado: Between 1540 and 1542, Coronado traveled along the present-day western Mexican Coast to present-day southern United States. The expedition routes of the Europeans in South America between 1526 and 1542 are as follows. Cabot: In 1526, Cabot sailed across the Atlantic, and traveled south along the eastern South American coast, and then traveled north along a river through Buenos Aires to Asunción. Francisco Pizzaro: Between 1531 and 1533, Pizarro traveled south from Tumbles to Cuzco along the Andes in northwestern South America. Amalgro: Between 1535 and 1537, Amalgro traveled south from Cuzco along the Andes to Valparaiso, and then traveled north along the western South American coast back to Cuzco. Federmann: Between 1537 and 1539, Federmann traveled south between Coro on the northern coast of South America to Bogatá. Benalcazar: Between 1538 and 1539 traveled northeast from Quito to Bogatá. Orellana: In 1540, Orellana traveled east from Quito across the Amazon Basin to the eastern coast of South America, and then traveled north along the coast. Gonzalo Pizarro: Between 1540 and 1542, Pizarro traveled east from Quito toward the Amazon Basin, and turned back to Quito. Valdivia: Between 1540 and 1547, Valdivia traveled south from Cuzco to Valdivia in present-day Chile along the western coast. Quesada: In 1542, Quesada traveled south from Cartagena to Bogatá. " title="MAP 18.1 The European Exploration of the Americas, 1519–1542">
            <a:extLst>
              <a:ext uri="{FF2B5EF4-FFF2-40B4-BE49-F238E27FC236}">
                <a16:creationId xmlns:a16="http://schemas.microsoft.com/office/drawing/2014/main" id="{F88C66DC-1EB8-4479-9851-A96324F462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1153" y="2752449"/>
            <a:ext cx="5435047" cy="6394167"/>
          </a:xfrm>
          <a:prstGeom prst="rect">
            <a:avLst/>
          </a:prstGeom>
        </p:spPr>
      </p:pic>
      <p:sp>
        <p:nvSpPr>
          <p:cNvPr id="3" name="Title 2">
            <a:extLst>
              <a:ext uri="{FF2B5EF4-FFF2-40B4-BE49-F238E27FC236}">
                <a16:creationId xmlns:a16="http://schemas.microsoft.com/office/drawing/2014/main" id="{E6FF6005-0920-4391-8DC1-066C3B455A5F}"/>
              </a:ext>
            </a:extLst>
          </p:cNvPr>
          <p:cNvSpPr>
            <a:spLocks noGrp="1"/>
          </p:cNvSpPr>
          <p:nvPr>
            <p:ph type="title" idx="4294967295"/>
          </p:nvPr>
        </p:nvSpPr>
        <p:spPr/>
        <p:txBody>
          <a:bodyPr>
            <a:normAutofit fontScale="90000"/>
          </a:bodyPr>
          <a:lstStyle/>
          <a:p>
            <a:r>
              <a:rPr lang="en-US" dirty="0"/>
              <a:t>European Exploration of the Americas,</a:t>
            </a:r>
            <a:r>
              <a:rPr lang="en-US" baseline="0" dirty="0"/>
              <a:t> 1519-1542</a:t>
            </a:r>
            <a:endParaRPr lang="en-US"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onquest of the Inca Empire"/>
          <p:cNvSpPr txBox="1">
            <a:spLocks noGrp="1"/>
          </p:cNvSpPr>
          <p:nvPr>
            <p:ph type="title"/>
          </p:nvPr>
        </p:nvSpPr>
        <p:spPr>
          <a:xfrm>
            <a:off x="1270000" y="635000"/>
            <a:ext cx="10464800" cy="2108200"/>
          </a:xfrm>
          <a:prstGeom prst="rect">
            <a:avLst/>
          </a:prstGeom>
        </p:spPr>
        <p:txBody>
          <a:bodyPr/>
          <a:lstStyle>
            <a:lvl1pPr defTabSz="525779">
              <a:defRPr sz="6400"/>
            </a:lvl1pPr>
          </a:lstStyle>
          <a:p>
            <a:r>
              <a:t>Conquest of the Inca Empire</a:t>
            </a:r>
          </a:p>
        </p:txBody>
      </p:sp>
      <p:sp>
        <p:nvSpPr>
          <p:cNvPr id="132" name="Conquest of the Inca Empire…"/>
          <p:cNvSpPr txBox="1">
            <a:spLocks noGrp="1"/>
          </p:cNvSpPr>
          <p:nvPr>
            <p:ph type="body" sz="half" idx="1"/>
          </p:nvPr>
        </p:nvSpPr>
        <p:spPr>
          <a:xfrm>
            <a:off x="1269998" y="2819400"/>
            <a:ext cx="5339891" cy="5651500"/>
          </a:xfrm>
          <a:prstGeom prst="rect">
            <a:avLst/>
          </a:prstGeom>
        </p:spPr>
        <p:txBody>
          <a:bodyPr/>
          <a:lstStyle/>
          <a:p>
            <a:pPr marL="209550" indent="-209550" defTabSz="385572">
              <a:spcBef>
                <a:spcPts val="1900"/>
              </a:spcBef>
              <a:buClr>
                <a:srgbClr val="3E231A"/>
              </a:buClr>
              <a:buSzPct val="100000"/>
              <a:buChar char="•"/>
              <a:defRPr sz="2500"/>
            </a:pPr>
            <a:r>
              <a:t>Conquest of the Inca Empire</a:t>
            </a:r>
            <a:endParaRPr>
              <a:solidFill>
                <a:srgbClr val="000000"/>
              </a:solidFill>
            </a:endParaRPr>
          </a:p>
          <a:p>
            <a:pPr marL="209550" indent="-209550" defTabSz="385572">
              <a:spcBef>
                <a:spcPts val="1900"/>
              </a:spcBef>
              <a:buClr>
                <a:srgbClr val="3E231A"/>
              </a:buClr>
              <a:buSzPct val="100000"/>
              <a:buChar char="•"/>
              <a:defRPr sz="2500"/>
            </a:pPr>
            <a:r>
              <a:t>Francisco Pizarro given permission to found a trading post in the Inca empire</a:t>
            </a:r>
            <a:endParaRPr>
              <a:solidFill>
                <a:srgbClr val="000000"/>
              </a:solidFill>
            </a:endParaRPr>
          </a:p>
          <a:p>
            <a:pPr marL="209550" indent="-209550" defTabSz="385572">
              <a:spcBef>
                <a:spcPts val="1900"/>
              </a:spcBef>
              <a:buClr>
                <a:srgbClr val="3E231A"/>
              </a:buClr>
              <a:buSzPct val="100000"/>
              <a:buChar char="•"/>
              <a:defRPr sz="2500"/>
            </a:pPr>
            <a:r>
              <a:t>The empire was ravaged by smallpox and in the midst of civil war</a:t>
            </a:r>
            <a:endParaRPr>
              <a:solidFill>
                <a:srgbClr val="000000"/>
              </a:solidFill>
            </a:endParaRPr>
          </a:p>
          <a:p>
            <a:pPr marL="209550" indent="-209550" defTabSz="385572">
              <a:spcBef>
                <a:spcPts val="1900"/>
              </a:spcBef>
              <a:buClr>
                <a:srgbClr val="3E231A"/>
              </a:buClr>
              <a:buSzPct val="100000"/>
              <a:buChar char="•"/>
              <a:defRPr sz="2500"/>
            </a:pPr>
            <a:r>
              <a:t>Pizarro looted Inca cities of wealth and used it to found Lima, on the coast</a:t>
            </a:r>
          </a:p>
        </p:txBody>
      </p:sp>
      <p:sp>
        <p:nvSpPr>
          <p:cNvPr id="133" name="Emperor Atahualpa"/>
          <p:cNvSpPr txBox="1"/>
          <p:nvPr/>
        </p:nvSpPr>
        <p:spPr>
          <a:xfrm>
            <a:off x="7839819" y="8572499"/>
            <a:ext cx="2798862"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2400">
                <a:latin typeface="Papyrus"/>
                <a:ea typeface="Papyrus"/>
                <a:cs typeface="Papyrus"/>
                <a:sym typeface="Papyrus"/>
              </a:defRPr>
            </a:lvl1pPr>
          </a:lstStyle>
          <a:p>
            <a:r>
              <a:t>Emperor Atahualpa</a:t>
            </a:r>
          </a:p>
        </p:txBody>
      </p:sp>
      <p:pic>
        <p:nvPicPr>
          <p:cNvPr id="2" name="Picture 1" descr="A painting depicts Atahuallpa Inca the fourteenth." title="Conquest by Surprise. The Spanish conqueror Francisco Pizarro captured Emperor Atahualpa in an ambush.">
            <a:extLst>
              <a:ext uri="{FF2B5EF4-FFF2-40B4-BE49-F238E27FC236}">
                <a16:creationId xmlns:a16="http://schemas.microsoft.com/office/drawing/2014/main" id="{1AEA01DB-D808-4766-A4A1-4CB2DB94EF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3011" y="2819400"/>
            <a:ext cx="4309821" cy="547859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41160E-5994-4FEB-8E76-C728D42C4F24}"/>
              </a:ext>
            </a:extLst>
          </p:cNvPr>
          <p:cNvSpPr>
            <a:spLocks noGrp="1"/>
          </p:cNvSpPr>
          <p:nvPr>
            <p:ph type="title" idx="4294967295"/>
          </p:nvPr>
        </p:nvSpPr>
        <p:spPr>
          <a:xfrm>
            <a:off x="1270000" y="606985"/>
            <a:ext cx="10388600" cy="993216"/>
          </a:xfrm>
        </p:spPr>
        <p:txBody>
          <a:bodyPr>
            <a:normAutofit fontScale="90000"/>
          </a:bodyPr>
          <a:lstStyle/>
          <a:p>
            <a:r>
              <a:rPr lang="en-US" dirty="0"/>
              <a:t>The Colonization</a:t>
            </a:r>
            <a:r>
              <a:rPr lang="en-US" baseline="0" dirty="0"/>
              <a:t> of Central and South America to 1750</a:t>
            </a:r>
            <a:endParaRPr lang="en-US" dirty="0"/>
          </a:p>
        </p:txBody>
      </p:sp>
      <p:pic>
        <p:nvPicPr>
          <p:cNvPr id="2" name="Picture 1" descr="A map traces the colonization of Central and South America. Mexico, Central America, and the Caribbean between 1496 and 1750. By 1640, Spain colonized Central America, the Caribbean Islands, and southern Mexico. By 1750, Spain colonized central Mexico and coastal Florida. The frontier lands in 1750 were Florida and the present-day southern United States. The cities and their foundation year, from north to south, are as follows: Zacatecas in 1547, Guanajuato in 1554, Monterrey in 1579, San Luis Potosi in 1583, Mexico City in 1521, Veracruz in 1519, Puebla in 1532, Oaxaca between 1525 and 1529, Santiago in 1524, Granada in 1522, Havana in 1515, Santiago in 1514, Hispaniola in 1492, Santo Domingo in 1496, Jamaica in 1509, Panama in 1519, and Puerto Rico in 1512. The sea trade route was as follows: To Manila from Acapulco, from Acapulco to Panama, between Cuba and Mexico City, and between Cuba and northern South America. The economic activities were as follows: Livestock in and silver in present-day Mexico, Sugar in Central America, Cuba, and Hispaniola, coffee in Cuba and Hispaniola, cochineal in Oaxaca, indigo in Santiago, and textiles in Mexico City. Spanish and Portuguese in South America between 1525 and 1750. Spanish settlement in 1640 was along the western coast of South America, and by 1750, they expanded eastward. The frontier lands extend to the east from the settlement areas. Portuguese settlement in 1640 was along the eastern coast of South America, and by 1750, they expanded slightly westward. The frontier lands of 1750 extended to east-central South America, covering most regions of Brazil. A Jesuit mission state was between Spanish and Portuguese settlements. A Dutch colony and a French colony are in the northeastern part of the country. The sea trade route was along the western coast of South America. The land trade route was between Buenos Aires in the southeast and Cartagena in the north, along the northwestern coast. The major coastal towns and their year of foundation from the north in a clockwise direction are as follows: Caracas in 1567, Dutch Guyana 1667, Cayenne in 1674, Maranhao in 1612, Recife Pernambuco in 1535, Bahia in 1549, Rio de Janeiro in 1565, Montevideo in 1726, Buenos Aires in 1536, Valdivia in 1552, Santiago in 1542, Valparaiso in 1544, Asuncion in 1537, Potosi in 1545, Cuzco in 1534, Lima in 1535, Tumbes in 1526, Quito in 1534, Bogota in 1538, and Cartagena in 1532. The economic activities were as follows: Coffee in the Dutch and French settlements, sugar in the western and in the eastern coast, mixed agriculture in the western coast, silver near Potosi, mining in the east, in the northwest, and in the southwest, gold in Minas Gerais in the east, Bogota in the north, and Ecuador in the northwest, cocoa in the north, mercury in the east, hides near Buenos Aires and northern Venezuela, wine in Peru, and Brazilwood in eastern Brazil. An inset map shows Mexico, Brazil, Portugal, Spain, and Africa." title="MAP 18.2 The Colonization of Central and South America to 1750">
            <a:extLst>
              <a:ext uri="{FF2B5EF4-FFF2-40B4-BE49-F238E27FC236}">
                <a16:creationId xmlns:a16="http://schemas.microsoft.com/office/drawing/2014/main" id="{CBF0A34C-029F-4BBE-BA6A-EEE48E8195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653" y="1949453"/>
            <a:ext cx="5663493" cy="7476562"/>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he Portuguese Conquest of Brazil"/>
          <p:cNvSpPr txBox="1">
            <a:spLocks noGrp="1"/>
          </p:cNvSpPr>
          <p:nvPr>
            <p:ph type="title"/>
          </p:nvPr>
        </p:nvSpPr>
        <p:spPr>
          <a:xfrm>
            <a:off x="1270000" y="635000"/>
            <a:ext cx="10464800" cy="2108200"/>
          </a:xfrm>
          <a:prstGeom prst="rect">
            <a:avLst/>
          </a:prstGeom>
        </p:spPr>
        <p:txBody>
          <a:bodyPr/>
          <a:lstStyle>
            <a:lvl1pPr defTabSz="432308">
              <a:defRPr sz="5300"/>
            </a:lvl1pPr>
          </a:lstStyle>
          <a:p>
            <a:r>
              <a:t>The Portuguese Conquest of Brazil</a:t>
            </a:r>
          </a:p>
        </p:txBody>
      </p:sp>
      <p:sp>
        <p:nvSpPr>
          <p:cNvPr id="142" name="Resulted from Portuguese competition for trade with French…"/>
          <p:cNvSpPr txBox="1">
            <a:spLocks noGrp="1"/>
          </p:cNvSpPr>
          <p:nvPr>
            <p:ph type="body" sz="half" idx="1"/>
          </p:nvPr>
        </p:nvSpPr>
        <p:spPr>
          <a:xfrm>
            <a:off x="1270000" y="2819400"/>
            <a:ext cx="5016500" cy="5651500"/>
          </a:xfrm>
          <a:prstGeom prst="rect">
            <a:avLst/>
          </a:prstGeom>
        </p:spPr>
        <p:txBody>
          <a:bodyPr/>
          <a:lstStyle/>
          <a:p>
            <a:pPr marL="341373" lvl="1" indent="-167637" defTabSz="443991">
              <a:spcBef>
                <a:spcPts val="2100"/>
              </a:spcBef>
              <a:buClr>
                <a:srgbClr val="3E231A"/>
              </a:buClr>
              <a:buSzPct val="100000"/>
              <a:buChar char="•"/>
              <a:defRPr sz="2200"/>
            </a:pPr>
            <a:r>
              <a:t>Resulted from Portuguese competition for trade with French</a:t>
            </a:r>
            <a:endParaRPr>
              <a:solidFill>
                <a:srgbClr val="000000"/>
              </a:solidFill>
            </a:endParaRPr>
          </a:p>
          <a:p>
            <a:pPr marL="167639" indent="-167639" defTabSz="443991">
              <a:spcBef>
                <a:spcPts val="2100"/>
              </a:spcBef>
              <a:buClr>
                <a:srgbClr val="3E231A"/>
              </a:buClr>
              <a:buSzPct val="100000"/>
              <a:buChar char="•"/>
              <a:defRPr sz="2200"/>
            </a:pPr>
            <a:r>
              <a:t>Explanations for the Spanish Success</a:t>
            </a:r>
            <a:endParaRPr>
              <a:solidFill>
                <a:srgbClr val="000000"/>
              </a:solidFill>
            </a:endParaRPr>
          </a:p>
          <a:p>
            <a:pPr marL="341373" lvl="1" indent="-167637" defTabSz="443991">
              <a:spcBef>
                <a:spcPts val="2100"/>
              </a:spcBef>
              <a:buClr>
                <a:srgbClr val="3E231A"/>
              </a:buClr>
              <a:buSzPct val="100000"/>
              <a:buChar char="•"/>
              <a:defRPr sz="2200"/>
            </a:pPr>
            <a:r>
              <a:t>Focused on removing the heads of societies, paralyzing opposition; weakness in empires and effect of smallpox made this easier; superior military technology meant that few Spaniards could hold their own against armies of Aztecs and Incas</a:t>
            </a:r>
          </a:p>
        </p:txBody>
      </p:sp>
      <p:pic>
        <p:nvPicPr>
          <p:cNvPr id="2" name="Picture 1" title="Brazil in 1519. This early map is fairly accurate for the northern coast, but increasingly less accurate as one moves south. First explorations of the south by both Portuguese and Spanish mariners date to 1513–1516. Ferdinand Magellan passed through several places along the southern coast on his journey around the world in 1520–1521. The scenes on the map depict Native Americans cutting and collecting brazilwood, the source of a red dye much in demand by the Portuguese during the early  period of colonization.">
            <a:extLst>
              <a:ext uri="{FF2B5EF4-FFF2-40B4-BE49-F238E27FC236}">
                <a16:creationId xmlns:a16="http://schemas.microsoft.com/office/drawing/2014/main" id="{6F455C90-06D6-4916-9D8C-3156696448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075" y="2865130"/>
            <a:ext cx="4467726" cy="6030676"/>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he Establishment of Colonial Institutions"/>
          <p:cNvSpPr txBox="1">
            <a:spLocks noGrp="1"/>
          </p:cNvSpPr>
          <p:nvPr>
            <p:ph type="title"/>
          </p:nvPr>
        </p:nvSpPr>
        <p:spPr>
          <a:xfrm>
            <a:off x="1270000" y="939800"/>
            <a:ext cx="10464800" cy="2108200"/>
          </a:xfrm>
          <a:prstGeom prst="rect">
            <a:avLst/>
          </a:prstGeom>
        </p:spPr>
        <p:txBody>
          <a:bodyPr/>
          <a:lstStyle>
            <a:lvl1pPr defTabSz="432308">
              <a:defRPr sz="5300"/>
            </a:lvl1pPr>
          </a:lstStyle>
          <a:p>
            <a:r>
              <a:t>The Establishment of Colonial Institutions </a:t>
            </a:r>
          </a:p>
        </p:txBody>
      </p:sp>
      <p:sp>
        <p:nvSpPr>
          <p:cNvPr id="147" name="New colonies were centralized from the beginning…"/>
          <p:cNvSpPr txBox="1">
            <a:spLocks noGrp="1"/>
          </p:cNvSpPr>
          <p:nvPr>
            <p:ph type="body" idx="1"/>
          </p:nvPr>
        </p:nvSpPr>
        <p:spPr>
          <a:xfrm>
            <a:off x="1270000" y="2819400"/>
            <a:ext cx="10464800" cy="5842000"/>
          </a:xfrm>
          <a:prstGeom prst="rect">
            <a:avLst/>
          </a:prstGeom>
        </p:spPr>
        <p:txBody>
          <a:bodyPr/>
          <a:lstStyle/>
          <a:p>
            <a:pPr marL="270254" indent="-270254" defTabSz="443991">
              <a:spcBef>
                <a:spcPts val="2200"/>
              </a:spcBef>
              <a:buClr>
                <a:srgbClr val="3E231A"/>
              </a:buClr>
              <a:buSzPct val="100000"/>
              <a:buChar char="•"/>
              <a:defRPr sz="2800"/>
            </a:pPr>
            <a:r>
              <a:t>New colonies were centralized from the beginning</a:t>
            </a:r>
          </a:p>
          <a:p>
            <a:pPr marL="270254" indent="-270254" defTabSz="443991">
              <a:spcBef>
                <a:spcPts val="2200"/>
              </a:spcBef>
              <a:buClr>
                <a:srgbClr val="3E231A"/>
              </a:buClr>
              <a:buSzPct val="100000"/>
              <a:buChar char="•"/>
              <a:defRPr sz="2800"/>
            </a:pPr>
            <a:r>
              <a:t>Dominated by creoles, Spaniards born in the New World</a:t>
            </a:r>
            <a:endParaRPr>
              <a:solidFill>
                <a:srgbClr val="000000"/>
              </a:solidFill>
            </a:endParaRPr>
          </a:p>
          <a:p>
            <a:pPr marL="270254" indent="-270254" defTabSz="443991">
              <a:spcBef>
                <a:spcPts val="2200"/>
              </a:spcBef>
              <a:buClr>
                <a:srgbClr val="3E231A"/>
              </a:buClr>
              <a:buSzPct val="100000"/>
              <a:buChar char="•"/>
              <a:defRPr sz="2800"/>
            </a:pPr>
            <a:r>
              <a:t>Riches gained from the Aztecs and Incas drove exploration and conquest</a:t>
            </a:r>
            <a:endParaRPr>
              <a:solidFill>
                <a:srgbClr val="000000"/>
              </a:solidFill>
            </a:endParaRPr>
          </a:p>
          <a:p>
            <a:pPr marL="270254" indent="-270254" defTabSz="443991">
              <a:spcBef>
                <a:spcPts val="2200"/>
              </a:spcBef>
              <a:buClr>
                <a:srgbClr val="3E231A"/>
              </a:buClr>
              <a:buSzPct val="100000"/>
              <a:buChar char="•"/>
              <a:defRPr sz="2800"/>
            </a:pPr>
            <a:r>
              <a:t>Real money came from exploiting mines and farmland using labor of native people</a:t>
            </a:r>
            <a:endParaRPr>
              <a:solidFill>
                <a:srgbClr val="000000"/>
              </a:solidFill>
            </a:endParaRPr>
          </a:p>
          <a:p>
            <a:pPr marL="270254" indent="-270254" defTabSz="443991">
              <a:spcBef>
                <a:spcPts val="2200"/>
              </a:spcBef>
              <a:buClr>
                <a:srgbClr val="3E231A"/>
              </a:buClr>
              <a:buSzPct val="100000"/>
              <a:buChar char="•"/>
              <a:defRPr sz="2800"/>
            </a:pPr>
            <a:r>
              <a:t>Small areas resisted conquest, particularly in the highlands or rainforest</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3E231A"/>
      </a:dk1>
      <a:lt1>
        <a:srgbClr val="24383E"/>
      </a:lt1>
      <a:dk2>
        <a:srgbClr val="A7A7A7"/>
      </a:dk2>
      <a:lt2>
        <a:srgbClr val="535353"/>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383E"/>
        </a:solidFill>
        <a:ln w="25400" cap="flat">
          <a:solidFill>
            <a:schemeClr val="accent1"/>
          </a:solidFill>
          <a:prstDash val="solid"/>
          <a:round/>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2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383E"/>
        </a:solidFill>
        <a:ln w="25400" cap="flat">
          <a:solidFill>
            <a:schemeClr val="accent1"/>
          </a:solidFill>
          <a:prstDash val="solid"/>
          <a:round/>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2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1664</Words>
  <Application>Microsoft Office PowerPoint</Application>
  <PresentationFormat>Custom</PresentationFormat>
  <Paragraphs>124</Paragraphs>
  <Slides>27</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Helvetica Neue</vt:lpstr>
      <vt:lpstr>Papyrus</vt:lpstr>
      <vt:lpstr>Default</vt:lpstr>
      <vt:lpstr>Chapter 18</vt:lpstr>
      <vt:lpstr>The Americas in 1750</vt:lpstr>
      <vt:lpstr>The Colonial Americas: Europe’s Warm Weather Extension</vt:lpstr>
      <vt:lpstr>The Conquest of Mexico</vt:lpstr>
      <vt:lpstr>European Exploration of the Americas, 1519-1542</vt:lpstr>
      <vt:lpstr>Conquest of the Inca Empire</vt:lpstr>
      <vt:lpstr>The Colonization of Central and South America to 1750</vt:lpstr>
      <vt:lpstr>The Portuguese Conquest of Brazil</vt:lpstr>
      <vt:lpstr>The Establishment of Colonial Institutions </vt:lpstr>
      <vt:lpstr>Mexico and Central America, and the Caribbean, 1496-1750</vt:lpstr>
      <vt:lpstr>Spanish and Portuguese South America, 1525-1750</vt:lpstr>
      <vt:lpstr>Bureaucratic Efficiency</vt:lpstr>
      <vt:lpstr>Northwest European Interference</vt:lpstr>
      <vt:lpstr>Early Portuguese Colonialism</vt:lpstr>
      <vt:lpstr>North American Settlements</vt:lpstr>
      <vt:lpstr>The Colonization of North America to 1763</vt:lpstr>
      <vt:lpstr>Patterns Up Close</vt:lpstr>
      <vt:lpstr>Territorial Expansion and the Seven Years’ War</vt:lpstr>
      <vt:lpstr>The Making of American Societies</vt:lpstr>
      <vt:lpstr>Exploitation of Mineral and Tropical Resources</vt:lpstr>
      <vt:lpstr>Social Strata, Castes, and Ethnic Groups</vt:lpstr>
      <vt:lpstr>New England Society</vt:lpstr>
      <vt:lpstr>The Adaptation of the Americas to European Culture</vt:lpstr>
      <vt:lpstr>Education and the Arts</vt:lpstr>
      <vt:lpstr>Protestantism in New England</vt:lpstr>
      <vt:lpstr>New Sciences Research</vt:lpstr>
      <vt:lpstr>Witch Hunts and Revivalism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dc:title>
  <cp:lastModifiedBy>TUNKAVIGE, Katie</cp:lastModifiedBy>
  <cp:revision>2</cp:revision>
  <dcterms:modified xsi:type="dcterms:W3CDTF">2020-09-18T16:55:37Z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2020-09-18T16:50:44Z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cafa5d97-c38d-40a8-b108-00005acdcf30</vt:lpwstr>
  </property>
</Properties>
</file>