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358" autoAdjust="0"/>
  </p:normalViewPr>
  <p:slideViewPr>
    <p:cSldViewPr>
      <p:cViewPr varScale="1">
        <p:scale>
          <a:sx n="90" d="100"/>
          <a:sy n="90" d="100"/>
        </p:scale>
        <p:origin x="378" y="78"/>
      </p:cViewPr>
      <p:guideLst>
        <p:guide orient="horz" pos="2160"/>
        <p:guide orient="horz" pos="418"/>
        <p:guide orient="horz" pos="3793"/>
        <p:guide orient="horz" pos="636"/>
        <p:guide pos="2880"/>
        <p:guide pos="144"/>
        <p:guide pos="5602"/>
        <p:guide orient="horz" pos="3539"/>
        <p:guide orient="horz" pos="3430"/>
        <p:guide pos="5456"/>
      </p:guideLst>
    </p:cSldViewPr>
  </p:slideViewPr>
  <p:outlineViewPr>
    <p:cViewPr>
      <p:scale>
        <a:sx n="33" d="100"/>
        <a:sy n="33" d="100"/>
      </p:scale>
      <p:origin x="0" y="-2412"/>
    </p:cViewPr>
  </p:outlin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11/4/2020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dirty="0"/>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dirty="0"/>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dirty="0"/>
          </a:p>
        </p:txBody>
      </p:sp>
    </p:spTree>
    <p:extLst>
      <p:ext uri="{BB962C8B-B14F-4D97-AF65-F5344CB8AC3E}">
        <p14:creationId xmlns:p14="http://schemas.microsoft.com/office/powerpoint/2010/main" val="333525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dirty="0"/>
          </a:p>
        </p:txBody>
      </p:sp>
    </p:spTree>
    <p:extLst>
      <p:ext uri="{BB962C8B-B14F-4D97-AF65-F5344CB8AC3E}">
        <p14:creationId xmlns:p14="http://schemas.microsoft.com/office/powerpoint/2010/main" val="355225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dirty="0"/>
          </a:p>
        </p:txBody>
      </p:sp>
    </p:spTree>
    <p:extLst>
      <p:ext uri="{BB962C8B-B14F-4D97-AF65-F5344CB8AC3E}">
        <p14:creationId xmlns:p14="http://schemas.microsoft.com/office/powerpoint/2010/main" val="39273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dirty="0"/>
          </a:p>
        </p:txBody>
      </p:sp>
    </p:spTree>
    <p:extLst>
      <p:ext uri="{BB962C8B-B14F-4D97-AF65-F5344CB8AC3E}">
        <p14:creationId xmlns:p14="http://schemas.microsoft.com/office/powerpoint/2010/main" val="226335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dirty="0"/>
          </a:p>
        </p:txBody>
      </p:sp>
    </p:spTree>
    <p:extLst>
      <p:ext uri="{BB962C8B-B14F-4D97-AF65-F5344CB8AC3E}">
        <p14:creationId xmlns:p14="http://schemas.microsoft.com/office/powerpoint/2010/main" val="86233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dirty="0"/>
          </a:p>
        </p:txBody>
      </p:sp>
    </p:spTree>
    <p:extLst>
      <p:ext uri="{BB962C8B-B14F-4D97-AF65-F5344CB8AC3E}">
        <p14:creationId xmlns:p14="http://schemas.microsoft.com/office/powerpoint/2010/main" val="1274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dirty="0"/>
          </a:p>
        </p:txBody>
      </p:sp>
    </p:spTree>
    <p:extLst>
      <p:ext uri="{BB962C8B-B14F-4D97-AF65-F5344CB8AC3E}">
        <p14:creationId xmlns:p14="http://schemas.microsoft.com/office/powerpoint/2010/main" val="332773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dirty="0"/>
          </a:p>
        </p:txBody>
      </p:sp>
    </p:spTree>
    <p:extLst>
      <p:ext uri="{BB962C8B-B14F-4D97-AF65-F5344CB8AC3E}">
        <p14:creationId xmlns:p14="http://schemas.microsoft.com/office/powerpoint/2010/main" val="125111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dirty="0"/>
          </a:p>
        </p:txBody>
      </p:sp>
    </p:spTree>
    <p:extLst>
      <p:ext uri="{BB962C8B-B14F-4D97-AF65-F5344CB8AC3E}">
        <p14:creationId xmlns:p14="http://schemas.microsoft.com/office/powerpoint/2010/main" val="382105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dirty="0"/>
          </a:p>
        </p:txBody>
      </p:sp>
    </p:spTree>
    <p:extLst>
      <p:ext uri="{BB962C8B-B14F-4D97-AF65-F5344CB8AC3E}">
        <p14:creationId xmlns:p14="http://schemas.microsoft.com/office/powerpoint/2010/main" val="392561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dirty="0"/>
          </a:p>
        </p:txBody>
      </p:sp>
    </p:spTree>
    <p:extLst>
      <p:ext uri="{BB962C8B-B14F-4D97-AF65-F5344CB8AC3E}">
        <p14:creationId xmlns:p14="http://schemas.microsoft.com/office/powerpoint/2010/main" val="367952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dirty="0"/>
          </a:p>
        </p:txBody>
      </p:sp>
    </p:spTree>
    <p:extLst>
      <p:ext uri="{BB962C8B-B14F-4D97-AF65-F5344CB8AC3E}">
        <p14:creationId xmlns:p14="http://schemas.microsoft.com/office/powerpoint/2010/main" val="6374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dirty="0"/>
          </a:p>
        </p:txBody>
      </p:sp>
    </p:spTree>
    <p:extLst>
      <p:ext uri="{BB962C8B-B14F-4D97-AF65-F5344CB8AC3E}">
        <p14:creationId xmlns:p14="http://schemas.microsoft.com/office/powerpoint/2010/main" val="323143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dirty="0"/>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263" y="475673"/>
            <a:ext cx="7352578" cy="968855"/>
          </a:xfrm>
          <a:prstGeom prst="rect">
            <a:avLst/>
          </a:prstGeom>
        </p:spPr>
        <p:txBody>
          <a:bodyPr vert="horz" wrap="square" lIns="0" tIns="136525" rIns="0" bIns="0" rtlCol="0">
            <a:spAutoFit/>
          </a:bodyPr>
          <a:lstStyle/>
          <a:p>
            <a:pPr algn="ctr"/>
            <a:r>
              <a:rPr lang="en-US" dirty="0"/>
              <a:t>Cultural Anthropology </a:t>
            </a:r>
            <a:br>
              <a:rPr lang="en-US" dirty="0"/>
            </a:br>
            <a:r>
              <a:rPr sz="2200" i="0" spc="-10" dirty="0">
                <a:solidFill>
                  <a:srgbClr val="3A6599"/>
                </a:solidFill>
                <a:latin typeface="Calibri"/>
                <a:cs typeface="Calibri"/>
              </a:rPr>
              <a:t>by </a:t>
            </a:r>
            <a:r>
              <a:rPr lang="en-US" sz="2200" i="0" spc="-10" dirty="0">
                <a:solidFill>
                  <a:srgbClr val="3A6599"/>
                </a:solidFill>
              </a:rPr>
              <a:t>Robert L. Welsch and Luis A. Vivanco</a:t>
            </a:r>
            <a:endParaRPr sz="2200" i="0" spc="-10" dirty="0">
              <a:solidFill>
                <a:srgbClr val="3A6599"/>
              </a:solidFill>
            </a:endParaRPr>
          </a:p>
        </p:txBody>
      </p:sp>
      <p:pic>
        <p:nvPicPr>
          <p:cNvPr id="3" name="Picture 2" descr="Cultural Anthropology "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228" y="1678023"/>
            <a:ext cx="3361543" cy="43462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3.6 An Anthropologist’s Fieldnotes. </a:t>
            </a:r>
            <a:r>
              <a:rPr lang="en-US" sz="1400" i="0" dirty="0"/>
              <a:t>Pictured here is a page of fieldnotes from Luis Vivanco’s fieldwork in Costa Rica during the 1990s and early 2000s. Every anthropologist develops their own particular way of taking notes.</a:t>
            </a:r>
          </a:p>
        </p:txBody>
      </p:sp>
      <p:pic>
        <p:nvPicPr>
          <p:cNvPr id="3" name="Picture 2" descr="Field notes show running text written on lines one below the other. " title="Figure 3.6 An Anthropologist’s Fieldnotes. Pictured here is a page of fieldnotes from Luis Vivanco’s fieldwork in Costa Rica during the 1990s and early 2000s. Every anthropologist develops their own particular way of taking no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192" y="764330"/>
            <a:ext cx="3053615" cy="4684105"/>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90462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3.7 </a:t>
            </a:r>
            <a:r>
              <a:rPr lang="en-US" sz="1400" i="0" dirty="0"/>
              <a:t>Opening page of HRAF’s website.</a:t>
            </a:r>
          </a:p>
        </p:txBody>
      </p:sp>
      <p:pic>
        <p:nvPicPr>
          <p:cNvPr id="3" name="Picture 2" descr="Human Relations area files show menu headings such as Home, Our Products, Resources, Cross-Cultural Research, About, and Help or Support. " title="Figure 3.7 Opening page of HRAF’s webs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703" y="793826"/>
            <a:ext cx="5850595" cy="4823027"/>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24570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08785"/>
            <a:ext cx="8686800" cy="1508105"/>
          </a:xfrm>
        </p:spPr>
        <p:txBody>
          <a:bodyPr/>
          <a:lstStyle/>
          <a:p>
            <a:r>
              <a:rPr lang="en-US" sz="1400" b="1" i="0" dirty="0"/>
              <a:t>Figure 3.8 Members of the Cambridge Anthropological Expedition to the Torres Strait Islands. </a:t>
            </a:r>
            <a:r>
              <a:rPr lang="en-US" sz="1400" i="0" dirty="0"/>
              <a:t>(</a:t>
            </a:r>
            <a:r>
              <a:rPr lang="en-US" sz="1400" dirty="0"/>
              <a:t>Top</a:t>
            </a:r>
            <a:r>
              <a:rPr lang="en-US" sz="1400" i="0" dirty="0"/>
              <a:t>) W. H. R. Rivers (</a:t>
            </a:r>
            <a:r>
              <a:rPr lang="en-US" sz="1400" dirty="0"/>
              <a:t>standing left, wearing glasses</a:t>
            </a:r>
            <a:r>
              <a:rPr lang="en-US" sz="1400" i="0" dirty="0"/>
              <a:t>), A. C. Haddon (</a:t>
            </a:r>
            <a:r>
              <a:rPr lang="en-US" sz="1400" dirty="0"/>
              <a:t>standing in front of Rivers, looking down</a:t>
            </a:r>
            <a:r>
              <a:rPr lang="en-US" sz="1400" i="0" dirty="0"/>
              <a:t>), C. G. Seligman (</a:t>
            </a:r>
            <a:r>
              <a:rPr lang="en-US" sz="1400" dirty="0"/>
              <a:t>top right, with a pipe and glasses</a:t>
            </a:r>
            <a:r>
              <a:rPr lang="en-US" sz="1400" i="0" dirty="0"/>
              <a:t>), linguist Sidney Ray (</a:t>
            </a:r>
            <a:r>
              <a:rPr lang="en-US" sz="1400" dirty="0"/>
              <a:t>standing center, holding a pipe</a:t>
            </a:r>
            <a:r>
              <a:rPr lang="en-US" sz="1400" i="0" dirty="0"/>
              <a:t>), and Charles Wilkin (</a:t>
            </a:r>
            <a:r>
              <a:rPr lang="en-US" sz="1400" dirty="0"/>
              <a:t>standing front right</a:t>
            </a:r>
            <a:r>
              <a:rPr lang="en-US" sz="1400" i="0" dirty="0"/>
              <a:t>). Each studied different aspects of life on the Torres Strait Islands, but their conversations provided a holistic view of the culture. (</a:t>
            </a:r>
            <a:r>
              <a:rPr lang="en-US" sz="1400" dirty="0"/>
              <a:t>Bottom</a:t>
            </a:r>
            <a:r>
              <a:rPr lang="en-US" sz="1400" i="0" dirty="0"/>
              <a:t>) An anthropological record card used in the 1898 Cambridge expedition to the Torres Straits. Anthropological guides such as this asked for anthropometric measurements, general assessments about how a particular community did things, or what they believed. </a:t>
            </a:r>
          </a:p>
        </p:txBody>
      </p:sp>
      <p:pic>
        <p:nvPicPr>
          <p:cNvPr id="3" name="Picture 2" descr="Members of the expedition stand together. An anthropological report card has several entries such as Name; Sex; Age; Condition of Body; color and character of skin, eyes, and hair; deformations, scarifications, and tatuing. " title="Figure 3.8 Members of the Cambridge Anthropological Expedition to the Torres Strait Islands. (Top) W. H. R. Rivers (standing left, wearing glasses), A. C. Haddon (standing in front of Rivers, looking down), C. G. Seligman (top right, with a pipe and glasses), linguist Sidney Ray (standing center, holding a pipe), and Charles Wilkin (standing front right). Each studied different aspects of life on the Torres Strait Islands, but their conversations provided a holistic view of the culture. (Bottom) An anthropological record card used in the 1898 Cambridge expedition to the Torres Straits. Anthropological guides such as this asked for anthropometric measurements, general assessments about how a particular community did things, or what they believ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304" y="695433"/>
            <a:ext cx="2685593" cy="3721609"/>
          </a:xfrm>
          <a:prstGeom prst="rect">
            <a:avLst/>
          </a:prstGeom>
        </p:spPr>
      </p:pic>
      <p:pic>
        <p:nvPicPr>
          <p:cNvPr id="6" name="Picture 5" descr="Members of the expedition stand together. An anthropological report card has several entries such as Name; Sex; Age; Condition of Body; color and character of skin, eyes, and hair; deformations, scarifications, and tatuing. " title="Figure 3.8 Members of the Cambridge Anthropological Expedition to the Torres Strait Islands. (Top) W. H. R. Rivers (standing left, wearing glasses), A. C. Haddon (standing in front of Rivers, looking down), C. G. Seligman (top right, with a pipe and glasses), linguist Sidney Ray (standing center, holding a pipe), and Charles Wilkin (standing front right). Each studied different aspects of life on the Torres Strait Islands, but their conversations provided a holistic view of the culture. (Bottom) An anthropological record card used in the 1898 Cambridge expedition to the Torres Straits. Anthropological guides such as this asked for anthropometric measurements, general assessments about how a particular community did things, or what they believe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688" y="677227"/>
            <a:ext cx="3459450" cy="372432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320137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88570"/>
            <a:ext cx="8686800" cy="430887"/>
          </a:xfrm>
        </p:spPr>
        <p:txBody>
          <a:bodyPr/>
          <a:lstStyle/>
          <a:p>
            <a:r>
              <a:rPr lang="en-US" sz="1400" b="1" i="0" dirty="0"/>
              <a:t>Figure 3.9 Short-Term Ethnography. </a:t>
            </a:r>
            <a:r>
              <a:rPr lang="en-US" sz="1400" i="0" dirty="0"/>
              <a:t>Some projects have no time for long-term field research. Applied anthropologist Anthony Oliver-Smith investigates the impact of an earthquake in Peru.</a:t>
            </a:r>
          </a:p>
        </p:txBody>
      </p:sp>
      <p:pic>
        <p:nvPicPr>
          <p:cNvPr id="3" name="Picture 2" descr="Smith stands amid rubbles of the earthquake such as broken bricks and wood. " title="Figure 3.9 Short-Term Ethnography. Some projects have no time for long-term field research. Applied anthropologist Anthony Oliver-Smith investigates the impact of an earthquake in Per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65" y="750967"/>
            <a:ext cx="7373071" cy="4692848"/>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48603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41530"/>
            <a:ext cx="8686800" cy="1077218"/>
          </a:xfrm>
        </p:spPr>
        <p:txBody>
          <a:bodyPr/>
          <a:lstStyle/>
          <a:p>
            <a:r>
              <a:rPr lang="en-US" sz="1400" b="1" i="0" dirty="0"/>
              <a:t>Figure 3.10 The National Anthropological Archives. </a:t>
            </a:r>
            <a:r>
              <a:rPr lang="en-US" sz="1400" i="0" dirty="0"/>
              <a:t>Besides fieldnotes written by anthropologists, the National Anthropological Archives hold many things collected by anthropologists in the past. Here, anthropologist Jake</a:t>
            </a:r>
            <a:br>
              <a:rPr lang="en-US" sz="1400" i="0" dirty="0"/>
            </a:br>
            <a:r>
              <a:rPr lang="en-US" sz="1400" i="0" dirty="0"/>
              <a:t>Homiak (</a:t>
            </a:r>
            <a:r>
              <a:rPr lang="en-US" sz="1400" dirty="0"/>
              <a:t>right</a:t>
            </a:r>
            <a:r>
              <a:rPr lang="en-US" sz="1400" i="0" dirty="0"/>
              <a:t>) and Achu Kantule from the San Blas Kuna community of Panama (</a:t>
            </a:r>
            <a:r>
              <a:rPr lang="en-US" sz="1400" dirty="0"/>
              <a:t>left</a:t>
            </a:r>
            <a:r>
              <a:rPr lang="en-US" sz="1400" i="0" dirty="0"/>
              <a:t>) examine a map of the Kuna sacred landscape drawn around 1925 by Kantule’s grandfather. It was collected by anthropologist John Peabody Harrington, who was a field ethnologist for the Smithsonian’s Bureau of American Ethnology during the early 1900s.</a:t>
            </a:r>
          </a:p>
        </p:txBody>
      </p:sp>
      <p:pic>
        <p:nvPicPr>
          <p:cNvPr id="3" name="Picture 2" descr="Homiak and Kantule point their fingers at a landscape drawing." title="Figure 3.10 The National Anthropological Archives. Besides fieldnotes written by anthropologists, the National Anthropological Archives hold many things collected by anthropologists in the past. Here, anthropologist J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564" y="691975"/>
            <a:ext cx="5546872" cy="4126961"/>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Tree>
    <p:extLst>
      <p:ext uri="{BB962C8B-B14F-4D97-AF65-F5344CB8AC3E}">
        <p14:creationId xmlns:p14="http://schemas.microsoft.com/office/powerpoint/2010/main" val="282273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The Yanomami of Brazil.</a:t>
            </a:r>
            <a:r>
              <a:rPr lang="en-US" sz="1400" i="0" dirty="0"/>
              <a:t> Yanomami Indians have suffered a great deal from the steady intrusion of more than 50,000 Brazilian peasants onto their traditional territory. The top photo shows Yanomami villagers; the bottom photo shows an example of land encroachment by Brazilian peasants.</a:t>
            </a:r>
          </a:p>
        </p:txBody>
      </p:sp>
      <p:pic>
        <p:nvPicPr>
          <p:cNvPr id="3" name="Picture 2" descr="Yanomami men and children stand with bare chests. Brazilian peasants stand near dug tunnels. " title="The Yanomami of Brazil. Yanomami Indians have suffered a great deal from the steady intrusion of more than 50,000 Brazilian peasants onto their traditional territory. The top photo shows Yanomami villagers; the bottom photo shows an example of land encroachment by Brazilian peas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35" y="2507288"/>
            <a:ext cx="4142199" cy="2679263"/>
          </a:xfrm>
          <a:prstGeom prst="rect">
            <a:avLst/>
          </a:prstGeom>
        </p:spPr>
      </p:pic>
      <p:pic>
        <p:nvPicPr>
          <p:cNvPr id="6" name="Picture 5" descr="Yanomami men and children stand with bare chests. Brazilian peasants stand near dug tunnels. " title="The Yanomami of Brazil. Yanomami Indians have suffered a great deal from the steady intrusion of more than 50,000 Brazilian peasants onto their traditional territory. The top photo shows Yanomami villagers; the bottom photo shows an example of land encroachment by Brazilian peasan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811" y="2511468"/>
            <a:ext cx="4133838" cy="267090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Tree>
    <p:extLst>
      <p:ext uri="{BB962C8B-B14F-4D97-AF65-F5344CB8AC3E}">
        <p14:creationId xmlns:p14="http://schemas.microsoft.com/office/powerpoint/2010/main" val="412722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2104039"/>
            <a:ext cx="8686800" cy="1799852"/>
          </a:xfrm>
          <a:prstGeom prst="rect">
            <a:avLst/>
          </a:prstGeom>
        </p:spPr>
        <p:txBody>
          <a:bodyPr vert="horz" wrap="square" lIns="0" tIns="136525" rIns="0" bIns="0" rtlCol="0">
            <a:spAutoFit/>
          </a:bodyPr>
          <a:lstStyle/>
          <a:p>
            <a:pPr marL="1270" algn="ctr">
              <a:lnSpc>
                <a:spcPct val="100000"/>
              </a:lnSpc>
            </a:pPr>
            <a:r>
              <a:rPr lang="en-US" sz="3600" spc="-10" dirty="0"/>
              <a:t>Chapter 03</a:t>
            </a:r>
            <a:br>
              <a:rPr lang="en-US" sz="3600" dirty="0"/>
            </a:br>
            <a:br>
              <a:rPr lang="en-US" sz="3600" dirty="0"/>
            </a:br>
            <a:r>
              <a:rPr lang="en-US" sz="3600" i="0" spc="-5" dirty="0">
                <a:solidFill>
                  <a:srgbClr val="4D81BE"/>
                </a:solidFill>
              </a:rPr>
              <a:t>Ethnography</a:t>
            </a:r>
          </a:p>
        </p:txBody>
      </p:sp>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i="0" dirty="0"/>
              <a:t> Ethnography</a:t>
            </a:r>
          </a:p>
        </p:txBody>
      </p:sp>
      <p:pic>
        <p:nvPicPr>
          <p:cNvPr id="3" name="Picture 2" descr="Protestors wear masks and hold signs that read, Jail the war criminals, free Julian Assange. Another sign has the photo of Julian Assange and reads, her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830" y="701015"/>
            <a:ext cx="4130341" cy="530864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33976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3.1 </a:t>
            </a:r>
            <a:r>
              <a:rPr lang="en-US" sz="1400" i="0" dirty="0"/>
              <a:t>Select peoples and places discussed in Chapter 3.</a:t>
            </a:r>
          </a:p>
        </p:txBody>
      </p:sp>
      <p:pic>
        <p:nvPicPr>
          <p:cNvPr id="3" name="Picture 2" descr="The map shows Wintu in Northern California; Harlem in New York; Maya in Guatemala; Costa Rica; Kuna in San Blas Islands, Panama; Yanomami in upper Amazon and upper Orinoco Rivers; Peru; Iraq; Afghanistan; Majene in Indonesia; Papa New Guinea; Samoa; Torres Strait Islands; Samoa; and Trobriand Islanders in Papua New Guinea. " title="Figure 3.1 Select peoples and places discussed in Chap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11" y="1299125"/>
            <a:ext cx="8205978" cy="431874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29070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3.2 </a:t>
            </a:r>
            <a:r>
              <a:rPr lang="en-US" sz="1400" i="0" dirty="0"/>
              <a:t>Inside an American shopping mall.</a:t>
            </a:r>
          </a:p>
        </p:txBody>
      </p:sp>
      <p:pic>
        <p:nvPicPr>
          <p:cNvPr id="3" name="Picture 2" descr="The shopping mall has many floors, escalators, and lifts. " title="Figure 3.2 Inside an American shopping m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965" y="745821"/>
            <a:ext cx="7300070" cy="486995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209520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3.3 “The Native’s Point of View.” </a:t>
            </a:r>
            <a:r>
              <a:rPr lang="en-US" sz="1400" i="0" dirty="0"/>
              <a:t>Bronislaw Malinowski’s tent on the beach of Nu’agasi, Trobriand Islands.</a:t>
            </a:r>
          </a:p>
        </p:txBody>
      </p:sp>
      <p:pic>
        <p:nvPicPr>
          <p:cNvPr id="3" name="Picture 2" descr="Tents and small huts are near the trees on the beach shore. " title="Figure 3.3 “The Native’s Point of View.” Bronislaw Malinowski’s tent on the beach of Nu’agasi, Trobriand Isl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12" y="836685"/>
            <a:ext cx="8121176" cy="4767949"/>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239267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88570"/>
            <a:ext cx="8686800" cy="430887"/>
          </a:xfrm>
        </p:spPr>
        <p:txBody>
          <a:bodyPr/>
          <a:lstStyle/>
          <a:p>
            <a:r>
              <a:rPr lang="en-US" sz="1400" b="1" i="0" dirty="0"/>
              <a:t>Bronislaw Malinowski sits on a canoe chewing betel nuts with a White trader and one of his Trobriand Islander</a:t>
            </a:r>
            <a:br>
              <a:rPr lang="en-US" sz="1400" b="1" i="0" dirty="0"/>
            </a:br>
            <a:r>
              <a:rPr lang="en-US" sz="1400" b="1" i="0" dirty="0"/>
              <a:t>informants, 1918.</a:t>
            </a:r>
            <a:endParaRPr lang="en-US" sz="1400" i="0" dirty="0"/>
          </a:p>
        </p:txBody>
      </p:sp>
      <p:pic>
        <p:nvPicPr>
          <p:cNvPr id="3" name="Picture 2" descr="Bronislaw Malinowski sits on a canoe with a white trader. " title="Bronislaw Malinowski sits on a canoe chewing betel nuts with a White trader and one of his Trobriand Islan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469" y="1010891"/>
            <a:ext cx="4935062" cy="442998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415703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41530"/>
            <a:ext cx="8686800" cy="1077218"/>
          </a:xfrm>
        </p:spPr>
        <p:txBody>
          <a:bodyPr/>
          <a:lstStyle/>
          <a:p>
            <a:r>
              <a:rPr lang="en-US" sz="1400" b="1" i="0" dirty="0"/>
              <a:t>Figure 3.4 Building Rapport in the Field. </a:t>
            </a:r>
            <a:r>
              <a:rPr lang="en-US" sz="1400" i="0" dirty="0"/>
              <a:t>Finding ways to “fit in” is always a key concern of anthropologists, and sometimes wearing appropriate clothing helps. In addition, an anthropologist can build rapport by demonstrating that</a:t>
            </a:r>
            <a:br>
              <a:rPr lang="en-US" sz="1400" i="0" dirty="0"/>
            </a:br>
            <a:r>
              <a:rPr lang="en-US" sz="1400" i="0" dirty="0"/>
              <a:t>he or she respects local customs and culture. Here coauthor Robert L. Welsch wears traditional Mandarese clothing,</a:t>
            </a:r>
            <a:br>
              <a:rPr lang="en-US" sz="1400" i="0" dirty="0"/>
            </a:br>
            <a:r>
              <a:rPr lang="en-US" sz="1400" i="0" dirty="0"/>
              <a:t>including a silk sarong, batik shirt, and cap to attend a wedding reception near Majene on the island of Sulawesi in</a:t>
            </a:r>
            <a:br>
              <a:rPr lang="en-US" sz="1400" i="0" dirty="0"/>
            </a:br>
            <a:r>
              <a:rPr lang="en-US" sz="1400" i="0" dirty="0"/>
              <a:t>Indonesia.</a:t>
            </a:r>
          </a:p>
        </p:txBody>
      </p:sp>
      <p:pic>
        <p:nvPicPr>
          <p:cNvPr id="3" name="Picture 2" descr="Robert Welsch sits in a circle on the floor along with other natives." title="Figure 3.4 Building Rapport in the Field. Finding ways to “fit in” is always a key concern of anthropologists, and sometimes wearing appropriate clothing helps. In addition, an anthropologist can build rapport by demonstrating th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326" y="730933"/>
            <a:ext cx="5707349" cy="408862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413558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4984"/>
            <a:ext cx="8686800" cy="646331"/>
          </a:xfrm>
        </p:spPr>
        <p:txBody>
          <a:bodyPr/>
          <a:lstStyle/>
          <a:p>
            <a:r>
              <a:rPr lang="en-US" sz="1400" b="1" i="0" dirty="0"/>
              <a:t>Figure 3.5 Interviews in the Field. </a:t>
            </a:r>
            <a:r>
              <a:rPr lang="en-US" sz="1400" i="0" dirty="0"/>
              <a:t>Interviews take place in all kinds of settings, from the most formal and sterile, such as</a:t>
            </a:r>
            <a:br>
              <a:rPr lang="en-US" sz="1400" i="0" dirty="0"/>
            </a:br>
            <a:r>
              <a:rPr lang="en-US" sz="1400" i="0" dirty="0"/>
              <a:t>an office, to informal settings like this one, in which co-author Luis Vivanco (left, holding plants) interviews an</a:t>
            </a:r>
            <a:br>
              <a:rPr lang="en-US" sz="1400" i="0" dirty="0"/>
            </a:br>
            <a:r>
              <a:rPr lang="en-US" sz="1400" i="0" dirty="0"/>
              <a:t>environmental activist in rural Costa Rica who is showing him an agricultural demonstration project.</a:t>
            </a:r>
          </a:p>
        </p:txBody>
      </p:sp>
      <p:pic>
        <p:nvPicPr>
          <p:cNvPr id="3" name="Picture 2" descr="Vivanco holds plants in hand and speaks with an environmental activist near a field." title="Figure 3.5 Interviews in the Field. Interviews take place in all kinds of settings, from the most formal and sterile, such 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143" y="736219"/>
            <a:ext cx="6711715" cy="450274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868796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722</Words>
  <Application>Microsoft Office PowerPoint</Application>
  <PresentationFormat>On-screen Show (4:3)</PresentationFormat>
  <Paragraphs>57</Paragraphs>
  <Slides>15</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Calibri</vt:lpstr>
      <vt:lpstr>Office Theme</vt:lpstr>
      <vt:lpstr>Cultural Anthropology  by Robert L. Welsch and Luis A. Vivanco</vt:lpstr>
      <vt:lpstr>Chapter 03  Ethnography</vt:lpstr>
      <vt:lpstr> Ethnography</vt:lpstr>
      <vt:lpstr>Figure 3.1 Select peoples and places discussed in Chapter 3.</vt:lpstr>
      <vt:lpstr>Figure 3.2 Inside an American shopping mall.</vt:lpstr>
      <vt:lpstr>Figure 3.3 “The Native’s Point of View.” Bronislaw Malinowski’s tent on the beach of Nu’agasi, Trobriand Islands.</vt:lpstr>
      <vt:lpstr>Bronislaw Malinowski sits on a canoe chewing betel nuts with a White trader and one of his Trobriand Islander informants, 1918.</vt:lpstr>
      <vt:lpstr>Figure 3.4 Building Rapport in the Field. Finding ways to “fit in” is always a key concern of anthropologists, and sometimes wearing appropriate clothing helps. In addition, an anthropologist can build rapport by demonstrating that he or she respects local customs and culture. Here coauthor Robert L. Welsch wears traditional Mandarese clothing, including a silk sarong, batik shirt, and cap to attend a wedding reception near Majene on the island of Sulawesi in Indonesia.</vt:lpstr>
      <vt:lpstr>Figure 3.5 Interviews in the Field. Interviews take place in all kinds of settings, from the most formal and sterile, such as an office, to informal settings like this one, in which co-author Luis Vivanco (left, holding plants) interviews an environmental activist in rural Costa Rica who is showing him an agricultural demonstration project.</vt:lpstr>
      <vt:lpstr>Figure 3.6 An Anthropologist’s Fieldnotes. Pictured here is a page of fieldnotes from Luis Vivanco’s fieldwork in Costa Rica during the 1990s and early 2000s. Every anthropologist develops their own particular way of taking notes.</vt:lpstr>
      <vt:lpstr>Figure 3.7 Opening page of HRAF’s website.</vt:lpstr>
      <vt:lpstr>Figure 3.8 Members of the Cambridge Anthropological Expedition to the Torres Strait Islands. (Top) W. H. R. Rivers (standing left, wearing glasses), A. C. Haddon (standing in front of Rivers, looking down), C. G. Seligman (top right, with a pipe and glasses), linguist Sidney Ray (standing center, holding a pipe), and Charles Wilkin (standing front right). Each studied different aspects of life on the Torres Strait Islands, but their conversations provided a holistic view of the culture. (Bottom) An anthropological record card used in the 1898 Cambridge expedition to the Torres Straits. Anthropological guides such as this asked for anthropometric measurements, general assessments about how a particular community did things, or what they believed. </vt:lpstr>
      <vt:lpstr>Figure 3.9 Short-Term Ethnography. Some projects have no time for long-term field research. Applied anthropologist Anthony Oliver-Smith investigates the impact of an earthquake in Peru.</vt:lpstr>
      <vt:lpstr>Figure 3.10 The National Anthropological Archives. Besides fieldnotes written by anthropologists, the National Anthropological Archives hold many things collected by anthropologists in the past. Here, anthropologist Jake Homiak (right) and Achu Kantule from the San Blas Kuna community of Panama (left) examine a map of the Kuna sacred landscape drawn around 1925 by Kantule’s grandfather. It was collected by anthropologist John Peabody Harrington, who was a field ethnologist for the Smithsonian’s Bureau of American Ethnology during the early 1900s.</vt:lpstr>
      <vt:lpstr>The Yanomami of Brazil. Yanomami Indians have suffered a great deal from the steady intrusion of more than 50,000 Brazilian peasants onto their traditional territory. The top photo shows Yanomami villagers; the bottom photo shows an example of land encroachment by Brazilian peasants.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O'BRIEN, Maeve</cp:lastModifiedBy>
  <cp:revision>103</cp:revision>
  <dcterms:created xsi:type="dcterms:W3CDTF">2020-02-29T09:02:36Z</dcterms:created>
  <dcterms:modified xsi:type="dcterms:W3CDTF">2020-11-04T17:37:38Z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2020-11-04T17:37:36Z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a526ce4e-cc25-4985-ba24-00008e6aabd1</vt:lpwstr>
  </property>
  <property fmtid="{D5CDD505-2E9C-101B-9397-08002B2CF9AE}" pid="11" name="MSIP_Label_be5cb09a-2992-49d6-8ac9-5f63e7b1ad2f_ContentBits">
    <vt:lpwstr>0</vt:lpwstr>
  </property>
</Properties>
</file>