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68" r:id="rId4"/>
    <p:sldId id="269" r:id="rId5"/>
    <p:sldId id="270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418">
          <p15:clr>
            <a:srgbClr val="A4A3A4"/>
          </p15:clr>
        </p15:guide>
        <p15:guide id="3" orient="horz" pos="3793">
          <p15:clr>
            <a:srgbClr val="A4A3A4"/>
          </p15:clr>
        </p15:guide>
        <p15:guide id="4" orient="horz" pos="636">
          <p15:clr>
            <a:srgbClr val="A4A3A4"/>
          </p15:clr>
        </p15:guide>
        <p15:guide id="5" pos="2880">
          <p15:clr>
            <a:srgbClr val="A4A3A4"/>
          </p15:clr>
        </p15:guide>
        <p15:guide id="6" pos="158" userDrawn="1">
          <p15:clr>
            <a:srgbClr val="A4A3A4"/>
          </p15:clr>
        </p15:guide>
        <p15:guide id="7" pos="5602" userDrawn="1">
          <p15:clr>
            <a:srgbClr val="A4A3A4"/>
          </p15:clr>
        </p15:guide>
        <p15:guide id="8" orient="horz" pos="3539" userDrawn="1">
          <p15:clr>
            <a:srgbClr val="A4A3A4"/>
          </p15:clr>
        </p15:guide>
        <p15:guide id="9" orient="horz" pos="3430" userDrawn="1">
          <p15:clr>
            <a:srgbClr val="A4A3A4"/>
          </p15:clr>
        </p15:guide>
        <p15:guide id="10" pos="5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63" autoAdjust="0"/>
    <p:restoredTop sz="94660"/>
  </p:normalViewPr>
  <p:slideViewPr>
    <p:cSldViewPr>
      <p:cViewPr varScale="1">
        <p:scale>
          <a:sx n="65" d="100"/>
          <a:sy n="65" d="100"/>
        </p:scale>
        <p:origin x="858" y="78"/>
      </p:cViewPr>
      <p:guideLst>
        <p:guide orient="horz" pos="2160"/>
        <p:guide orient="horz" pos="418"/>
        <p:guide orient="horz" pos="3793"/>
        <p:guide orient="horz" pos="636"/>
        <p:guide pos="2880"/>
        <p:guide pos="158"/>
        <p:guide pos="5602"/>
        <p:guide orient="horz" pos="3539"/>
        <p:guide orient="horz" pos="3430"/>
        <p:guide pos="5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57607" cy="57607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AA88AA-0CF7-49AF-9991-219FB5A159B5}" type="datetimeFigureOut">
              <a:rPr lang="en-US" smtClean="0"/>
              <a:t>10/25/2020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7FE1EA-F46E-40ED-B3D6-EC97718CB6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8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70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92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088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1801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116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2350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0873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86635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5526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31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793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6213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8373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FE1EA-F46E-40ED-B3D6-EC97718CB60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88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6330696"/>
            <a:ext cx="1164336" cy="52730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26589" y="475673"/>
            <a:ext cx="2290821" cy="1057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656909" y="1780922"/>
            <a:ext cx="5830181" cy="35229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1">
                <a:solidFill>
                  <a:srgbClr val="231F20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/>
              <a:t>2020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69993" y="6533642"/>
            <a:ext cx="153670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>
            <a:pPr marL="38100">
              <a:lnSpc>
                <a:spcPts val="1240"/>
              </a:lnSpc>
            </a:pPr>
            <a:fld id="{81D60167-4931-47E6-BA6A-407CBD079E47}" type="slidenum">
              <a:rPr dirty="0"/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08822" y="475673"/>
            <a:ext cx="6509591" cy="968855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/>
            <a:r>
              <a:rPr lang="en-US" dirty="0"/>
              <a:t>Accounting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sz="2200" i="0" spc="-10" dirty="0" smtClean="0">
                <a:solidFill>
                  <a:srgbClr val="3A6599"/>
                </a:solidFill>
                <a:latin typeface="Calibri"/>
                <a:cs typeface="Calibri"/>
              </a:rPr>
              <a:t>by </a:t>
            </a:r>
            <a:r>
              <a:rPr lang="en-US" sz="2200" i="0" spc="-10" dirty="0">
                <a:solidFill>
                  <a:srgbClr val="3A6599"/>
                </a:solidFill>
              </a:rPr>
              <a:t>Mary </a:t>
            </a:r>
            <a:r>
              <a:rPr lang="en-US" sz="2200" i="0" spc="-10" dirty="0" smtClean="0">
                <a:solidFill>
                  <a:srgbClr val="3A6599"/>
                </a:solidFill>
              </a:rPr>
              <a:t>Carey and Cathy </a:t>
            </a:r>
            <a:r>
              <a:rPr lang="en-US" sz="2200" i="0" spc="-10" dirty="0">
                <a:solidFill>
                  <a:srgbClr val="3A6599"/>
                </a:solidFill>
              </a:rPr>
              <a:t>Knowles</a:t>
            </a:r>
            <a:endParaRPr sz="2200" i="0" spc="-10" dirty="0">
              <a:solidFill>
                <a:srgbClr val="3A6599"/>
              </a:solidFill>
            </a:endParaRPr>
          </a:p>
        </p:txBody>
      </p:sp>
      <p:pic>
        <p:nvPicPr>
          <p:cNvPr id="3" name="Picture 2" title="Cover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754" y="1680728"/>
            <a:ext cx="3328492" cy="43336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10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9.7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9.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863" y="898402"/>
            <a:ext cx="6466274" cy="469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3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11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9.8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9.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28" y="3098458"/>
            <a:ext cx="8095145" cy="2519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7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12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FA.1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FA.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9401" y="821937"/>
            <a:ext cx="6685198" cy="4781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67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FA.2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FA.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851" y="693360"/>
            <a:ext cx="4228298" cy="4921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06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FA.3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FA.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654" y="765715"/>
            <a:ext cx="6756693" cy="485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29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15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FA.4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FA.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30" y="2953396"/>
            <a:ext cx="8111341" cy="2659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24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228600" y="1022869"/>
            <a:ext cx="8686800" cy="4015843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1270" algn="ctr">
              <a:lnSpc>
                <a:spcPct val="100000"/>
              </a:lnSpc>
            </a:pPr>
            <a:r>
              <a:rPr lang="en-US" sz="3600" spc="-10" dirty="0"/>
              <a:t>Part I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Financial Accounting</a:t>
            </a: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/>
            </a:r>
            <a:br>
              <a:rPr lang="en-US" sz="3600" spc="-10" dirty="0"/>
            </a:br>
            <a:r>
              <a:rPr lang="en-US" sz="3600" spc="-10" dirty="0"/>
              <a:t>Chapter </a:t>
            </a:r>
            <a:r>
              <a:rPr lang="en-US" sz="3600" dirty="0" smtClean="0"/>
              <a:t>09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i="0" spc="-5" dirty="0">
                <a:solidFill>
                  <a:srgbClr val="4D81BE"/>
                </a:solidFill>
              </a:rPr>
              <a:t>Capital Structure </a:t>
            </a:r>
            <a:r>
              <a:rPr lang="en-US" sz="3600" i="0" spc="-5" dirty="0" smtClean="0">
                <a:solidFill>
                  <a:srgbClr val="4D81BE"/>
                </a:solidFill>
              </a:rPr>
              <a:t>and Investment </a:t>
            </a:r>
            <a:r>
              <a:rPr lang="en-US" sz="3600" i="0" spc="-5" dirty="0">
                <a:solidFill>
                  <a:srgbClr val="4D81BE"/>
                </a:solidFill>
              </a:rPr>
              <a:t>Ratios</a:t>
            </a:r>
          </a:p>
        </p:txBody>
      </p:sp>
      <p:sp>
        <p:nvSpPr>
          <p:cNvPr id="7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r>
              <a:rPr lang="en-US" dirty="0" smtClean="0"/>
              <a:t>2</a:t>
            </a:r>
            <a:endParaRPr dirty="0"/>
          </a:p>
        </p:txBody>
      </p:sp>
      <p:sp>
        <p:nvSpPr>
          <p:cNvPr id="8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3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it-IT" sz="1400" b="1" i="0" dirty="0" smtClean="0"/>
              <a:t>  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568" y="1009506"/>
            <a:ext cx="6912864" cy="4608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8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4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9.1</a:t>
            </a:r>
            <a:endParaRPr lang="en-US" sz="1400" i="0" dirty="0"/>
          </a:p>
        </p:txBody>
      </p:sp>
      <p:pic>
        <p:nvPicPr>
          <p:cNvPr id="3" name="Picture 2" title="Table 9.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1886" y="745832"/>
            <a:ext cx="5820229" cy="4872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4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5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9.2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9.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64" y="1087788"/>
            <a:ext cx="8061272" cy="4517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32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6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9.3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9.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2" y="1807559"/>
            <a:ext cx="8107816" cy="3810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89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7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9.4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9.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4" y="4101695"/>
            <a:ext cx="8113413" cy="151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809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8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9.5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9.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486" y="1971356"/>
            <a:ext cx="8125029" cy="364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42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8676125" y="6533642"/>
            <a:ext cx="274007" cy="1592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smtClean="0"/>
              <a:t>9</a:t>
            </a:fld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805871"/>
            <a:ext cx="8686800" cy="215444"/>
          </a:xfrm>
        </p:spPr>
        <p:txBody>
          <a:bodyPr/>
          <a:lstStyle/>
          <a:p>
            <a:r>
              <a:rPr lang="en-US" sz="1400" b="1" i="0" dirty="0"/>
              <a:t>Table </a:t>
            </a:r>
            <a:r>
              <a:rPr lang="en-US" sz="1400" b="1" i="0" dirty="0" smtClean="0"/>
              <a:t>9.6</a:t>
            </a:r>
            <a:endParaRPr lang="en-US" sz="1400" i="0" dirty="0"/>
          </a:p>
        </p:txBody>
      </p:sp>
      <p:sp>
        <p:nvSpPr>
          <p:cNvPr id="6" name="object 5"/>
          <p:cNvSpPr txBox="1">
            <a:spLocks noGrp="1"/>
          </p:cNvSpPr>
          <p:nvPr>
            <p:ph type="ftr" sz="quarter" idx="5"/>
          </p:nvPr>
        </p:nvSpPr>
        <p:spPr>
          <a:xfrm>
            <a:off x="1244600" y="6540500"/>
            <a:ext cx="1675130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050"/>
              </a:lnSpc>
            </a:pPr>
            <a:r>
              <a:rPr dirty="0"/>
              <a:t>© </a:t>
            </a:r>
            <a:r>
              <a:rPr spc="-10" dirty="0"/>
              <a:t>Oxford </a:t>
            </a:r>
            <a:r>
              <a:rPr spc="-5" dirty="0"/>
              <a:t>University Press,</a:t>
            </a:r>
            <a:r>
              <a:rPr spc="-70" dirty="0"/>
              <a:t> </a:t>
            </a:r>
            <a:r>
              <a:rPr dirty="0" smtClean="0"/>
              <a:t>202</a:t>
            </a:r>
            <a:r>
              <a:rPr lang="en-US" dirty="0" smtClean="0"/>
              <a:t>1</a:t>
            </a:r>
            <a:endParaRPr dirty="0"/>
          </a:p>
        </p:txBody>
      </p:sp>
      <p:pic>
        <p:nvPicPr>
          <p:cNvPr id="3" name="Picture 2" title="Table 9.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92" y="1270395"/>
            <a:ext cx="8107816" cy="4347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390</TotalTime>
  <Words>154</Words>
  <Application>Microsoft Office PowerPoint</Application>
  <PresentationFormat>On-screen Show (4:3)</PresentationFormat>
  <Paragraphs>57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Calibri</vt:lpstr>
      <vt:lpstr>Office Theme</vt:lpstr>
      <vt:lpstr>Accounting  by Mary Carey and Cathy Knowles</vt:lpstr>
      <vt:lpstr>Part I  Financial Accounting  Chapter 09  Capital Structure and Investment Ratios</vt:lpstr>
      <vt:lpstr>  </vt:lpstr>
      <vt:lpstr>Table 9.1</vt:lpstr>
      <vt:lpstr>Table 9.2</vt:lpstr>
      <vt:lpstr>Table 9.3</vt:lpstr>
      <vt:lpstr>Table 9.4</vt:lpstr>
      <vt:lpstr>Table 9.5</vt:lpstr>
      <vt:lpstr>Table 9.6</vt:lpstr>
      <vt:lpstr>Table 9.7</vt:lpstr>
      <vt:lpstr>Table 9.8</vt:lpstr>
      <vt:lpstr>Table FA.1</vt:lpstr>
      <vt:lpstr>Table FA.2</vt:lpstr>
      <vt:lpstr>Table FA.3</vt:lpstr>
      <vt:lpstr>Table FA.4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Research by Sandra Halperin and Oliver Heath</dc:title>
  <dc:creator>Bala</dc:creator>
  <cp:lastModifiedBy>MaleappaneSahayaraj, Candidassane</cp:lastModifiedBy>
  <cp:revision>92</cp:revision>
  <dcterms:created xsi:type="dcterms:W3CDTF">2020-02-29T09:02:36Z</dcterms:created>
  <dcterms:modified xsi:type="dcterms:W3CDTF">2020-10-24T21:38:18Z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2020-02-29T00:00:00Z</vt:filetime>
  </property>
  <property fmtid="{D5CDD505-2E9C-101B-9397-08002B2CF9AE}" pid="3" name="Creator">
    <vt:lpwstr>Adobe InDesign CC 13.0 (Windows)</vt:lpwstr>
  </property>
  <property fmtid="{D5CDD505-2E9C-101B-9397-08002B2CF9AE}" pid="4" name="LastSaved">
    <vt:filetime>2020-02-29T00:00:00Z</vt:filetime>
  </property>
</Properties>
</file>