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p15:clr>
            <a:srgbClr val="A4A3A4"/>
          </p15:clr>
        </p15:guide>
        <p15:guide id="6" pos="144">
          <p15:clr>
            <a:srgbClr val="A4A3A4"/>
          </p15:clr>
        </p15:guide>
        <p15:guide id="7" pos="5602" userDrawn="1">
          <p15:clr>
            <a:srgbClr val="A4A3A4"/>
          </p15:clr>
        </p15:guide>
        <p15:guide id="8" orient="horz" pos="3539" userDrawn="1">
          <p15:clr>
            <a:srgbClr val="A4A3A4"/>
          </p15:clr>
        </p15:guide>
        <p15:guide id="9" orient="horz" pos="3430" userDrawn="1">
          <p15:clr>
            <a:srgbClr val="A4A3A4"/>
          </p15:clr>
        </p15:guide>
        <p15:guide id="10" pos="5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5" autoAdjust="0"/>
    <p:restoredTop sz="86358" autoAdjust="0"/>
  </p:normalViewPr>
  <p:slideViewPr>
    <p:cSldViewPr>
      <p:cViewPr varScale="1">
        <p:scale>
          <a:sx n="90" d="100"/>
          <a:sy n="90" d="100"/>
        </p:scale>
        <p:origin x="378" y="-150"/>
      </p:cViewPr>
      <p:guideLst>
        <p:guide orient="horz" pos="2160"/>
        <p:guide orient="horz" pos="418"/>
        <p:guide orient="horz" pos="3793"/>
        <p:guide orient="horz" pos="636"/>
        <p:guide pos="2880"/>
        <p:guide pos="144"/>
        <p:guide pos="5602"/>
        <p:guide orient="horz" pos="3539"/>
        <p:guide orient="horz" pos="3430"/>
        <p:guide pos="5456"/>
      </p:guideLst>
    </p:cSldViewPr>
  </p:slideViewPr>
  <p:outlineViewPr>
    <p:cViewPr>
      <p:scale>
        <a:sx n="33" d="100"/>
        <a:sy n="33" d="100"/>
      </p:scale>
      <p:origin x="0" y="-7836"/>
    </p:cViewPr>
  </p:outlin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11/27/2020</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dirty="0"/>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dirty="0"/>
          </a:p>
        </p:txBody>
      </p:sp>
    </p:spTree>
    <p:extLst>
      <p:ext uri="{BB962C8B-B14F-4D97-AF65-F5344CB8AC3E}">
        <p14:creationId xmlns:p14="http://schemas.microsoft.com/office/powerpoint/2010/main" val="23529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dirty="0"/>
          </a:p>
        </p:txBody>
      </p:sp>
    </p:spTree>
    <p:extLst>
      <p:ext uri="{BB962C8B-B14F-4D97-AF65-F5344CB8AC3E}">
        <p14:creationId xmlns:p14="http://schemas.microsoft.com/office/powerpoint/2010/main" val="3610851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dirty="0"/>
          </a:p>
        </p:txBody>
      </p:sp>
    </p:spTree>
    <p:extLst>
      <p:ext uri="{BB962C8B-B14F-4D97-AF65-F5344CB8AC3E}">
        <p14:creationId xmlns:p14="http://schemas.microsoft.com/office/powerpoint/2010/main" val="174814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dirty="0"/>
          </a:p>
        </p:txBody>
      </p:sp>
    </p:spTree>
    <p:extLst>
      <p:ext uri="{BB962C8B-B14F-4D97-AF65-F5344CB8AC3E}">
        <p14:creationId xmlns:p14="http://schemas.microsoft.com/office/powerpoint/2010/main" val="16288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14</a:t>
            </a:fld>
            <a:endParaRPr lang="en-US" dirty="0"/>
          </a:p>
        </p:txBody>
      </p:sp>
    </p:spTree>
    <p:extLst>
      <p:ext uri="{BB962C8B-B14F-4D97-AF65-F5344CB8AC3E}">
        <p14:creationId xmlns:p14="http://schemas.microsoft.com/office/powerpoint/2010/main" val="2442140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15</a:t>
            </a:fld>
            <a:endParaRPr lang="en-US" dirty="0"/>
          </a:p>
        </p:txBody>
      </p:sp>
    </p:spTree>
    <p:extLst>
      <p:ext uri="{BB962C8B-B14F-4D97-AF65-F5344CB8AC3E}">
        <p14:creationId xmlns:p14="http://schemas.microsoft.com/office/powerpoint/2010/main" val="3379053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16</a:t>
            </a:fld>
            <a:endParaRPr lang="en-US" dirty="0"/>
          </a:p>
        </p:txBody>
      </p:sp>
    </p:spTree>
    <p:extLst>
      <p:ext uri="{BB962C8B-B14F-4D97-AF65-F5344CB8AC3E}">
        <p14:creationId xmlns:p14="http://schemas.microsoft.com/office/powerpoint/2010/main" val="109017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17</a:t>
            </a:fld>
            <a:endParaRPr lang="en-US" dirty="0"/>
          </a:p>
        </p:txBody>
      </p:sp>
    </p:spTree>
    <p:extLst>
      <p:ext uri="{BB962C8B-B14F-4D97-AF65-F5344CB8AC3E}">
        <p14:creationId xmlns:p14="http://schemas.microsoft.com/office/powerpoint/2010/main" val="1511611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18</a:t>
            </a:fld>
            <a:endParaRPr lang="en-US" dirty="0"/>
          </a:p>
        </p:txBody>
      </p:sp>
    </p:spTree>
    <p:extLst>
      <p:ext uri="{BB962C8B-B14F-4D97-AF65-F5344CB8AC3E}">
        <p14:creationId xmlns:p14="http://schemas.microsoft.com/office/powerpoint/2010/main" val="3990925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19</a:t>
            </a:fld>
            <a:endParaRPr lang="en-US" dirty="0"/>
          </a:p>
        </p:txBody>
      </p:sp>
    </p:spTree>
    <p:extLst>
      <p:ext uri="{BB962C8B-B14F-4D97-AF65-F5344CB8AC3E}">
        <p14:creationId xmlns:p14="http://schemas.microsoft.com/office/powerpoint/2010/main" val="148976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20</a:t>
            </a:fld>
            <a:endParaRPr lang="en-US" dirty="0"/>
          </a:p>
        </p:txBody>
      </p:sp>
    </p:spTree>
    <p:extLst>
      <p:ext uri="{BB962C8B-B14F-4D97-AF65-F5344CB8AC3E}">
        <p14:creationId xmlns:p14="http://schemas.microsoft.com/office/powerpoint/2010/main" val="159837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dirty="0"/>
          </a:p>
        </p:txBody>
      </p:sp>
    </p:spTree>
    <p:extLst>
      <p:ext uri="{BB962C8B-B14F-4D97-AF65-F5344CB8AC3E}">
        <p14:creationId xmlns:p14="http://schemas.microsoft.com/office/powerpoint/2010/main" val="12745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21</a:t>
            </a:fld>
            <a:endParaRPr lang="en-US" dirty="0"/>
          </a:p>
        </p:txBody>
      </p:sp>
    </p:spTree>
    <p:extLst>
      <p:ext uri="{BB962C8B-B14F-4D97-AF65-F5344CB8AC3E}">
        <p14:creationId xmlns:p14="http://schemas.microsoft.com/office/powerpoint/2010/main" val="419718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22</a:t>
            </a:fld>
            <a:endParaRPr lang="en-US" dirty="0"/>
          </a:p>
        </p:txBody>
      </p:sp>
    </p:spTree>
    <p:extLst>
      <p:ext uri="{BB962C8B-B14F-4D97-AF65-F5344CB8AC3E}">
        <p14:creationId xmlns:p14="http://schemas.microsoft.com/office/powerpoint/2010/main" val="365358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dirty="0"/>
          </a:p>
        </p:txBody>
      </p:sp>
    </p:spTree>
    <p:extLst>
      <p:ext uri="{BB962C8B-B14F-4D97-AF65-F5344CB8AC3E}">
        <p14:creationId xmlns:p14="http://schemas.microsoft.com/office/powerpoint/2010/main" val="426079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dirty="0"/>
          </a:p>
        </p:txBody>
      </p:sp>
    </p:spTree>
    <p:extLst>
      <p:ext uri="{BB962C8B-B14F-4D97-AF65-F5344CB8AC3E}">
        <p14:creationId xmlns:p14="http://schemas.microsoft.com/office/powerpoint/2010/main" val="96226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dirty="0"/>
          </a:p>
        </p:txBody>
      </p:sp>
    </p:spTree>
    <p:extLst>
      <p:ext uri="{BB962C8B-B14F-4D97-AF65-F5344CB8AC3E}">
        <p14:creationId xmlns:p14="http://schemas.microsoft.com/office/powerpoint/2010/main" val="305587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dirty="0"/>
          </a:p>
        </p:txBody>
      </p:sp>
    </p:spTree>
    <p:extLst>
      <p:ext uri="{BB962C8B-B14F-4D97-AF65-F5344CB8AC3E}">
        <p14:creationId xmlns:p14="http://schemas.microsoft.com/office/powerpoint/2010/main" val="299002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dirty="0"/>
          </a:p>
        </p:txBody>
      </p:sp>
    </p:spTree>
    <p:extLst>
      <p:ext uri="{BB962C8B-B14F-4D97-AF65-F5344CB8AC3E}">
        <p14:creationId xmlns:p14="http://schemas.microsoft.com/office/powerpoint/2010/main" val="230894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dirty="0"/>
          </a:p>
        </p:txBody>
      </p:sp>
    </p:spTree>
    <p:extLst>
      <p:ext uri="{BB962C8B-B14F-4D97-AF65-F5344CB8AC3E}">
        <p14:creationId xmlns:p14="http://schemas.microsoft.com/office/powerpoint/2010/main" val="222579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dirty="0"/>
          </a:p>
        </p:txBody>
      </p:sp>
    </p:spTree>
    <p:extLst>
      <p:ext uri="{BB962C8B-B14F-4D97-AF65-F5344CB8AC3E}">
        <p14:creationId xmlns:p14="http://schemas.microsoft.com/office/powerpoint/2010/main" val="253409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11/27/2020</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11/27/2020</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11/27/2020</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11/27/2020</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11/27/2020</a:t>
            </a:fld>
            <a:endParaRPr lang="en-US" dirty="0"/>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dirty="0"/>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11/27/2020</a:t>
            </a:fld>
            <a:endParaRPr lang="en-US" dirty="0"/>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over"/>
          <p:cNvSpPr txBox="1">
            <a:spLocks noGrp="1"/>
          </p:cNvSpPr>
          <p:nvPr>
            <p:ph type="title"/>
          </p:nvPr>
        </p:nvSpPr>
        <p:spPr>
          <a:xfrm>
            <a:off x="913263" y="475673"/>
            <a:ext cx="7352578" cy="968855"/>
          </a:xfrm>
          <a:prstGeom prst="rect">
            <a:avLst/>
          </a:prstGeom>
        </p:spPr>
        <p:txBody>
          <a:bodyPr vert="horz" wrap="square" lIns="0" tIns="136525" rIns="0" bIns="0" rtlCol="0">
            <a:spAutoFit/>
          </a:bodyPr>
          <a:lstStyle/>
          <a:p>
            <a:pPr algn="ctr"/>
            <a:r>
              <a:rPr lang="en-US" dirty="0"/>
              <a:t>Anthropology </a:t>
            </a:r>
            <a:br>
              <a:rPr lang="en-US" dirty="0"/>
            </a:br>
            <a:r>
              <a:rPr sz="2200" i="0" spc="-10" dirty="0">
                <a:solidFill>
                  <a:srgbClr val="3A6599"/>
                </a:solidFill>
                <a:latin typeface="Calibri"/>
                <a:cs typeface="Calibri"/>
              </a:rPr>
              <a:t>by </a:t>
            </a:r>
            <a:r>
              <a:rPr lang="en-US" sz="2200" i="0" spc="-10" dirty="0">
                <a:solidFill>
                  <a:srgbClr val="3A6599"/>
                </a:solidFill>
              </a:rPr>
              <a:t>Robert H. Lavenda and Emily A. Schultz</a:t>
            </a:r>
            <a:endParaRPr sz="2200" i="0" spc="-10" dirty="0">
              <a:solidFill>
                <a:srgbClr val="3A6599"/>
              </a:solidFill>
            </a:endParaRPr>
          </a:p>
        </p:txBody>
      </p:sp>
      <p:pic>
        <p:nvPicPr>
          <p:cNvPr id="3" name="Picture 2" title="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228" y="1672461"/>
            <a:ext cx="3361543" cy="43574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90428"/>
            <a:ext cx="8686800" cy="430887"/>
          </a:xfrm>
        </p:spPr>
        <p:txBody>
          <a:bodyPr/>
          <a:lstStyle/>
          <a:p>
            <a:r>
              <a:rPr lang="en-US" sz="1400" b="1" i="0" dirty="0"/>
              <a:t>FIGURE 2.7 </a:t>
            </a:r>
            <a:r>
              <a:rPr lang="en-US" sz="1400" i="0" dirty="0"/>
              <a:t>How did wings evolve for flight? Gould and Vrba (1982) suggest that appendages on early insects were for body cooling but later exapted for flying once they had reached a certain size or shape.</a:t>
            </a:r>
          </a:p>
        </p:txBody>
      </p:sp>
      <p:pic>
        <p:nvPicPr>
          <p:cNvPr id="3" name="Picture 2" descr="A dragonfly sits on a flower bud." title="FIGURE 2.7 How did wings evolve for flight? Gould and Vrba (1982) suggest that appendages on early insects were for body cooling but later exapted for flying once they had reached a certain size or shap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3528" y="702264"/>
            <a:ext cx="3156944" cy="4730436"/>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Tree>
    <p:extLst>
      <p:ext uri="{BB962C8B-B14F-4D97-AF65-F5344CB8AC3E}">
        <p14:creationId xmlns:p14="http://schemas.microsoft.com/office/powerpoint/2010/main" val="3402609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08785"/>
            <a:ext cx="8686800" cy="1508105"/>
          </a:xfrm>
        </p:spPr>
        <p:txBody>
          <a:bodyPr/>
          <a:lstStyle/>
          <a:p>
            <a:r>
              <a:rPr lang="en-US" sz="1400" b="1" i="0" dirty="0"/>
              <a:t>FIGURE 2.8 </a:t>
            </a:r>
            <a:r>
              <a:rPr lang="en-US" sz="1400" i="0" dirty="0"/>
              <a:t>Mendel crossbred peas with red flowers and peas with white flowers (the parental, or Pl, generation). This produced a generation (F1) of only red flowers. When Mendel crossed red-flowered peas from the F1 generation, they</a:t>
            </a:r>
            <a:br>
              <a:rPr lang="en-US" sz="1400" i="0" dirty="0"/>
            </a:br>
            <a:r>
              <a:rPr lang="en-US" sz="1400" i="0" dirty="0"/>
              <a:t>produced the F2 generation of peas in which there were approximately three red-flowered plants for every one plant with white flowers. This 3:1 ratio of red to white flowers, together with the reappearance of white flowers, could be explained if each plant had two genetic factors and the factor for red flowers was dominant. Only a plant with two</a:t>
            </a:r>
            <a:br>
              <a:rPr lang="en-US" sz="1400" i="0" dirty="0"/>
            </a:br>
            <a:r>
              <a:rPr lang="en-US" sz="1400" i="0" dirty="0"/>
              <a:t>factors for white flowers would produce white flowers, whereas red flowers would appear in every plant that had at least one factor for red.</a:t>
            </a:r>
          </a:p>
        </p:txBody>
      </p:sp>
      <p:pic>
        <p:nvPicPr>
          <p:cNvPr id="3" name="Picture 2" descr="A chart is divided into two columns: Observations and Explanatory Hypothesis. Observations: P1 or parental generation of one red flower crossed with one white flower, yields F 1 generation of 100% four red flowers. Two red flowers in F 1 crossed with 2 red Flowers in F 1, yields F 2 generation of 3 red flowers, and 1 white flower. The ratio of 705 red specimens to 224 white specimens is, 3.15 is to 1.0. Explanatory Hypothesis: The red flowers have uppercase C C. The white flowers have lowercase c c. Both red and white flowers are P 1 plants. For both the red and white flowers, there is a segregation of alleles in gamut formation. The egg cells of red flowers divide into uppercase C and uppercase C. The pollen grain divides into lowercase c and lowercase c. The uppercase C and lowercase c, combine to form four F 1 plants that are 100% red, each with one uppercase and one lowercase c. The F 1 plants further segregate into egg cells with 1 by 2 lowercase c and 1 by 2 uppercase C. There is segregation of pollen grains into 1 by 2 uppercase C and one by 2 lowercase c. All these four combine to form F 2 plants with three of them with uppercase C lowercase c, and one of them with lowercase c lowercase c. The F 2 plants are 75% red and 25% white." title="FIGURE 2.8 Mendel crossbred peas with red flowers and peas with white flowers (the parental, or Pl, generation). This produced a generation (F1) of only red flowers. When Mendel crossed red-flowered peas from the F1 generation, the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746" y="693360"/>
            <a:ext cx="4028509" cy="3715532"/>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Tree>
    <p:extLst>
      <p:ext uri="{BB962C8B-B14F-4D97-AF65-F5344CB8AC3E}">
        <p14:creationId xmlns:p14="http://schemas.microsoft.com/office/powerpoint/2010/main" val="266742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57210"/>
            <a:ext cx="8686800" cy="861774"/>
          </a:xfrm>
        </p:spPr>
        <p:txBody>
          <a:bodyPr/>
          <a:lstStyle/>
          <a:p>
            <a:r>
              <a:rPr lang="en-US" sz="1400" b="1" i="0" dirty="0"/>
              <a:t>FIGURE 2.9 </a:t>
            </a:r>
            <a:r>
              <a:rPr lang="en-US" sz="1400" i="0" dirty="0"/>
              <a:t>Cells divide in two different ways: (a) in mitosis, ordinary body cells double the number of chromosomes they contain before dividing so that each daughter cell carries a full copy of the genetic information in the mother cell; (b) meiosis occurs only when sex cells (sperm or eggs) are produced. In meiosis, each daughter cell retains only half the genetic material of the mother cell; the other half will be supplied when sperm and egg join in fertilization.</a:t>
            </a:r>
          </a:p>
        </p:txBody>
      </p:sp>
      <p:pic>
        <p:nvPicPr>
          <p:cNvPr id="3" name="Picture 2" descr="An organism with two chromosome pairs. In mitosis, there is a circle with one small curved lines pair and one big curve lines pair, labeled as an organism with two chromosome pairs. The above circle leads to another circle with one set of two uppercase X and one set with two lowercase x, labeled as each chromosome copies itself. This circle leads to another circle with four X shapes, two big and two small, lined one below the other, labeled as attached copies line up. This leads to the next circle with two sets of four boomerang shapes of two big and two small, labeled as the original and the copy separate as the cell divides. This circle leads to two circles, each with one big curve pair and one small curve pair, labeled as daughter cells are copies of the parent cell. The entire process is known as standard mitosis. In meiosis, there is a circle with one set of big curve pair and one set of small curve pair. This circle leads to two circles, each with one uppercase x and a lowercase x shape. In each of these circles, pairs segregate and each of them forms two circles each with one small boomerang and big boomerang shape. Each gamete, that is sperm or egg, has half the normal number of chromosomes." title="FIGURE 2.9 Cells divide in two different ways: (a) in mitosis, ordinary body cells double the number of chromosomes they contain before dividing so that each daughter cell carries a full copy of the genetic information in the mother cell; (b) meiosis occurs only when sex cells (sperm or eggs) are produced. In meiosis, each daughter cell retains only half the genetic material of the mother cell; the other half will be supplied when sperm and egg join in fertiliz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641" y="674972"/>
            <a:ext cx="5200719" cy="4335232"/>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Tree>
    <p:extLst>
      <p:ext uri="{BB962C8B-B14F-4D97-AF65-F5344CB8AC3E}">
        <p14:creationId xmlns:p14="http://schemas.microsoft.com/office/powerpoint/2010/main" val="354610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28653"/>
            <a:ext cx="8686800" cy="1292662"/>
          </a:xfrm>
        </p:spPr>
        <p:txBody>
          <a:bodyPr/>
          <a:lstStyle/>
          <a:p>
            <a:r>
              <a:rPr lang="en-US" sz="1400" b="1" i="0" dirty="0"/>
              <a:t>FIGURE 2.10 </a:t>
            </a:r>
            <a:r>
              <a:rPr lang="en-US" sz="1400" i="0" dirty="0"/>
              <a:t>The principle of independent assortment predicts that genetic factors on different chromosomes will</a:t>
            </a:r>
            <a:br>
              <a:rPr lang="en-US" sz="1400" i="0" dirty="0"/>
            </a:br>
            <a:r>
              <a:rPr lang="en-US" sz="1400" i="0" dirty="0"/>
              <a:t>not be passed on together; each will be passed on to a different sex cell during meiosis. (a) Linkage predicts that genetic</a:t>
            </a:r>
            <a:br>
              <a:rPr lang="en-US" sz="1400" i="0" dirty="0"/>
            </a:br>
            <a:r>
              <a:rPr lang="en-US" sz="1400" i="0" dirty="0"/>
              <a:t>factors on the same chromosome will tend to be passed on together because it is the chromosomes that separate during meiosis, not individual genes. (b) The predictions about independent assortment and linkage do not hold if chromosomes cross over prior to meiosis. When this occurs, chromosomes break and reattach to their mates, leading to new combinations of genes on each chromosome that can then be passed on to offspring. </a:t>
            </a:r>
          </a:p>
        </p:txBody>
      </p:sp>
      <p:pic>
        <p:nvPicPr>
          <p:cNvPr id="3" name="Picture 2" descr="Independent assortment happens if the genes are on different chromosomes. There are two pairs of parental arrangements. One chromosome has genes uppercase A and lowercase A. Another chromosome has genes uppercase B and lowercase b. Then the possible gametes which are sperms or egg cells have 4 chromosomes. The gene in the first chromosome is uppercase A and uppercase B. In another chromosome is uppercase A and lowercase b. In another chromosome is lowercase a, and uppercase B. In another chromosome is lowercase a, and lowercase b. If the linkage in the parental arrangement is such that if the genes are on the same chromosomes, then there is one pair of chromosomes with uppercase A` uppercase B in one chromatid, and lowercase a and lowercase b in another chromatid of the gene. In this case, the possible gametes, sperms, or eggs are uppercase A uppercase B in one chromatid, and lowercase a lowercase b in another chromatid. In crossing over, the parental combination of chromosomes is uppercase A and uppercase B in one strand and lowercase a lowercase b in another strand. The chromosomes then duplicate during meiosis. This leads to one chromosome with two chromatids of uppercase A and uppercase B each, and another chromosome with two chromatids of lowercase a lowercase b each. The copy of one chromosome touches the copy of its homologous mate so uppercase A uppercase B chromatid touches lowercase a lowercase b chromatid. Chromosomes break and reattach at the point where they touched. So the lowercase b interchanges with the uppercase B in the touching chromosomes. The chromosome combinations that can be passed on to offspring via eggs or sperm. Now one chromosome has uppercase B old chromatid and uppercase A lowercase b new chromatid. Another chromosome has lowercase a uppercase B new chromatid, and lowercase a lowercase b, old chromatid." title="FIGURE 2.10 The principle of independent assortment predicts that genetic factors on different chromosomes wi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638" y="685507"/>
            <a:ext cx="2196725" cy="3971772"/>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Tree>
    <p:extLst>
      <p:ext uri="{BB962C8B-B14F-4D97-AF65-F5344CB8AC3E}">
        <p14:creationId xmlns:p14="http://schemas.microsoft.com/office/powerpoint/2010/main" val="343076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90428"/>
            <a:ext cx="8686800" cy="430887"/>
          </a:xfrm>
        </p:spPr>
        <p:txBody>
          <a:bodyPr/>
          <a:lstStyle/>
          <a:p>
            <a:r>
              <a:rPr lang="en-US" sz="1400" b="1" i="0" dirty="0"/>
              <a:t>FIGURE 2.11 </a:t>
            </a:r>
            <a:r>
              <a:rPr lang="en-US" sz="1400" i="0" dirty="0"/>
              <a:t>Members of the Argentine Forensic Anthropology Team excavating in the Avellaneda cemetery, sector 134, where Karina’s family was secretly buried.</a:t>
            </a:r>
          </a:p>
        </p:txBody>
      </p:sp>
      <p:pic>
        <p:nvPicPr>
          <p:cNvPr id="3" name="Picture 2" descr="Two anthropologists stand by an excavated cemetery and talk. Another anthropologist works inside the excavation pit. There is equipment nearby." title="FIGURE 2.11 Members of the Argentine Forensic Anthropology Team excavating in the Avellaneda cemetery, sector 134, where Karina’s family was secretly buri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059" y="708287"/>
            <a:ext cx="3017883" cy="4719957"/>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14</a:t>
            </a:fld>
            <a:endParaRPr dirty="0"/>
          </a:p>
        </p:txBody>
      </p:sp>
    </p:spTree>
    <p:extLst>
      <p:ext uri="{BB962C8B-B14F-4D97-AF65-F5344CB8AC3E}">
        <p14:creationId xmlns:p14="http://schemas.microsoft.com/office/powerpoint/2010/main" val="77854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FIGURE 2.12 </a:t>
            </a:r>
            <a:r>
              <a:rPr lang="en-US" sz="1400" i="0" dirty="0"/>
              <a:t>Skin color in human populations shows continuous variation, that is, different skin shades grade imperceptibly into one another without sharp breaks. Geneticists have shown that such continuous variation is produced by polygeny, the interaction of many genes to produce a single, observable trait.</a:t>
            </a:r>
          </a:p>
        </p:txBody>
      </p:sp>
      <p:pic>
        <p:nvPicPr>
          <p:cNvPr id="3" name="Picture 2" descr="Photographs of 25 human faces which include men, women, and children are shown. Each of them has a different skin shade." title="FIGURE 2.12 Skin color in human populations shows continuous variation, that is, different skin shades grade imperceptibly into one another without sharp breaks. Geneticists have shown that such continuous variation is produced by polygeny, the interaction of many genes to produce a single, observable tra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247" y="693130"/>
            <a:ext cx="3549506" cy="4517325"/>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15</a:t>
            </a:fld>
            <a:endParaRPr dirty="0"/>
          </a:p>
        </p:txBody>
      </p:sp>
    </p:spTree>
    <p:extLst>
      <p:ext uri="{BB962C8B-B14F-4D97-AF65-F5344CB8AC3E}">
        <p14:creationId xmlns:p14="http://schemas.microsoft.com/office/powerpoint/2010/main" val="218803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88570"/>
            <a:ext cx="8686800" cy="430887"/>
          </a:xfrm>
        </p:spPr>
        <p:txBody>
          <a:bodyPr/>
          <a:lstStyle/>
          <a:p>
            <a:r>
              <a:rPr lang="en-US" sz="1400" b="1" i="0" dirty="0"/>
              <a:t>FIGURE 2.13 </a:t>
            </a:r>
            <a:r>
              <a:rPr lang="en-US" sz="1400" i="0" dirty="0"/>
              <a:t>Only rarely is a single physical trait the result of the action of a single gene. Many traits are the result of gene interaction, involving polygeny or pleiotropy or, as is usually the case, both.</a:t>
            </a:r>
          </a:p>
        </p:txBody>
      </p:sp>
      <p:pic>
        <p:nvPicPr>
          <p:cNvPr id="3" name="Picture 2" descr="Different gene effects. The first is an unusual case of one gene leading to one trait. The genes are represented by four circles, each of a different color. The first circle leads to a triangle-shaped trait, the second circle to a square-shaped trait, the third circle to a star-shaped trait, and the next circle to a diamond-shaped trait. The second case is a polygeny trait where many genes lead to a single trait. Here the four circles of a different color each combine to yield a single square-shaped trait. The next case is pleiotropy, where one gene leads to several traits. This is represented by a single circle leading to a triangle, square, star, and diamond-shaped traits. The last and most unusual case is a combination of polygeny and pleiotropy: many genes are equal to many traits. This is represented by four different colored circles, all four of them combining to form different traits like triangle, square, star, and diamond shape." title="FIGURE 2.13 Only rarely is a single physical trait the result of the action of a single gene. Many traits are the result of gene interaction, involving polygeny or pleiotropy or, as is usually the case, bo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508" y="726216"/>
            <a:ext cx="4714984" cy="4719943"/>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16</a:t>
            </a:fld>
            <a:endParaRPr dirty="0"/>
          </a:p>
        </p:txBody>
      </p:sp>
    </p:spTree>
    <p:extLst>
      <p:ext uri="{BB962C8B-B14F-4D97-AF65-F5344CB8AC3E}">
        <p14:creationId xmlns:p14="http://schemas.microsoft.com/office/powerpoint/2010/main" val="33981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4984"/>
            <a:ext cx="8686800" cy="646331"/>
          </a:xfrm>
        </p:spPr>
        <p:txBody>
          <a:bodyPr/>
          <a:lstStyle/>
          <a:p>
            <a:r>
              <a:rPr lang="en-US" sz="1400" b="1" i="0" dirty="0"/>
              <a:t>FIGURE 2.14 </a:t>
            </a:r>
            <a:r>
              <a:rPr lang="en-US" sz="1400" i="0" dirty="0"/>
              <a:t>For DNA to replicate, a biochemical complex moves along the molecule and “unzips” the double helix, and</a:t>
            </a:r>
            <a:br>
              <a:rPr lang="en-US" sz="1400" i="0" dirty="0"/>
            </a:br>
            <a:r>
              <a:rPr lang="en-US" sz="1400" i="0" dirty="0"/>
              <a:t>two complete copies are rebuilt from appropriate molecules floating in the nucleus. Adenine (A) always attracts thymine (T), and cytosine (C) always attracts guanine (G).</a:t>
            </a:r>
          </a:p>
        </p:txBody>
      </p:sp>
      <p:pic>
        <p:nvPicPr>
          <p:cNvPr id="3" name="Picture 2" descr="A D N A strand is composed of Adenine A, Thymine T, Cytosine C, and Guanine G. G and C are always near each other, T and A are always near each other. D N A replication is caused by a moving biochemical complex, and the main D N A replicates into two streams." title="FIGURE 2.14 For DNA to replicate, a biochemical complex moves along the molecule and “unzips” the double helix, 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736" y="673527"/>
            <a:ext cx="3014528" cy="4564857"/>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17</a:t>
            </a:fld>
            <a:endParaRPr dirty="0"/>
          </a:p>
        </p:txBody>
      </p:sp>
    </p:spTree>
    <p:extLst>
      <p:ext uri="{BB962C8B-B14F-4D97-AF65-F5344CB8AC3E}">
        <p14:creationId xmlns:p14="http://schemas.microsoft.com/office/powerpoint/2010/main" val="426366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88570"/>
            <a:ext cx="8686800" cy="430887"/>
          </a:xfrm>
        </p:spPr>
        <p:txBody>
          <a:bodyPr/>
          <a:lstStyle/>
          <a:p>
            <a:r>
              <a:rPr lang="en-US" sz="1400" i="0" dirty="0"/>
              <a:t>FIGURE 2.15 A nucleated cell is a complex system involving many components. DNA replication and protein synthesis are cellular processes that both involve and affect many cellular components.</a:t>
            </a:r>
          </a:p>
        </p:txBody>
      </p:sp>
      <p:pic>
        <p:nvPicPr>
          <p:cNvPr id="3" name="Picture 2" descr="A nucleated cell has a cell membrane and cytoplasm. The cell consists of a nucleus that has a nuclear membrane. D N A is inside the nuclear membrane. The endoplasmic reticulum with ribosomes surrounds the nucleus. The bean-shaped mitochondria are present inside the cell." title="FIGURE 2.15 A nucleated cell is a complex system involving many components. DNA replication and protein synthesis are cellular processes that both involve and affect many cellular compon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526" y="807189"/>
            <a:ext cx="7130949" cy="4630588"/>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18</a:t>
            </a:fld>
            <a:endParaRPr dirty="0"/>
          </a:p>
        </p:txBody>
      </p:sp>
    </p:spTree>
    <p:extLst>
      <p:ext uri="{BB962C8B-B14F-4D97-AF65-F5344CB8AC3E}">
        <p14:creationId xmlns:p14="http://schemas.microsoft.com/office/powerpoint/2010/main" val="22071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44097"/>
            <a:ext cx="8686800" cy="1077218"/>
          </a:xfrm>
        </p:spPr>
        <p:txBody>
          <a:bodyPr/>
          <a:lstStyle/>
          <a:p>
            <a:r>
              <a:rPr lang="en-US" sz="1400" b="1" i="0" dirty="0"/>
              <a:t>FIGURE 2.16 </a:t>
            </a:r>
            <a:r>
              <a:rPr lang="en-US" sz="1400" i="0" dirty="0"/>
              <a:t>Each genotype has its own norm of reaction, specifying how the developing organism will respond to various environments. How many eye cells (</a:t>
            </a:r>
            <a:r>
              <a:rPr lang="en-US" sz="1400" dirty="0"/>
              <a:t>ommatidia</a:t>
            </a:r>
            <a:r>
              <a:rPr lang="en-US" sz="1400" i="0" dirty="0"/>
              <a:t>) a fruit fly develops depends both on that fly’s genotype and on the environmental temperature at which development takes place. Not only does the same genotype produce different phenotypes at different temperatures, but also different genotypes may produce the same phenotype at the same temperatures (Levins and Lewontin 1985, 91).</a:t>
            </a:r>
          </a:p>
        </p:txBody>
      </p:sp>
      <p:pic>
        <p:nvPicPr>
          <p:cNvPr id="3" name="Picture 2" descr="A graph of the Number of ommatidia from 10 to 1000, versus Temperature in degrees Celsius from 0 to 30. The line goes from (15, 1000) to (30, 800) for wild, from (15, 160) to (30, 300) for infrabar, and from (15, 180) to (30, 60) for ultrabar. All values are estimated." title="FIGURE 2.16 Each genotype has its own norm of reaction, specifying how the developing organism will respond to various environments. How many eye cells (ommatidia) a fruit fly develops depends both on that fly’s genotype and on the environmental temperature at which development takes place. Not only does the same genotype produce different phenotypes at different temperatures, but also different genotypes may produce the same phenotype at the same temperatures (Levins and Lewontin 1985,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3644" y="682559"/>
            <a:ext cx="2756713" cy="4120295"/>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19</a:t>
            </a:fld>
            <a:endParaRPr dirty="0"/>
          </a:p>
        </p:txBody>
      </p:sp>
    </p:spTree>
    <p:extLst>
      <p:ext uri="{BB962C8B-B14F-4D97-AF65-F5344CB8AC3E}">
        <p14:creationId xmlns:p14="http://schemas.microsoft.com/office/powerpoint/2010/main" val="344451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228600" y="2104039"/>
            <a:ext cx="8686800" cy="2353850"/>
          </a:xfrm>
          <a:prstGeom prst="rect">
            <a:avLst/>
          </a:prstGeom>
        </p:spPr>
        <p:txBody>
          <a:bodyPr vert="horz" wrap="square" lIns="0" tIns="136525" rIns="0" bIns="0" rtlCol="0">
            <a:spAutoFit/>
          </a:bodyPr>
          <a:lstStyle/>
          <a:p>
            <a:pPr marL="1270" algn="ctr">
              <a:lnSpc>
                <a:spcPct val="100000"/>
              </a:lnSpc>
            </a:pPr>
            <a:r>
              <a:rPr lang="en-US" sz="3600" spc="-10" dirty="0"/>
              <a:t>Chapter 02</a:t>
            </a:r>
            <a:br>
              <a:rPr lang="en-US" sz="3600" dirty="0"/>
            </a:br>
            <a:br>
              <a:rPr lang="en-US" sz="3600" dirty="0"/>
            </a:br>
            <a:r>
              <a:rPr lang="en-US" sz="3600" i="0" spc="-5" dirty="0">
                <a:solidFill>
                  <a:srgbClr val="4D81BE"/>
                </a:solidFill>
              </a:rPr>
              <a:t>Why is evolution important</a:t>
            </a:r>
            <a:br>
              <a:rPr lang="en-US" sz="3600" i="0" spc="-5" dirty="0">
                <a:solidFill>
                  <a:srgbClr val="4D81BE"/>
                </a:solidFill>
              </a:rPr>
            </a:br>
            <a:r>
              <a:rPr lang="en-US" sz="3600" i="0" spc="-5" dirty="0">
                <a:solidFill>
                  <a:srgbClr val="4D81BE"/>
                </a:solidFill>
              </a:rPr>
              <a:t>to anthropologists?</a:t>
            </a:r>
          </a:p>
        </p:txBody>
      </p:sp>
      <p:sp>
        <p:nvSpPr>
          <p:cNvPr id="9"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7"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a:t>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55825"/>
            <a:ext cx="8686800" cy="861774"/>
          </a:xfrm>
        </p:spPr>
        <p:txBody>
          <a:bodyPr/>
          <a:lstStyle/>
          <a:p>
            <a:r>
              <a:rPr lang="en-US" sz="1400" b="1" i="0" dirty="0"/>
              <a:t>FIGURE 2.17 </a:t>
            </a:r>
            <a:r>
              <a:rPr lang="en-US" sz="1400" i="0" dirty="0"/>
              <a:t>Comparison of norms of reaction for variant fruit fly genotypes in variant environments shows two things: (1) some genotypes always do better than others at any temperature, and (2) no single genotype does better than</a:t>
            </a:r>
            <a:br>
              <a:rPr lang="en-US" sz="1400" i="0" dirty="0"/>
            </a:br>
            <a:r>
              <a:rPr lang="en-US" sz="1400" i="0" dirty="0"/>
              <a:t>all the rest at every temperature. Such evidence argues against the concept of a single, ideal genotype that is supposed to be produced deterministically by the genes (Levins and Lewontin 1985, 92).</a:t>
            </a:r>
          </a:p>
        </p:txBody>
      </p:sp>
      <p:pic>
        <p:nvPicPr>
          <p:cNvPr id="3" name="Picture 2" descr="The graph is plotted for viability percent from 0 to 60, versus the temperature in Celsius from 14 to 26 degrees. Each genotype 1, 2, 3, 4, 5 has varying paths like one rising and falling, one falling steeply and plateauing, some falling and plateauing even among the same genotypes. One genotype 4, starts at (14, 50), falls to (21, 35), and then goes to (26, 35). One genotype 1, starts at (14, 20), rises to (21, 45), and then falls to (26, 30). One genotype 4, starts at (14, 58), falls to (21, 30), and then plateaus and reaches (26, 30). One genotype 1, starts at (14, 18), rises to (21, 38), and then falls to (26, 29). One genotype 5, starts at (14, 52), falls to (21, 43), and then further falls to (26, 18). One genotype 3, starts at (14, 43) falls to (21, 28) and then reaches (26, 20). One genotype 3, starts at (14, 34), slowly falls to (21, 33), and further falls to (26, 18). One genotype 5 starts at (14, 37), rises to (21, 43), and then falls to (26, 17). One genotype 2 starts at (14, 62), falls to (21, 15), and then plateaus at (26, 15). One genotype 2 starts at (14, 47), falls to (21, 43), and then falls further to (26, 14). All values are estimated." title="FIGURE 2.17 Comparison of norms of reaction for variant fruit fly genotypes in variant environments shows two things: (1) some genotypes always do better than others at any temperature, and (2) no single genotype does better th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163" y="672337"/>
            <a:ext cx="5351674" cy="4341496"/>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20</a:t>
            </a:fld>
            <a:endParaRPr dirty="0"/>
          </a:p>
        </p:txBody>
      </p:sp>
    </p:spTree>
    <p:extLst>
      <p:ext uri="{BB962C8B-B14F-4D97-AF65-F5344CB8AC3E}">
        <p14:creationId xmlns:p14="http://schemas.microsoft.com/office/powerpoint/2010/main" val="344178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4984"/>
            <a:ext cx="8686800" cy="646331"/>
          </a:xfrm>
        </p:spPr>
        <p:txBody>
          <a:bodyPr/>
          <a:lstStyle/>
          <a:p>
            <a:r>
              <a:rPr lang="en-US" sz="1400" b="1" i="0" dirty="0"/>
              <a:t>FIGURE 2.18 </a:t>
            </a:r>
            <a:r>
              <a:rPr lang="en-US" sz="1400" i="0" dirty="0"/>
              <a:t>Many species, including beavers, construct key features of their own ecological niches. Beaver dams modify selection pressures experienced by beavers, but they also alter selection pressures experienced by neighboring species whose own niches are altered by the presence of the beaver dam in their habitats.</a:t>
            </a:r>
          </a:p>
        </p:txBody>
      </p:sp>
      <p:pic>
        <p:nvPicPr>
          <p:cNvPr id="3" name="Picture 2" descr="A beaver stands in marshland near a river." title="FIGURE 2.18 Many species, including beavers, construct key features of their own ecological niches. Beaver dams modify selection pressures experienced by beavers, but they also alter selection pressures experienced by neighboring species whose own niches are altered by the presence of the beaver dam in their habita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9951" y="672105"/>
            <a:ext cx="3064099" cy="4597758"/>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21</a:t>
            </a:fld>
            <a:endParaRPr dirty="0"/>
          </a:p>
        </p:txBody>
      </p:sp>
    </p:spTree>
    <p:extLst>
      <p:ext uri="{BB962C8B-B14F-4D97-AF65-F5344CB8AC3E}">
        <p14:creationId xmlns:p14="http://schemas.microsoft.com/office/powerpoint/2010/main" val="196868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14817"/>
            <a:ext cx="8686800" cy="861774"/>
          </a:xfrm>
        </p:spPr>
        <p:txBody>
          <a:bodyPr/>
          <a:lstStyle/>
          <a:p>
            <a:r>
              <a:rPr lang="en-US" sz="1400" b="1" i="0" dirty="0"/>
              <a:t>FIGURE 2.19 </a:t>
            </a:r>
            <a:r>
              <a:rPr lang="en-US" sz="1400" i="0" dirty="0"/>
              <a:t>The scope of evolutionary theory has broadened and deepened over time. Evolutionary theorists Massimo Pigliucci and Gerd Müller represent these changes in this graphic. Darwin’s original views are within the inner oval; the features added by the Modern Synthesis are encompassed within the middle oval; and new developments in</a:t>
            </a:r>
            <a:br>
              <a:rPr lang="en-US" sz="1400" i="0" dirty="0"/>
            </a:br>
            <a:r>
              <a:rPr lang="en-US" sz="1400" i="0" dirty="0"/>
              <a:t>evolutionary biology that may presage a new, extended synthesis, are included in the outermost oval.</a:t>
            </a:r>
          </a:p>
        </p:txBody>
      </p:sp>
      <p:pic>
        <p:nvPicPr>
          <p:cNvPr id="3" name="Picture 2" descr="The Evo-Devo theory is represented by three oval shapes that set one within each other. The outermost oval shape reads, Plasticity and accommodation, Niche construction, Epigenetic inheritance, Replicator theory, Evolvability, Multilevel selection, and Genomic evolution. The oval in the middle reads, Gene mutation, Mendelian inheritance, Population genetics, and Speciation and trends. The innermost oval reads, Variation, Inheritance, and Natural selection." title="FIGURE 2.19 The scope of evolutionary theory has broadened and deepened over time. Evolutionary theorists Massimo Pigliucci and Gerd Müller represent these changes in this graphic. Darwin’s original views are within the inner oval; the features added by the Modern Synthesis are encompassed within the middle oval; and new developments 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978" y="951899"/>
            <a:ext cx="6082045" cy="4059607"/>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22</a:t>
            </a:fld>
            <a:endParaRPr dirty="0"/>
          </a:p>
        </p:txBody>
      </p:sp>
    </p:spTree>
    <p:extLst>
      <p:ext uri="{BB962C8B-B14F-4D97-AF65-F5344CB8AC3E}">
        <p14:creationId xmlns:p14="http://schemas.microsoft.com/office/powerpoint/2010/main" val="199658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5689252"/>
            <a:ext cx="8686800" cy="430887"/>
          </a:xfrm>
        </p:spPr>
        <p:txBody>
          <a:bodyPr/>
          <a:lstStyle/>
          <a:p>
            <a:pPr algn="l"/>
            <a:r>
              <a:rPr lang="en-US" sz="1400" i="0" dirty="0">
                <a:solidFill>
                  <a:schemeClr val="tx1"/>
                </a:solidFill>
              </a:rPr>
              <a:t> </a:t>
            </a:r>
            <a:r>
              <a:rPr lang="en-US" sz="1400" i="0" spc="-5" dirty="0">
                <a:solidFill>
                  <a:schemeClr val="tx1"/>
                </a:solidFill>
              </a:rPr>
              <a:t>Why is evolution important</a:t>
            </a:r>
            <a:br>
              <a:rPr lang="en-US" sz="1400" i="0" spc="-5" dirty="0">
                <a:solidFill>
                  <a:schemeClr val="tx1"/>
                </a:solidFill>
              </a:rPr>
            </a:br>
            <a:r>
              <a:rPr lang="en-US" sz="1400" i="0" spc="-5" dirty="0">
                <a:solidFill>
                  <a:schemeClr val="tx1"/>
                </a:solidFill>
              </a:rPr>
              <a:t>  to anthropologists?</a:t>
            </a:r>
            <a:endParaRPr lang="en-US" sz="1400" i="0" dirty="0">
              <a:solidFill>
                <a:schemeClr val="tx1"/>
              </a:solidFill>
            </a:endParaRPr>
          </a:p>
        </p:txBody>
      </p:sp>
      <p:pic>
        <p:nvPicPr>
          <p:cNvPr id="3" name="Picture 2" descr="Nu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605" y="484504"/>
            <a:ext cx="5512789" cy="5204041"/>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Tree>
    <p:extLst>
      <p:ext uri="{BB962C8B-B14F-4D97-AF65-F5344CB8AC3E}">
        <p14:creationId xmlns:p14="http://schemas.microsoft.com/office/powerpoint/2010/main" val="33976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FIGURE 2.1 </a:t>
            </a:r>
            <a:r>
              <a:rPr lang="en-US" sz="1400" i="0" dirty="0"/>
              <a:t>Major locations discussed in Chapter 2.</a:t>
            </a:r>
          </a:p>
        </p:txBody>
      </p:sp>
      <p:pic>
        <p:nvPicPr>
          <p:cNvPr id="3" name="Picture 2" descr="The world map shows Seine River Basin in France and The Galapagos Islands in Ecuador." title="FIGURE 2.1 Major locations discussed in Chapt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89" y="1627143"/>
            <a:ext cx="8182622" cy="3990923"/>
          </a:xfrm>
          <a:prstGeom prst="rect">
            <a:avLst/>
          </a:prstGeom>
        </p:spPr>
      </p:pic>
      <p:sp>
        <p:nvSpPr>
          <p:cNvPr id="7"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Tree>
    <p:extLst>
      <p:ext uri="{BB962C8B-B14F-4D97-AF65-F5344CB8AC3E}">
        <p14:creationId xmlns:p14="http://schemas.microsoft.com/office/powerpoint/2010/main" val="166308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FIGURE 2.2 </a:t>
            </a:r>
            <a:r>
              <a:rPr lang="en-US" sz="1400" i="0" dirty="0"/>
              <a:t>Charles Darwin and Alfred Russel Wallace explained the pattern of distribution of living species of organisms (such as the various species of finches living on the Galápagos Islands) by arguing that all the variants had evolved</a:t>
            </a:r>
            <a:br>
              <a:rPr lang="en-US" sz="1400" i="0" dirty="0"/>
            </a:br>
            <a:r>
              <a:rPr lang="en-US" sz="1400" i="0" dirty="0"/>
              <a:t>from a single ancestral species.</a:t>
            </a:r>
          </a:p>
        </p:txBody>
      </p:sp>
      <p:pic>
        <p:nvPicPr>
          <p:cNvPr id="3" name="Picture 2" descr="Illustrations of various types of finches are shown. Warbler Finch, Small insectivorous tree finch, Large insectivorous tree finch, Medium insectivorous tree finch, and woodpecker finch are found on the tree branches. Others on the ground are Medium ground finch, large ground finch seed eater, small ground finch seed eater, and large cactus ground finch." title="FIGURE 2.2 Charles Darwin and Alfred Russel Wallace explained the pattern of distribution of living species of organisms (such as the various species of finches living on the Galápagos Islands) by arguing that all the variants had evolv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122" y="780483"/>
            <a:ext cx="4809755" cy="4572050"/>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Tree>
    <p:extLst>
      <p:ext uri="{BB962C8B-B14F-4D97-AF65-F5344CB8AC3E}">
        <p14:creationId xmlns:p14="http://schemas.microsoft.com/office/powerpoint/2010/main" val="897429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57210"/>
            <a:ext cx="8686800" cy="861774"/>
          </a:xfrm>
        </p:spPr>
        <p:txBody>
          <a:bodyPr/>
          <a:lstStyle/>
          <a:p>
            <a:r>
              <a:rPr lang="en-US" sz="1400" b="1" i="0" dirty="0"/>
              <a:t>FIGURE 2.3 </a:t>
            </a:r>
            <a:r>
              <a:rPr lang="en-US" sz="1400" i="0" dirty="0"/>
              <a:t>A modern biological taxonomy based on the Linnaean classification (popular names are in parentheses). Organisms sharing structural similarities are still grouped together, but their similarities are understood to be the result of common ancestry, indicated by the horizontal line connecting them. Thus, Paninae (chimpanzees, gorillas, and bonobos) and Homininae (human beings) all share a recent common ancestor.</a:t>
            </a:r>
          </a:p>
        </p:txBody>
      </p:sp>
      <p:pic>
        <p:nvPicPr>
          <p:cNvPr id="3" name="Picture 2" descr="A chart shows the subdivisions of the animal kingdom. The animal kingdom is divided into sub-kingdoms protozoa and metazoa. The metazoa is divided into the following Phyla: Porifera such as sponges, Coelenterata such as corals and jellyfish, Platyhelminthes such as flatworms, Nemertea, Bryozoa, Mollusca such as oysters, squids, and octopus, Annelida such as segmented worms, Arthropoda, and Chordata. Arthropoda is further sub-divided into Crustacean such as lobster and crab, Arachnida insecta such as spiders and scorpions. Chordata is further sub-divided into subphyla of vertebrata and invertebrate chordates. Vertebrata is further sub-divided into classes: Pisces such as fish; Amphibia such as salamanders and frogs; Reptilia such as dinosaurs, snakes, lizards, and crocodiles; Aves such as birds, and Mammalia. Mammalia is further sub-divided into subclasses, Prototheria Monotremes such as platypus and spiny anteater; Metatheria Marsupials such as kangaroo and opossum; and Eutheria placentals. Eutheria is further sub-divided into orders like Carnivora such as bears, dogs, cats; Perissodactyla such as horses and rhinos; Artiodactyla such as cows, pigs, hippos, camels, deer; Proboscidea such as elephants; Rodentia such as rats, squirrels, beavers; Chiroptera such as bats; Insectivora such as shrews and moles; and primates. Primates are further sub-divided into suborders, Prosimii, and Anthropoidea. Prosimii is further sub-divided into superfamilies, Lemuroidea such as Lemur; Lorisoidea such as Loris; Tarsioidea such as Tarsier. Anthropoidea is further sub-divided into superfamilies, Ceboidea, Cercopithecoidea, and Hominoidea. Ceboidea is sub-divided into families, callithricidae such as marmoset; Cebidae such as spider, woolly, squirrel; Cercopithecoidea is sub-divided into families Cercopithecidae. Hominoidea is further sub-divided into families: Hyobatidae such as Gibbon, siamang; Pongidae such as the Orangutan; Hominidae. Cercopithecidae is sub-divided into subfamilies: Cercopithecinae such as Baboon, macaque; colobinae such as Langur. Hominidae is divided into subfamilies Paninae such as Chimpanzee, gorilla, bonobo; Homininae such as humans." title="FIGURE 2.3 A modern biological taxonomy based on the Linnaean classification (popular names are in parentheses). Organisms sharing structural similarities are still grouped together, but their similarities are understood to be the result of common ancestry, indicated by the horizontal line connecting them. Thus, Paninae (chimpanzees, gorillas, and bonobos) and Homininae (human beings) all share a recent common ances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739" y="683057"/>
            <a:ext cx="4972523" cy="4299947"/>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Tree>
    <p:extLst>
      <p:ext uri="{BB962C8B-B14F-4D97-AF65-F5344CB8AC3E}">
        <p14:creationId xmlns:p14="http://schemas.microsoft.com/office/powerpoint/2010/main" val="306886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FIGURE 2.4 </a:t>
            </a:r>
            <a:r>
              <a:rPr lang="en-US" sz="1400" i="0" dirty="0"/>
              <a:t>Jean-Baptiste de Monet de Lamarck. Lamarck wanted to preserve the traditional view of a harmonious living world, but his interpretation of the evidence of fossils eventually undermined exactly the view he was trying to defend.</a:t>
            </a:r>
          </a:p>
        </p:txBody>
      </p:sp>
      <p:pic>
        <p:nvPicPr>
          <p:cNvPr id="3" name="Picture 2" descr="Portrait of French naturalist Jean Baptiste de Monet de Lamarck who stands and wears a shirt, coat and waistcoat with a ruffle." title="FIGURE 2.4 Jean-Baptiste de Monet de Lamarck. Lamarck wanted to preserve the traditional view of a harmonious living world, but his interpretation of the evidence of fossils eventually undermined exactly the view he was trying to defe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699" y="688937"/>
            <a:ext cx="3252602" cy="4518072"/>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Tree>
    <p:extLst>
      <p:ext uri="{BB962C8B-B14F-4D97-AF65-F5344CB8AC3E}">
        <p14:creationId xmlns:p14="http://schemas.microsoft.com/office/powerpoint/2010/main" val="339497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FIGURE 2.5 </a:t>
            </a:r>
            <a:r>
              <a:rPr lang="en-US" sz="1400" i="0" dirty="0"/>
              <a:t>Lamarckian transformational evolution and Darwinian variational evolution offer two different explanations</a:t>
            </a:r>
            <a:br>
              <a:rPr lang="en-US" sz="1400" i="0" dirty="0"/>
            </a:br>
            <a:r>
              <a:rPr lang="en-US" sz="1400" i="0" dirty="0"/>
              <a:t>for how the panda got its “thumb.” The thumb is actually an elongated wristbone that aids pandas in stripping bamboo</a:t>
            </a:r>
            <a:br>
              <a:rPr lang="en-US" sz="1400" i="0" dirty="0"/>
            </a:br>
            <a:r>
              <a:rPr lang="en-US" sz="1400" i="0" dirty="0"/>
              <a:t>leaves, their favorite food, from bamboo stalks.</a:t>
            </a:r>
          </a:p>
        </p:txBody>
      </p:sp>
      <p:pic>
        <p:nvPicPr>
          <p:cNvPr id="3" name="Picture 2" descr="The thumb or wrist bone of a Panda with long nails strips the bamboo stalk." title="FIGURE 2.5 Lamarckian transformational evolution and Darwinian variational evolution offer two different explana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828" y="698970"/>
            <a:ext cx="3016344" cy="4545134"/>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Tree>
    <p:extLst>
      <p:ext uri="{BB962C8B-B14F-4D97-AF65-F5344CB8AC3E}">
        <p14:creationId xmlns:p14="http://schemas.microsoft.com/office/powerpoint/2010/main" val="175205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fr-FR" sz="1400" b="1" i="0" dirty="0"/>
              <a:t>FIGURE 2.6 </a:t>
            </a:r>
            <a:r>
              <a:rPr lang="fr-FR" sz="1400" i="0" dirty="0"/>
              <a:t>Charles Darwin (1809–1882).</a:t>
            </a:r>
            <a:endParaRPr lang="en-US" sz="1400" i="0" dirty="0"/>
          </a:p>
        </p:txBody>
      </p:sp>
      <p:pic>
        <p:nvPicPr>
          <p:cNvPr id="3" name="Picture 2" descr="Portrait of Charles Darwin in which he wears a suit and sits on a chair." title="FIGURE 2.6 Charles Darwin (1809–18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055" y="747047"/>
            <a:ext cx="4201891" cy="4838141"/>
          </a:xfrm>
          <a:prstGeom prst="rect">
            <a:avLst/>
          </a:prstGeom>
        </p:spPr>
      </p:pic>
      <p:sp>
        <p:nvSpPr>
          <p:cNvPr id="6" name="object 5"/>
          <p:cNvSpPr txBox="1">
            <a:spLocks noGrp="1"/>
          </p:cNvSpPr>
          <p:nvPr>
            <p:ph type="ftr" sz="quarter" idx="5"/>
          </p:nvPr>
        </p:nvSpPr>
        <p:spPr>
          <a:xfrm>
            <a:off x="1244600" y="6540500"/>
            <a:ext cx="1675130" cy="141064"/>
          </a:xfrm>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a:t>
            </a:r>
            <a:r>
              <a:rPr lang="en-US" dirty="0"/>
              <a:t>1</a:t>
            </a:r>
            <a:endParaRPr dirty="0"/>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Tree>
    <p:extLst>
      <p:ext uri="{BB962C8B-B14F-4D97-AF65-F5344CB8AC3E}">
        <p14:creationId xmlns:p14="http://schemas.microsoft.com/office/powerpoint/2010/main" val="2179940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TotalTime>
  <Words>1331</Words>
  <Application>Microsoft Office PowerPoint</Application>
  <PresentationFormat>On-screen Show (4:3)</PresentationFormat>
  <Paragraphs>85</Paragraphs>
  <Slides>22</Slides>
  <Notes>21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Calibri</vt:lpstr>
      <vt:lpstr>Office Theme</vt:lpstr>
      <vt:lpstr>Anthropology  by Robert H. Lavenda and Emily A. Schultz</vt:lpstr>
      <vt:lpstr>Chapter 02  Why is evolution important to anthropologists?</vt:lpstr>
      <vt:lpstr> Why is evolution important   to anthropologists?</vt:lpstr>
      <vt:lpstr>FIGURE 2.1 Major locations discussed in Chapter 2.</vt:lpstr>
      <vt:lpstr>FIGURE 2.2 Charles Darwin and Alfred Russel Wallace explained the pattern of distribution of living species of organisms (such as the various species of finches living on the Galápagos Islands) by arguing that all the variants had evolved from a single ancestral species.</vt:lpstr>
      <vt:lpstr>FIGURE 2.3 A modern biological taxonomy based on the Linnaean classification (popular names are in parentheses). Organisms sharing structural similarities are still grouped together, but their similarities are understood to be the result of common ancestry, indicated by the horizontal line connecting them. Thus, Paninae (chimpanzees, gorillas, and bonobos) and Homininae (human beings) all share a recent common ancestor.</vt:lpstr>
      <vt:lpstr>FIGURE 2.4 Jean-Baptiste de Monet de Lamarck. Lamarck wanted to preserve the traditional view of a harmonious living world, but his interpretation of the evidence of fossils eventually undermined exactly the view he was trying to defend.</vt:lpstr>
      <vt:lpstr>FIGURE 2.5 Lamarckian transformational evolution and Darwinian variational evolution offer two different explanations for how the panda got its “thumb.” The thumb is actually an elongated wristbone that aids pandas in stripping bamboo leaves, their favorite food, from bamboo stalks.</vt:lpstr>
      <vt:lpstr>FIGURE 2.6 Charles Darwin (1809–1882).</vt:lpstr>
      <vt:lpstr>FIGURE 2.7 How did wings evolve for flight? Gould and Vrba (1982) suggest that appendages on early insects were for body cooling but later exapted for flying once they had reached a certain size or shape.</vt:lpstr>
      <vt:lpstr>FIGURE 2.8 Mendel crossbred peas with red flowers and peas with white flowers (the parental, or Pl, generation). This produced a generation (F1) of only red flowers. When Mendel crossed red-flowered peas from the F1 generation, they produced the F2 generation of peas in which there were approximately three red-flowered plants for every one plant with white flowers. This 3:1 ratio of red to white flowers, together with the reappearance of white flowers, could be explained if each plant had two genetic factors and the factor for red flowers was dominant. Only a plant with two factors for white flowers would produce white flowers, whereas red flowers would appear in every plant that had at least one factor for red.</vt:lpstr>
      <vt:lpstr>FIGURE 2.9 Cells divide in two different ways: (a) in mitosis, ordinary body cells double the number of chromosomes they contain before dividing so that each daughter cell carries a full copy of the genetic information in the mother cell; (b) meiosis occurs only when sex cells (sperm or eggs) are produced. In meiosis, each daughter cell retains only half the genetic material of the mother cell; the other half will be supplied when sperm and egg join in fertilization.</vt:lpstr>
      <vt:lpstr>FIGURE 2.10 The principle of independent assortment predicts that genetic factors on different chromosomes will not be passed on together; each will be passed on to a different sex cell during meiosis. (a) Linkage predicts that genetic factors on the same chromosome will tend to be passed on together because it is the chromosomes that separate during meiosis, not individual genes. (b) The predictions about independent assortment and linkage do not hold if chromosomes cross over prior to meiosis. When this occurs, chromosomes break and reattach to their mates, leading to new combinations of genes on each chromosome that can then be passed on to offspring. </vt:lpstr>
      <vt:lpstr>FIGURE 2.11 Members of the Argentine Forensic Anthropology Team excavating in the Avellaneda cemetery, sector 134, where Karina’s family was secretly buried.</vt:lpstr>
      <vt:lpstr>FIGURE 2.12 Skin color in human populations shows continuous variation, that is, different skin shades grade imperceptibly into one another without sharp breaks. Geneticists have shown that such continuous variation is produced by polygeny, the interaction of many genes to produce a single, observable trait.</vt:lpstr>
      <vt:lpstr>FIGURE 2.13 Only rarely is a single physical trait the result of the action of a single gene. Many traits are the result of gene interaction, involving polygeny or pleiotropy or, as is usually the case, both.</vt:lpstr>
      <vt:lpstr>FIGURE 2.14 For DNA to replicate, a biochemical complex moves along the molecule and “unzips” the double helix, and two complete copies are rebuilt from appropriate molecules floating in the nucleus. Adenine (A) always attracts thymine (T), and cytosine (C) always attracts guanine (G).</vt:lpstr>
      <vt:lpstr>FIGURE 2.15 A nucleated cell is a complex system involving many components. DNA replication and protein synthesis are cellular processes that both involve and affect many cellular components.</vt:lpstr>
      <vt:lpstr>FIGURE 2.16 Each genotype has its own norm of reaction, specifying how the developing organism will respond to various environments. How many eye cells (ommatidia) a fruit fly develops depends both on that fly’s genotype and on the environmental temperature at which development takes place. Not only does the same genotype produce different phenotypes at different temperatures, but also different genotypes may produce the same phenotype at the same temperatures (Levins and Lewontin 1985, 91).</vt:lpstr>
      <vt:lpstr>FIGURE 2.17 Comparison of norms of reaction for variant fruit fly genotypes in variant environments shows two things: (1) some genotypes always do better than others at any temperature, and (2) no single genotype does better than all the rest at every temperature. Such evidence argues against the concept of a single, ideal genotype that is supposed to be produced deterministically by the genes (Levins and Lewontin 1985, 92).</vt:lpstr>
      <vt:lpstr>FIGURE 2.18 Many species, including beavers, construct key features of their own ecological niches. Beaver dams modify selection pressures experienced by beavers, but they also alter selection pressures experienced by neighboring species whose own niches are altered by the presence of the beaver dam in their habitats.</vt:lpstr>
      <vt:lpstr>FIGURE 2.19 The scope of evolutionary theory has broadened and deepened over time. Evolutionary theorists Massimo Pigliucci and Gerd Müller represent these changes in this graphic. Darwin’s original views are within the inner oval; the features added by the Modern Synthesis are encompassed within the middle oval; and new developments in evolutionary biology that may presage a new, extended synthesis, are included in the outermost oval.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O'BRIEN, Maeve</cp:lastModifiedBy>
  <cp:revision>93</cp:revision>
  <dcterms:created xsi:type="dcterms:W3CDTF">2020-02-29T09:02:36Z</dcterms:created>
  <dcterms:modified xsi:type="dcterms:W3CDTF">2020-11-27T18:13:03Z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y fmtid="{D5CDD505-2E9C-101B-9397-08002B2CF9AE}" pid="5" name="MSIP_Label_be5cb09a-2992-49d6-8ac9-5f63e7b1ad2f_Enabled">
    <vt:lpwstr>true</vt:lpwstr>
  </property>
  <property fmtid="{D5CDD505-2E9C-101B-9397-08002B2CF9AE}" pid="6" name="MSIP_Label_be5cb09a-2992-49d6-8ac9-5f63e7b1ad2f_SetDate">
    <vt:lpwstr>2020-11-27T18:13:02Z</vt:lpwstr>
  </property>
  <property fmtid="{D5CDD505-2E9C-101B-9397-08002B2CF9AE}" pid="7" name="MSIP_Label_be5cb09a-2992-49d6-8ac9-5f63e7b1ad2f_Method">
    <vt:lpwstr>Standard</vt:lpwstr>
  </property>
  <property fmtid="{D5CDD505-2E9C-101B-9397-08002B2CF9AE}" pid="8" name="MSIP_Label_be5cb09a-2992-49d6-8ac9-5f63e7b1ad2f_Name">
    <vt:lpwstr>Controlled</vt:lpwstr>
  </property>
  <property fmtid="{D5CDD505-2E9C-101B-9397-08002B2CF9AE}" pid="9" name="MSIP_Label_be5cb09a-2992-49d6-8ac9-5f63e7b1ad2f_SiteId">
    <vt:lpwstr>91761b62-4c45-43f5-9f0e-be8ad9b551ff</vt:lpwstr>
  </property>
  <property fmtid="{D5CDD505-2E9C-101B-9397-08002B2CF9AE}" pid="10" name="MSIP_Label_be5cb09a-2992-49d6-8ac9-5f63e7b1ad2f_ActionId">
    <vt:lpwstr>88e6b66b-ca61-4c30-90ac-0000dc9bb63f</vt:lpwstr>
  </property>
  <property fmtid="{D5CDD505-2E9C-101B-9397-08002B2CF9AE}" pid="11" name="MSIP_Label_be5cb09a-2992-49d6-8ac9-5f63e7b1ad2f_ContentBits">
    <vt:lpwstr>0</vt:lpwstr>
  </property>
</Properties>
</file>