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Lst>
  <p:sldIdLst>
    <p:sldId id="256" r:id="rId3"/>
    <p:sldId id="257" r:id="rId4"/>
    <p:sldId id="264" r:id="rId5"/>
    <p:sldId id="265" r:id="rId6"/>
    <p:sldId id="258" r:id="rId7"/>
    <p:sldId id="259" r:id="rId8"/>
    <p:sldId id="272" r:id="rId9"/>
    <p:sldId id="260" r:id="rId10"/>
    <p:sldId id="279" r:id="rId11"/>
    <p:sldId id="282" r:id="rId12"/>
    <p:sldId id="273" r:id="rId13"/>
    <p:sldId id="261" r:id="rId14"/>
    <p:sldId id="274" r:id="rId15"/>
    <p:sldId id="262" r:id="rId16"/>
    <p:sldId id="267" r:id="rId17"/>
    <p:sldId id="269" r:id="rId18"/>
    <p:sldId id="283" r:id="rId19"/>
    <p:sldId id="284" r:id="rId20"/>
    <p:sldId id="270" r:id="rId21"/>
    <p:sldId id="271" r:id="rId22"/>
    <p:sldId id="280"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A20B1A"/>
    <a:srgbClr val="5F8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20"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337931" y="586409"/>
            <a:ext cx="8488017" cy="566530"/>
          </a:xfrm>
          <a:prstGeom prst="rect">
            <a:avLst/>
          </a:prstGeom>
        </p:spPr>
        <p:txBody>
          <a:bodyPr vert="horz" lIns="91440" tIns="45720" rIns="91440" bIns="45720" rtlCol="0" anchor="t">
            <a:normAutofit/>
          </a:bodyPr>
          <a:lstStyle>
            <a:lvl1pPr algn="ctr">
              <a:defRPr sz="2700" b="1" i="1"/>
            </a:lvl1pPr>
          </a:lstStyle>
          <a:p>
            <a:r>
              <a:rPr lang="en-US" dirty="0"/>
              <a:t>Title</a:t>
            </a:r>
          </a:p>
        </p:txBody>
      </p:sp>
      <p:sp>
        <p:nvSpPr>
          <p:cNvPr id="6" name="Picture Placeholder 5"/>
          <p:cNvSpPr>
            <a:spLocks noGrp="1"/>
          </p:cNvSpPr>
          <p:nvPr>
            <p:ph type="pic" sz="quarter" idx="10"/>
          </p:nvPr>
        </p:nvSpPr>
        <p:spPr>
          <a:xfrm>
            <a:off x="2782957" y="1808921"/>
            <a:ext cx="3578088"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338138" y="1152525"/>
            <a:ext cx="8488362" cy="477838"/>
          </a:xfrm>
          <a:prstGeom prst="rect">
            <a:avLst/>
          </a:prstGeom>
        </p:spPr>
        <p:txBody>
          <a:bodyPr/>
          <a:lstStyle>
            <a:lvl1pPr marL="0" indent="0" algn="ctr">
              <a:buNone/>
              <a:defRPr sz="1800">
                <a:solidFill>
                  <a:srgbClr val="1F497D"/>
                </a:solidFill>
              </a:defRPr>
            </a:lvl1pPr>
          </a:lstStyle>
          <a:p>
            <a:pPr lvl="0"/>
            <a:r>
              <a:rPr lang="en-US"/>
              <a:t>Edit Master text styles</a:t>
            </a:r>
          </a:p>
        </p:txBody>
      </p:sp>
    </p:spTree>
    <p:extLst>
      <p:ext uri="{BB962C8B-B14F-4D97-AF65-F5344CB8AC3E}">
        <p14:creationId xmlns:p14="http://schemas.microsoft.com/office/powerpoint/2010/main" val="245196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381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p:txBody>
      </p:sp>
    </p:spTree>
    <p:extLst>
      <p:ext uri="{BB962C8B-B14F-4D97-AF65-F5344CB8AC3E}">
        <p14:creationId xmlns:p14="http://schemas.microsoft.com/office/powerpoint/2010/main" val="226254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2057400" cy="1828800"/>
          </a:xfrm>
        </p:spPr>
        <p:txBody>
          <a:bodyPr>
            <a:noAutofit/>
          </a:bodyPr>
          <a:lstStyle>
            <a:lvl1pPr>
              <a:defRPr sz="16600">
                <a:solidFill>
                  <a:srgbClr val="A20B1A"/>
                </a:solidFill>
                <a:latin typeface="Lucida Bright" panose="02040602050505020304" pitchFamily="18" charset="0"/>
                <a:cs typeface="Arial" panose="020B0604020202020204"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2819400" y="2552700"/>
            <a:ext cx="6324600" cy="1752600"/>
          </a:xfrm>
        </p:spPr>
        <p:txBody>
          <a:bodyPr anchor="ctr">
            <a:normAutofit/>
          </a:bodyPr>
          <a:lstStyle>
            <a:lvl1pPr marL="0" indent="0" algn="l">
              <a:buNone/>
              <a:defRPr sz="4000">
                <a:solidFill>
                  <a:srgbClr val="5F8A9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6A7A35-9A3E-4582-9602-2F7F7AC38D44}" type="slidenum">
              <a:rPr lang="en-US" smtClean="0"/>
              <a:pPr>
                <a:defRPr/>
              </a:pPr>
              <a:t>‹#›</a:t>
            </a:fld>
            <a:endParaRPr lang="en-US"/>
          </a:p>
        </p:txBody>
      </p:sp>
    </p:spTree>
    <p:extLst>
      <p:ext uri="{BB962C8B-B14F-4D97-AF65-F5344CB8AC3E}">
        <p14:creationId xmlns:p14="http://schemas.microsoft.com/office/powerpoint/2010/main" val="86258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4175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p:nvPicPr>
        <p:blipFill>
          <a:blip r:embed="rId6"/>
          <a:stretch>
            <a:fillRect/>
          </a:stretch>
        </p:blipFill>
        <p:spPr>
          <a:xfrm>
            <a:off x="616" y="2793"/>
            <a:ext cx="9143384" cy="685813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8686801" y="6423729"/>
            <a:ext cx="389823"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900" smtClean="0">
                <a:solidFill>
                  <a:schemeClr val="bg1"/>
                </a:solidFill>
              </a:rPr>
              <a:pPr/>
              <a:t>‹#›</a:t>
            </a:fld>
            <a:endParaRPr lang="en-US" sz="900" dirty="0">
              <a:solidFill>
                <a:schemeClr val="bg1"/>
              </a:solidFill>
            </a:endParaRPr>
          </a:p>
        </p:txBody>
      </p:sp>
      <p:sp>
        <p:nvSpPr>
          <p:cNvPr id="9" name="TextBox 8"/>
          <p:cNvSpPr txBox="1">
            <a:spLocks noChangeArrowheads="1"/>
          </p:cNvSpPr>
          <p:nvPr/>
        </p:nvSpPr>
        <p:spPr bwMode="auto">
          <a:xfrm>
            <a:off x="7726008" y="6605740"/>
            <a:ext cx="1417376" cy="207749"/>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750" b="0" dirty="0">
                <a:solidFill>
                  <a:schemeClr val="tx1"/>
                </a:solidFill>
                <a:latin typeface="+mj-lt"/>
                <a:cs typeface="Arial" panose="020B0604020202020204" pitchFamily="34" charset="0"/>
              </a:rPr>
              <a:t>© 2021 Oxford University Press</a:t>
            </a:r>
          </a:p>
        </p:txBody>
      </p:sp>
    </p:spTree>
    <p:extLst>
      <p:ext uri="{BB962C8B-B14F-4D97-AF65-F5344CB8AC3E}">
        <p14:creationId xmlns:p14="http://schemas.microsoft.com/office/powerpoint/2010/main" val="2142801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ctr" defTabSz="685800" rtl="0" eaLnBrk="1" latinLnBrk="0" hangingPunct="1">
        <a:spcBef>
          <a:spcPct val="0"/>
        </a:spcBef>
        <a:buNone/>
        <a:defRPr sz="2700" kern="1200">
          <a:solidFill>
            <a:schemeClr val="tx2"/>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1398"/>
            <a:ext cx="9144000" cy="300082"/>
          </a:xfrm>
          <a:prstGeom prst="rect">
            <a:avLst/>
          </a:prstGeom>
          <a:solidFill>
            <a:srgbClr val="001A47"/>
          </a:solidFill>
        </p:spPr>
        <p:txBody>
          <a:bodyPr vert="horz" lIns="91440" tIns="45720" rIns="91440" bIns="45720" rtlCol="0" anchor="b" anchorCtr="0">
            <a:spAutoFit/>
          </a:bodyPr>
          <a:lstStyle/>
          <a:p>
            <a:r>
              <a:rPr lang="en-US"/>
              <a:t>Click to edit Master title style</a:t>
            </a:r>
            <a:endParaRPr lang="en-US" dirty="0"/>
          </a:p>
        </p:txBody>
      </p:sp>
      <p:sp>
        <p:nvSpPr>
          <p:cNvPr id="8" name="Slide Number Placeholder 4"/>
          <p:cNvSpPr txBox="1">
            <a:spLocks/>
          </p:cNvSpPr>
          <p:nvPr/>
        </p:nvSpPr>
        <p:spPr>
          <a:xfrm>
            <a:off x="8686801" y="6423729"/>
            <a:ext cx="389823"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900" smtClean="0">
                <a:solidFill>
                  <a:schemeClr val="bg1"/>
                </a:solidFill>
              </a:rPr>
              <a:pPr/>
              <a:t>‹#›</a:t>
            </a:fld>
            <a:endParaRPr lang="en-US" sz="9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p:nvSpPr>
        <p:spPr bwMode="auto">
          <a:xfrm>
            <a:off x="7726008" y="6605740"/>
            <a:ext cx="1417376" cy="207749"/>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750" b="0" dirty="0">
                <a:solidFill>
                  <a:schemeClr val="tx1"/>
                </a:solidFill>
                <a:latin typeface="+mj-lt"/>
                <a:cs typeface="Arial" panose="020B0604020202020204" pitchFamily="34" charset="0"/>
              </a:rPr>
              <a:t>© 2021 Oxford University Press</a:t>
            </a:r>
          </a:p>
        </p:txBody>
      </p:sp>
    </p:spTree>
    <p:extLst>
      <p:ext uri="{BB962C8B-B14F-4D97-AF65-F5344CB8AC3E}">
        <p14:creationId xmlns:p14="http://schemas.microsoft.com/office/powerpoint/2010/main" val="899827891"/>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685800" rtl="0" eaLnBrk="1" latinLnBrk="0" hangingPunct="1">
        <a:spcBef>
          <a:spcPct val="0"/>
        </a:spcBef>
        <a:buNone/>
        <a:defRPr sz="135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2060"/>
                </a:solidFill>
              </a:rPr>
              <a:t>1</a:t>
            </a:r>
            <a:endParaRPr lang="en-CA" dirty="0">
              <a:solidFill>
                <a:srgbClr val="002060"/>
              </a:solidFill>
            </a:endParaRPr>
          </a:p>
        </p:txBody>
      </p:sp>
      <p:sp>
        <p:nvSpPr>
          <p:cNvPr id="3" name="Subtitle 2"/>
          <p:cNvSpPr>
            <a:spLocks noGrp="1"/>
          </p:cNvSpPr>
          <p:nvPr>
            <p:ph type="subTitle" idx="1"/>
          </p:nvPr>
        </p:nvSpPr>
        <p:spPr/>
        <p:txBody>
          <a:bodyPr>
            <a:normAutofit lnSpcReduction="10000"/>
          </a:bodyPr>
          <a:lstStyle/>
          <a:p>
            <a:r>
              <a:rPr lang="en-US" dirty="0">
                <a:solidFill>
                  <a:srgbClr val="002060"/>
                </a:solidFill>
              </a:rPr>
              <a:t>The Context of Mental Health Social Work Practice in Canada</a:t>
            </a:r>
            <a:endParaRPr lang="en-CA"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6FB0-EA01-4D7C-B239-18C3D216709B}"/>
              </a:ext>
            </a:extLst>
          </p:cNvPr>
          <p:cNvSpPr>
            <a:spLocks noGrp="1"/>
          </p:cNvSpPr>
          <p:nvPr>
            <p:ph type="title"/>
          </p:nvPr>
        </p:nvSpPr>
        <p:spPr>
          <a:xfrm>
            <a:off x="457200" y="533400"/>
            <a:ext cx="8229600" cy="1143000"/>
          </a:xfrm>
        </p:spPr>
        <p:txBody>
          <a:bodyPr>
            <a:noAutofit/>
          </a:bodyPr>
          <a:lstStyle/>
          <a:p>
            <a:r>
              <a:rPr lang="en-US" sz="4000" dirty="0"/>
              <a:t>A Recovery Model for Mental Health and Social Work Values, cont’d</a:t>
            </a:r>
          </a:p>
        </p:txBody>
      </p:sp>
      <p:sp>
        <p:nvSpPr>
          <p:cNvPr id="3" name="Content Placeholder 2">
            <a:extLst>
              <a:ext uri="{FF2B5EF4-FFF2-40B4-BE49-F238E27FC236}">
                <a16:creationId xmlns:a16="http://schemas.microsoft.com/office/drawing/2014/main" id="{27DF179E-8067-4D5B-A717-0800103F3A0A}"/>
              </a:ext>
            </a:extLst>
          </p:cNvPr>
          <p:cNvSpPr>
            <a:spLocks noGrp="1"/>
          </p:cNvSpPr>
          <p:nvPr>
            <p:ph idx="1"/>
          </p:nvPr>
        </p:nvSpPr>
        <p:spPr>
          <a:xfrm>
            <a:off x="457200" y="2057400"/>
            <a:ext cx="8229600" cy="4525963"/>
          </a:xfrm>
        </p:spPr>
        <p:txBody>
          <a:bodyPr>
            <a:normAutofit/>
          </a:bodyPr>
          <a:lstStyle/>
          <a:p>
            <a:r>
              <a:rPr lang="en-US" sz="2800" dirty="0"/>
              <a:t>The recovery model for mental health practice is founded on the belief that individuals can and do recover from severe mental illness, and that individual participation is an integral component of the recovery process </a:t>
            </a:r>
          </a:p>
          <a:p>
            <a:r>
              <a:rPr lang="en-US" sz="2800" dirty="0"/>
              <a:t>Recovery can be viewed from a variety of perspectives</a:t>
            </a:r>
          </a:p>
        </p:txBody>
      </p:sp>
    </p:spTree>
    <p:extLst>
      <p:ext uri="{BB962C8B-B14F-4D97-AF65-F5344CB8AC3E}">
        <p14:creationId xmlns:p14="http://schemas.microsoft.com/office/powerpoint/2010/main" val="399426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6765-9D3A-4AFD-9D52-DAD1A0296154}"/>
              </a:ext>
            </a:extLst>
          </p:cNvPr>
          <p:cNvSpPr>
            <a:spLocks noGrp="1"/>
          </p:cNvSpPr>
          <p:nvPr>
            <p:ph type="title"/>
          </p:nvPr>
        </p:nvSpPr>
        <p:spPr>
          <a:xfrm>
            <a:off x="457200" y="533400"/>
            <a:ext cx="8229600" cy="1143000"/>
          </a:xfrm>
        </p:spPr>
        <p:txBody>
          <a:bodyPr>
            <a:noAutofit/>
          </a:bodyPr>
          <a:lstStyle/>
          <a:p>
            <a:r>
              <a:rPr lang="en-US" sz="4000" dirty="0"/>
              <a:t>A Recovery Model for Mental Health and Social Work Values, cont’d</a:t>
            </a:r>
            <a:endParaRPr lang="en-CA" sz="4000" dirty="0"/>
          </a:p>
        </p:txBody>
      </p:sp>
      <p:sp>
        <p:nvSpPr>
          <p:cNvPr id="3" name="Content Placeholder 2">
            <a:extLst>
              <a:ext uri="{FF2B5EF4-FFF2-40B4-BE49-F238E27FC236}">
                <a16:creationId xmlns:a16="http://schemas.microsoft.com/office/drawing/2014/main" id="{20158093-DAA3-4E69-BFF5-B40F2E5EE4C9}"/>
              </a:ext>
            </a:extLst>
          </p:cNvPr>
          <p:cNvSpPr>
            <a:spLocks noGrp="1"/>
          </p:cNvSpPr>
          <p:nvPr>
            <p:ph idx="1"/>
          </p:nvPr>
        </p:nvSpPr>
        <p:spPr>
          <a:xfrm>
            <a:off x="457200" y="2057400"/>
            <a:ext cx="8229600" cy="4525963"/>
          </a:xfrm>
        </p:spPr>
        <p:txBody>
          <a:bodyPr>
            <a:normAutofit/>
          </a:bodyPr>
          <a:lstStyle/>
          <a:p>
            <a:r>
              <a:rPr lang="en-US" sz="2800" dirty="0"/>
              <a:t>The Mental Health Commission released “Guidelines for Recovery Oriented Practice” in 2015:</a:t>
            </a:r>
            <a:endParaRPr lang="en-CA" sz="2800" dirty="0"/>
          </a:p>
          <a:p>
            <a:pPr marL="814388" lvl="1" indent="-514350">
              <a:buFont typeface="+mj-lt"/>
              <a:buAutoNum type="arabicPeriod"/>
            </a:pPr>
            <a:r>
              <a:rPr lang="en-CA" sz="2400" dirty="0"/>
              <a:t>Creating a culture and language of hope</a:t>
            </a:r>
          </a:p>
          <a:p>
            <a:pPr marL="814388" lvl="1" indent="-514350">
              <a:buFont typeface="+mj-lt"/>
              <a:buAutoNum type="arabicPeriod"/>
            </a:pPr>
            <a:r>
              <a:rPr lang="en-CA" sz="2400" dirty="0"/>
              <a:t>Recovery is personal</a:t>
            </a:r>
          </a:p>
          <a:p>
            <a:pPr marL="814388" lvl="1" indent="-514350">
              <a:buFont typeface="+mj-lt"/>
              <a:buAutoNum type="arabicPeriod"/>
            </a:pPr>
            <a:r>
              <a:rPr lang="en-CA" sz="2400" dirty="0"/>
              <a:t>Recovery occurs in the context of one’s life</a:t>
            </a:r>
          </a:p>
          <a:p>
            <a:pPr marL="814388" lvl="1" indent="-514350">
              <a:buFont typeface="+mj-lt"/>
              <a:buAutoNum type="arabicPeriod"/>
            </a:pPr>
            <a:r>
              <a:rPr lang="en-CA" sz="2400" dirty="0"/>
              <a:t>Responding to diverse needs</a:t>
            </a:r>
          </a:p>
          <a:p>
            <a:pPr marL="814388" lvl="1" indent="-514350">
              <a:buFont typeface="+mj-lt"/>
              <a:buAutoNum type="arabicPeriod"/>
            </a:pPr>
            <a:r>
              <a:rPr lang="en-CA" sz="2400" dirty="0"/>
              <a:t>Working with First Nations, Inuit, and M</a:t>
            </a:r>
            <a:r>
              <a:rPr lang="en-US" sz="2400" dirty="0"/>
              <a:t>é</a:t>
            </a:r>
            <a:r>
              <a:rPr lang="en-CA" sz="2400" dirty="0"/>
              <a:t>tis</a:t>
            </a:r>
          </a:p>
          <a:p>
            <a:pPr marL="814388" lvl="1" indent="-514350">
              <a:buFont typeface="+mj-lt"/>
              <a:buAutoNum type="arabicPeriod"/>
            </a:pPr>
            <a:r>
              <a:rPr lang="en-CA" sz="2400" dirty="0"/>
              <a:t>Transforming services and systems</a:t>
            </a:r>
          </a:p>
        </p:txBody>
      </p:sp>
    </p:spTree>
    <p:extLst>
      <p:ext uri="{BB962C8B-B14F-4D97-AF65-F5344CB8AC3E}">
        <p14:creationId xmlns:p14="http://schemas.microsoft.com/office/powerpoint/2010/main" val="3643511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4631" y="533400"/>
            <a:ext cx="8229600" cy="1143000"/>
          </a:xfrm>
        </p:spPr>
        <p:txBody>
          <a:bodyPr>
            <a:noAutofit/>
          </a:bodyPr>
          <a:lstStyle/>
          <a:p>
            <a:r>
              <a:rPr lang="en-US" sz="4000" dirty="0"/>
              <a:t>A Recovery Model for Mental Health and Social Work Values, cont’d</a:t>
            </a:r>
            <a:endParaRPr lang="en-US" altLang="en-US" sz="4000" dirty="0"/>
          </a:p>
        </p:txBody>
      </p:sp>
      <p:sp>
        <p:nvSpPr>
          <p:cNvPr id="10244" name="Rectangle 3"/>
          <p:cNvSpPr>
            <a:spLocks noGrp="1" noChangeArrowheads="1"/>
          </p:cNvSpPr>
          <p:nvPr>
            <p:ph idx="1"/>
          </p:nvPr>
        </p:nvSpPr>
        <p:spPr>
          <a:xfrm>
            <a:off x="454631" y="1981200"/>
            <a:ext cx="8229600" cy="4572000"/>
          </a:xfrm>
        </p:spPr>
        <p:txBody>
          <a:bodyPr>
            <a:normAutofit/>
          </a:bodyPr>
          <a:lstStyle/>
          <a:p>
            <a:r>
              <a:rPr lang="en-GB" altLang="en-US" sz="2800" dirty="0"/>
              <a:t>Fundamental components of the recovery model: </a:t>
            </a:r>
          </a:p>
          <a:p>
            <a:pPr lvl="1"/>
            <a:r>
              <a:rPr lang="en-GB" altLang="en-US" sz="2400" dirty="0"/>
              <a:t>Self-direction and empowerment</a:t>
            </a:r>
          </a:p>
          <a:p>
            <a:pPr lvl="1"/>
            <a:r>
              <a:rPr lang="en-GB" altLang="en-US" sz="2400" dirty="0"/>
              <a:t>Individualized and person-centred approaches</a:t>
            </a:r>
            <a:r>
              <a:rPr lang="en-US" altLang="en-US" sz="2400" dirty="0"/>
              <a:t> </a:t>
            </a:r>
          </a:p>
          <a:p>
            <a:pPr lvl="1"/>
            <a:r>
              <a:rPr lang="en-US" altLang="en-US" sz="2400" dirty="0"/>
              <a:t>Holistic views</a:t>
            </a:r>
          </a:p>
          <a:p>
            <a:pPr lvl="1"/>
            <a:r>
              <a:rPr lang="en-US" altLang="en-US" sz="2400" dirty="0"/>
              <a:t>Non-linearity</a:t>
            </a:r>
          </a:p>
          <a:p>
            <a:pPr lvl="1"/>
            <a:r>
              <a:rPr lang="en-US" altLang="en-US" sz="2400" dirty="0"/>
              <a:t>Strengths-based focus</a:t>
            </a:r>
          </a:p>
          <a:p>
            <a:pPr lvl="1"/>
            <a:r>
              <a:rPr lang="en-US" altLang="en-US" sz="2400" dirty="0"/>
              <a:t>Peer support</a:t>
            </a:r>
          </a:p>
          <a:p>
            <a:pPr lvl="1"/>
            <a:r>
              <a:rPr lang="en-GB" altLang="en-US" sz="2400" dirty="0"/>
              <a:t>Respect, responsibility, and hope</a:t>
            </a:r>
          </a:p>
          <a:p>
            <a:r>
              <a:rPr lang="en-GB" altLang="en-US" sz="2800" dirty="0"/>
              <a:t>Professionals work in partnership with clients and families</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88F9-944D-43D0-B525-A8F75D0FE61E}"/>
              </a:ext>
            </a:extLst>
          </p:cNvPr>
          <p:cNvSpPr>
            <a:spLocks noGrp="1"/>
          </p:cNvSpPr>
          <p:nvPr>
            <p:ph type="title"/>
          </p:nvPr>
        </p:nvSpPr>
        <p:spPr>
          <a:xfrm>
            <a:off x="457200" y="533400"/>
            <a:ext cx="8229600" cy="1143000"/>
          </a:xfrm>
        </p:spPr>
        <p:txBody>
          <a:bodyPr>
            <a:noAutofit/>
          </a:bodyPr>
          <a:lstStyle/>
          <a:p>
            <a:r>
              <a:rPr lang="en-US" sz="4000" dirty="0"/>
              <a:t>A Recovery Model for Mental Health and Social Work Values, cont’d</a:t>
            </a:r>
            <a:endParaRPr lang="en-CA" sz="4000" dirty="0"/>
          </a:p>
        </p:txBody>
      </p:sp>
      <p:sp>
        <p:nvSpPr>
          <p:cNvPr id="3" name="Content Placeholder 2">
            <a:extLst>
              <a:ext uri="{FF2B5EF4-FFF2-40B4-BE49-F238E27FC236}">
                <a16:creationId xmlns:a16="http://schemas.microsoft.com/office/drawing/2014/main" id="{67D3130D-FC15-43A3-9010-7FC1E34D2B9B}"/>
              </a:ext>
            </a:extLst>
          </p:cNvPr>
          <p:cNvSpPr>
            <a:spLocks noGrp="1"/>
          </p:cNvSpPr>
          <p:nvPr>
            <p:ph idx="1"/>
          </p:nvPr>
        </p:nvSpPr>
        <p:spPr>
          <a:xfrm>
            <a:off x="462337" y="2057400"/>
            <a:ext cx="8229600" cy="4525963"/>
          </a:xfrm>
        </p:spPr>
        <p:txBody>
          <a:bodyPr>
            <a:normAutofit/>
          </a:bodyPr>
          <a:lstStyle/>
          <a:p>
            <a:r>
              <a:rPr lang="en-US" sz="2800" dirty="0"/>
              <a:t>The Culturally-Responsive Model of Recovery: </a:t>
            </a:r>
            <a:endParaRPr lang="en-CA" sz="2800" dirty="0"/>
          </a:p>
          <a:p>
            <a:pPr lvl="1"/>
            <a:r>
              <a:rPr lang="en-CA" sz="2400" dirty="0"/>
              <a:t>Individuals exist in a web of relations including family, community, cities, and countries</a:t>
            </a:r>
          </a:p>
          <a:p>
            <a:pPr lvl="1"/>
            <a:r>
              <a:rPr lang="en-CA" sz="2400" dirty="0"/>
              <a:t>Culture, systems of oppression and privilege, and social determinants of health are central to recovery</a:t>
            </a:r>
          </a:p>
          <a:p>
            <a:pPr lvl="1"/>
            <a:r>
              <a:rPr lang="en-CA" sz="2400" dirty="0"/>
              <a:t>Recovery is a collection of processes within the relational web, an aspect of which is the mental health system and the professionals within it</a:t>
            </a:r>
          </a:p>
          <a:p>
            <a:endParaRPr lang="en-CA" dirty="0"/>
          </a:p>
          <a:p>
            <a:pPr marL="0" indent="0">
              <a:buNone/>
            </a:pPr>
            <a:r>
              <a:rPr lang="en-CA" dirty="0"/>
              <a:t>				</a:t>
            </a:r>
          </a:p>
        </p:txBody>
      </p:sp>
    </p:spTree>
    <p:extLst>
      <p:ext uri="{BB962C8B-B14F-4D97-AF65-F5344CB8AC3E}">
        <p14:creationId xmlns:p14="http://schemas.microsoft.com/office/powerpoint/2010/main" val="267085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533400"/>
            <a:ext cx="8229600" cy="1143000"/>
          </a:xfrm>
        </p:spPr>
        <p:txBody>
          <a:bodyPr>
            <a:noAutofit/>
          </a:bodyPr>
          <a:lstStyle/>
          <a:p>
            <a:r>
              <a:rPr lang="en-US" sz="4000" dirty="0"/>
              <a:t>Psychiatric Medications and Social Work Practice</a:t>
            </a:r>
          </a:p>
        </p:txBody>
      </p:sp>
      <p:sp>
        <p:nvSpPr>
          <p:cNvPr id="11268" name="Rectangle 3"/>
          <p:cNvSpPr>
            <a:spLocks noGrp="1" noChangeArrowheads="1"/>
          </p:cNvSpPr>
          <p:nvPr>
            <p:ph idx="1"/>
          </p:nvPr>
        </p:nvSpPr>
        <p:spPr>
          <a:xfrm>
            <a:off x="457200" y="1981200"/>
            <a:ext cx="8229600" cy="4525963"/>
          </a:xfrm>
        </p:spPr>
        <p:txBody>
          <a:bodyPr>
            <a:normAutofit lnSpcReduction="10000"/>
          </a:bodyPr>
          <a:lstStyle/>
          <a:p>
            <a:r>
              <a:rPr lang="en-GB" altLang="en-US" sz="2800" dirty="0"/>
              <a:t>Explore with clients and their families the meanings they ascribe to medications </a:t>
            </a:r>
          </a:p>
          <a:p>
            <a:r>
              <a:rPr lang="en-GB" altLang="en-US" sz="2800" dirty="0"/>
              <a:t>Ensure that clients and families have access to information about medications, including their purpose, effectiveness, and side effects</a:t>
            </a:r>
          </a:p>
          <a:p>
            <a:r>
              <a:rPr lang="en-GB" altLang="en-US" sz="2800" dirty="0"/>
              <a:t>Assist clients in making informed decisions about their own treatment and recovery plan </a:t>
            </a:r>
          </a:p>
          <a:p>
            <a:r>
              <a:rPr lang="en-US" altLang="en-US" sz="2800" dirty="0"/>
              <a:t>Assist </a:t>
            </a:r>
            <a:r>
              <a:rPr lang="en-GB" altLang="en-US" sz="2800" dirty="0"/>
              <a:t>clients and families to advocate for themselves with respect to questions or concerns around medications</a:t>
            </a:r>
            <a:r>
              <a:rPr lang="en-US" altLang="en-US" sz="2800" dirty="0"/>
              <a:t> </a:t>
            </a:r>
            <a:endParaRPr lang="en-GB" altLang="en-US" sz="2800" dirty="0"/>
          </a:p>
          <a:p>
            <a:endParaRPr lang="en-GB" altLang="en-US" dirty="0"/>
          </a:p>
          <a:p>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533400"/>
            <a:ext cx="8229600" cy="1143000"/>
          </a:xfrm>
        </p:spPr>
        <p:txBody>
          <a:bodyPr>
            <a:noAutofit/>
          </a:bodyPr>
          <a:lstStyle/>
          <a:p>
            <a:r>
              <a:rPr lang="en-US" sz="4000" dirty="0"/>
              <a:t>Evidence-Based Social Work: </a:t>
            </a:r>
            <a:br>
              <a:rPr lang="en-US" sz="4000" dirty="0"/>
            </a:br>
            <a:r>
              <a:rPr lang="en-US" sz="4000" dirty="0"/>
              <a:t>An Ethical Responsibility?</a:t>
            </a:r>
          </a:p>
        </p:txBody>
      </p:sp>
      <p:sp>
        <p:nvSpPr>
          <p:cNvPr id="9220" name="Rectangle 3"/>
          <p:cNvSpPr>
            <a:spLocks noGrp="1" noChangeArrowheads="1"/>
          </p:cNvSpPr>
          <p:nvPr>
            <p:ph idx="1"/>
          </p:nvPr>
        </p:nvSpPr>
        <p:spPr>
          <a:xfrm>
            <a:off x="457200" y="1981200"/>
            <a:ext cx="8229600" cy="4525963"/>
          </a:xfrm>
        </p:spPr>
        <p:txBody>
          <a:bodyPr>
            <a:normAutofit/>
          </a:bodyPr>
          <a:lstStyle/>
          <a:p>
            <a:r>
              <a:rPr lang="en-US" sz="2800" dirty="0"/>
              <a:t>Evidence-based practice is consistent with good social work practice in terms of:</a:t>
            </a:r>
          </a:p>
          <a:p>
            <a:pPr lvl="1"/>
            <a:r>
              <a:rPr lang="en-GB" sz="2400" dirty="0"/>
              <a:t>The obligation to provide our clients with services that are most likely to assist them and least likely to cause harm</a:t>
            </a:r>
          </a:p>
          <a:p>
            <a:pPr lvl="1"/>
            <a:r>
              <a:rPr lang="en-GB" sz="2400" dirty="0"/>
              <a:t>The obligation to provide clients with the best available information for them to make informed decisions about their own care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rmAutofit/>
          </a:bodyPr>
          <a:lstStyle/>
          <a:p>
            <a:r>
              <a:rPr lang="en-US" sz="4000" dirty="0"/>
              <a:t>Evidence-Based Social Work, cont’d</a:t>
            </a:r>
            <a:endParaRPr lang="en-US" altLang="en-US" sz="4000" dirty="0"/>
          </a:p>
        </p:txBody>
      </p:sp>
      <p:sp>
        <p:nvSpPr>
          <p:cNvPr id="9220" name="Rectangle 3"/>
          <p:cNvSpPr>
            <a:spLocks noGrp="1" noChangeArrowheads="1"/>
          </p:cNvSpPr>
          <p:nvPr>
            <p:ph idx="1"/>
          </p:nvPr>
        </p:nvSpPr>
        <p:spPr/>
        <p:txBody>
          <a:bodyPr>
            <a:normAutofit/>
          </a:bodyPr>
          <a:lstStyle/>
          <a:p>
            <a:r>
              <a:rPr lang="en-US" sz="2800" dirty="0"/>
              <a:t>Three m</a:t>
            </a:r>
            <a:r>
              <a:rPr lang="en-US" altLang="en-US" sz="2800" dirty="0"/>
              <a:t>ain assertions of evidence-based practice:</a:t>
            </a:r>
          </a:p>
          <a:p>
            <a:pPr lvl="1"/>
            <a:r>
              <a:rPr lang="en-US" sz="2400" dirty="0"/>
              <a:t>Intervention decisions should be based on empirical research</a:t>
            </a:r>
          </a:p>
          <a:p>
            <a:pPr lvl="1"/>
            <a:r>
              <a:rPr lang="en-US" sz="2400" dirty="0"/>
              <a:t>Critical assessment of empirically supported interventions must be conducted to determine their fit to and appropriateness for the practice situation at hand</a:t>
            </a:r>
          </a:p>
          <a:p>
            <a:pPr lvl="1"/>
            <a:r>
              <a:rPr lang="en-US" sz="2400" dirty="0"/>
              <a:t>Interventions should be subject to regular monitoring and the course of treatment revised based on outcome evaluation</a:t>
            </a:r>
            <a:endParaRPr lang="en-US"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6E61-32F9-403F-BB37-BCAB86FDFA0E}"/>
              </a:ext>
            </a:extLst>
          </p:cNvPr>
          <p:cNvSpPr>
            <a:spLocks noGrp="1"/>
          </p:cNvSpPr>
          <p:nvPr>
            <p:ph type="title"/>
          </p:nvPr>
        </p:nvSpPr>
        <p:spPr/>
        <p:txBody>
          <a:bodyPr>
            <a:normAutofit/>
          </a:bodyPr>
          <a:lstStyle/>
          <a:p>
            <a:r>
              <a:rPr lang="en-US" sz="4000" dirty="0"/>
              <a:t>Evidence-Based Social Work, cont’d</a:t>
            </a:r>
          </a:p>
        </p:txBody>
      </p:sp>
      <p:sp>
        <p:nvSpPr>
          <p:cNvPr id="3" name="Content Placeholder 2">
            <a:extLst>
              <a:ext uri="{FF2B5EF4-FFF2-40B4-BE49-F238E27FC236}">
                <a16:creationId xmlns:a16="http://schemas.microsoft.com/office/drawing/2014/main" id="{1D820886-4FF0-4D3D-8A4A-FC22E79F08E1}"/>
              </a:ext>
            </a:extLst>
          </p:cNvPr>
          <p:cNvSpPr>
            <a:spLocks noGrp="1"/>
          </p:cNvSpPr>
          <p:nvPr>
            <p:ph idx="1"/>
          </p:nvPr>
        </p:nvSpPr>
        <p:spPr/>
        <p:txBody>
          <a:bodyPr>
            <a:normAutofit/>
          </a:bodyPr>
          <a:lstStyle/>
          <a:p>
            <a:r>
              <a:rPr lang="en-US" sz="2800" dirty="0"/>
              <a:t>Criteria in considering evidence: </a:t>
            </a:r>
          </a:p>
          <a:p>
            <a:pPr lvl="1"/>
            <a:r>
              <a:rPr lang="en-US" sz="2400" dirty="0"/>
              <a:t>For evidence to be relevant, there must be an explanatory link between the intervention and the outcome, not just a correlation</a:t>
            </a:r>
          </a:p>
          <a:p>
            <a:pPr lvl="1"/>
            <a:r>
              <a:rPr lang="en-US" sz="2400" dirty="0"/>
              <a:t>Best available evidence must include all evidence, not a selected subset</a:t>
            </a:r>
          </a:p>
          <a:p>
            <a:pPr lvl="1"/>
            <a:r>
              <a:rPr lang="en-US" sz="2400" dirty="0"/>
              <a:t>Evidence must be evaluated on the basis of relevance, credibility, and strength</a:t>
            </a:r>
          </a:p>
        </p:txBody>
      </p:sp>
    </p:spTree>
    <p:extLst>
      <p:ext uri="{BB962C8B-B14F-4D97-AF65-F5344CB8AC3E}">
        <p14:creationId xmlns:p14="http://schemas.microsoft.com/office/powerpoint/2010/main" val="424684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423F-FA7E-4200-97C1-D5F151826FD1}"/>
              </a:ext>
            </a:extLst>
          </p:cNvPr>
          <p:cNvSpPr>
            <a:spLocks noGrp="1"/>
          </p:cNvSpPr>
          <p:nvPr>
            <p:ph type="title"/>
          </p:nvPr>
        </p:nvSpPr>
        <p:spPr/>
        <p:txBody>
          <a:bodyPr>
            <a:normAutofit/>
          </a:bodyPr>
          <a:lstStyle/>
          <a:p>
            <a:r>
              <a:rPr lang="en-US" sz="4000" dirty="0"/>
              <a:t>Evidence-Based Social Work, cont’d</a:t>
            </a:r>
            <a:endParaRPr lang="en-US" sz="3600" dirty="0"/>
          </a:p>
        </p:txBody>
      </p:sp>
      <p:sp>
        <p:nvSpPr>
          <p:cNvPr id="3" name="Content Placeholder 2">
            <a:extLst>
              <a:ext uri="{FF2B5EF4-FFF2-40B4-BE49-F238E27FC236}">
                <a16:creationId xmlns:a16="http://schemas.microsoft.com/office/drawing/2014/main" id="{3FE3B795-D7BE-4A6F-A22A-0EC2F8C54820}"/>
              </a:ext>
            </a:extLst>
          </p:cNvPr>
          <p:cNvSpPr>
            <a:spLocks noGrp="1"/>
          </p:cNvSpPr>
          <p:nvPr>
            <p:ph idx="1"/>
          </p:nvPr>
        </p:nvSpPr>
        <p:spPr/>
        <p:txBody>
          <a:bodyPr>
            <a:normAutofit/>
          </a:bodyPr>
          <a:lstStyle/>
          <a:p>
            <a:r>
              <a:rPr lang="en-US" sz="2800" dirty="0"/>
              <a:t>Evidence-based decision-making involves a series of steps:</a:t>
            </a:r>
          </a:p>
          <a:p>
            <a:pPr marL="800100" lvl="1" indent="-457200">
              <a:buFont typeface="+mj-lt"/>
              <a:buAutoNum type="arabicPeriod"/>
            </a:pPr>
            <a:r>
              <a:rPr lang="en-US" sz="2400" dirty="0"/>
              <a:t>Evaluate the problem to be addressed and formulate answerable questions</a:t>
            </a:r>
          </a:p>
          <a:p>
            <a:pPr marL="800100" lvl="1" indent="-457200">
              <a:buFont typeface="+mj-lt"/>
              <a:buAutoNum type="arabicPeriod"/>
            </a:pPr>
            <a:r>
              <a:rPr lang="en-US" sz="2400" dirty="0"/>
              <a:t>Gather and critically evaluate the evidence available</a:t>
            </a:r>
          </a:p>
          <a:p>
            <a:pPr marL="800100" lvl="1" indent="-457200">
              <a:buFont typeface="+mj-lt"/>
              <a:buAutoNum type="arabicPeriod"/>
            </a:pPr>
            <a:r>
              <a:rPr lang="en-US" sz="2400" dirty="0"/>
              <a:t>Make a decision about which intervention strategy is the best approach</a:t>
            </a:r>
          </a:p>
          <a:p>
            <a:pPr marL="1100137" lvl="2" indent="-457200"/>
            <a:r>
              <a:rPr lang="en-US" sz="2000" dirty="0"/>
              <a:t>Consider client wishes, practitioner expertise, agency mandate and constraints, and the ecological context</a:t>
            </a:r>
          </a:p>
          <a:p>
            <a:pPr marL="800100" lvl="1" indent="-457200">
              <a:buFont typeface="+mj-lt"/>
              <a:buAutoNum type="arabicPeriod"/>
            </a:pPr>
            <a:r>
              <a:rPr lang="en-US" sz="2400" dirty="0"/>
              <a:t>Monitor and evaluate the outcome of the intervention</a:t>
            </a:r>
          </a:p>
        </p:txBody>
      </p:sp>
    </p:spTree>
    <p:extLst>
      <p:ext uri="{BB962C8B-B14F-4D97-AF65-F5344CB8AC3E}">
        <p14:creationId xmlns:p14="http://schemas.microsoft.com/office/powerpoint/2010/main" val="641441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26355" t="15528" r="27089" b="3730"/>
          <a:stretch/>
        </p:blipFill>
        <p:spPr bwMode="auto">
          <a:xfrm>
            <a:off x="1603767" y="609600"/>
            <a:ext cx="593646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r>
              <a:rPr lang="en-US" altLang="en-US" sz="4000" dirty="0"/>
              <a:t>Introduction</a:t>
            </a:r>
          </a:p>
        </p:txBody>
      </p:sp>
      <p:sp>
        <p:nvSpPr>
          <p:cNvPr id="3076" name="Rectangle 3"/>
          <p:cNvSpPr>
            <a:spLocks noGrp="1" noChangeArrowheads="1"/>
          </p:cNvSpPr>
          <p:nvPr>
            <p:ph idx="1"/>
          </p:nvPr>
        </p:nvSpPr>
        <p:spPr>
          <a:xfrm>
            <a:off x="457200" y="1425344"/>
            <a:ext cx="8229600" cy="5257800"/>
          </a:xfrm>
        </p:spPr>
        <p:txBody>
          <a:bodyPr>
            <a:normAutofit/>
          </a:bodyPr>
          <a:lstStyle/>
          <a:p>
            <a:r>
              <a:rPr lang="en-GB" altLang="en-US" sz="2800" dirty="0"/>
              <a:t>Mental health is the capacity of the individual, the group, and the environment to interact with one another in ways that promote:</a:t>
            </a:r>
          </a:p>
          <a:p>
            <a:pPr lvl="1"/>
            <a:r>
              <a:rPr lang="en-GB" altLang="en-US" sz="2400" dirty="0"/>
              <a:t>Subjective well-being</a:t>
            </a:r>
          </a:p>
          <a:p>
            <a:pPr lvl="1"/>
            <a:r>
              <a:rPr lang="en-GB" altLang="en-US" sz="2400" dirty="0"/>
              <a:t>The optimal development and use of mental abilities (cognitive, affective, and relational)</a:t>
            </a:r>
          </a:p>
          <a:p>
            <a:pPr lvl="1"/>
            <a:r>
              <a:rPr lang="en-GB" altLang="en-US" sz="2400" dirty="0"/>
              <a:t>The achievement of individual and collective goals consistent with justice</a:t>
            </a:r>
          </a:p>
          <a:p>
            <a:pPr lvl="1"/>
            <a:r>
              <a:rPr lang="en-GB" altLang="en-US" sz="2400" dirty="0"/>
              <a:t>The attainment and preservation of conditions of fundamental equality</a:t>
            </a:r>
            <a:br>
              <a:rPr lang="en-GB" altLang="en-US" sz="2400" dirty="0"/>
            </a:br>
            <a:endParaRPr lang="en-GB" altLang="en-US" sz="2400" dirty="0"/>
          </a:p>
          <a:p>
            <a:pPr marL="0" indent="0" algn="r">
              <a:buNone/>
            </a:pPr>
            <a:r>
              <a:rPr lang="en-GB" altLang="en-US" dirty="0"/>
              <a:t>	CASW, 2019</a:t>
            </a:r>
            <a:r>
              <a:rPr lang="en-US" alt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a:bodyPr>
          <a:lstStyle/>
          <a:p>
            <a:r>
              <a:rPr lang="en-US" altLang="en-US" sz="4000" dirty="0"/>
              <a:t>Multiple Levels of Influence</a:t>
            </a:r>
          </a:p>
        </p:txBody>
      </p:sp>
      <p:sp>
        <p:nvSpPr>
          <p:cNvPr id="17412" name="Rectangle 3"/>
          <p:cNvSpPr>
            <a:spLocks noGrp="1" noChangeArrowheads="1"/>
          </p:cNvSpPr>
          <p:nvPr>
            <p:ph idx="1"/>
          </p:nvPr>
        </p:nvSpPr>
        <p:spPr/>
        <p:txBody>
          <a:bodyPr>
            <a:normAutofit/>
          </a:bodyPr>
          <a:lstStyle/>
          <a:p>
            <a:r>
              <a:rPr lang="en-GB" altLang="en-US" sz="2800" dirty="0"/>
              <a:t>Assist other members of interprofessional teams to understand the social and community context </a:t>
            </a:r>
          </a:p>
          <a:p>
            <a:r>
              <a:rPr lang="en-GB" altLang="en-US" sz="2800" dirty="0"/>
              <a:t>Assist families to support affected individuals and creatively manage change</a:t>
            </a:r>
          </a:p>
          <a:p>
            <a:r>
              <a:rPr lang="en-GB" altLang="en-US" sz="2800" dirty="0"/>
              <a:t>Assist individuals to evaluate challenges and opportunities, make choices, deal with adversity, and recover from illness</a:t>
            </a:r>
          </a:p>
          <a:p>
            <a:r>
              <a:rPr lang="en-US" sz="2800" dirty="0"/>
              <a:t>Participate in the modification and development of programs, service systems, and policies </a:t>
            </a:r>
            <a:endParaRPr lang="en-GB"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76FA-B888-49FD-87AD-A56D9AF02007}"/>
              </a:ext>
            </a:extLst>
          </p:cNvPr>
          <p:cNvSpPr>
            <a:spLocks noGrp="1"/>
          </p:cNvSpPr>
          <p:nvPr>
            <p:ph type="title"/>
          </p:nvPr>
        </p:nvSpPr>
        <p:spPr>
          <a:xfrm>
            <a:off x="457200" y="533400"/>
            <a:ext cx="8229600" cy="1143000"/>
          </a:xfrm>
        </p:spPr>
        <p:txBody>
          <a:bodyPr>
            <a:noAutofit/>
          </a:bodyPr>
          <a:lstStyle/>
          <a:p>
            <a:r>
              <a:rPr lang="en-CA" sz="4000" dirty="0"/>
              <a:t>Impacts of Mental Health Practice on Social Workers</a:t>
            </a:r>
          </a:p>
        </p:txBody>
      </p:sp>
      <p:sp>
        <p:nvSpPr>
          <p:cNvPr id="3" name="Content Placeholder 2">
            <a:extLst>
              <a:ext uri="{FF2B5EF4-FFF2-40B4-BE49-F238E27FC236}">
                <a16:creationId xmlns:a16="http://schemas.microsoft.com/office/drawing/2014/main" id="{A6630DE7-0D2F-41EA-8989-CE40258BE0AA}"/>
              </a:ext>
            </a:extLst>
          </p:cNvPr>
          <p:cNvSpPr>
            <a:spLocks noGrp="1"/>
          </p:cNvSpPr>
          <p:nvPr>
            <p:ph idx="1"/>
          </p:nvPr>
        </p:nvSpPr>
        <p:spPr>
          <a:xfrm>
            <a:off x="457200" y="1981200"/>
            <a:ext cx="8229600" cy="4525963"/>
          </a:xfrm>
        </p:spPr>
        <p:txBody>
          <a:bodyPr>
            <a:normAutofit/>
          </a:bodyPr>
          <a:lstStyle/>
          <a:p>
            <a:r>
              <a:rPr lang="en-US" sz="2800" dirty="0"/>
              <a:t>Positive impacts:</a:t>
            </a:r>
          </a:p>
          <a:p>
            <a:pPr lvl="1"/>
            <a:r>
              <a:rPr lang="en-US" sz="2400" dirty="0"/>
              <a:t>Commitment and compassion towards their clients</a:t>
            </a:r>
          </a:p>
          <a:p>
            <a:pPr lvl="1"/>
            <a:r>
              <a:rPr lang="en-US" sz="2400" dirty="0"/>
              <a:t>Rewards of working with those overcoming challenges </a:t>
            </a:r>
          </a:p>
          <a:p>
            <a:pPr lvl="1"/>
            <a:r>
              <a:rPr lang="en-CA" sz="2400" dirty="0"/>
              <a:t>Resilience, </a:t>
            </a:r>
            <a:r>
              <a:rPr lang="en-US" sz="2400" dirty="0"/>
              <a:t>a positive social orientation, optimism, social intelligence, an openness to new experiences, and a keen desire to continue to learn and grow </a:t>
            </a:r>
            <a:endParaRPr lang="en-CA" sz="2400" dirty="0"/>
          </a:p>
          <a:p>
            <a:pPr lvl="1"/>
            <a:r>
              <a:rPr lang="en-US" sz="2400" dirty="0"/>
              <a:t>Increased sensitivity, compassion, and insight</a:t>
            </a:r>
          </a:p>
          <a:p>
            <a:pPr lvl="1"/>
            <a:r>
              <a:rPr lang="en-US" sz="2400" dirty="0"/>
              <a:t>Increased appreciation for the resilience of the human spirit </a:t>
            </a:r>
          </a:p>
          <a:p>
            <a:endParaRPr lang="en-US" dirty="0"/>
          </a:p>
          <a:p>
            <a:endParaRPr lang="en-CA" dirty="0"/>
          </a:p>
        </p:txBody>
      </p:sp>
    </p:spTree>
    <p:extLst>
      <p:ext uri="{BB962C8B-B14F-4D97-AF65-F5344CB8AC3E}">
        <p14:creationId xmlns:p14="http://schemas.microsoft.com/office/powerpoint/2010/main" val="353353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FEE3-5E03-4750-B366-7E059F0D2030}"/>
              </a:ext>
            </a:extLst>
          </p:cNvPr>
          <p:cNvSpPr>
            <a:spLocks noGrp="1"/>
          </p:cNvSpPr>
          <p:nvPr>
            <p:ph type="title"/>
          </p:nvPr>
        </p:nvSpPr>
        <p:spPr>
          <a:xfrm>
            <a:off x="457200" y="533400"/>
            <a:ext cx="8229600" cy="1143000"/>
          </a:xfrm>
        </p:spPr>
        <p:txBody>
          <a:bodyPr>
            <a:noAutofit/>
          </a:bodyPr>
          <a:lstStyle/>
          <a:p>
            <a:r>
              <a:rPr lang="en-CA" sz="4000" dirty="0"/>
              <a:t>Impacts of Mental Health Practice on Social Workers, cont’d</a:t>
            </a:r>
          </a:p>
        </p:txBody>
      </p:sp>
      <p:sp>
        <p:nvSpPr>
          <p:cNvPr id="3" name="Content Placeholder 2">
            <a:extLst>
              <a:ext uri="{FF2B5EF4-FFF2-40B4-BE49-F238E27FC236}">
                <a16:creationId xmlns:a16="http://schemas.microsoft.com/office/drawing/2014/main" id="{8A53A3AB-4DA9-44D6-83FD-09234B9D3DC3}"/>
              </a:ext>
            </a:extLst>
          </p:cNvPr>
          <p:cNvSpPr>
            <a:spLocks noGrp="1"/>
          </p:cNvSpPr>
          <p:nvPr>
            <p:ph idx="1"/>
          </p:nvPr>
        </p:nvSpPr>
        <p:spPr>
          <a:xfrm>
            <a:off x="457200" y="1981200"/>
            <a:ext cx="8229600" cy="4525963"/>
          </a:xfrm>
        </p:spPr>
        <p:txBody>
          <a:bodyPr>
            <a:normAutofit/>
          </a:bodyPr>
          <a:lstStyle/>
          <a:p>
            <a:r>
              <a:rPr lang="en-CA" sz="2800" dirty="0"/>
              <a:t>Negative impacts: </a:t>
            </a:r>
          </a:p>
          <a:p>
            <a:pPr lvl="1"/>
            <a:r>
              <a:rPr lang="en-CA" sz="2400" dirty="0"/>
              <a:t>Acute stress, posttraumatic stress, and secondary traumatic stress</a:t>
            </a:r>
          </a:p>
          <a:p>
            <a:pPr lvl="1"/>
            <a:r>
              <a:rPr lang="en-CA" sz="2400" dirty="0"/>
              <a:t>Burnout and vicarious trauma</a:t>
            </a:r>
          </a:p>
          <a:p>
            <a:r>
              <a:rPr lang="en-CA" sz="2800" dirty="0"/>
              <a:t>Addressing stress and trauma experienced by social workers is a shared responsibility </a:t>
            </a:r>
            <a:r>
              <a:rPr lang="en-US" sz="2800" dirty="0"/>
              <a:t>between social workers themselves, the schools that educate them, and the organizations that employ them</a:t>
            </a:r>
            <a:endParaRPr lang="en-CA" sz="2800" dirty="0"/>
          </a:p>
        </p:txBody>
      </p:sp>
    </p:spTree>
    <p:extLst>
      <p:ext uri="{BB962C8B-B14F-4D97-AF65-F5344CB8AC3E}">
        <p14:creationId xmlns:p14="http://schemas.microsoft.com/office/powerpoint/2010/main" val="83561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r>
              <a:rPr lang="en-US" altLang="en-US" sz="4000" dirty="0"/>
              <a:t>Introduction, cont’d</a:t>
            </a:r>
          </a:p>
        </p:txBody>
      </p:sp>
      <p:sp>
        <p:nvSpPr>
          <p:cNvPr id="4100" name="Rectangle 3"/>
          <p:cNvSpPr>
            <a:spLocks noGrp="1" noChangeArrowheads="1"/>
          </p:cNvSpPr>
          <p:nvPr>
            <p:ph idx="1"/>
          </p:nvPr>
        </p:nvSpPr>
        <p:spPr/>
        <p:txBody>
          <a:bodyPr>
            <a:normAutofit/>
          </a:bodyPr>
          <a:lstStyle/>
          <a:p>
            <a:r>
              <a:rPr lang="en-GB" altLang="en-US" sz="2800" dirty="0"/>
              <a:t>Mental health is defined as a state of well-being in which every individual</a:t>
            </a:r>
          </a:p>
          <a:p>
            <a:pPr lvl="1"/>
            <a:r>
              <a:rPr lang="en-GB" altLang="en-US" sz="2400" dirty="0"/>
              <a:t>Realizes his or her own potential</a:t>
            </a:r>
          </a:p>
          <a:p>
            <a:pPr lvl="1"/>
            <a:r>
              <a:rPr lang="en-GB" altLang="en-US" sz="2400" dirty="0"/>
              <a:t>Can cope with the normal stresses of life</a:t>
            </a:r>
          </a:p>
          <a:p>
            <a:pPr lvl="1"/>
            <a:r>
              <a:rPr lang="en-GB" altLang="en-US" sz="2400" dirty="0"/>
              <a:t>Can work productively and fruitfully</a:t>
            </a:r>
          </a:p>
          <a:p>
            <a:pPr lvl="1"/>
            <a:r>
              <a:rPr lang="en-GB" altLang="en-US" sz="2400" dirty="0"/>
              <a:t>Is able to make a contribution to her or his community</a:t>
            </a:r>
            <a:endParaRPr lang="en-CA" altLang="en-US" sz="2400" dirty="0"/>
          </a:p>
          <a:p>
            <a:endParaRPr lang="en-CA" altLang="en-US" dirty="0"/>
          </a:p>
          <a:p>
            <a:pPr marL="0" indent="0" algn="r">
              <a:buNone/>
            </a:pPr>
            <a:r>
              <a:rPr lang="en-GB" altLang="en-US" dirty="0"/>
              <a:t>World Health Organization, 2014</a:t>
            </a:r>
            <a:endParaRPr lang="en-CA" altLang="en-US" dirty="0"/>
          </a:p>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r>
              <a:rPr lang="en-US" altLang="en-US" sz="4000" dirty="0"/>
              <a:t>Introduction, cont’d</a:t>
            </a:r>
          </a:p>
        </p:txBody>
      </p:sp>
      <p:sp>
        <p:nvSpPr>
          <p:cNvPr id="5124" name="Rectangle 3"/>
          <p:cNvSpPr>
            <a:spLocks noGrp="1" noChangeArrowheads="1"/>
          </p:cNvSpPr>
          <p:nvPr>
            <p:ph idx="1"/>
          </p:nvPr>
        </p:nvSpPr>
        <p:spPr>
          <a:xfrm>
            <a:off x="457200" y="1421063"/>
            <a:ext cx="8229600" cy="5257800"/>
          </a:xfrm>
        </p:spPr>
        <p:txBody>
          <a:bodyPr>
            <a:normAutofit/>
          </a:bodyPr>
          <a:lstStyle/>
          <a:p>
            <a:r>
              <a:rPr lang="en-CA" altLang="en-US" dirty="0"/>
              <a:t>In any given year, 1 in 5 people in Canada will experience a mental health problem or illness</a:t>
            </a:r>
          </a:p>
          <a:p>
            <a:r>
              <a:rPr lang="en-CA" altLang="en-US" dirty="0"/>
              <a:t>Suicide is the second leading cause of death </a:t>
            </a:r>
            <a:r>
              <a:rPr lang="en-US" dirty="0"/>
              <a:t>among youth and young adults between the ages of 15–34 in Canada</a:t>
            </a:r>
          </a:p>
          <a:p>
            <a:r>
              <a:rPr lang="en-CA" altLang="en-US" dirty="0"/>
              <a:t>In 2019, 52% of Canadian postsecondary students </a:t>
            </a:r>
            <a:r>
              <a:rPr lang="en-US" dirty="0"/>
              <a:t>felt so depressed that they were unable to function and 69% reported overwhelming anxiety</a:t>
            </a:r>
          </a:p>
          <a:p>
            <a:r>
              <a:rPr lang="en-CA" altLang="en-US" dirty="0"/>
              <a:t>More than ¼ of Canadians aged 80</a:t>
            </a:r>
            <a:r>
              <a:rPr lang="en-US" dirty="0"/>
              <a:t>–</a:t>
            </a:r>
            <a:r>
              <a:rPr lang="en-CA" altLang="en-US" dirty="0"/>
              <a:t>84 and over half of those over age 85 have dementia</a:t>
            </a:r>
          </a:p>
          <a:p>
            <a:r>
              <a:rPr lang="en-GB" altLang="en-US" dirty="0"/>
              <a:t>In 2011, the economic burden of mental illness in Canada totalled $50 billion</a:t>
            </a:r>
            <a:endParaRPr lang="en-CA" altLang="en-US" dirty="0"/>
          </a:p>
          <a:p>
            <a:r>
              <a:rPr lang="en-GB" altLang="en-US" dirty="0"/>
              <a:t>7.2% of health care </a:t>
            </a:r>
            <a:r>
              <a:rPr lang="en-CA" altLang="en-US" dirty="0"/>
              <a:t>funding in Canada was spent on mental health care in 2015</a:t>
            </a:r>
          </a:p>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19100" y="244013"/>
            <a:ext cx="8305800" cy="1508587"/>
          </a:xfrm>
        </p:spPr>
        <p:txBody>
          <a:bodyPr>
            <a:normAutofit/>
          </a:bodyPr>
          <a:lstStyle/>
          <a:p>
            <a:r>
              <a:rPr lang="en-US" altLang="en-US" sz="4000" dirty="0"/>
              <a:t>The Role of Social Work </a:t>
            </a:r>
            <a:br>
              <a:rPr lang="en-US" altLang="en-US" sz="4000" dirty="0"/>
            </a:br>
            <a:r>
              <a:rPr lang="en-US" altLang="en-US" sz="4000" dirty="0"/>
              <a:t>in Mental Health</a:t>
            </a:r>
          </a:p>
        </p:txBody>
      </p:sp>
      <p:sp>
        <p:nvSpPr>
          <p:cNvPr id="6148" name="Rectangle 3"/>
          <p:cNvSpPr>
            <a:spLocks noGrp="1" noChangeArrowheads="1"/>
          </p:cNvSpPr>
          <p:nvPr>
            <p:ph idx="1"/>
          </p:nvPr>
        </p:nvSpPr>
        <p:spPr>
          <a:xfrm>
            <a:off x="457200" y="1905000"/>
            <a:ext cx="8229600" cy="4525963"/>
          </a:xfrm>
        </p:spPr>
        <p:txBody>
          <a:bodyPr/>
          <a:lstStyle/>
          <a:p>
            <a:r>
              <a:rPr lang="en-US" altLang="en-US" sz="2800" dirty="0"/>
              <a:t>In 1952, Mort </a:t>
            </a:r>
            <a:r>
              <a:rPr lang="en-US" altLang="en-US" sz="2800" dirty="0" err="1"/>
              <a:t>Teicher</a:t>
            </a:r>
            <a:r>
              <a:rPr lang="en-US" altLang="en-US" sz="2800" dirty="0"/>
              <a:t> identified two categories of a social worker’s job:</a:t>
            </a:r>
          </a:p>
          <a:p>
            <a:pPr marL="914400" lvl="1" indent="-457200">
              <a:buFont typeface="+mj-lt"/>
              <a:buAutoNum type="arabicPeriod"/>
            </a:pPr>
            <a:r>
              <a:rPr lang="en-US" altLang="en-US" sz="2400" dirty="0"/>
              <a:t>Intake</a:t>
            </a:r>
          </a:p>
          <a:p>
            <a:pPr lvl="2"/>
            <a:r>
              <a:rPr lang="en-US" altLang="en-US" sz="2000" dirty="0"/>
              <a:t>Helping patient and family express feelings</a:t>
            </a:r>
          </a:p>
          <a:p>
            <a:pPr lvl="2"/>
            <a:r>
              <a:rPr lang="en-US" altLang="en-US" sz="2000" dirty="0"/>
              <a:t>Assessing ability and willingness to engage in treatment</a:t>
            </a:r>
          </a:p>
          <a:p>
            <a:pPr marL="914400" lvl="1" indent="-457200">
              <a:buFont typeface="+mj-lt"/>
              <a:buAutoNum type="arabicPeriod"/>
            </a:pPr>
            <a:r>
              <a:rPr lang="en-US" altLang="en-US" sz="2400" dirty="0"/>
              <a:t>Continued service</a:t>
            </a:r>
          </a:p>
          <a:p>
            <a:pPr lvl="2"/>
            <a:r>
              <a:rPr lang="en-US" altLang="en-US" sz="2000" dirty="0"/>
              <a:t>Assisting with use of treatment services</a:t>
            </a:r>
          </a:p>
          <a:p>
            <a:pPr lvl="2"/>
            <a:r>
              <a:rPr lang="en-US" altLang="en-US" sz="2000" dirty="0"/>
              <a:t>Assisting with reintegration into the community </a:t>
            </a:r>
          </a:p>
          <a:p>
            <a:endParaRPr lang="en-US" altLang="en-US" dirty="0"/>
          </a:p>
          <a:p>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228600"/>
            <a:ext cx="8534400" cy="1554162"/>
          </a:xfrm>
        </p:spPr>
        <p:txBody>
          <a:bodyPr>
            <a:normAutofit/>
          </a:bodyPr>
          <a:lstStyle/>
          <a:p>
            <a:r>
              <a:rPr lang="en-US" altLang="en-US" sz="4000" dirty="0"/>
              <a:t>The Role of Social Work </a:t>
            </a:r>
            <a:br>
              <a:rPr lang="en-US" altLang="en-US" sz="4000" dirty="0"/>
            </a:br>
            <a:r>
              <a:rPr lang="en-US" altLang="en-US" sz="4000" dirty="0"/>
              <a:t>in Mental Health, cont’d</a:t>
            </a:r>
          </a:p>
        </p:txBody>
      </p:sp>
      <p:sp>
        <p:nvSpPr>
          <p:cNvPr id="7172" name="Rectangle 3"/>
          <p:cNvSpPr>
            <a:spLocks noGrp="1" noChangeArrowheads="1"/>
          </p:cNvSpPr>
          <p:nvPr>
            <p:ph idx="1"/>
          </p:nvPr>
        </p:nvSpPr>
        <p:spPr>
          <a:xfrm>
            <a:off x="457200" y="1782762"/>
            <a:ext cx="8229600" cy="5075238"/>
          </a:xfrm>
        </p:spPr>
        <p:txBody>
          <a:bodyPr>
            <a:normAutofit fontScale="92500" lnSpcReduction="10000"/>
          </a:bodyPr>
          <a:lstStyle/>
          <a:p>
            <a:r>
              <a:rPr lang="en-GB" altLang="en-US" sz="2800" dirty="0"/>
              <a:t>CASW (2019) identified three broad areas of social work practice in mental health:</a:t>
            </a:r>
          </a:p>
          <a:p>
            <a:pPr marL="914400" lvl="1" indent="-457200">
              <a:buFont typeface="+mj-lt"/>
              <a:buAutoNum type="arabicPeriod"/>
            </a:pPr>
            <a:r>
              <a:rPr lang="en-GB" altLang="en-US" sz="2400" dirty="0"/>
              <a:t>Prevention</a:t>
            </a:r>
          </a:p>
          <a:p>
            <a:pPr marL="1314450" lvl="2" indent="-457200"/>
            <a:r>
              <a:rPr lang="en-GB" altLang="en-US" sz="2000" dirty="0"/>
              <a:t>Reducing the incidence of mental illness and dysfunction through modifying stressful environments and strengthening individual coping, including preventative education, social action, and advocacy for social justice</a:t>
            </a:r>
          </a:p>
          <a:p>
            <a:pPr marL="914400" lvl="1" indent="-457200">
              <a:buFont typeface="+mj-lt"/>
              <a:buAutoNum type="arabicPeriod"/>
            </a:pPr>
            <a:r>
              <a:rPr lang="en-GB" altLang="en-US" sz="2400" dirty="0"/>
              <a:t>Treatment</a:t>
            </a:r>
          </a:p>
          <a:p>
            <a:pPr marL="1314450" lvl="2" indent="-457200"/>
            <a:r>
              <a:rPr lang="en-GB" altLang="en-US" sz="2000" dirty="0"/>
              <a:t>Reducing the impact of mental illness through early assessment, intervention, and treatment, including addressing trauma, relationship problems, and stress and managing risk</a:t>
            </a:r>
          </a:p>
          <a:p>
            <a:pPr marL="914400" lvl="1" indent="-457200">
              <a:buFont typeface="+mj-lt"/>
              <a:buAutoNum type="arabicPeriod"/>
            </a:pPr>
            <a:r>
              <a:rPr lang="en-GB" altLang="en-US" sz="2400" dirty="0"/>
              <a:t>Rehabilitation</a:t>
            </a:r>
          </a:p>
          <a:p>
            <a:pPr marL="1314450" lvl="2" indent="-457200"/>
            <a:r>
              <a:rPr lang="en-GB" altLang="en-US" sz="2000" dirty="0"/>
              <a:t>Reducing the aftereffects of mental illness to support maximizing abilities, including rehabilitation counselling, provision of resources, and advocacy to develop community resources or reduce barriers</a:t>
            </a:r>
            <a:endParaRPr lang="en-US"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7B94-85CD-475C-90BB-6B938A7E8D28}"/>
              </a:ext>
            </a:extLst>
          </p:cNvPr>
          <p:cNvSpPr>
            <a:spLocks noGrp="1"/>
          </p:cNvSpPr>
          <p:nvPr>
            <p:ph type="title"/>
          </p:nvPr>
        </p:nvSpPr>
        <p:spPr>
          <a:xfrm>
            <a:off x="342900" y="198438"/>
            <a:ext cx="8458200" cy="1630362"/>
          </a:xfrm>
        </p:spPr>
        <p:txBody>
          <a:bodyPr>
            <a:normAutofit/>
          </a:bodyPr>
          <a:lstStyle/>
          <a:p>
            <a:r>
              <a:rPr lang="en-US" altLang="en-US" sz="4000" dirty="0"/>
              <a:t>The Role of Social Work </a:t>
            </a:r>
            <a:br>
              <a:rPr lang="en-US" altLang="en-US" sz="4000" dirty="0"/>
            </a:br>
            <a:r>
              <a:rPr lang="en-US" altLang="en-US" sz="4000" dirty="0"/>
              <a:t>in Mental Health, cont’d</a:t>
            </a:r>
            <a:endParaRPr lang="en-CA" sz="3600" dirty="0"/>
          </a:p>
        </p:txBody>
      </p:sp>
      <p:sp>
        <p:nvSpPr>
          <p:cNvPr id="3" name="Content Placeholder 2">
            <a:extLst>
              <a:ext uri="{FF2B5EF4-FFF2-40B4-BE49-F238E27FC236}">
                <a16:creationId xmlns:a16="http://schemas.microsoft.com/office/drawing/2014/main" id="{63BC100A-A450-413E-96ED-4EC0AADA6EBD}"/>
              </a:ext>
            </a:extLst>
          </p:cNvPr>
          <p:cNvSpPr>
            <a:spLocks noGrp="1"/>
          </p:cNvSpPr>
          <p:nvPr>
            <p:ph idx="1"/>
          </p:nvPr>
        </p:nvSpPr>
        <p:spPr>
          <a:xfrm>
            <a:off x="476250" y="1935162"/>
            <a:ext cx="8191500" cy="4724400"/>
          </a:xfrm>
        </p:spPr>
        <p:txBody>
          <a:bodyPr>
            <a:normAutofit/>
          </a:bodyPr>
          <a:lstStyle/>
          <a:p>
            <a:r>
              <a:rPr lang="en-US" sz="2800" dirty="0"/>
              <a:t>Aspects of social work practice in mental health:</a:t>
            </a:r>
            <a:endParaRPr lang="en-CA" sz="2800" dirty="0"/>
          </a:p>
          <a:p>
            <a:pPr lvl="1"/>
            <a:r>
              <a:rPr lang="en-CA" sz="2400" dirty="0"/>
              <a:t>Direct services</a:t>
            </a:r>
          </a:p>
          <a:p>
            <a:pPr lvl="1"/>
            <a:r>
              <a:rPr lang="en-CA" sz="2400" dirty="0"/>
              <a:t>Case management</a:t>
            </a:r>
          </a:p>
          <a:p>
            <a:pPr lvl="1"/>
            <a:r>
              <a:rPr lang="en-CA" sz="2400" dirty="0"/>
              <a:t>Community development</a:t>
            </a:r>
          </a:p>
          <a:p>
            <a:pPr lvl="1"/>
            <a:r>
              <a:rPr lang="en-CA" sz="2400" dirty="0"/>
              <a:t>Supervision and consultation</a:t>
            </a:r>
          </a:p>
          <a:p>
            <a:pPr lvl="1"/>
            <a:r>
              <a:rPr lang="en-CA" sz="2400" dirty="0"/>
              <a:t>Program management/administration</a:t>
            </a:r>
          </a:p>
          <a:p>
            <a:pPr lvl="1"/>
            <a:r>
              <a:rPr lang="en-CA" sz="2400" dirty="0"/>
              <a:t>Teaching</a:t>
            </a:r>
          </a:p>
          <a:p>
            <a:pPr lvl="1"/>
            <a:r>
              <a:rPr lang="en-CA" sz="2400" dirty="0"/>
              <a:t>Program, policy, and resource development</a:t>
            </a:r>
          </a:p>
          <a:p>
            <a:pPr lvl="1"/>
            <a:r>
              <a:rPr lang="en-CA" sz="2400" dirty="0"/>
              <a:t>Research and evaluation</a:t>
            </a:r>
          </a:p>
          <a:p>
            <a:pPr lvl="1"/>
            <a:r>
              <a:rPr lang="en-CA" sz="2400" dirty="0"/>
              <a:t>Social action</a:t>
            </a:r>
            <a:endParaRPr lang="en-CA" sz="2800" dirty="0"/>
          </a:p>
        </p:txBody>
      </p:sp>
    </p:spTree>
    <p:extLst>
      <p:ext uri="{BB962C8B-B14F-4D97-AF65-F5344CB8AC3E}">
        <p14:creationId xmlns:p14="http://schemas.microsoft.com/office/powerpoint/2010/main" val="225978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52400" y="152400"/>
            <a:ext cx="8839200" cy="1858962"/>
          </a:xfrm>
        </p:spPr>
        <p:txBody>
          <a:bodyPr>
            <a:normAutofit/>
          </a:bodyPr>
          <a:lstStyle/>
          <a:p>
            <a:r>
              <a:rPr lang="en-US" sz="4000" dirty="0"/>
              <a:t>An Ethical Framework for Social Work </a:t>
            </a:r>
            <a:br>
              <a:rPr lang="en-US" sz="4000" dirty="0"/>
            </a:br>
            <a:r>
              <a:rPr lang="en-US" sz="4000" dirty="0"/>
              <a:t>in Mental Health</a:t>
            </a:r>
          </a:p>
        </p:txBody>
      </p:sp>
      <p:sp>
        <p:nvSpPr>
          <p:cNvPr id="9220" name="Rectangle 3"/>
          <p:cNvSpPr>
            <a:spLocks noGrp="1" noChangeArrowheads="1"/>
          </p:cNvSpPr>
          <p:nvPr>
            <p:ph idx="1"/>
          </p:nvPr>
        </p:nvSpPr>
        <p:spPr>
          <a:xfrm>
            <a:off x="457200" y="2011362"/>
            <a:ext cx="8229600" cy="4525963"/>
          </a:xfrm>
        </p:spPr>
        <p:txBody>
          <a:bodyPr>
            <a:normAutofit/>
          </a:bodyPr>
          <a:lstStyle/>
          <a:p>
            <a:r>
              <a:rPr lang="en-US" sz="2800" dirty="0"/>
              <a:t>The CASW </a:t>
            </a:r>
            <a:r>
              <a:rPr lang="en-US" sz="2800" i="1" dirty="0"/>
              <a:t>Code of Ethics </a:t>
            </a:r>
            <a:r>
              <a:rPr lang="en-US" sz="2800" dirty="0"/>
              <a:t>(2005) outlines six core areas of social work values: </a:t>
            </a:r>
            <a:endParaRPr lang="en-GB" altLang="en-US" sz="2800" dirty="0"/>
          </a:p>
          <a:p>
            <a:pPr lvl="1"/>
            <a:r>
              <a:rPr lang="en-GB" altLang="en-US" sz="2400" dirty="0"/>
              <a:t>Respect for the inherent dignity and worth of persons</a:t>
            </a:r>
            <a:r>
              <a:rPr lang="en-US" altLang="en-US" sz="2400" dirty="0"/>
              <a:t> </a:t>
            </a:r>
          </a:p>
          <a:p>
            <a:pPr lvl="1"/>
            <a:r>
              <a:rPr lang="en-GB" altLang="en-US" sz="2400" dirty="0"/>
              <a:t>Pursuit of social justice</a:t>
            </a:r>
            <a:r>
              <a:rPr lang="en-US" altLang="en-US" sz="2400" dirty="0"/>
              <a:t> </a:t>
            </a:r>
          </a:p>
          <a:p>
            <a:pPr lvl="1"/>
            <a:r>
              <a:rPr lang="en-GB" altLang="en-US" sz="2400" dirty="0"/>
              <a:t>Service to humanity</a:t>
            </a:r>
            <a:r>
              <a:rPr lang="en-US" altLang="en-US" sz="2400" dirty="0"/>
              <a:t> </a:t>
            </a:r>
          </a:p>
          <a:p>
            <a:pPr lvl="1"/>
            <a:r>
              <a:rPr lang="en-GB" altLang="en-US" sz="2400" dirty="0"/>
              <a:t>Integrity in professional practice</a:t>
            </a:r>
            <a:r>
              <a:rPr lang="en-US" altLang="en-US" sz="2400" dirty="0"/>
              <a:t> </a:t>
            </a:r>
          </a:p>
          <a:p>
            <a:pPr lvl="1"/>
            <a:r>
              <a:rPr lang="en-GB" altLang="en-US" sz="2400" dirty="0"/>
              <a:t>Confidentiality</a:t>
            </a:r>
            <a:r>
              <a:rPr lang="en-US" altLang="en-US" sz="2400" dirty="0"/>
              <a:t> </a:t>
            </a:r>
          </a:p>
          <a:p>
            <a:pPr lvl="1"/>
            <a:r>
              <a:rPr lang="en-GB" altLang="en-US" sz="2400" dirty="0"/>
              <a:t>Competence in professional practice</a:t>
            </a:r>
            <a:r>
              <a:rPr lang="en-US" altLang="en-US" sz="24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C2FA4-3DC6-42D9-A9F1-C10B9D6BDD21}"/>
              </a:ext>
            </a:extLst>
          </p:cNvPr>
          <p:cNvSpPr>
            <a:spLocks noGrp="1"/>
          </p:cNvSpPr>
          <p:nvPr>
            <p:ph type="title"/>
          </p:nvPr>
        </p:nvSpPr>
        <p:spPr>
          <a:xfrm>
            <a:off x="304800" y="304800"/>
            <a:ext cx="8534400" cy="1554162"/>
          </a:xfrm>
        </p:spPr>
        <p:txBody>
          <a:bodyPr>
            <a:normAutofit/>
          </a:bodyPr>
          <a:lstStyle/>
          <a:p>
            <a:r>
              <a:rPr lang="en-US" sz="4000" dirty="0"/>
              <a:t>A Recovery Model for Mental Health and Social Work Values</a:t>
            </a:r>
          </a:p>
        </p:txBody>
      </p:sp>
      <p:sp>
        <p:nvSpPr>
          <p:cNvPr id="3" name="Content Placeholder 2">
            <a:extLst>
              <a:ext uri="{FF2B5EF4-FFF2-40B4-BE49-F238E27FC236}">
                <a16:creationId xmlns:a16="http://schemas.microsoft.com/office/drawing/2014/main" id="{21D1C786-92B0-4A39-B886-D46340DFB303}"/>
              </a:ext>
            </a:extLst>
          </p:cNvPr>
          <p:cNvSpPr>
            <a:spLocks noGrp="1"/>
          </p:cNvSpPr>
          <p:nvPr>
            <p:ph idx="1"/>
          </p:nvPr>
        </p:nvSpPr>
        <p:spPr>
          <a:xfrm>
            <a:off x="457200" y="1989565"/>
            <a:ext cx="8229600" cy="4525963"/>
          </a:xfrm>
        </p:spPr>
        <p:txBody>
          <a:bodyPr>
            <a:normAutofit/>
          </a:bodyPr>
          <a:lstStyle/>
          <a:p>
            <a:r>
              <a:rPr lang="en-US" sz="2800" dirty="0"/>
              <a:t>In 2014, the Mental Health Commission of Canada signed onto a recovery declaration based on three core principles: </a:t>
            </a:r>
            <a:endParaRPr lang="en-CA" sz="2800" dirty="0"/>
          </a:p>
          <a:p>
            <a:pPr lvl="1"/>
            <a:r>
              <a:rPr lang="en-CA" sz="2400" dirty="0"/>
              <a:t>Hope: believing individuals possess strengths and capabilities to lead satisfying and hopeful lives even when living with mental health challenges</a:t>
            </a:r>
          </a:p>
          <a:p>
            <a:pPr lvl="1"/>
            <a:r>
              <a:rPr lang="en-CA" sz="2400" dirty="0"/>
              <a:t>Dignity: treating people with respect and supporting personal journeys of healing and growth</a:t>
            </a:r>
          </a:p>
          <a:p>
            <a:pPr lvl="1"/>
            <a:r>
              <a:rPr lang="en-CA" sz="2400" dirty="0"/>
              <a:t>Inclusion: engaging people in their own care and well-being and supporting them to exercise their rights</a:t>
            </a:r>
          </a:p>
        </p:txBody>
      </p:sp>
    </p:spTree>
    <p:extLst>
      <p:ext uri="{BB962C8B-B14F-4D97-AF65-F5344CB8AC3E}">
        <p14:creationId xmlns:p14="http://schemas.microsoft.com/office/powerpoint/2010/main" val="4046904774"/>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7309D0D7-CE15-4349-8FBC-20083FC55B9B}"/>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B3C02E53-441A-4B4C-8A79-43D4B20A18F3}"/>
    </a:ext>
  </a:extLst>
</a:theme>
</file>

<file path=docProps/app.xml><?xml version="1.0" encoding="utf-8"?>
<Properties xmlns="http://schemas.openxmlformats.org/officeDocument/2006/extended-properties" xmlns:vt="http://schemas.openxmlformats.org/officeDocument/2006/docPropsVTypes">
  <Template>OUP US HE Widescreen Template 3.0 (TH)</Template>
  <TotalTime>1360</TotalTime>
  <Words>1303</Words>
  <Application>Microsoft Office PowerPoint</Application>
  <PresentationFormat>On-screen Show (4:3)</PresentationFormat>
  <Paragraphs>135</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ＭＳ Ｐゴシック</vt:lpstr>
      <vt:lpstr>Arial</vt:lpstr>
      <vt:lpstr>Calibri</vt:lpstr>
      <vt:lpstr>Lucida Bright</vt:lpstr>
      <vt:lpstr>Text Content Templates</vt:lpstr>
      <vt:lpstr>Figure-Only Templates</vt:lpstr>
      <vt:lpstr>1</vt:lpstr>
      <vt:lpstr>Introduction</vt:lpstr>
      <vt:lpstr>Introduction, cont’d</vt:lpstr>
      <vt:lpstr>Introduction, cont’d</vt:lpstr>
      <vt:lpstr>The Role of Social Work  in Mental Health</vt:lpstr>
      <vt:lpstr>The Role of Social Work  in Mental Health, cont’d</vt:lpstr>
      <vt:lpstr>The Role of Social Work  in Mental Health, cont’d</vt:lpstr>
      <vt:lpstr>An Ethical Framework for Social Work  in Mental Health</vt:lpstr>
      <vt:lpstr>A Recovery Model for Mental Health and Social Work Values</vt:lpstr>
      <vt:lpstr>A Recovery Model for Mental Health and Social Work Values, cont’d</vt:lpstr>
      <vt:lpstr>A Recovery Model for Mental Health and Social Work Values, cont’d</vt:lpstr>
      <vt:lpstr>A Recovery Model for Mental Health and Social Work Values, cont’d</vt:lpstr>
      <vt:lpstr>A Recovery Model for Mental Health and Social Work Values, cont’d</vt:lpstr>
      <vt:lpstr>Psychiatric Medications and Social Work Practice</vt:lpstr>
      <vt:lpstr>Evidence-Based Social Work:  An Ethical Responsibility?</vt:lpstr>
      <vt:lpstr>Evidence-Based Social Work, cont’d</vt:lpstr>
      <vt:lpstr>Evidence-Based Social Work, cont’d</vt:lpstr>
      <vt:lpstr>Evidence-Based Social Work, cont’d</vt:lpstr>
      <vt:lpstr>PowerPoint Presentation</vt:lpstr>
      <vt:lpstr>Multiple Levels of Influence</vt:lpstr>
      <vt:lpstr>Impacts of Mental Health Practice on Social Workers</vt:lpstr>
      <vt:lpstr>Impacts of Mental Health Practice on Social Workers, cont’d</vt:lpstr>
    </vt:vector>
  </TitlesOfParts>
  <Company>University of Toronto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Social Work Practice in Canada</dc:title>
  <dc:creator>regehrch</dc:creator>
  <cp:lastModifiedBy>Author</cp:lastModifiedBy>
  <cp:revision>91</cp:revision>
  <dcterms:created xsi:type="dcterms:W3CDTF">2009-08-18T18:16:02Z</dcterms:created>
  <dcterms:modified xsi:type="dcterms:W3CDTF">2021-05-19T18:42:56Z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2021-05-10T22:21:36Z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c64109df-0970-4a74-a6ca-000034e30afd</vt:lpwstr>
  </property>
</Properties>
</file>