
<file path=[Content_Types].xml><?xml version="1.0" encoding="utf-8"?>
<Types xmlns="http://schemas.openxmlformats.org/package/2006/content-types">
  <Default Extension="jpg" ContentType="image/jpe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Override1.xml" ContentType="application/vnd.openxmlformats-officedocument.themeOverride+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74" r:id="rId2"/>
  </p:sldMasterIdLst>
  <p:notesMasterIdLst>
    <p:notesMasterId r:id="rId13"/>
  </p:notesMasterIdLst>
  <p:handoutMasterIdLst>
    <p:handoutMasterId r:id="rId14"/>
  </p:handoutMasterIdLst>
  <p:sldIdLst>
    <p:sldId id="271" r:id="rId3"/>
    <p:sldId id="262" r:id="rId4"/>
    <p:sldId id="264" r:id="rId5"/>
    <p:sldId id="263" r:id="rId6"/>
    <p:sldId id="265" r:id="rId7"/>
    <p:sldId id="266" r:id="rId8"/>
    <p:sldId id="273" r:id="rId9"/>
    <p:sldId id="274" r:id="rId10"/>
    <p:sldId id="269" r:id="rId11"/>
    <p:sldId id="27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51" autoAdjust="0"/>
    <p:restoredTop sz="94676"/>
  </p:normalViewPr>
  <p:slideViewPr>
    <p:cSldViewPr>
      <p:cViewPr varScale="1">
        <p:scale>
          <a:sx n="64" d="100"/>
          <a:sy n="64" d="100"/>
        </p:scale>
        <p:origin x="776" y="3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8B1643-A6B2-4A27-90E9-9D868AD21CF2}"/>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3" name="Date Placeholder 2">
            <a:extLst>
              <a:ext uri="{FF2B5EF4-FFF2-40B4-BE49-F238E27FC236}">
                <a16:creationId xmlns:a16="http://schemas.microsoft.com/office/drawing/2014/main" id="{1A9E5334-A655-4A12-82F3-3C70AB6AC340}"/>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fld id="{CD5E0DC3-6BE4-466F-A80D-FF90E345CBC4}" type="datetimeFigureOut">
              <a:rPr lang="en-US"/>
              <a:pPr>
                <a:defRPr/>
              </a:pPr>
              <a:t>7/2/2021</a:t>
            </a:fld>
            <a:endParaRPr lang="en-US" dirty="0"/>
          </a:p>
        </p:txBody>
      </p:sp>
      <p:sp>
        <p:nvSpPr>
          <p:cNvPr id="4" name="Footer Placeholder 3">
            <a:extLst>
              <a:ext uri="{FF2B5EF4-FFF2-40B4-BE49-F238E27FC236}">
                <a16:creationId xmlns:a16="http://schemas.microsoft.com/office/drawing/2014/main" id="{9509435F-6F5E-47BF-B9A8-95F6BB4AAD15}"/>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5" name="Slide Number Placeholder 4">
            <a:extLst>
              <a:ext uri="{FF2B5EF4-FFF2-40B4-BE49-F238E27FC236}">
                <a16:creationId xmlns:a16="http://schemas.microsoft.com/office/drawing/2014/main" id="{7E9CEF5F-DEB5-432A-A329-00A3DD6D968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4A8442E-A22D-4004-858E-485320D63A92}"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9BDD4F-8350-41FF-B90F-EBD4BC0F3D26}"/>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3" name="Date Placeholder 2">
            <a:extLst>
              <a:ext uri="{FF2B5EF4-FFF2-40B4-BE49-F238E27FC236}">
                <a16:creationId xmlns:a16="http://schemas.microsoft.com/office/drawing/2014/main" id="{8C1F7E3F-CBE2-468E-83EB-984CD336C2BC}"/>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fld id="{515754F0-595A-4CA5-9DB3-079AA35005B0}" type="datetimeFigureOut">
              <a:rPr lang="en-US"/>
              <a:pPr>
                <a:defRPr/>
              </a:pPr>
              <a:t>7/2/2021</a:t>
            </a:fld>
            <a:endParaRPr lang="en-US" dirty="0"/>
          </a:p>
        </p:txBody>
      </p:sp>
      <p:sp>
        <p:nvSpPr>
          <p:cNvPr id="4" name="Slide Image Placeholder 3">
            <a:extLst>
              <a:ext uri="{FF2B5EF4-FFF2-40B4-BE49-F238E27FC236}">
                <a16:creationId xmlns:a16="http://schemas.microsoft.com/office/drawing/2014/main" id="{503A63BF-0812-440C-9846-A5C1FD70FE96}"/>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277DD9EA-BA5C-40C4-87B8-BB5FFE545E4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CF50969-AB3C-4329-B170-E114BAD3403F}"/>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id="{49CF6DB7-6399-4971-83D8-BFA22334E856}"/>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313BD8-15A7-4CD6-8DFC-73C5D20A75AC}"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0575" y="586409"/>
            <a:ext cx="11317356" cy="566530"/>
          </a:xfrm>
          <a:prstGeom prst="rect">
            <a:avLst/>
          </a:prstGeom>
        </p:spPr>
        <p:txBody>
          <a:bodyPr vert="horz" lIns="91440" tIns="45720" rIns="91440" bIns="45720" rtlCol="0" anchor="t">
            <a:normAutofit/>
          </a:bodyPr>
          <a:lstStyle>
            <a:lvl1pPr algn="ctr">
              <a:defRPr sz="3600" b="1" i="1"/>
            </a:lvl1pPr>
          </a:lstStyle>
          <a:p>
            <a:r>
              <a:rPr lang="en-US" dirty="0"/>
              <a:t>Title</a:t>
            </a:r>
          </a:p>
        </p:txBody>
      </p:sp>
      <p:sp>
        <p:nvSpPr>
          <p:cNvPr id="6" name="Picture Placeholder 5"/>
          <p:cNvSpPr>
            <a:spLocks noGrp="1"/>
          </p:cNvSpPr>
          <p:nvPr>
            <p:ph type="pic" sz="quarter" idx="10"/>
          </p:nvPr>
        </p:nvSpPr>
        <p:spPr>
          <a:xfrm>
            <a:off x="3710609" y="1808921"/>
            <a:ext cx="4770784" cy="4283766"/>
          </a:xfrm>
          <a:prstGeom prst="rect">
            <a:avLst/>
          </a:prstGeom>
        </p:spPr>
        <p:txBody>
          <a:bodyPr/>
          <a:lstStyle/>
          <a:p>
            <a:r>
              <a:rPr lang="en-US"/>
              <a:t>Click icon to add picture</a:t>
            </a:r>
            <a:endParaRPr lang="en-US" dirty="0"/>
          </a:p>
        </p:txBody>
      </p:sp>
      <p:sp>
        <p:nvSpPr>
          <p:cNvPr id="11" name="Text Placeholder 10"/>
          <p:cNvSpPr>
            <a:spLocks noGrp="1"/>
          </p:cNvSpPr>
          <p:nvPr>
            <p:ph type="body" sz="quarter" idx="11"/>
          </p:nvPr>
        </p:nvSpPr>
        <p:spPr>
          <a:xfrm>
            <a:off x="450851" y="1152525"/>
            <a:ext cx="11317816" cy="477838"/>
          </a:xfrm>
          <a:prstGeom prst="rect">
            <a:avLst/>
          </a:prstGeom>
        </p:spPr>
        <p:txBody>
          <a:bodyPr/>
          <a:lstStyle>
            <a:lvl1pPr marL="0" indent="0" algn="ctr">
              <a:buNone/>
              <a:defRPr sz="2400">
                <a:solidFill>
                  <a:srgbClr val="1F497D"/>
                </a:solidFill>
              </a:defRPr>
            </a:lvl1pPr>
          </a:lstStyle>
          <a:p>
            <a:pPr lvl="0"/>
            <a:r>
              <a:rPr lang="en-US"/>
              <a:t>Click to edit Master text styles</a:t>
            </a:r>
          </a:p>
        </p:txBody>
      </p:sp>
      <p:pic>
        <p:nvPicPr>
          <p:cNvPr id="5" name="Picture 4">
            <a:extLst>
              <a:ext uri="{FF2B5EF4-FFF2-40B4-BE49-F238E27FC236}">
                <a16:creationId xmlns:a16="http://schemas.microsoft.com/office/drawing/2014/main" id="{FAB86AE1-8D41-4332-8D2C-0905E5406AF5}"/>
              </a:ext>
            </a:extLst>
          </p:cNvPr>
          <p:cNvPicPr>
            <a:picLocks noChangeAspect="1"/>
          </p:cNvPicPr>
          <p:nvPr/>
        </p:nvPicPr>
        <p:blipFill>
          <a:blip r:embed="rId2"/>
          <a:stretch>
            <a:fillRect/>
          </a:stretch>
        </p:blipFill>
        <p:spPr>
          <a:xfrm>
            <a:off x="296563" y="6214509"/>
            <a:ext cx="1622854" cy="594063"/>
          </a:xfrm>
          <a:prstGeom prst="rect">
            <a:avLst/>
          </a:prstGeom>
        </p:spPr>
      </p:pic>
    </p:spTree>
    <p:extLst>
      <p:ext uri="{BB962C8B-B14F-4D97-AF65-F5344CB8AC3E}">
        <p14:creationId xmlns:p14="http://schemas.microsoft.com/office/powerpoint/2010/main" val="1864496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0908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Tree>
    <p:extLst>
      <p:ext uri="{BB962C8B-B14F-4D97-AF65-F5344CB8AC3E}">
        <p14:creationId xmlns:p14="http://schemas.microsoft.com/office/powerpoint/2010/main" val="174759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A43F4CA0-F72E-4663-981B-6ADB4BEDAC12}"/>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2AEC4254-EB98-4EB0-B042-DC083C505D94}"/>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79214DAE-6ACC-4D9F-A499-6379A5A3B8E1}"/>
              </a:ext>
            </a:extLst>
          </p:cNvPr>
          <p:cNvSpPr>
            <a:spLocks noGrp="1"/>
          </p:cNvSpPr>
          <p:nvPr>
            <p:ph type="sldNum" sz="quarter" idx="12"/>
          </p:nvPr>
        </p:nvSpPr>
        <p:spPr/>
        <p:txBody>
          <a:bodyPr/>
          <a:lstStyle>
            <a:lvl1pPr>
              <a:defRPr/>
            </a:lvl1pPr>
          </a:lstStyle>
          <a:p>
            <a:fld id="{93618103-8358-43A1-9006-D06C922CC205}" type="slidenum">
              <a:rPr lang="en-US" altLang="en-US"/>
              <a:pPr/>
              <a:t>‹#›</a:t>
            </a:fld>
            <a:endParaRPr lang="en-US" altLang="en-US" dirty="0"/>
          </a:p>
        </p:txBody>
      </p:sp>
    </p:spTree>
    <p:extLst>
      <p:ext uri="{BB962C8B-B14F-4D97-AF65-F5344CB8AC3E}">
        <p14:creationId xmlns:p14="http://schemas.microsoft.com/office/powerpoint/2010/main" val="3840451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62A13804-663D-4462-AC03-7801EF13B7D3}"/>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2A47A24A-2CAB-4BAA-AF16-5A4F7FFE7B6D}"/>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3BAE9DBF-167D-4092-961C-DF54B5F30398}"/>
              </a:ext>
            </a:extLst>
          </p:cNvPr>
          <p:cNvSpPr>
            <a:spLocks noGrp="1"/>
          </p:cNvSpPr>
          <p:nvPr>
            <p:ph type="sldNum" sz="quarter" idx="12"/>
          </p:nvPr>
        </p:nvSpPr>
        <p:spPr/>
        <p:txBody>
          <a:bodyPr/>
          <a:lstStyle>
            <a:lvl1pPr>
              <a:defRPr/>
            </a:lvl1pPr>
          </a:lstStyle>
          <a:p>
            <a:fld id="{2E4EE9D2-CABE-4781-A499-6D419DB8B95D}" type="slidenum">
              <a:rPr lang="en-US" altLang="en-US"/>
              <a:pPr/>
              <a:t>‹#›</a:t>
            </a:fld>
            <a:endParaRPr lang="en-US" altLang="en-US" dirty="0"/>
          </a:p>
        </p:txBody>
      </p:sp>
    </p:spTree>
    <p:extLst>
      <p:ext uri="{BB962C8B-B14F-4D97-AF65-F5344CB8AC3E}">
        <p14:creationId xmlns:p14="http://schemas.microsoft.com/office/powerpoint/2010/main" val="606049659"/>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1A7EB-3577-43FD-9B2D-BCEA4F83C945}"/>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685916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t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E61D60-431D-4A54-BAD5-CA1C8D6D754C}"/>
              </a:ext>
            </a:extLst>
          </p:cNvPr>
          <p:cNvPicPr>
            <a:picLocks noChangeAspect="1"/>
          </p:cNvPicPr>
          <p:nvPr/>
        </p:nvPicPr>
        <p:blipFill>
          <a:blip r:embed="rId7"/>
          <a:stretch>
            <a:fillRect/>
          </a:stretch>
        </p:blipFill>
        <p:spPr>
          <a:xfrm>
            <a:off x="822" y="2792"/>
            <a:ext cx="12191178" cy="6858137"/>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0"/>
            <a:r>
              <a:rPr lang="en-US" dirty="0"/>
              <a:t>Click to edit Master text styles</a:t>
            </a:r>
          </a:p>
        </p:txBody>
      </p:sp>
      <p:sp>
        <p:nvSpPr>
          <p:cNvPr id="8" name="Slide Number Placeholder 4"/>
          <p:cNvSpPr txBox="1">
            <a:spLocks/>
          </p:cNvSpPr>
          <p:nvPr/>
        </p:nvSpPr>
        <p:spPr>
          <a:xfrm>
            <a:off x="11582401" y="6423728"/>
            <a:ext cx="51976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03EA47-653C-4D08-BE86-5931AF95F427}" type="slidenum">
              <a:rPr lang="en-US" sz="1200" smtClean="0">
                <a:solidFill>
                  <a:schemeClr val="bg1"/>
                </a:solidFill>
              </a:rPr>
              <a:pPr/>
              <a:t>‹#›</a:t>
            </a:fld>
            <a:endParaRPr lang="en-US" sz="1200" dirty="0">
              <a:solidFill>
                <a:schemeClr val="bg1"/>
              </a:solidFill>
            </a:endParaRPr>
          </a:p>
        </p:txBody>
      </p:sp>
      <p:sp>
        <p:nvSpPr>
          <p:cNvPr id="9" name="TextBox 8"/>
          <p:cNvSpPr txBox="1">
            <a:spLocks noChangeArrowheads="1"/>
          </p:cNvSpPr>
          <p:nvPr/>
        </p:nvSpPr>
        <p:spPr bwMode="auto">
          <a:xfrm>
            <a:off x="10363435" y="6605739"/>
            <a:ext cx="1827743" cy="246221"/>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1000" b="0" dirty="0">
                <a:solidFill>
                  <a:schemeClr val="tx1"/>
                </a:solidFill>
                <a:latin typeface="+mj-lt"/>
                <a:cs typeface="Arial" panose="020B0604020202020204" pitchFamily="34" charset="0"/>
              </a:rPr>
              <a:t>© 2021 Oxford University Press</a:t>
            </a:r>
          </a:p>
        </p:txBody>
      </p:sp>
    </p:spTree>
    <p:extLst>
      <p:ext uri="{BB962C8B-B14F-4D97-AF65-F5344CB8AC3E}">
        <p14:creationId xmlns:p14="http://schemas.microsoft.com/office/powerpoint/2010/main" val="293947218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Lst>
  <p:txStyles>
    <p:titleStyle>
      <a:lvl1pPr algn="ctr" defTabSz="914400" rtl="0" eaLnBrk="1" latinLnBrk="0" hangingPunct="1">
        <a:spcBef>
          <a:spcPct val="0"/>
        </a:spcBef>
        <a:buNone/>
        <a:defRPr sz="36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411480"/>
          </a:xfrm>
          <a:prstGeom prst="rect">
            <a:avLst/>
          </a:prstGeom>
          <a:solidFill>
            <a:srgbClr val="001A47"/>
          </a:solidFill>
        </p:spPr>
        <p:txBody>
          <a:bodyPr vert="horz" lIns="91440" tIns="45720" rIns="91440" bIns="45720" rtlCol="0" anchor="b" anchorCtr="0">
            <a:spAutoFit/>
          </a:bodyPr>
          <a:lstStyle/>
          <a:p>
            <a:r>
              <a:rPr lang="en-US"/>
              <a:t>Click to edit Master title style</a:t>
            </a:r>
            <a:endParaRPr lang="en-US" dirty="0"/>
          </a:p>
        </p:txBody>
      </p:sp>
      <p:sp>
        <p:nvSpPr>
          <p:cNvPr id="8" name="Slide Number Placeholder 4"/>
          <p:cNvSpPr txBox="1">
            <a:spLocks/>
          </p:cNvSpPr>
          <p:nvPr/>
        </p:nvSpPr>
        <p:spPr>
          <a:xfrm>
            <a:off x="11582401" y="6423728"/>
            <a:ext cx="51976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03EA47-653C-4D08-BE86-5931AF95F427}" type="slidenum">
              <a:rPr lang="en-US" sz="1200" smtClean="0">
                <a:solidFill>
                  <a:schemeClr val="bg1"/>
                </a:solidFill>
              </a:rPr>
              <a:pPr/>
              <a:t>‹#›</a:t>
            </a:fld>
            <a:endParaRPr lang="en-US" sz="1200" dirty="0">
              <a:solidFill>
                <a:schemeClr val="bg1"/>
              </a:solidFill>
            </a:endParaRPr>
          </a:p>
        </p:txBody>
      </p:sp>
      <p:sp>
        <p:nvSpPr>
          <p:cNvPr id="6" name="TextBox 5">
            <a:extLst>
              <a:ext uri="{FF2B5EF4-FFF2-40B4-BE49-F238E27FC236}">
                <a16:creationId xmlns:a16="http://schemas.microsoft.com/office/drawing/2014/main" id="{B9A352A1-3B59-4F46-8B27-7104614BE002}"/>
              </a:ext>
            </a:extLst>
          </p:cNvPr>
          <p:cNvSpPr txBox="1">
            <a:spLocks noChangeArrowheads="1"/>
          </p:cNvSpPr>
          <p:nvPr/>
        </p:nvSpPr>
        <p:spPr bwMode="auto">
          <a:xfrm>
            <a:off x="10363435" y="6605739"/>
            <a:ext cx="1827743" cy="246221"/>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1000" b="0" dirty="0">
                <a:solidFill>
                  <a:schemeClr val="tx1"/>
                </a:solidFill>
                <a:latin typeface="+mj-lt"/>
                <a:cs typeface="Arial" panose="020B0604020202020204" pitchFamily="34" charset="0"/>
              </a:rPr>
              <a:t>© 2021 Oxford University Press</a:t>
            </a:r>
          </a:p>
        </p:txBody>
      </p:sp>
    </p:spTree>
    <p:extLst>
      <p:ext uri="{BB962C8B-B14F-4D97-AF65-F5344CB8AC3E}">
        <p14:creationId xmlns:p14="http://schemas.microsoft.com/office/powerpoint/2010/main" val="2473783505"/>
      </p:ext>
    </p:extLst>
  </p:cSld>
  <p:clrMap bg1="lt1" tx1="dk1" bg2="lt2" tx2="dk2" accent1="accent1" accent2="accent2" accent3="accent3" accent4="accent4" accent5="accent5" accent6="accent6" hlink="hlink" folHlink="folHlink"/>
  <p:sldLayoutIdLst>
    <p:sldLayoutId id="2147483775" r:id="rId1"/>
  </p:sldLayoutIdLst>
  <p:txStyles>
    <p:titleStyle>
      <a:lvl1pPr algn="l" defTabSz="914400" rtl="0" eaLnBrk="1" latinLnBrk="0" hangingPunct="1">
        <a:spcBef>
          <a:spcPct val="0"/>
        </a:spcBef>
        <a:buNone/>
        <a:defRPr sz="18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21E89D-7481-4A8F-9A4E-91127DCC76D2}"/>
              </a:ext>
            </a:extLst>
          </p:cNvPr>
          <p:cNvSpPr>
            <a:spLocks noGrp="1"/>
          </p:cNvSpPr>
          <p:nvPr>
            <p:ph type="title"/>
          </p:nvPr>
        </p:nvSpPr>
        <p:spPr/>
        <p:txBody>
          <a:bodyPr>
            <a:normAutofit fontScale="90000"/>
          </a:bodyPr>
          <a:lstStyle/>
          <a:p>
            <a:r>
              <a:rPr lang="en-US" dirty="0"/>
              <a:t>The Moral Life, Seventh Edition</a:t>
            </a:r>
          </a:p>
        </p:txBody>
      </p:sp>
      <p:sp>
        <p:nvSpPr>
          <p:cNvPr id="5" name="Subtitle 4">
            <a:extLst>
              <a:ext uri="{FF2B5EF4-FFF2-40B4-BE49-F238E27FC236}">
                <a16:creationId xmlns:a16="http://schemas.microsoft.com/office/drawing/2014/main" id="{E1DA2295-3E04-4AB5-BCD2-1E93389729FA}"/>
              </a:ext>
            </a:extLst>
          </p:cNvPr>
          <p:cNvSpPr>
            <a:spLocks noGrp="1"/>
          </p:cNvSpPr>
          <p:nvPr>
            <p:ph type="body" sz="quarter" idx="11"/>
          </p:nvPr>
        </p:nvSpPr>
        <p:spPr/>
        <p:txBody>
          <a:bodyPr rtlCol="0">
            <a:normAutofit/>
          </a:bodyPr>
          <a:lstStyle/>
          <a:p>
            <a:r>
              <a:rPr lang="en-US" dirty="0"/>
              <a:t>Louis Pojman &amp; Lewis Vaughn</a:t>
            </a:r>
          </a:p>
        </p:txBody>
      </p:sp>
      <p:sp>
        <p:nvSpPr>
          <p:cNvPr id="7" name="TextBox 6">
            <a:extLst>
              <a:ext uri="{FF2B5EF4-FFF2-40B4-BE49-F238E27FC236}">
                <a16:creationId xmlns:a16="http://schemas.microsoft.com/office/drawing/2014/main" id="{FB818086-FAE4-46E4-AE56-FAA11248C5EB}"/>
              </a:ext>
            </a:extLst>
          </p:cNvPr>
          <p:cNvSpPr txBox="1"/>
          <p:nvPr/>
        </p:nvSpPr>
        <p:spPr>
          <a:xfrm>
            <a:off x="4610101" y="3766138"/>
            <a:ext cx="2971800" cy="369332"/>
          </a:xfrm>
          <a:prstGeom prst="rect">
            <a:avLst/>
          </a:prstGeom>
          <a:noFill/>
        </p:spPr>
        <p:txBody>
          <a:bodyPr wrap="square" rtlCol="0">
            <a:spAutoFit/>
          </a:bodyPr>
          <a:lstStyle/>
          <a:p>
            <a:pPr algn="ctr"/>
            <a:r>
              <a:rPr lang="en-US" dirty="0">
                <a:solidFill>
                  <a:srgbClr val="FF0000"/>
                </a:solidFill>
              </a:rPr>
              <a:t>COVER IMAGE TO COME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B7993-5B48-4E76-A9F6-1E0FAE2E7069}"/>
              </a:ext>
            </a:extLst>
          </p:cNvPr>
          <p:cNvSpPr>
            <a:spLocks noGrp="1"/>
          </p:cNvSpPr>
          <p:nvPr>
            <p:ph type="title"/>
          </p:nvPr>
        </p:nvSpPr>
        <p:spPr>
          <a:xfrm>
            <a:off x="609600" y="274638"/>
            <a:ext cx="10972800" cy="1143000"/>
          </a:xfrm>
        </p:spPr>
        <p:txBody>
          <a:bodyPr/>
          <a:lstStyle/>
          <a:p>
            <a:r>
              <a:rPr lang="en-US" dirty="0"/>
              <a:t>“Good White Liberals” by Shannon Sullivan	</a:t>
            </a:r>
            <a:r>
              <a:rPr lang="en-US" sz="1000" dirty="0"/>
              <a:t>(2 of 2)</a:t>
            </a:r>
            <a:endParaRPr lang="en-US" dirty="0"/>
          </a:p>
        </p:txBody>
      </p:sp>
      <p:sp>
        <p:nvSpPr>
          <p:cNvPr id="3" name="Content Placeholder 2">
            <a:extLst>
              <a:ext uri="{FF2B5EF4-FFF2-40B4-BE49-F238E27FC236}">
                <a16:creationId xmlns:a16="http://schemas.microsoft.com/office/drawing/2014/main" id="{160C92E8-3400-4C9B-96B2-A7B9EED8B0B2}"/>
              </a:ext>
            </a:extLst>
          </p:cNvPr>
          <p:cNvSpPr>
            <a:spLocks noGrp="1"/>
          </p:cNvSpPr>
          <p:nvPr>
            <p:ph idx="1"/>
          </p:nvPr>
        </p:nvSpPr>
        <p:spPr>
          <a:xfrm>
            <a:off x="609600" y="1600201"/>
            <a:ext cx="10972800" cy="4525963"/>
          </a:xfrm>
        </p:spPr>
        <p:txBody>
          <a:bodyPr rtlCol="0">
            <a:normAutofit/>
          </a:bodyPr>
          <a:lstStyle/>
          <a:p>
            <a:r>
              <a:rPr lang="en-US" dirty="0"/>
              <a:t>Four central strands of white liberal anti-racism:</a:t>
            </a:r>
          </a:p>
          <a:p>
            <a:pPr marL="971550" lvl="1" indent="-514350">
              <a:buFont typeface="+mj-lt"/>
              <a:buAutoNum type="arabicPeriod"/>
            </a:pPr>
            <a:r>
              <a:rPr lang="en-US" dirty="0"/>
              <a:t>Expelling “white trash” from the realm of proper whiteness</a:t>
            </a:r>
          </a:p>
          <a:p>
            <a:pPr marL="971550" lvl="1" indent="-514350">
              <a:buFont typeface="+mj-lt"/>
              <a:buAutoNum type="arabicPeriod"/>
            </a:pPr>
            <a:r>
              <a:rPr lang="en-US" dirty="0"/>
              <a:t>Demonizing the past</a:t>
            </a:r>
          </a:p>
          <a:p>
            <a:pPr marL="971550" lvl="1" indent="-514350">
              <a:buFont typeface="+mj-lt"/>
              <a:buAutoNum type="arabicPeriod"/>
            </a:pPr>
            <a:r>
              <a:rPr lang="en-US" dirty="0"/>
              <a:t>Distancing ‘good white people’ from complicity with racism through color-blindness, not seeing race but seeing ‘just people’</a:t>
            </a:r>
          </a:p>
          <a:p>
            <a:pPr marL="971550" lvl="1" indent="-514350">
              <a:buFont typeface="+mj-lt"/>
              <a:buAutoNum type="arabicPeriod"/>
            </a:pPr>
            <a:r>
              <a:rPr lang="en-US" dirty="0"/>
              <a:t>Becoming a white ‘race traitor’: displaying guilt and shame at being white</a:t>
            </a:r>
          </a:p>
          <a:p>
            <a:endParaRPr lang="en-US"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3A08752-6D6F-4092-9304-A954466BBE0D}"/>
              </a:ext>
            </a:extLst>
          </p:cNvPr>
          <p:cNvSpPr>
            <a:spLocks noGrp="1" noChangeArrowheads="1"/>
          </p:cNvSpPr>
          <p:nvPr>
            <p:ph type="title"/>
          </p:nvPr>
        </p:nvSpPr>
        <p:spPr/>
        <p:txBody>
          <a:bodyPr>
            <a:normAutofit/>
          </a:bodyPr>
          <a:lstStyle/>
          <a:p>
            <a:r>
              <a:rPr lang="en-US" dirty="0"/>
              <a:t>Chapter 11: Racism, Equity, and Privilege</a:t>
            </a:r>
          </a:p>
        </p:txBody>
      </p:sp>
      <p:sp>
        <p:nvSpPr>
          <p:cNvPr id="8195" name="Rectangle 3">
            <a:extLst>
              <a:ext uri="{FF2B5EF4-FFF2-40B4-BE49-F238E27FC236}">
                <a16:creationId xmlns:a16="http://schemas.microsoft.com/office/drawing/2014/main" id="{C78189A9-E751-403D-B57D-C823D2AFC0F8}"/>
              </a:ext>
            </a:extLst>
          </p:cNvPr>
          <p:cNvSpPr>
            <a:spLocks noGrp="1" noChangeArrowheads="1"/>
          </p:cNvSpPr>
          <p:nvPr>
            <p:ph idx="1"/>
          </p:nvPr>
        </p:nvSpPr>
        <p:spPr/>
        <p:txBody>
          <a:bodyPr>
            <a:normAutofit/>
          </a:bodyPr>
          <a:lstStyle/>
          <a:p>
            <a:r>
              <a:rPr lang="en-US" altLang="en-US" dirty="0"/>
              <a:t>Some facts about race/racism:</a:t>
            </a:r>
          </a:p>
          <a:p>
            <a:pPr lvl="1"/>
            <a:r>
              <a:rPr lang="en-US" altLang="en-US" dirty="0"/>
              <a:t>Racism is based on the false assumption ­that there are distinct groups of people sharing significant biological characteristics.</a:t>
            </a:r>
          </a:p>
          <a:p>
            <a:pPr lvl="1"/>
            <a:r>
              <a:rPr lang="en-US" altLang="en-US" dirty="0"/>
              <a:t>The assumption that the idea of race has been around since the dawn of history is incorrect; the idea that people can be divided into discrete groups based on their common biological and cultural traits is relatively new, having begun around the 16th century.</a:t>
            </a:r>
          </a:p>
          <a:p>
            <a:pPr lvl="1"/>
            <a:r>
              <a:rPr lang="en-US" altLang="en-US" dirty="0"/>
              <a:t>Races in the biological sense don’t exist, though racialized groups (groups that people mistakenly believe are discrete races) do.</a:t>
            </a:r>
          </a:p>
          <a:p>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653AC80-5900-4CB1-BA2A-E7F5298F09BB}"/>
              </a:ext>
            </a:extLst>
          </p:cNvPr>
          <p:cNvSpPr>
            <a:spLocks noGrp="1" noChangeArrowheads="1"/>
          </p:cNvSpPr>
          <p:nvPr>
            <p:ph type="title"/>
          </p:nvPr>
        </p:nvSpPr>
        <p:spPr>
          <a:xfrm>
            <a:off x="609600" y="274638"/>
            <a:ext cx="10972800" cy="1143000"/>
          </a:xfrm>
        </p:spPr>
        <p:txBody>
          <a:bodyPr/>
          <a:lstStyle/>
          <a:p>
            <a:pPr marL="0" indent="0">
              <a:buNone/>
            </a:pPr>
            <a:r>
              <a:rPr lang="en-US" dirty="0"/>
              <a:t>“Racism: What It Is and Isn’t” by Lawrence Blum	</a:t>
            </a:r>
            <a:r>
              <a:rPr lang="en-US" sz="1000" dirty="0"/>
              <a:t>(1 of 3)</a:t>
            </a:r>
            <a:endParaRPr lang="en-US" altLang="en-US" dirty="0"/>
          </a:p>
        </p:txBody>
      </p:sp>
      <p:sp>
        <p:nvSpPr>
          <p:cNvPr id="4099" name="Rectangle 3">
            <a:extLst>
              <a:ext uri="{FF2B5EF4-FFF2-40B4-BE49-F238E27FC236}">
                <a16:creationId xmlns:a16="http://schemas.microsoft.com/office/drawing/2014/main" id="{8BD6C325-0C49-418D-B31B-78568E23E484}"/>
              </a:ext>
            </a:extLst>
          </p:cNvPr>
          <p:cNvSpPr>
            <a:spLocks noGrp="1" noChangeArrowheads="1"/>
          </p:cNvSpPr>
          <p:nvPr>
            <p:ph idx="1"/>
          </p:nvPr>
        </p:nvSpPr>
        <p:spPr>
          <a:xfrm>
            <a:off x="609600" y="1600201"/>
            <a:ext cx="10972800" cy="4525963"/>
          </a:xfrm>
        </p:spPr>
        <p:txBody>
          <a:bodyPr rtlCol="0">
            <a:normAutofit/>
          </a:bodyPr>
          <a:lstStyle/>
          <a:p>
            <a:r>
              <a:rPr lang="en-US" altLang="en-US" dirty="0"/>
              <a:t>The term </a:t>
            </a:r>
            <a:r>
              <a:rPr lang="en-US" altLang="en-US" i="1" dirty="0"/>
              <a:t>racist</a:t>
            </a:r>
            <a:r>
              <a:rPr lang="en-US" altLang="en-US" dirty="0"/>
              <a:t> has become overused; not all racial incidents are racist incidents.</a:t>
            </a:r>
          </a:p>
          <a:p>
            <a:pPr lvl="1"/>
            <a:r>
              <a:rPr lang="en-US" altLang="en-US" dirty="0"/>
              <a:t>“Not every instance of racial conflict, insensitivity, discomfort, miscommunication, exclusion, injustice, or ignorance should be called ‘racist.’”</a:t>
            </a:r>
          </a:p>
          <a:p>
            <a:r>
              <a:rPr lang="en-US" altLang="en-US" dirty="0"/>
              <a:t>Clarity and understanding about racism would increase if people attempted to locate alleged racism in particular situations.</a:t>
            </a:r>
          </a:p>
          <a:p>
            <a:endParaRPr lang="en-US" altLang="en-US" dirty="0"/>
          </a:p>
          <a:p>
            <a:pPr lvl="1"/>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75DEA8C-9E96-47B3-B214-FECAB315675B}"/>
              </a:ext>
            </a:extLst>
          </p:cNvPr>
          <p:cNvSpPr>
            <a:spLocks noGrp="1" noChangeArrowheads="1"/>
          </p:cNvSpPr>
          <p:nvPr>
            <p:ph type="title"/>
          </p:nvPr>
        </p:nvSpPr>
        <p:spPr>
          <a:xfrm>
            <a:off x="609600" y="274638"/>
            <a:ext cx="10972800" cy="1143000"/>
          </a:xfrm>
        </p:spPr>
        <p:txBody>
          <a:bodyPr/>
          <a:lstStyle/>
          <a:p>
            <a:r>
              <a:rPr lang="en-US" dirty="0"/>
              <a:t>“Racism: What It Is and Isn’t” by Lawrence Blum	</a:t>
            </a:r>
            <a:r>
              <a:rPr lang="en-US" sz="1000" dirty="0"/>
              <a:t>(2 of 3)</a:t>
            </a:r>
            <a:endParaRPr lang="en-US" dirty="0"/>
          </a:p>
        </p:txBody>
      </p:sp>
      <p:sp>
        <p:nvSpPr>
          <p:cNvPr id="5123" name="Rectangle 3">
            <a:extLst>
              <a:ext uri="{FF2B5EF4-FFF2-40B4-BE49-F238E27FC236}">
                <a16:creationId xmlns:a16="http://schemas.microsoft.com/office/drawing/2014/main" id="{1A5ADD91-DF88-4BD7-8994-FDBC5862A4AB}"/>
              </a:ext>
            </a:extLst>
          </p:cNvPr>
          <p:cNvSpPr>
            <a:spLocks noGrp="1" noChangeArrowheads="1"/>
          </p:cNvSpPr>
          <p:nvPr>
            <p:ph idx="1"/>
          </p:nvPr>
        </p:nvSpPr>
        <p:spPr>
          <a:xfrm>
            <a:off x="609600" y="1600201"/>
            <a:ext cx="10972800" cy="4525963"/>
          </a:xfrm>
        </p:spPr>
        <p:txBody>
          <a:bodyPr rtlCol="0">
            <a:normAutofit/>
          </a:bodyPr>
          <a:lstStyle/>
          <a:p>
            <a:r>
              <a:rPr lang="en-US" altLang="en-US" dirty="0"/>
              <a:t>We need to clearly define the term </a:t>
            </a:r>
            <a:r>
              <a:rPr lang="en-US" altLang="en-US" i="1" dirty="0"/>
              <a:t>racism</a:t>
            </a:r>
            <a:r>
              <a:rPr lang="en-US" altLang="en-US" dirty="0"/>
              <a:t> to avoid the current conceptual inflation. </a:t>
            </a:r>
          </a:p>
          <a:p>
            <a:r>
              <a:rPr lang="en-US" altLang="en-US" dirty="0"/>
              <a:t>All forms of racism can be related to either </a:t>
            </a:r>
            <a:r>
              <a:rPr lang="en-US" altLang="en-US" b="1" dirty="0"/>
              <a:t>antipathy </a:t>
            </a:r>
            <a:r>
              <a:rPr lang="en-US" altLang="en-US" dirty="0"/>
              <a:t>or</a:t>
            </a:r>
            <a:r>
              <a:rPr lang="en-US" altLang="en-US" b="1" dirty="0"/>
              <a:t> inferiorization</a:t>
            </a:r>
            <a:r>
              <a:rPr lang="en-US" altLang="en-US" dirty="0"/>
              <a:t>. </a:t>
            </a:r>
          </a:p>
          <a:p>
            <a:pPr lvl="1"/>
            <a:r>
              <a:rPr lang="en-US" altLang="en-US" dirty="0"/>
              <a:t>“Inferiorizing is treating the racial other as inferior or of lesser value and, secondarily, viewing the racial other as inferior.”</a:t>
            </a:r>
          </a:p>
          <a:p>
            <a:pPr lvl="1"/>
            <a:r>
              <a:rPr lang="en-US" altLang="en-US" dirty="0"/>
              <a:t>“Racial antipathy is simply a strong dislike, often tinged with hostility, toward individuals or groups because of their race.”</a:t>
            </a:r>
          </a:p>
          <a:p>
            <a:pPr lvl="1"/>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5192DBB2-6107-46E3-9A6E-8130FB23D860}"/>
              </a:ext>
            </a:extLst>
          </p:cNvPr>
          <p:cNvSpPr>
            <a:spLocks noGrp="1" noChangeArrowheads="1"/>
          </p:cNvSpPr>
          <p:nvPr>
            <p:ph type="title"/>
          </p:nvPr>
        </p:nvSpPr>
        <p:spPr>
          <a:xfrm>
            <a:off x="609600" y="274638"/>
            <a:ext cx="10972800" cy="1143000"/>
          </a:xfrm>
        </p:spPr>
        <p:txBody>
          <a:bodyPr/>
          <a:lstStyle/>
          <a:p>
            <a:r>
              <a:rPr lang="en-US" dirty="0"/>
              <a:t>“Racism: What It Is and Isn’t” by Lawrence Blum	</a:t>
            </a:r>
            <a:r>
              <a:rPr lang="en-US" sz="1000" dirty="0"/>
              <a:t>(3 of 3)</a:t>
            </a:r>
            <a:endParaRPr lang="en-US" dirty="0"/>
          </a:p>
        </p:txBody>
      </p:sp>
      <p:sp>
        <p:nvSpPr>
          <p:cNvPr id="6147" name="Rectangle 3">
            <a:extLst>
              <a:ext uri="{FF2B5EF4-FFF2-40B4-BE49-F238E27FC236}">
                <a16:creationId xmlns:a16="http://schemas.microsoft.com/office/drawing/2014/main" id="{0BDAFB42-E7F8-4DF9-945A-4336B4A49713}"/>
              </a:ext>
            </a:extLst>
          </p:cNvPr>
          <p:cNvSpPr>
            <a:spLocks noGrp="1" noChangeArrowheads="1"/>
          </p:cNvSpPr>
          <p:nvPr>
            <p:ph idx="1"/>
          </p:nvPr>
        </p:nvSpPr>
        <p:spPr>
          <a:xfrm>
            <a:off x="609600" y="1600201"/>
            <a:ext cx="10972800" cy="4525963"/>
          </a:xfrm>
        </p:spPr>
        <p:txBody>
          <a:bodyPr rtlCol="0">
            <a:normAutofit/>
          </a:bodyPr>
          <a:lstStyle/>
          <a:p>
            <a:r>
              <a:rPr lang="en-US" altLang="en-US" dirty="0"/>
              <a:t>Conflating racial (race-based) stereotypes with racist stereotypes cheapens the moral force of the idea of racism. </a:t>
            </a:r>
          </a:p>
          <a:p>
            <a:r>
              <a:rPr lang="en-US" altLang="en-US" dirty="0"/>
              <a:t>We must differentiate between racial antipathy and racial discomfort/anxiety. </a:t>
            </a:r>
          </a:p>
          <a:p>
            <a:r>
              <a:rPr lang="en-US" altLang="en-US" dirty="0"/>
              <a:t>Racial anxiety or discomfort is not racism, but it “reinforces a sense of separateness and ‘other­ness’ concerning those of other racial groups.”</a:t>
            </a:r>
          </a:p>
          <a:p>
            <a:pPr lvl="1"/>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E034F3AD-82AE-44A5-AB47-E03338927869}"/>
              </a:ext>
            </a:extLst>
          </p:cNvPr>
          <p:cNvSpPr>
            <a:spLocks noGrp="1" noChangeArrowheads="1"/>
          </p:cNvSpPr>
          <p:nvPr>
            <p:ph type="title"/>
          </p:nvPr>
        </p:nvSpPr>
        <p:spPr>
          <a:xfrm>
            <a:off x="609600" y="274638"/>
            <a:ext cx="10972800" cy="1143000"/>
          </a:xfrm>
        </p:spPr>
        <p:txBody>
          <a:bodyPr>
            <a:noAutofit/>
          </a:bodyPr>
          <a:lstStyle/>
          <a:p>
            <a:r>
              <a:rPr lang="en-US" dirty="0"/>
              <a:t>“Uses and Abuses of the </a:t>
            </a:r>
            <a:br>
              <a:rPr lang="en-US" dirty="0"/>
            </a:br>
            <a:r>
              <a:rPr lang="en-US" dirty="0"/>
              <a:t>Discourse of White Privilege” by Naomi Zack</a:t>
            </a:r>
          </a:p>
        </p:txBody>
      </p:sp>
      <p:sp>
        <p:nvSpPr>
          <p:cNvPr id="7171" name="Rectangle 3">
            <a:extLst>
              <a:ext uri="{FF2B5EF4-FFF2-40B4-BE49-F238E27FC236}">
                <a16:creationId xmlns:a16="http://schemas.microsoft.com/office/drawing/2014/main" id="{BC378567-A05C-4536-AFB6-578590CC3571}"/>
              </a:ext>
            </a:extLst>
          </p:cNvPr>
          <p:cNvSpPr>
            <a:spLocks noGrp="1" noChangeArrowheads="1"/>
          </p:cNvSpPr>
          <p:nvPr>
            <p:ph idx="1"/>
          </p:nvPr>
        </p:nvSpPr>
        <p:spPr>
          <a:xfrm>
            <a:off x="609600" y="1600201"/>
            <a:ext cx="10972800" cy="4525963"/>
          </a:xfrm>
        </p:spPr>
        <p:txBody>
          <a:bodyPr rtlCol="0">
            <a:normAutofit fontScale="92500" lnSpcReduction="10000"/>
          </a:bodyPr>
          <a:lstStyle/>
          <a:p>
            <a:r>
              <a:rPr lang="en-US" altLang="en-US" dirty="0"/>
              <a:t>White privilege discourse is thought, talk, and writing about white privilege; it is not white privilege itself. </a:t>
            </a:r>
          </a:p>
          <a:p>
            <a:r>
              <a:rPr lang="en-US" altLang="en-US" dirty="0"/>
              <a:t>Anti-racism activist Peggy McIntosh introduced our present idea of white privilege in 1989: </a:t>
            </a:r>
          </a:p>
          <a:p>
            <a:pPr lvl="1"/>
            <a:r>
              <a:rPr lang="en-US" altLang="en-US" dirty="0"/>
              <a:t>“White privilege is like an invisible weightless knapsack of special provisions, maps, passports, codebooks, visas, clothes, tools and blank checks.”</a:t>
            </a:r>
          </a:p>
          <a:p>
            <a:r>
              <a:rPr lang="en-US" altLang="en-US" dirty="0"/>
              <a:t>The discourse of white privilege is problematic because it goes too far in blaming all whites for all forms of racism and does not go far enough in directly addressing injustice against nonwhites.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5C3C0-5076-439F-BF5D-2F94E1CB5395}"/>
              </a:ext>
            </a:extLst>
          </p:cNvPr>
          <p:cNvSpPr>
            <a:spLocks noGrp="1"/>
          </p:cNvSpPr>
          <p:nvPr>
            <p:ph type="title"/>
          </p:nvPr>
        </p:nvSpPr>
        <p:spPr>
          <a:xfrm>
            <a:off x="609600" y="274638"/>
            <a:ext cx="10972800" cy="1143000"/>
          </a:xfrm>
        </p:spPr>
        <p:txBody>
          <a:bodyPr>
            <a:normAutofit/>
          </a:bodyPr>
          <a:lstStyle/>
          <a:p>
            <a:r>
              <a:rPr lang="en-US" dirty="0"/>
              <a:t>“Racism Without Racists” by Eduardo Bonilla-Silva	</a:t>
            </a:r>
            <a:r>
              <a:rPr lang="en-US" sz="1000" dirty="0"/>
              <a:t>(1 of 2)</a:t>
            </a:r>
            <a:endParaRPr lang="en-US" dirty="0"/>
          </a:p>
        </p:txBody>
      </p:sp>
      <p:sp>
        <p:nvSpPr>
          <p:cNvPr id="3" name="Content Placeholder 2">
            <a:extLst>
              <a:ext uri="{FF2B5EF4-FFF2-40B4-BE49-F238E27FC236}">
                <a16:creationId xmlns:a16="http://schemas.microsoft.com/office/drawing/2014/main" id="{246235EB-F459-49BD-8D5F-AFA8F5163BBE}"/>
              </a:ext>
            </a:extLst>
          </p:cNvPr>
          <p:cNvSpPr>
            <a:spLocks noGrp="1"/>
          </p:cNvSpPr>
          <p:nvPr>
            <p:ph idx="1"/>
          </p:nvPr>
        </p:nvSpPr>
        <p:spPr>
          <a:xfrm>
            <a:off x="609600" y="1600201"/>
            <a:ext cx="10972800" cy="4525963"/>
          </a:xfrm>
        </p:spPr>
        <p:txBody>
          <a:bodyPr/>
          <a:lstStyle/>
          <a:p>
            <a:r>
              <a:rPr lang="en-US" b="1" dirty="0"/>
              <a:t>Color-blind racism:</a:t>
            </a:r>
            <a:r>
              <a:rPr lang="en-US" dirty="0"/>
              <a:t> explains contemporary racial inequality as the outcome of nonracial dynamics</a:t>
            </a:r>
          </a:p>
          <a:p>
            <a:pPr lvl="1"/>
            <a:r>
              <a:rPr lang="en-US" dirty="0"/>
              <a:t>The contemporary status of minorities is explained through market dynamics, naturally occurring phenomena, and imputed cultural limitations rather than biological and moral inferiority</a:t>
            </a:r>
          </a:p>
        </p:txBody>
      </p:sp>
    </p:spTree>
    <p:extLst>
      <p:ext uri="{BB962C8B-B14F-4D97-AF65-F5344CB8AC3E}">
        <p14:creationId xmlns:p14="http://schemas.microsoft.com/office/powerpoint/2010/main" val="655485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4306F-6625-4A63-8C32-AB599B638973}"/>
              </a:ext>
            </a:extLst>
          </p:cNvPr>
          <p:cNvSpPr>
            <a:spLocks noGrp="1"/>
          </p:cNvSpPr>
          <p:nvPr>
            <p:ph type="title"/>
          </p:nvPr>
        </p:nvSpPr>
        <p:spPr>
          <a:xfrm>
            <a:off x="609600" y="274638"/>
            <a:ext cx="10972800" cy="1143000"/>
          </a:xfrm>
        </p:spPr>
        <p:txBody>
          <a:bodyPr/>
          <a:lstStyle/>
          <a:p>
            <a:r>
              <a:rPr lang="en-US" dirty="0"/>
              <a:t>“Racism Without Racists” by Eduardo Bonilla-Silva	</a:t>
            </a:r>
            <a:r>
              <a:rPr lang="en-US" sz="1000" dirty="0"/>
              <a:t>(2 of 2)</a:t>
            </a:r>
            <a:endParaRPr lang="en-US" dirty="0"/>
          </a:p>
        </p:txBody>
      </p:sp>
      <p:sp>
        <p:nvSpPr>
          <p:cNvPr id="3" name="Content Placeholder 2">
            <a:extLst>
              <a:ext uri="{FF2B5EF4-FFF2-40B4-BE49-F238E27FC236}">
                <a16:creationId xmlns:a16="http://schemas.microsoft.com/office/drawing/2014/main" id="{F9D1A907-9DEF-44AF-B270-50DA33079AAE}"/>
              </a:ext>
            </a:extLst>
          </p:cNvPr>
          <p:cNvSpPr>
            <a:spLocks noGrp="1"/>
          </p:cNvSpPr>
          <p:nvPr>
            <p:ph idx="1"/>
          </p:nvPr>
        </p:nvSpPr>
        <p:spPr>
          <a:xfrm>
            <a:off x="609600" y="1600201"/>
            <a:ext cx="10972800" cy="4525963"/>
          </a:xfrm>
        </p:spPr>
        <p:txBody>
          <a:bodyPr/>
          <a:lstStyle/>
          <a:p>
            <a:r>
              <a:rPr lang="en-US" dirty="0"/>
              <a:t>Examples of color-blind racism:</a:t>
            </a:r>
          </a:p>
          <a:p>
            <a:pPr lvl="1"/>
            <a:r>
              <a:rPr lang="en-US" b="1" dirty="0"/>
              <a:t>Residential segregation</a:t>
            </a:r>
            <a:r>
              <a:rPr lang="en-US" dirty="0"/>
              <a:t>: quoting higher rents for minorities, steering minorities into particular neighborhoods</a:t>
            </a:r>
          </a:p>
          <a:p>
            <a:pPr lvl="1"/>
            <a:r>
              <a:rPr lang="en-US" b="1" dirty="0"/>
              <a:t>“Smiling face” discrimination</a:t>
            </a:r>
            <a:r>
              <a:rPr lang="en-US" dirty="0"/>
              <a:t>: steering minorities into lesser-paying jobs, limiting opportunities for mobility</a:t>
            </a:r>
          </a:p>
          <a:p>
            <a:pPr lvl="1"/>
            <a:r>
              <a:rPr lang="en-US" b="1" dirty="0"/>
              <a:t>Political disenfranchisement</a:t>
            </a:r>
            <a:r>
              <a:rPr lang="en-US" dirty="0"/>
              <a:t>: creating obstacles for minority voters</a:t>
            </a:r>
          </a:p>
          <a:p>
            <a:endParaRPr lang="en-US" dirty="0"/>
          </a:p>
        </p:txBody>
      </p:sp>
    </p:spTree>
    <p:extLst>
      <p:ext uri="{BB962C8B-B14F-4D97-AF65-F5344CB8AC3E}">
        <p14:creationId xmlns:p14="http://schemas.microsoft.com/office/powerpoint/2010/main" val="1060945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A4FF4-CD2B-48C5-A8E7-B193CE100E86}"/>
              </a:ext>
            </a:extLst>
          </p:cNvPr>
          <p:cNvSpPr>
            <a:spLocks noGrp="1"/>
          </p:cNvSpPr>
          <p:nvPr>
            <p:ph type="title"/>
          </p:nvPr>
        </p:nvSpPr>
        <p:spPr>
          <a:xfrm>
            <a:off x="609600" y="274638"/>
            <a:ext cx="10972800" cy="1143000"/>
          </a:xfrm>
        </p:spPr>
        <p:txBody>
          <a:bodyPr/>
          <a:lstStyle/>
          <a:p>
            <a:r>
              <a:rPr lang="en-US" dirty="0"/>
              <a:t>“Good White Liberals” by Shannon Sullivan	</a:t>
            </a:r>
            <a:r>
              <a:rPr lang="en-US" sz="1000" dirty="0"/>
              <a:t>(1 of 2)</a:t>
            </a:r>
            <a:endParaRPr lang="en-US" dirty="0"/>
          </a:p>
        </p:txBody>
      </p:sp>
      <p:sp>
        <p:nvSpPr>
          <p:cNvPr id="3" name="Content Placeholder 2">
            <a:extLst>
              <a:ext uri="{FF2B5EF4-FFF2-40B4-BE49-F238E27FC236}">
                <a16:creationId xmlns:a16="http://schemas.microsoft.com/office/drawing/2014/main" id="{7061EC9C-9A00-44AC-83C5-4E5B07F413B5}"/>
              </a:ext>
            </a:extLst>
          </p:cNvPr>
          <p:cNvSpPr>
            <a:spLocks noGrp="1"/>
          </p:cNvSpPr>
          <p:nvPr>
            <p:ph idx="1"/>
          </p:nvPr>
        </p:nvSpPr>
        <p:spPr>
          <a:xfrm>
            <a:off x="609600" y="1600201"/>
            <a:ext cx="10972800" cy="4525963"/>
          </a:xfrm>
        </p:spPr>
        <p:txBody>
          <a:bodyPr rtlCol="0">
            <a:normAutofit/>
          </a:bodyPr>
          <a:lstStyle/>
          <a:p>
            <a:r>
              <a:rPr lang="en-US" dirty="0"/>
              <a:t>The question ‘what can white people do to help end racial injustice?’ has a complicated history in the United States. </a:t>
            </a:r>
          </a:p>
          <a:p>
            <a:r>
              <a:rPr lang="en-US" dirty="0"/>
              <a:t>The question assumes that white people can do something regarding racial injustice, but not everyone agrees. </a:t>
            </a:r>
          </a:p>
          <a:p>
            <a:r>
              <a:rPr lang="en-US" dirty="0"/>
              <a:t>“Just as feminist movements need men who are willing to speak out against sexism and male privilege…racial justice movements need white people who are willing to speak and act against white racism.”</a:t>
            </a:r>
          </a:p>
          <a:p>
            <a:endParaRPr lang="en-US" dirty="0"/>
          </a:p>
          <a:p>
            <a:endParaRPr lang="en-US" dirty="0"/>
          </a:p>
        </p:txBody>
      </p:sp>
    </p:spTree>
  </p:cSld>
  <p:clrMapOvr>
    <a:masterClrMapping/>
  </p:clrMapOvr>
</p:sld>
</file>

<file path=ppt/theme/theme1.xml><?xml version="1.0" encoding="utf-8"?>
<a:theme xmlns:a="http://schemas.openxmlformats.org/drawingml/2006/main" name="1_Text Content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UP US HE Widescreen Template 3.0 (TH)" id="{CD8836A7-F1E0-49CC-B4D6-EA210C3082B7}" vid="{3760A358-8092-41A0-B4F0-63809DEDF2A5}"/>
    </a:ext>
  </a:extLst>
</a:theme>
</file>

<file path=ppt/theme/theme2.xml><?xml version="1.0" encoding="utf-8"?>
<a:theme xmlns:a="http://schemas.openxmlformats.org/drawingml/2006/main" name="1_Figure-Only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UP US HE Widescreen Template 3.0 (TH)" id="{CD8836A7-F1E0-49CC-B4D6-EA210C3082B7}" vid="{5CD8189B-DA88-4D10-8FCC-C9389113666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docProps/app.xml><?xml version="1.0" encoding="utf-8"?>
<Properties xmlns="http://schemas.openxmlformats.org/officeDocument/2006/extended-properties" xmlns:vt="http://schemas.openxmlformats.org/officeDocument/2006/docPropsVTypes">
  <Template>OUP US HE Widescreen Template 3.0 (TH)</Template>
  <TotalTime>5949</TotalTime>
  <Words>753</Words>
  <Application>Microsoft Office PowerPoint</Application>
  <PresentationFormat>Widescreen</PresentationFormat>
  <Paragraphs>44</Paragraphs>
  <Slides>10</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10</vt:i4>
      </vt:variant>
    </vt:vector>
  </HeadingPairs>
  <TitlesOfParts>
    <vt:vector size="14" baseType="lpstr">
      <vt:lpstr>Arial</vt:lpstr>
      <vt:lpstr>Calibri</vt:lpstr>
      <vt:lpstr>1_Text Content Templates</vt:lpstr>
      <vt:lpstr>1_Figure-Only Templates</vt:lpstr>
      <vt:lpstr>The Moral Life, Seventh Edition</vt:lpstr>
      <vt:lpstr>Chapter 11: Racism, Equity, and Privilege</vt:lpstr>
      <vt:lpstr>“Racism: What It Is and Isn’t” by Lawrence Blum (1 of 3)</vt:lpstr>
      <vt:lpstr>“Racism: What It Is and Isn’t” by Lawrence Blum (2 of 3)</vt:lpstr>
      <vt:lpstr>“Racism: What It Is and Isn’t” by Lawrence Blum (3 of 3)</vt:lpstr>
      <vt:lpstr>“Uses and Abuses of the  Discourse of White Privilege” by Naomi Zack</vt:lpstr>
      <vt:lpstr>“Racism Without Racists” by Eduardo Bonilla-Silva (1 of 2)</vt:lpstr>
      <vt:lpstr>“Racism Without Racists” by Eduardo Bonilla-Silva (2 of 2)</vt:lpstr>
      <vt:lpstr>“Good White Liberals” by Shannon Sullivan (1 of 2)</vt:lpstr>
      <vt:lpstr>“Good White Liberals” by Shannon Sullivan (2 of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Vaughn</dc:creator>
  <cp:lastModifiedBy>CROWELL, Molly</cp:lastModifiedBy>
  <cp:revision>126</cp:revision>
  <dcterms:created xsi:type="dcterms:W3CDTF">2008-11-04T21:40:05Z</dcterms:created>
  <dcterms:modified xsi:type="dcterms:W3CDTF">2021-07-02T20:05:43Z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5cb09a-2992-49d6-8ac9-5f63e7b1ad2f_Enabled">
    <vt:lpwstr>true</vt:lpwstr>
  </property>
  <property fmtid="{D5CDD505-2E9C-101B-9397-08002B2CF9AE}" pid="3" name="MSIP_Label_be5cb09a-2992-49d6-8ac9-5f63e7b1ad2f_SetDate">
    <vt:lpwstr>2021-07-02T18:19:11Z</vt:lpwstr>
  </property>
  <property fmtid="{D5CDD505-2E9C-101B-9397-08002B2CF9AE}" pid="4" name="MSIP_Label_be5cb09a-2992-49d6-8ac9-5f63e7b1ad2f_Method">
    <vt:lpwstr>Standard</vt:lpwstr>
  </property>
  <property fmtid="{D5CDD505-2E9C-101B-9397-08002B2CF9AE}" pid="5" name="MSIP_Label_be5cb09a-2992-49d6-8ac9-5f63e7b1ad2f_Name">
    <vt:lpwstr>Controlled</vt:lpwstr>
  </property>
  <property fmtid="{D5CDD505-2E9C-101B-9397-08002B2CF9AE}" pid="6" name="MSIP_Label_be5cb09a-2992-49d6-8ac9-5f63e7b1ad2f_SiteId">
    <vt:lpwstr>91761b62-4c45-43f5-9f0e-be8ad9b551ff</vt:lpwstr>
  </property>
  <property fmtid="{D5CDD505-2E9C-101B-9397-08002B2CF9AE}" pid="7" name="MSIP_Label_be5cb09a-2992-49d6-8ac9-5f63e7b1ad2f_ActionId">
    <vt:lpwstr>9632078f-83b4-4cac-9a84-0000b94714d4</vt:lpwstr>
  </property>
  <property fmtid="{D5CDD505-2E9C-101B-9397-08002B2CF9AE}" pid="8" name="MSIP_Label_be5cb09a-2992-49d6-8ac9-5f63e7b1ad2f_ContentBits">
    <vt:lpwstr>0</vt:lpwstr>
  </property>
</Properties>
</file>