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74" r:id="rId3"/>
    <p:sldId id="279" r:id="rId4"/>
    <p:sldId id="257" r:id="rId5"/>
    <p:sldId id="258" r:id="rId6"/>
    <p:sldId id="259" r:id="rId7"/>
    <p:sldId id="281" r:id="rId8"/>
    <p:sldId id="260" r:id="rId9"/>
    <p:sldId id="275" r:id="rId10"/>
    <p:sldId id="261" r:id="rId11"/>
    <p:sldId id="262" r:id="rId12"/>
    <p:sldId id="263" r:id="rId13"/>
    <p:sldId id="264" r:id="rId14"/>
    <p:sldId id="265" r:id="rId15"/>
    <p:sldId id="266" r:id="rId16"/>
    <p:sldId id="267" r:id="rId17"/>
    <p:sldId id="268" r:id="rId18"/>
    <p:sldId id="269" r:id="rId19"/>
    <p:sldId id="270" r:id="rId20"/>
    <p:sldId id="280" r:id="rId21"/>
    <p:sldId id="271" r:id="rId22"/>
    <p:sldId id="272" r:id="rId23"/>
    <p:sldId id="276" r:id="rId24"/>
    <p:sldId id="273" r:id="rId25"/>
    <p:sldId id="277" r:id="rId26"/>
    <p:sldId id="278" r:id="rId2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609585" algn="l" rtl="0" eaLnBrk="0" fontAlgn="base" hangingPunct="0">
      <a:spcBef>
        <a:spcPct val="0"/>
      </a:spcBef>
      <a:spcAft>
        <a:spcPct val="0"/>
      </a:spcAft>
      <a:defRPr sz="3200" kern="1200">
        <a:solidFill>
          <a:schemeClr val="tx1"/>
        </a:solidFill>
        <a:latin typeface="Arial" charset="0"/>
        <a:ea typeface="+mn-ea"/>
        <a:cs typeface="+mn-cs"/>
      </a:defRPr>
    </a:lvl2pPr>
    <a:lvl3pPr marL="1219170" algn="l" rtl="0" eaLnBrk="0" fontAlgn="base" hangingPunct="0">
      <a:spcBef>
        <a:spcPct val="0"/>
      </a:spcBef>
      <a:spcAft>
        <a:spcPct val="0"/>
      </a:spcAft>
      <a:defRPr sz="3200" kern="1200">
        <a:solidFill>
          <a:schemeClr val="tx1"/>
        </a:solidFill>
        <a:latin typeface="Arial" charset="0"/>
        <a:ea typeface="+mn-ea"/>
        <a:cs typeface="+mn-cs"/>
      </a:defRPr>
    </a:lvl3pPr>
    <a:lvl4pPr marL="1828754" algn="l" rtl="0" eaLnBrk="0" fontAlgn="base" hangingPunct="0">
      <a:spcBef>
        <a:spcPct val="0"/>
      </a:spcBef>
      <a:spcAft>
        <a:spcPct val="0"/>
      </a:spcAft>
      <a:defRPr sz="3200" kern="1200">
        <a:solidFill>
          <a:schemeClr val="tx1"/>
        </a:solidFill>
        <a:latin typeface="Arial" charset="0"/>
        <a:ea typeface="+mn-ea"/>
        <a:cs typeface="+mn-cs"/>
      </a:defRPr>
    </a:lvl4pPr>
    <a:lvl5pPr marL="2438339" algn="l" rtl="0" eaLnBrk="0" fontAlgn="base" hangingPunct="0">
      <a:spcBef>
        <a:spcPct val="0"/>
      </a:spcBef>
      <a:spcAft>
        <a:spcPct val="0"/>
      </a:spcAft>
      <a:defRPr sz="3200" kern="1200">
        <a:solidFill>
          <a:schemeClr val="tx1"/>
        </a:solidFill>
        <a:latin typeface="Arial" charset="0"/>
        <a:ea typeface="+mn-ea"/>
        <a:cs typeface="+mn-cs"/>
      </a:defRPr>
    </a:lvl5pPr>
    <a:lvl6pPr marL="3047924" algn="l" defTabSz="609585" rtl="0" eaLnBrk="1" latinLnBrk="0" hangingPunct="1">
      <a:defRPr sz="3200" kern="1200">
        <a:solidFill>
          <a:schemeClr val="tx1"/>
        </a:solidFill>
        <a:latin typeface="Arial" charset="0"/>
        <a:ea typeface="+mn-ea"/>
        <a:cs typeface="+mn-cs"/>
      </a:defRPr>
    </a:lvl6pPr>
    <a:lvl7pPr marL="3657509" algn="l" defTabSz="609585" rtl="0" eaLnBrk="1" latinLnBrk="0" hangingPunct="1">
      <a:defRPr sz="3200" kern="1200">
        <a:solidFill>
          <a:schemeClr val="tx1"/>
        </a:solidFill>
        <a:latin typeface="Arial" charset="0"/>
        <a:ea typeface="+mn-ea"/>
        <a:cs typeface="+mn-cs"/>
      </a:defRPr>
    </a:lvl7pPr>
    <a:lvl8pPr marL="4267093" algn="l" defTabSz="609585" rtl="0" eaLnBrk="1" latinLnBrk="0" hangingPunct="1">
      <a:defRPr sz="3200" kern="1200">
        <a:solidFill>
          <a:schemeClr val="tx1"/>
        </a:solidFill>
        <a:latin typeface="Arial" charset="0"/>
        <a:ea typeface="+mn-ea"/>
        <a:cs typeface="+mn-cs"/>
      </a:defRPr>
    </a:lvl8pPr>
    <a:lvl9pPr marL="4876678" algn="l" defTabSz="609585"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665C"/>
    <a:srgbClr val="00706C"/>
    <a:srgbClr val="1B3530"/>
    <a:srgbClr val="B4D8D1"/>
    <a:srgbClr val="E6EEB8"/>
    <a:srgbClr val="4B595C"/>
    <a:srgbClr val="004F81"/>
    <a:srgbClr val="285A28"/>
    <a:srgbClr val="C35C49"/>
    <a:srgbClr val="B54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85" autoAdjust="0"/>
    <p:restoredTop sz="77240" autoAdjust="0"/>
  </p:normalViewPr>
  <p:slideViewPr>
    <p:cSldViewPr snapToGrid="0">
      <p:cViewPr varScale="1">
        <p:scale>
          <a:sx n="57" d="100"/>
          <a:sy n="57" d="100"/>
        </p:scale>
        <p:origin x="78" y="12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14" d="100"/>
          <a:sy n="114" d="100"/>
        </p:scale>
        <p:origin x="226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1064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1065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1065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1065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B11FA646-5BA4-2540-B87F-8ED0E4574DDD}" type="slidenum">
              <a:rPr lang="en-US"/>
              <a:pPr/>
              <a:t>‹#›</a:t>
            </a:fld>
            <a:endParaRPr lang="en-US"/>
          </a:p>
        </p:txBody>
      </p:sp>
    </p:spTree>
    <p:extLst>
      <p:ext uri="{BB962C8B-B14F-4D97-AF65-F5344CB8AC3E}">
        <p14:creationId xmlns:p14="http://schemas.microsoft.com/office/powerpoint/2010/main" val="12918222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Times" charset="0"/>
        <a:ea typeface="+mn-ea"/>
        <a:cs typeface="+mn-cs"/>
      </a:defRPr>
    </a:lvl1pPr>
    <a:lvl2pPr marL="609585" algn="l" rtl="0" fontAlgn="base">
      <a:spcBef>
        <a:spcPct val="30000"/>
      </a:spcBef>
      <a:spcAft>
        <a:spcPct val="0"/>
      </a:spcAft>
      <a:defRPr sz="1600" kern="1200">
        <a:solidFill>
          <a:schemeClr val="tx1"/>
        </a:solidFill>
        <a:latin typeface="Times" charset="0"/>
        <a:ea typeface="ＭＳ Ｐゴシック" charset="-128"/>
        <a:cs typeface="+mn-cs"/>
      </a:defRPr>
    </a:lvl2pPr>
    <a:lvl3pPr marL="1219170" algn="l" rtl="0" fontAlgn="base">
      <a:spcBef>
        <a:spcPct val="30000"/>
      </a:spcBef>
      <a:spcAft>
        <a:spcPct val="0"/>
      </a:spcAft>
      <a:defRPr sz="1600" kern="1200">
        <a:solidFill>
          <a:schemeClr val="tx1"/>
        </a:solidFill>
        <a:latin typeface="Times" charset="0"/>
        <a:ea typeface="ＭＳ Ｐゴシック" charset="-128"/>
        <a:cs typeface="+mn-cs"/>
      </a:defRPr>
    </a:lvl3pPr>
    <a:lvl4pPr marL="1828754" algn="l" rtl="0" fontAlgn="base">
      <a:spcBef>
        <a:spcPct val="30000"/>
      </a:spcBef>
      <a:spcAft>
        <a:spcPct val="0"/>
      </a:spcAft>
      <a:defRPr sz="1600" kern="1200">
        <a:solidFill>
          <a:schemeClr val="tx1"/>
        </a:solidFill>
        <a:latin typeface="Times" charset="0"/>
        <a:ea typeface="ＭＳ Ｐゴシック" charset="-128"/>
        <a:cs typeface="+mn-cs"/>
      </a:defRPr>
    </a:lvl4pPr>
    <a:lvl5pPr marL="2438339" algn="l" rtl="0" fontAlgn="base">
      <a:spcBef>
        <a:spcPct val="30000"/>
      </a:spcBef>
      <a:spcAft>
        <a:spcPct val="0"/>
      </a:spcAft>
      <a:defRPr sz="1600" kern="1200">
        <a:solidFill>
          <a:schemeClr val="tx1"/>
        </a:solidFill>
        <a:latin typeface="Times" charset="0"/>
        <a:ea typeface="ＭＳ Ｐゴシック" charset="-128"/>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Chapter 6 Opener</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In 1984, college student Jennifer Thompson (right) was violently assaulted. She later misidentified her assailant as Ronald Cotton (left), who went to prison for someone else’s crime. Years later, after Cotton’s innocence was proven, the two became unlikely friends—bonded by circumstances caused by the frailty of memory.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a:t>
            </a:fld>
            <a:endParaRPr lang="en-US"/>
          </a:p>
        </p:txBody>
      </p:sp>
    </p:spTree>
    <p:extLst>
      <p:ext uri="{BB962C8B-B14F-4D97-AF65-F5344CB8AC3E}">
        <p14:creationId xmlns:p14="http://schemas.microsoft.com/office/powerpoint/2010/main" val="2457283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6.4  </a:t>
            </a:r>
            <a:r>
              <a:rPr lang="en-US" sz="1600" b="1" kern="1200" dirty="0">
                <a:solidFill>
                  <a:schemeClr val="tx1"/>
                </a:solidFill>
                <a:effectLst/>
                <a:latin typeface="Times" charset="0"/>
                <a:ea typeface="+mn-ea"/>
                <a:cs typeface="+mn-cs"/>
              </a:rPr>
              <a:t>Hierarchical organization</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One strategy for encoding information is to group it according to a hierarchy.</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10</a:t>
            </a:fld>
            <a:endParaRPr lang="en-US"/>
          </a:p>
        </p:txBody>
      </p:sp>
    </p:spTree>
    <p:extLst>
      <p:ext uri="{BB962C8B-B14F-4D97-AF65-F5344CB8AC3E}">
        <p14:creationId xmlns:p14="http://schemas.microsoft.com/office/powerpoint/2010/main" val="1181154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6.5  </a:t>
            </a:r>
            <a:r>
              <a:rPr lang="en-US" sz="1600" b="1" kern="1200" dirty="0">
                <a:solidFill>
                  <a:schemeClr val="tx1"/>
                </a:solidFill>
                <a:effectLst/>
                <a:latin typeface="Times" charset="0"/>
                <a:ea typeface="+mn-ea"/>
                <a:cs typeface="+mn-cs"/>
              </a:rPr>
              <a:t>Massed vs. distributed practice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Even when the total amount of time studying is the same, people tend to remember material better (e.g., such as on an exam) when their study sessions have been spaced out (“distributed practice”; bottom) than when crammed together in one session (“massed practice”; top).</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11</a:t>
            </a:fld>
            <a:endParaRPr lang="en-US"/>
          </a:p>
        </p:txBody>
      </p:sp>
    </p:spTree>
    <p:extLst>
      <p:ext uri="{BB962C8B-B14F-4D97-AF65-F5344CB8AC3E}">
        <p14:creationId xmlns:p14="http://schemas.microsoft.com/office/powerpoint/2010/main" val="4247119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6.6  </a:t>
            </a:r>
            <a:r>
              <a:rPr lang="en-US" sz="1600" b="1" kern="1200" dirty="0">
                <a:solidFill>
                  <a:schemeClr val="tx1"/>
                </a:solidFill>
                <a:effectLst/>
                <a:latin typeface="Times" charset="0"/>
                <a:ea typeface="+mn-ea"/>
                <a:cs typeface="+mn-cs"/>
              </a:rPr>
              <a:t>The testing effect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one study, people (A) studied material over the course of four study sessions (SSSS), (B) studied over three sessions followed by a single testing session (SSST), or (C) studied for one session followed by three testing sessions (STTT). Consistent with the testing effect, those who studied once and then were tested three times forgot the least amount of material by a week later. (After H. L. Roediger, III and J. D. Karpicke. 2006.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17: 249–255.)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12</a:t>
            </a:fld>
            <a:endParaRPr lang="en-US"/>
          </a:p>
        </p:txBody>
      </p:sp>
    </p:spTree>
    <p:extLst>
      <p:ext uri="{BB962C8B-B14F-4D97-AF65-F5344CB8AC3E}">
        <p14:creationId xmlns:p14="http://schemas.microsoft.com/office/powerpoint/2010/main" val="1703472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6.6  </a:t>
            </a:r>
            <a:r>
              <a:rPr lang="en-US" sz="1600" b="1" kern="1200" dirty="0">
                <a:solidFill>
                  <a:schemeClr val="tx1"/>
                </a:solidFill>
                <a:effectLst/>
                <a:latin typeface="Times" charset="0"/>
                <a:ea typeface="+mn-ea"/>
                <a:cs typeface="+mn-cs"/>
              </a:rPr>
              <a:t>The testing effect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one study, people (A) studied material over the course of four study sessions (SSSS), (B) studied over three sessions followed by a single testing session (SSST), or (C) studied for one session followed by three testing sessions (STTT). Consistent with the testing effect, those who studied once and then were tested three times forgot the least amount of material by a week later. (After H. L. Roediger, III and J. D. Karpicke. 2006.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17: 249–255.)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13</a:t>
            </a:fld>
            <a:endParaRPr lang="en-US"/>
          </a:p>
        </p:txBody>
      </p:sp>
    </p:spTree>
    <p:extLst>
      <p:ext uri="{BB962C8B-B14F-4D97-AF65-F5344CB8AC3E}">
        <p14:creationId xmlns:p14="http://schemas.microsoft.com/office/powerpoint/2010/main" val="2005913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6.6  </a:t>
            </a:r>
            <a:r>
              <a:rPr lang="en-US" sz="1600" b="1" kern="1200" dirty="0">
                <a:solidFill>
                  <a:schemeClr val="tx1"/>
                </a:solidFill>
                <a:effectLst/>
                <a:latin typeface="Times" charset="0"/>
                <a:ea typeface="+mn-ea"/>
                <a:cs typeface="+mn-cs"/>
              </a:rPr>
              <a:t>The testing effect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one study, people (A) studied material over the course of four study sessions (SSSS), (B) studied over three sessions followed by a single testing session (SSST), or (C) studied for one session followed by three testing sessions (STTT). Consistent with the testing effect, those who studied once and then were tested three times forgot the least amount of material by a week later. (After H. L. Roediger, III and J. D. Karpicke. 2006.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17: 249–255.)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14</a:t>
            </a:fld>
            <a:endParaRPr lang="en-US"/>
          </a:p>
        </p:txBody>
      </p:sp>
    </p:spTree>
    <p:extLst>
      <p:ext uri="{BB962C8B-B14F-4D97-AF65-F5344CB8AC3E}">
        <p14:creationId xmlns:p14="http://schemas.microsoft.com/office/powerpoint/2010/main" val="261132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6.7  </a:t>
            </a:r>
            <a:r>
              <a:rPr lang="en-US" sz="1600" b="1" kern="1200" dirty="0">
                <a:solidFill>
                  <a:schemeClr val="tx1"/>
                </a:solidFill>
                <a:effectLst/>
                <a:latin typeface="Times" charset="0"/>
                <a:ea typeface="+mn-ea"/>
                <a:cs typeface="+mn-cs"/>
              </a:rPr>
              <a:t>Context dependent memory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When divers learned lists of words underwater, they had better memory for them when tested underwater than when tested on land. When they learned the lists on land, they remembered more when tested on land than when tested underwater. (After D. R. Godden and A. D. Baddeley. 1975. </a:t>
            </a:r>
            <a:r>
              <a:rPr lang="en-US" sz="1600" i="1" kern="1200" dirty="0">
                <a:solidFill>
                  <a:schemeClr val="tx1"/>
                </a:solidFill>
                <a:effectLst/>
                <a:latin typeface="Times" charset="0"/>
                <a:ea typeface="+mn-ea"/>
                <a:cs typeface="+mn-cs"/>
              </a:rPr>
              <a:t>Br J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66: 325–331.)</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15</a:t>
            </a:fld>
            <a:endParaRPr lang="en-US"/>
          </a:p>
        </p:txBody>
      </p:sp>
    </p:spTree>
    <p:extLst>
      <p:ext uri="{BB962C8B-B14F-4D97-AF65-F5344CB8AC3E}">
        <p14:creationId xmlns:p14="http://schemas.microsoft.com/office/powerpoint/2010/main" val="3172147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6.7  </a:t>
            </a:r>
            <a:r>
              <a:rPr lang="en-US" sz="1600" b="1" kern="1200" dirty="0">
                <a:solidFill>
                  <a:schemeClr val="tx1"/>
                </a:solidFill>
                <a:effectLst/>
                <a:latin typeface="Times" charset="0"/>
                <a:ea typeface="+mn-ea"/>
                <a:cs typeface="+mn-cs"/>
              </a:rPr>
              <a:t>Context dependent memory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When divers learned lists of words underwater, they had better memory for them when tested underwater than when tested on land. When they learned the lists on land, they remembered more when tested on land than when tested underwater. (After D. R. Godden and A. D. Baddeley. 1975. </a:t>
            </a:r>
            <a:r>
              <a:rPr lang="en-US" sz="1600" i="1" kern="1200" dirty="0">
                <a:solidFill>
                  <a:schemeClr val="tx1"/>
                </a:solidFill>
                <a:effectLst/>
                <a:latin typeface="Times" charset="0"/>
                <a:ea typeface="+mn-ea"/>
                <a:cs typeface="+mn-cs"/>
              </a:rPr>
              <a:t>Br J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66: 325–331.)</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16</a:t>
            </a:fld>
            <a:endParaRPr lang="en-US"/>
          </a:p>
        </p:txBody>
      </p:sp>
    </p:spTree>
    <p:extLst>
      <p:ext uri="{BB962C8B-B14F-4D97-AF65-F5344CB8AC3E}">
        <p14:creationId xmlns:p14="http://schemas.microsoft.com/office/powerpoint/2010/main" val="3299918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6.7  </a:t>
            </a:r>
            <a:r>
              <a:rPr lang="en-US" sz="1600" b="1" kern="1200" dirty="0">
                <a:solidFill>
                  <a:schemeClr val="tx1"/>
                </a:solidFill>
                <a:effectLst/>
                <a:latin typeface="Times" charset="0"/>
                <a:ea typeface="+mn-ea"/>
                <a:cs typeface="+mn-cs"/>
              </a:rPr>
              <a:t>Context dependent memory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When divers learned lists of words underwater, they had better memory for them when tested underwater than when tested on land. When they learned the lists on land, they remembered more when tested on land than when tested underwater. (After D. R. Godden and A. D. Baddeley. 1975. </a:t>
            </a:r>
            <a:r>
              <a:rPr lang="en-US" sz="1600" i="1" kern="1200" dirty="0">
                <a:solidFill>
                  <a:schemeClr val="tx1"/>
                </a:solidFill>
                <a:effectLst/>
                <a:latin typeface="Times" charset="0"/>
                <a:ea typeface="+mn-ea"/>
                <a:cs typeface="+mn-cs"/>
              </a:rPr>
              <a:t>Br J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66: 325–331.)</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17</a:t>
            </a:fld>
            <a:endParaRPr lang="en-US"/>
          </a:p>
        </p:txBody>
      </p:sp>
    </p:spTree>
    <p:extLst>
      <p:ext uri="{BB962C8B-B14F-4D97-AF65-F5344CB8AC3E}">
        <p14:creationId xmlns:p14="http://schemas.microsoft.com/office/powerpoint/2010/main" val="1809178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6.8  </a:t>
            </a:r>
            <a:r>
              <a:rPr lang="en-US" sz="1600" b="1" kern="1200" dirty="0">
                <a:solidFill>
                  <a:schemeClr val="tx1"/>
                </a:solidFill>
                <a:effectLst/>
                <a:latin typeface="Times" charset="0"/>
                <a:ea typeface="+mn-ea"/>
                <a:cs typeface="+mn-cs"/>
              </a:rPr>
              <a:t>The woman who can’t forget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Jill Price has astounded memory researchers with her uncanny ability to remember even mundane events from her life in detail. She is one of very few people in the world known to have </a:t>
            </a:r>
            <a:r>
              <a:rPr lang="en-US" sz="1600" kern="1200" dirty="0" err="1">
                <a:solidFill>
                  <a:schemeClr val="tx1"/>
                </a:solidFill>
                <a:effectLst/>
                <a:latin typeface="Times" charset="0"/>
                <a:ea typeface="+mn-ea"/>
                <a:cs typeface="+mn-cs"/>
              </a:rPr>
              <a:t>hyperthymestic</a:t>
            </a:r>
            <a:r>
              <a:rPr lang="en-US" sz="1600" kern="1200" dirty="0">
                <a:solidFill>
                  <a:schemeClr val="tx1"/>
                </a:solidFill>
                <a:effectLst/>
                <a:latin typeface="Times" charset="0"/>
                <a:ea typeface="+mn-ea"/>
                <a:cs typeface="+mn-cs"/>
              </a:rPr>
              <a:t> syndrome (also called highly superior autobiographical memory). In her memoir </a:t>
            </a:r>
            <a:r>
              <a:rPr lang="en-US" sz="1600" i="1" kern="1200" dirty="0">
                <a:solidFill>
                  <a:schemeClr val="tx1"/>
                </a:solidFill>
                <a:effectLst/>
                <a:latin typeface="Times" charset="0"/>
                <a:ea typeface="+mn-ea"/>
                <a:cs typeface="+mn-cs"/>
              </a:rPr>
              <a:t>The Woman Who Can’t Forget</a:t>
            </a:r>
            <a:r>
              <a:rPr lang="en-US" sz="1600" kern="1200" dirty="0">
                <a:solidFill>
                  <a:schemeClr val="tx1"/>
                </a:solidFill>
                <a:effectLst/>
                <a:latin typeface="Times" charset="0"/>
                <a:ea typeface="+mn-ea"/>
                <a:cs typeface="+mn-cs"/>
              </a:rPr>
              <a:t>, she describes the positives and negatives of living with her remarkable memory.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18</a:t>
            </a:fld>
            <a:endParaRPr lang="en-US"/>
          </a:p>
        </p:txBody>
      </p:sp>
    </p:spTree>
    <p:extLst>
      <p:ext uri="{BB962C8B-B14F-4D97-AF65-F5344CB8AC3E}">
        <p14:creationId xmlns:p14="http://schemas.microsoft.com/office/powerpoint/2010/main" val="169388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6.9  </a:t>
            </a:r>
            <a:r>
              <a:rPr lang="en-US" sz="1600" b="1" kern="1200" dirty="0">
                <a:solidFill>
                  <a:schemeClr val="tx1"/>
                </a:solidFill>
                <a:effectLst/>
                <a:latin typeface="Times" charset="0"/>
                <a:ea typeface="+mn-ea"/>
                <a:cs typeface="+mn-cs"/>
              </a:rPr>
              <a:t>Flashbulb memories</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Many people experience “flashbulb memories” of emotional or traumatic moments in their lives. For example, depending on their age, many people feel they have a vivid and clear memory of where they were and what they were doing when they heard about the assassination of John F. Kennedy, the explosion of the space shuttle </a:t>
            </a:r>
            <a:r>
              <a:rPr lang="en-US" sz="1600" i="1" kern="1200" dirty="0">
                <a:solidFill>
                  <a:schemeClr val="tx1"/>
                </a:solidFill>
                <a:effectLst/>
                <a:latin typeface="Times" charset="0"/>
                <a:ea typeface="+mn-ea"/>
                <a:cs typeface="+mn-cs"/>
              </a:rPr>
              <a:t>Challenger</a:t>
            </a:r>
            <a:r>
              <a:rPr lang="en-US" sz="1600" kern="1200" dirty="0">
                <a:solidFill>
                  <a:schemeClr val="tx1"/>
                </a:solidFill>
                <a:effectLst/>
                <a:latin typeface="Times" charset="0"/>
                <a:ea typeface="+mn-ea"/>
                <a:cs typeface="+mn-cs"/>
              </a:rPr>
              <a:t>, or the 9/11 terrorist attack on New York’s World Trade Center. What events in your own life have led to the feeling of a flashbulb memory?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19</a:t>
            </a:fld>
            <a:endParaRPr lang="en-US"/>
          </a:p>
        </p:txBody>
      </p:sp>
    </p:spTree>
    <p:extLst>
      <p:ext uri="{BB962C8B-B14F-4D97-AF65-F5344CB8AC3E}">
        <p14:creationId xmlns:p14="http://schemas.microsoft.com/office/powerpoint/2010/main" val="3231515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In-Text Art, Ch. 6, p. 2 </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Painting depicting the Greek bard Homer, by Jean-Baptiste Auguste Leloir.</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a:t>
            </a:fld>
            <a:endParaRPr lang="en-US"/>
          </a:p>
        </p:txBody>
      </p:sp>
    </p:spTree>
    <p:extLst>
      <p:ext uri="{BB962C8B-B14F-4D97-AF65-F5344CB8AC3E}">
        <p14:creationId xmlns:p14="http://schemas.microsoft.com/office/powerpoint/2010/main" val="2497689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Research Focus 6.2</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Knowledge of the mechanisms that cause emotional events to persist in memory might lead to the development of pills to reduce intrusive memories characteristic of PTSD.</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20</a:t>
            </a:fld>
            <a:endParaRPr lang="en-US"/>
          </a:p>
        </p:txBody>
      </p:sp>
    </p:spTree>
    <p:extLst>
      <p:ext uri="{BB962C8B-B14F-4D97-AF65-F5344CB8AC3E}">
        <p14:creationId xmlns:p14="http://schemas.microsoft.com/office/powerpoint/2010/main" val="3223956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6.10  </a:t>
            </a:r>
            <a:r>
              <a:rPr lang="en-US" sz="1600" b="1" kern="1200" dirty="0">
                <a:solidFill>
                  <a:schemeClr val="tx1"/>
                </a:solidFill>
                <a:effectLst/>
                <a:latin typeface="Times" charset="0"/>
                <a:ea typeface="+mn-ea"/>
                <a:cs typeface="+mn-cs"/>
              </a:rPr>
              <a:t>Ebbinghaus’s forgetting curve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curve demonstrates that the relationship between time since studying and how much is retained in memory is curvilinear. Forgetting occurs most rapidly soon after learning and then starts to level off. (After M. H. </a:t>
            </a:r>
            <a:r>
              <a:rPr lang="en-US" sz="1600" kern="1200" dirty="0" err="1">
                <a:solidFill>
                  <a:schemeClr val="tx1"/>
                </a:solidFill>
                <a:effectLst/>
                <a:latin typeface="Times" charset="0"/>
                <a:ea typeface="+mn-ea"/>
                <a:cs typeface="+mn-cs"/>
              </a:rPr>
              <a:t>Erdelyi</a:t>
            </a:r>
            <a:r>
              <a:rPr lang="en-US" sz="1600" kern="1200" dirty="0">
                <a:solidFill>
                  <a:schemeClr val="tx1"/>
                </a:solidFill>
                <a:effectLst/>
                <a:latin typeface="Times" charset="0"/>
                <a:ea typeface="+mn-ea"/>
                <a:cs typeface="+mn-cs"/>
              </a:rPr>
              <a:t>. 1996. </a:t>
            </a:r>
            <a:r>
              <a:rPr lang="en-US" sz="1600" i="1" kern="1200" dirty="0">
                <a:solidFill>
                  <a:schemeClr val="tx1"/>
                </a:solidFill>
                <a:effectLst/>
                <a:latin typeface="Times" charset="0"/>
                <a:ea typeface="+mn-ea"/>
                <a:cs typeface="+mn-cs"/>
              </a:rPr>
              <a:t>The Recovery of Unconscious Memories: Hypermnesia and Reminiscence</a:t>
            </a:r>
            <a:r>
              <a:rPr lang="en-US" sz="1600" kern="1200" dirty="0">
                <a:solidFill>
                  <a:schemeClr val="tx1"/>
                </a:solidFill>
                <a:effectLst/>
                <a:latin typeface="Times" charset="0"/>
                <a:ea typeface="+mn-ea"/>
                <a:cs typeface="+mn-cs"/>
              </a:rPr>
              <a:t>. University of Chicago Press: Chicago, IL. Based on H. Ebbinghaus. 1913. </a:t>
            </a:r>
            <a:r>
              <a:rPr lang="en-US" sz="1600" i="1" kern="1200" dirty="0">
                <a:solidFill>
                  <a:schemeClr val="tx1"/>
                </a:solidFill>
                <a:effectLst/>
                <a:latin typeface="Times" charset="0"/>
                <a:ea typeface="+mn-ea"/>
                <a:cs typeface="+mn-cs"/>
              </a:rPr>
              <a:t>Memory: A Contribution to Experimental Psychology</a:t>
            </a:r>
            <a:r>
              <a:rPr lang="en-US" sz="1600" kern="1200" dirty="0">
                <a:solidFill>
                  <a:schemeClr val="tx1"/>
                </a:solidFill>
                <a:effectLst/>
                <a:latin typeface="Times" charset="0"/>
                <a:ea typeface="+mn-ea"/>
                <a:cs typeface="+mn-cs"/>
              </a:rPr>
              <a:t>. Trans. by H. A. Ruger and C. E. </a:t>
            </a:r>
            <a:r>
              <a:rPr lang="en-US" sz="1600" kern="1200" dirty="0" err="1">
                <a:solidFill>
                  <a:schemeClr val="tx1"/>
                </a:solidFill>
                <a:effectLst/>
                <a:latin typeface="Times" charset="0"/>
                <a:ea typeface="+mn-ea"/>
                <a:cs typeface="+mn-cs"/>
              </a:rPr>
              <a:t>Bussenius</a:t>
            </a:r>
            <a:r>
              <a:rPr lang="en-US" sz="1600" kern="1200" dirty="0">
                <a:solidFill>
                  <a:schemeClr val="tx1"/>
                </a:solidFill>
                <a:effectLst/>
                <a:latin typeface="Times" charset="0"/>
                <a:ea typeface="+mn-ea"/>
                <a:cs typeface="+mn-cs"/>
              </a:rPr>
              <a:t>. Teachers College, Columbia University: New York.)</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21</a:t>
            </a:fld>
            <a:endParaRPr lang="en-US"/>
          </a:p>
        </p:txBody>
      </p:sp>
    </p:spTree>
    <p:extLst>
      <p:ext uri="{BB962C8B-B14F-4D97-AF65-F5344CB8AC3E}">
        <p14:creationId xmlns:p14="http://schemas.microsoft.com/office/powerpoint/2010/main" val="4227367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6.11</a:t>
            </a:r>
            <a:r>
              <a:rPr lang="en-US" sz="1600" b="1" kern="1200" dirty="0">
                <a:solidFill>
                  <a:schemeClr val="tx1"/>
                </a:solidFill>
                <a:effectLst/>
                <a:latin typeface="Times" charset="0"/>
                <a:ea typeface="+mn-ea"/>
                <a:cs typeface="+mn-cs"/>
              </a:rPr>
              <a:t>  Absent-mindedness</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Yo-Yo Ma, one of the world’s greatest cello players, accidentally forgot his $2.5-million cello in the trunk of a taxi cab after a moment of inattention.</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22</a:t>
            </a:fld>
            <a:endParaRPr lang="en-US"/>
          </a:p>
        </p:txBody>
      </p:sp>
    </p:spTree>
    <p:extLst>
      <p:ext uri="{BB962C8B-B14F-4D97-AF65-F5344CB8AC3E}">
        <p14:creationId xmlns:p14="http://schemas.microsoft.com/office/powerpoint/2010/main" val="3825742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In-Text Art, Ch. 6, p. 21 </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It’s common for people to try to work or study in front of the TV or with Netflix open on their computer, but evidence suggests that such “divided attention” impairs memory for what you’re trying to learn. It’s probably better to schedule your studying and entertainment for different times.</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23</a:t>
            </a:fld>
            <a:endParaRPr lang="en-US"/>
          </a:p>
        </p:txBody>
      </p:sp>
    </p:spTree>
    <p:extLst>
      <p:ext uri="{BB962C8B-B14F-4D97-AF65-F5344CB8AC3E}">
        <p14:creationId xmlns:p14="http://schemas.microsoft.com/office/powerpoint/2010/main" val="3570815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6.12  </a:t>
            </a:r>
            <a:r>
              <a:rPr lang="en-US" sz="1600" b="1" kern="1200" dirty="0">
                <a:solidFill>
                  <a:schemeClr val="tx1"/>
                </a:solidFill>
                <a:effectLst/>
                <a:latin typeface="Times" charset="0"/>
                <a:ea typeface="+mn-ea"/>
                <a:cs typeface="+mn-cs"/>
              </a:rPr>
              <a:t>Source misattribution</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one of the more famous instances of possible source misattribution, former Beatle George Harrison was sued for copyright infringement, as his song “My Sweet Lord” was eerily similar to “He’s So Fine” by the Chiffons.</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24</a:t>
            </a:fld>
            <a:endParaRPr lang="en-US"/>
          </a:p>
        </p:txBody>
      </p:sp>
    </p:spTree>
    <p:extLst>
      <p:ext uri="{BB962C8B-B14F-4D97-AF65-F5344CB8AC3E}">
        <p14:creationId xmlns:p14="http://schemas.microsoft.com/office/powerpoint/2010/main" val="2491001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In-Text Art, Ch. 6, p. 25 </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In a classic study on false memory, researchers were able to implant a memory of getting lost in a mall as a child, an event that had not happened.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25</a:t>
            </a:fld>
            <a:endParaRPr lang="en-US"/>
          </a:p>
        </p:txBody>
      </p:sp>
    </p:spTree>
    <p:extLst>
      <p:ext uri="{BB962C8B-B14F-4D97-AF65-F5344CB8AC3E}">
        <p14:creationId xmlns:p14="http://schemas.microsoft.com/office/powerpoint/2010/main" val="2480858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In-Text Art, Ch. 6, p. 29 </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Simultaneous lineups—as in this image—encourage eye-witnesses to compare the suspects to each other. In contrast, sequential lineups, in which suspects are viewed one at a time, are better at encouraging comparisons with memory.</a:t>
            </a:r>
          </a:p>
          <a:p>
            <a:pPr fontAlgn="ctr"/>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26</a:t>
            </a:fld>
            <a:endParaRPr lang="en-US"/>
          </a:p>
        </p:txBody>
      </p:sp>
    </p:spTree>
    <p:extLst>
      <p:ext uri="{BB962C8B-B14F-4D97-AF65-F5344CB8AC3E}">
        <p14:creationId xmlns:p14="http://schemas.microsoft.com/office/powerpoint/2010/main" val="291259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Research Focus 6.1</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The United Kingdom’s Ben </a:t>
            </a:r>
            <a:r>
              <a:rPr lang="en-US" sz="1600" kern="1200" dirty="0" err="1">
                <a:solidFill>
                  <a:schemeClr val="tx1"/>
                </a:solidFill>
                <a:effectLst/>
                <a:latin typeface="Times" charset="0"/>
                <a:ea typeface="+mn-ea"/>
                <a:cs typeface="+mn-cs"/>
              </a:rPr>
              <a:t>Pridmore</a:t>
            </a:r>
            <a:r>
              <a:rPr lang="en-US" sz="1600" kern="1200" dirty="0">
                <a:solidFill>
                  <a:schemeClr val="tx1"/>
                </a:solidFill>
                <a:effectLst/>
                <a:latin typeface="Times" charset="0"/>
                <a:ea typeface="+mn-ea"/>
                <a:cs typeface="+mn-cs"/>
              </a:rPr>
              <a:t>, a three-time world memory champion.</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3</a:t>
            </a:fld>
            <a:endParaRPr lang="en-US"/>
          </a:p>
        </p:txBody>
      </p:sp>
    </p:spTree>
    <p:extLst>
      <p:ext uri="{BB962C8B-B14F-4D97-AF65-F5344CB8AC3E}">
        <p14:creationId xmlns:p14="http://schemas.microsoft.com/office/powerpoint/2010/main" val="300644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6.1  </a:t>
            </a:r>
            <a:r>
              <a:rPr lang="en-US" sz="1600" b="1" kern="1200" dirty="0">
                <a:solidFill>
                  <a:schemeClr val="tx1"/>
                </a:solidFill>
                <a:effectLst/>
                <a:latin typeface="Times" charset="0"/>
                <a:ea typeface="+mn-ea"/>
                <a:cs typeface="+mn-cs"/>
              </a:rPr>
              <a:t>The relationship between sensory memory, short-term memory, and long-term memory as described in an influential model by Atkinson and Shiffrin (1968)</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After a stimulus appears, it persists for a fraction of a second in sensory memory before rapidly fading away. However, paying attention to a subset of its contents before they deteriorate can bring those contents into short-term memory. Although longer-lasting than sensory memory, short-term memory is also short-lived, so information must further be encoded into long-term memory in order to be recalled later. Such encoding can involve rehearsal, as well as other strategies. The contents of long-term memory can exist outside our immediate awareness. When we retrieve them (i.e., bring them into awareness), we temporarily bring them back into short-term memory (or working memory). (After R. C. Atkinson and R. M. Shiffrin. 1968. In </a:t>
            </a:r>
            <a:r>
              <a:rPr lang="en-US" sz="1600" i="1" kern="1200" dirty="0">
                <a:solidFill>
                  <a:schemeClr val="tx1"/>
                </a:solidFill>
                <a:effectLst/>
                <a:latin typeface="Times" charset="0"/>
                <a:ea typeface="+mn-ea"/>
                <a:cs typeface="+mn-cs"/>
              </a:rPr>
              <a:t>The Psychology of Learning and Motivation: II</a:t>
            </a:r>
            <a:r>
              <a:rPr lang="en-US" sz="1600" kern="1200" dirty="0">
                <a:solidFill>
                  <a:schemeClr val="tx1"/>
                </a:solidFill>
                <a:effectLst/>
                <a:latin typeface="Times" charset="0"/>
                <a:ea typeface="+mn-ea"/>
                <a:cs typeface="+mn-cs"/>
              </a:rPr>
              <a:t>. K. W. Spence and J. T. Spence. [Eds.] Academic Press: Oxford, England.)</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4</a:t>
            </a:fld>
            <a:endParaRPr lang="en-US"/>
          </a:p>
        </p:txBody>
      </p:sp>
    </p:spTree>
    <p:extLst>
      <p:ext uri="{BB962C8B-B14F-4D97-AF65-F5344CB8AC3E}">
        <p14:creationId xmlns:p14="http://schemas.microsoft.com/office/powerpoint/2010/main" val="1492176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6.2  </a:t>
            </a:r>
            <a:r>
              <a:rPr lang="en-US" sz="1600" b="1" kern="1200" dirty="0">
                <a:solidFill>
                  <a:schemeClr val="tx1"/>
                </a:solidFill>
                <a:effectLst/>
                <a:latin typeface="Times" charset="0"/>
                <a:ea typeface="+mn-ea"/>
                <a:cs typeface="+mn-cs"/>
              </a:rPr>
              <a:t>Sperling’s experiment demonstrating the duration of sensory memory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George Sperling’s famous studies of iconic memory (persisting sensory memory), participants saw brief arrays of letters and numbers arranged in rows (e.g., flashed for 50 milliseconds). In some trials, a tone played after the array disappeared, which indicated the row that participants should report. Participants were often accurate even though the arrays were already gone when the tone sounded, suggesting that the visual information continued to persist in sensory memory for a fraction of a second. (After D. H. </a:t>
            </a:r>
            <a:r>
              <a:rPr lang="en-US" sz="1600" kern="1200" dirty="0" err="1">
                <a:solidFill>
                  <a:schemeClr val="tx1"/>
                </a:solidFill>
                <a:effectLst/>
                <a:latin typeface="Times" charset="0"/>
                <a:ea typeface="+mn-ea"/>
                <a:cs typeface="+mn-cs"/>
              </a:rPr>
              <a:t>Hockenbury</a:t>
            </a:r>
            <a:r>
              <a:rPr lang="en-US" sz="1600" kern="1200" dirty="0">
                <a:solidFill>
                  <a:schemeClr val="tx1"/>
                </a:solidFill>
                <a:effectLst/>
                <a:latin typeface="Times" charset="0"/>
                <a:ea typeface="+mn-ea"/>
                <a:cs typeface="+mn-cs"/>
              </a:rPr>
              <a:t> and S. E. </a:t>
            </a:r>
            <a:r>
              <a:rPr lang="en-US" sz="1600" kern="1200" dirty="0" err="1">
                <a:solidFill>
                  <a:schemeClr val="tx1"/>
                </a:solidFill>
                <a:effectLst/>
                <a:latin typeface="Times" charset="0"/>
                <a:ea typeface="+mn-ea"/>
                <a:cs typeface="+mn-cs"/>
              </a:rPr>
              <a:t>Hockenbury</a:t>
            </a:r>
            <a:r>
              <a:rPr lang="en-US" sz="1600" kern="1200" dirty="0">
                <a:solidFill>
                  <a:schemeClr val="tx1"/>
                </a:solidFill>
                <a:effectLst/>
                <a:latin typeface="Times" charset="0"/>
                <a:ea typeface="+mn-ea"/>
                <a:cs typeface="+mn-cs"/>
              </a:rPr>
              <a:t>. 1998. </a:t>
            </a:r>
            <a:r>
              <a:rPr lang="en-US" sz="1600" i="1" kern="1200" dirty="0">
                <a:solidFill>
                  <a:schemeClr val="tx1"/>
                </a:solidFill>
                <a:effectLst/>
                <a:latin typeface="Times" charset="0"/>
                <a:ea typeface="+mn-ea"/>
                <a:cs typeface="+mn-cs"/>
              </a:rPr>
              <a:t>Discovering Psychology</a:t>
            </a:r>
            <a:r>
              <a:rPr lang="en-US" sz="1600" kern="1200" dirty="0">
                <a:solidFill>
                  <a:schemeClr val="tx1"/>
                </a:solidFill>
                <a:effectLst/>
                <a:latin typeface="Times" charset="0"/>
                <a:ea typeface="+mn-ea"/>
                <a:cs typeface="+mn-cs"/>
              </a:rPr>
              <a:t>. Worth Publishers, Inc./Macmillan Education: New York; based on G.A. Sperling. 1960.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Monogr</a:t>
            </a:r>
            <a:r>
              <a:rPr lang="en-US" sz="1600" kern="1200" dirty="0">
                <a:solidFill>
                  <a:schemeClr val="tx1"/>
                </a:solidFill>
                <a:effectLst/>
                <a:latin typeface="Times" charset="0"/>
                <a:ea typeface="+mn-ea"/>
                <a:cs typeface="+mn-cs"/>
              </a:rPr>
              <a:t> 74: 1–29.)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5</a:t>
            </a:fld>
            <a:endParaRPr lang="en-US"/>
          </a:p>
        </p:txBody>
      </p:sp>
    </p:spTree>
    <p:extLst>
      <p:ext uri="{BB962C8B-B14F-4D97-AF65-F5344CB8AC3E}">
        <p14:creationId xmlns:p14="http://schemas.microsoft.com/office/powerpoint/2010/main" val="409941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6.2  </a:t>
            </a:r>
            <a:r>
              <a:rPr lang="en-US" sz="1600" b="1" kern="1200" dirty="0">
                <a:solidFill>
                  <a:schemeClr val="tx1"/>
                </a:solidFill>
                <a:effectLst/>
                <a:latin typeface="Times" charset="0"/>
                <a:ea typeface="+mn-ea"/>
                <a:cs typeface="+mn-cs"/>
              </a:rPr>
              <a:t>Sperling’s experiment demonstrating the duration of sensory memory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George Sperling’s famous studies of iconic memory (persisting sensory memory), participants saw brief arrays of letters and numbers arranged in rows (e.g., flashed for 50 milliseconds). In some trials, a tone played after the array disappeared, which indicated the row that participants should report. Participants were often accurate even though the arrays were already gone when the tone sounded, suggesting that the visual information continued to persist in sensory memory for a fraction of a second. (After D. H. </a:t>
            </a:r>
            <a:r>
              <a:rPr lang="en-US" sz="1600" kern="1200" dirty="0" err="1">
                <a:solidFill>
                  <a:schemeClr val="tx1"/>
                </a:solidFill>
                <a:effectLst/>
                <a:latin typeface="Times" charset="0"/>
                <a:ea typeface="+mn-ea"/>
                <a:cs typeface="+mn-cs"/>
              </a:rPr>
              <a:t>Hockenbury</a:t>
            </a:r>
            <a:r>
              <a:rPr lang="en-US" sz="1600" kern="1200" dirty="0">
                <a:solidFill>
                  <a:schemeClr val="tx1"/>
                </a:solidFill>
                <a:effectLst/>
                <a:latin typeface="Times" charset="0"/>
                <a:ea typeface="+mn-ea"/>
                <a:cs typeface="+mn-cs"/>
              </a:rPr>
              <a:t> and S. E. </a:t>
            </a:r>
            <a:r>
              <a:rPr lang="en-US" sz="1600" kern="1200" dirty="0" err="1">
                <a:solidFill>
                  <a:schemeClr val="tx1"/>
                </a:solidFill>
                <a:effectLst/>
                <a:latin typeface="Times" charset="0"/>
                <a:ea typeface="+mn-ea"/>
                <a:cs typeface="+mn-cs"/>
              </a:rPr>
              <a:t>Hockenbury</a:t>
            </a:r>
            <a:r>
              <a:rPr lang="en-US" sz="1600" kern="1200" dirty="0">
                <a:solidFill>
                  <a:schemeClr val="tx1"/>
                </a:solidFill>
                <a:effectLst/>
                <a:latin typeface="Times" charset="0"/>
                <a:ea typeface="+mn-ea"/>
                <a:cs typeface="+mn-cs"/>
              </a:rPr>
              <a:t>. 1998. </a:t>
            </a:r>
            <a:r>
              <a:rPr lang="en-US" sz="1600" i="1" kern="1200" dirty="0">
                <a:solidFill>
                  <a:schemeClr val="tx1"/>
                </a:solidFill>
                <a:effectLst/>
                <a:latin typeface="Times" charset="0"/>
                <a:ea typeface="+mn-ea"/>
                <a:cs typeface="+mn-cs"/>
              </a:rPr>
              <a:t>Discovering Psychology</a:t>
            </a:r>
            <a:r>
              <a:rPr lang="en-US" sz="1600" kern="1200" dirty="0">
                <a:solidFill>
                  <a:schemeClr val="tx1"/>
                </a:solidFill>
                <a:effectLst/>
                <a:latin typeface="Times" charset="0"/>
                <a:ea typeface="+mn-ea"/>
                <a:cs typeface="+mn-cs"/>
              </a:rPr>
              <a:t>. Worth Publishers, Inc./Macmillan Education: New York; based on G.A. Sperling. 1960.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Monogr</a:t>
            </a:r>
            <a:r>
              <a:rPr lang="en-US" sz="1600" kern="1200" dirty="0">
                <a:solidFill>
                  <a:schemeClr val="tx1"/>
                </a:solidFill>
                <a:effectLst/>
                <a:latin typeface="Times" charset="0"/>
                <a:ea typeface="+mn-ea"/>
                <a:cs typeface="+mn-cs"/>
              </a:rPr>
              <a:t> 74: 1–29.)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6</a:t>
            </a:fld>
            <a:endParaRPr lang="en-US"/>
          </a:p>
        </p:txBody>
      </p:sp>
    </p:spTree>
    <p:extLst>
      <p:ext uri="{BB962C8B-B14F-4D97-AF65-F5344CB8AC3E}">
        <p14:creationId xmlns:p14="http://schemas.microsoft.com/office/powerpoint/2010/main" val="3749001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6.1</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Is Google Hurting Your Memory?</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7</a:t>
            </a:fld>
            <a:endParaRPr lang="en-US"/>
          </a:p>
        </p:txBody>
      </p:sp>
    </p:spTree>
    <p:extLst>
      <p:ext uri="{BB962C8B-B14F-4D97-AF65-F5344CB8AC3E}">
        <p14:creationId xmlns:p14="http://schemas.microsoft.com/office/powerpoint/2010/main" val="2912673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6.3  </a:t>
            </a:r>
            <a:r>
              <a:rPr lang="en-US" sz="1600" b="1" kern="1200" dirty="0">
                <a:solidFill>
                  <a:schemeClr val="tx1"/>
                </a:solidFill>
                <a:effectLst/>
                <a:latin typeface="Times" charset="0"/>
                <a:ea typeface="+mn-ea"/>
                <a:cs typeface="+mn-cs"/>
              </a:rPr>
              <a:t>The deeper people encode the meaning of words, the better they remember them</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a study by Craik and Tulving (1975), shallow encoding was induced by asking people about typeface, intermediate encoding was induced by asking people about rhymes, and deep encoding was induced by asking people to fit words into sentences. Deep encoding led to better memory. (After F. I. M. Craik and E. Tulving. 1975. </a:t>
            </a:r>
            <a:r>
              <a:rPr lang="en-US" sz="1600" i="1" kern="1200" dirty="0">
                <a:solidFill>
                  <a:schemeClr val="tx1"/>
                </a:solidFill>
                <a:effectLst/>
                <a:latin typeface="Times" charset="0"/>
                <a:ea typeface="+mn-ea"/>
                <a:cs typeface="+mn-cs"/>
              </a:rPr>
              <a:t>J </a:t>
            </a:r>
            <a:r>
              <a:rPr lang="en-US" sz="1600" i="1" kern="1200" dirty="0" err="1">
                <a:solidFill>
                  <a:schemeClr val="tx1"/>
                </a:solidFill>
                <a:effectLst/>
                <a:latin typeface="Times" charset="0"/>
                <a:ea typeface="+mn-ea"/>
                <a:cs typeface="+mn-cs"/>
              </a:rPr>
              <a:t>Exp</a:t>
            </a:r>
            <a:r>
              <a:rPr lang="en-US" sz="1600" i="1" kern="1200" dirty="0">
                <a:solidFill>
                  <a:schemeClr val="tx1"/>
                </a:solidFill>
                <a:effectLst/>
                <a:latin typeface="Times" charset="0"/>
                <a:ea typeface="+mn-ea"/>
                <a:cs typeface="+mn-cs"/>
              </a:rPr>
              <a:t> Psych: Gen</a:t>
            </a:r>
            <a:r>
              <a:rPr lang="en-US" sz="1600" kern="1200" dirty="0">
                <a:solidFill>
                  <a:schemeClr val="tx1"/>
                </a:solidFill>
                <a:effectLst/>
                <a:latin typeface="Times" charset="0"/>
                <a:ea typeface="+mn-ea"/>
                <a:cs typeface="+mn-cs"/>
              </a:rPr>
              <a:t> 104: 268–294.)</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8</a:t>
            </a:fld>
            <a:endParaRPr lang="en-US"/>
          </a:p>
        </p:txBody>
      </p:sp>
    </p:spTree>
    <p:extLst>
      <p:ext uri="{BB962C8B-B14F-4D97-AF65-F5344CB8AC3E}">
        <p14:creationId xmlns:p14="http://schemas.microsoft.com/office/powerpoint/2010/main" val="3054252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In-Text Art, Ch. 6, p. 9 </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Hermann Ebbinghaus was a pioneer of rigorous memory research.</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9</a:t>
            </a:fld>
            <a:endParaRPr lang="en-US"/>
          </a:p>
        </p:txBody>
      </p:sp>
    </p:spTree>
    <p:extLst>
      <p:ext uri="{BB962C8B-B14F-4D97-AF65-F5344CB8AC3E}">
        <p14:creationId xmlns:p14="http://schemas.microsoft.com/office/powerpoint/2010/main" val="423692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p:spPr>
        <p:txBody>
          <a:bodyPr/>
          <a:lstStyle>
            <a:lvl1pPr>
              <a:defRPr sz="1600"/>
            </a:lvl1pPr>
          </a:lstStyle>
          <a:p>
            <a:r>
              <a:rPr lang="en-US" dirty="0"/>
              <a:t>Click to edit Master title style</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479776"/>
            <a:ext cx="11375136" cy="630021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21792"/>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8DBA5D03-AECA-2B4D-AD11-BC8666A45DCD}"/>
              </a:ext>
            </a:extLst>
          </p:cNvPr>
          <p:cNvSpPr>
            <a:spLocks noGrp="1"/>
          </p:cNvSpPr>
          <p:nvPr>
            <p:ph sz="quarter" idx="10"/>
          </p:nvPr>
        </p:nvSpPr>
        <p:spPr>
          <a:xfrm>
            <a:off x="408432" y="668867"/>
            <a:ext cx="11375136" cy="610804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able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p:spPr>
        <p:txBody>
          <a:bodyPr/>
          <a:lstStyle>
            <a:lvl1pPr>
              <a:defRPr sz="1600"/>
            </a:lvl1pPr>
          </a:lstStyle>
          <a:p>
            <a:r>
              <a:rPr lang="en-US" dirty="0"/>
              <a:t>Click to edit Master title style</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538480"/>
            <a:ext cx="11375136" cy="516127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4878EAF8-01A3-C646-81D5-63CAAFC7D31A}"/>
              </a:ext>
            </a:extLst>
          </p:cNvPr>
          <p:cNvSpPr>
            <a:spLocks noGrp="1"/>
          </p:cNvSpPr>
          <p:nvPr>
            <p:ph sz="quarter" idx="12"/>
          </p:nvPr>
        </p:nvSpPr>
        <p:spPr>
          <a:xfrm>
            <a:off x="408432" y="5832475"/>
            <a:ext cx="11375136" cy="882650"/>
          </a:xfrm>
          <a:prstGeom prst="rect">
            <a:avLst/>
          </a:prstGeom>
        </p:spPr>
        <p:txBody>
          <a:bodyPr/>
          <a:lstStyle>
            <a:lvl1pPr marL="9525" indent="-9525">
              <a:tabLst/>
              <a:defRPr sz="1600"/>
            </a:lvl1pPr>
          </a:lstStyle>
          <a:p>
            <a:pPr lvl="0"/>
            <a:r>
              <a:rPr lang="en-US" dirty="0"/>
              <a:t>Edit Master text styles</a:t>
            </a:r>
          </a:p>
        </p:txBody>
      </p:sp>
    </p:spTree>
    <p:extLst>
      <p:ext uri="{BB962C8B-B14F-4D97-AF65-F5344CB8AC3E}">
        <p14:creationId xmlns:p14="http://schemas.microsoft.com/office/powerpoint/2010/main" val="325457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able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p:spPr>
        <p:txBody>
          <a:bodyPr/>
          <a:lstStyle>
            <a:lvl1pPr>
              <a:defRPr sz="1600"/>
            </a:lvl1pPr>
          </a:lstStyle>
          <a:p>
            <a:r>
              <a:rPr lang="en-US" dirty="0"/>
              <a:t>Click to edit Master title style</a:t>
            </a:r>
          </a:p>
        </p:txBody>
      </p:sp>
      <p:sp>
        <p:nvSpPr>
          <p:cNvPr id="4" name="Content Placeholder 3">
            <a:extLst>
              <a:ext uri="{FF2B5EF4-FFF2-40B4-BE49-F238E27FC236}">
                <a16:creationId xmlns:a16="http://schemas.microsoft.com/office/drawing/2014/main" id="{03263370-2278-7547-852A-7B25A3E4349B}"/>
              </a:ext>
            </a:extLst>
          </p:cNvPr>
          <p:cNvSpPr>
            <a:spLocks noGrp="1"/>
          </p:cNvSpPr>
          <p:nvPr>
            <p:ph sz="quarter" idx="11"/>
          </p:nvPr>
        </p:nvSpPr>
        <p:spPr>
          <a:xfrm>
            <a:off x="408432" y="475191"/>
            <a:ext cx="11375136" cy="500169"/>
          </a:xfrm>
          <a:prstGeom prst="rect">
            <a:avLst/>
          </a:prstGeom>
        </p:spPr>
        <p:txBody>
          <a:bodyPr anchor="ctr"/>
          <a:lstStyle>
            <a:lvl1pPr marL="9525" indent="-9525">
              <a:tabLst/>
              <a:defRPr sz="2800"/>
            </a:lvl1pPr>
          </a:lstStyle>
          <a:p>
            <a:pPr lvl="0"/>
            <a:r>
              <a:rPr lang="en-US" dirty="0"/>
              <a:t>Edit Master text styles</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1066800"/>
            <a:ext cx="11375136" cy="5628640"/>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523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ble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p:spPr>
        <p:txBody>
          <a:bodyPr/>
          <a:lstStyle>
            <a:lvl1pPr>
              <a:defRPr sz="1600"/>
            </a:lvl1pPr>
          </a:lstStyle>
          <a:p>
            <a:r>
              <a:rPr lang="en-US" dirty="0"/>
              <a:t>Click to edit Master title style</a:t>
            </a:r>
          </a:p>
        </p:txBody>
      </p:sp>
      <p:sp>
        <p:nvSpPr>
          <p:cNvPr id="4" name="Content Placeholder 3">
            <a:extLst>
              <a:ext uri="{FF2B5EF4-FFF2-40B4-BE49-F238E27FC236}">
                <a16:creationId xmlns:a16="http://schemas.microsoft.com/office/drawing/2014/main" id="{03263370-2278-7547-852A-7B25A3E4349B}"/>
              </a:ext>
            </a:extLst>
          </p:cNvPr>
          <p:cNvSpPr>
            <a:spLocks noGrp="1"/>
          </p:cNvSpPr>
          <p:nvPr>
            <p:ph sz="quarter" idx="11"/>
          </p:nvPr>
        </p:nvSpPr>
        <p:spPr>
          <a:xfrm>
            <a:off x="408432" y="475191"/>
            <a:ext cx="11375136" cy="490009"/>
          </a:xfrm>
          <a:prstGeom prst="rect">
            <a:avLst/>
          </a:prstGeom>
        </p:spPr>
        <p:txBody>
          <a:bodyPr anchor="ctr"/>
          <a:lstStyle>
            <a:lvl1pPr marL="9525" indent="-9525">
              <a:tabLst/>
              <a:defRPr sz="2000"/>
            </a:lvl1pPr>
          </a:lstStyle>
          <a:p>
            <a:pPr lvl="0"/>
            <a:r>
              <a:rPr lang="en-US" dirty="0"/>
              <a:t>Edit Master text styles</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1076960"/>
            <a:ext cx="11375136" cy="462279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4878EAF8-01A3-C646-81D5-63CAAFC7D31A}"/>
              </a:ext>
            </a:extLst>
          </p:cNvPr>
          <p:cNvSpPr>
            <a:spLocks noGrp="1"/>
          </p:cNvSpPr>
          <p:nvPr>
            <p:ph sz="quarter" idx="12"/>
          </p:nvPr>
        </p:nvSpPr>
        <p:spPr>
          <a:xfrm>
            <a:off x="408432" y="5832475"/>
            <a:ext cx="11375136" cy="882650"/>
          </a:xfrm>
          <a:prstGeom prst="rect">
            <a:avLst/>
          </a:prstGeom>
        </p:spPr>
        <p:txBody>
          <a:bodyPr/>
          <a:lstStyle>
            <a:lvl1pPr marL="9525" indent="-9525">
              <a:tabLst/>
              <a:defRPr sz="1600"/>
            </a:lvl1pPr>
          </a:lstStyle>
          <a:p>
            <a:pPr lvl="0"/>
            <a:r>
              <a:rPr lang="en-US" dirty="0"/>
              <a:t>Edit Master text styles</a:t>
            </a:r>
          </a:p>
        </p:txBody>
      </p:sp>
    </p:spTree>
    <p:extLst>
      <p:ext uri="{BB962C8B-B14F-4D97-AF65-F5344CB8AC3E}">
        <p14:creationId xmlns:p14="http://schemas.microsoft.com/office/powerpoint/2010/main" val="2909704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2743200" y="6400800"/>
            <a:ext cx="670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867">
                <a:latin typeface="Times" charset="0"/>
              </a:defRPr>
            </a:lvl1pPr>
          </a:lstStyle>
          <a:p>
            <a:endParaRPr lang="en-US" dirty="0"/>
          </a:p>
        </p:txBody>
      </p:sp>
      <p:sp>
        <p:nvSpPr>
          <p:cNvPr id="1026" name="Rectangle 2"/>
          <p:cNvSpPr>
            <a:spLocks noGrp="1" noChangeArrowheads="1"/>
          </p:cNvSpPr>
          <p:nvPr>
            <p:ph type="title"/>
          </p:nvPr>
        </p:nvSpPr>
        <p:spPr bwMode="auto">
          <a:xfrm>
            <a:off x="0" y="0"/>
            <a:ext cx="12192000" cy="381000"/>
          </a:xfrm>
          <a:prstGeom prst="rect">
            <a:avLst/>
          </a:prstGeom>
          <a:solidFill>
            <a:srgbClr val="34665C"/>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Lst>
  <p:txStyles>
    <p:titleStyle>
      <a:lvl1pPr algn="l" rtl="0" fontAlgn="base">
        <a:spcBef>
          <a:spcPct val="0"/>
        </a:spcBef>
        <a:spcAft>
          <a:spcPct val="0"/>
        </a:spcAft>
        <a:defRPr sz="1600">
          <a:solidFill>
            <a:schemeClr val="bg1"/>
          </a:solidFill>
          <a:latin typeface="+mj-lt"/>
          <a:ea typeface="+mj-ea"/>
          <a:cs typeface="+mj-cs"/>
        </a:defRPr>
      </a:lvl1pPr>
      <a:lvl2pPr algn="l" rtl="0" fontAlgn="base">
        <a:spcBef>
          <a:spcPct val="0"/>
        </a:spcBef>
        <a:spcAft>
          <a:spcPct val="0"/>
        </a:spcAft>
        <a:defRPr sz="2133">
          <a:solidFill>
            <a:srgbClr val="FFFFFF"/>
          </a:solidFill>
          <a:latin typeface="Arial" charset="0"/>
        </a:defRPr>
      </a:lvl2pPr>
      <a:lvl3pPr algn="l" rtl="0" fontAlgn="base">
        <a:spcBef>
          <a:spcPct val="0"/>
        </a:spcBef>
        <a:spcAft>
          <a:spcPct val="0"/>
        </a:spcAft>
        <a:defRPr sz="2133">
          <a:solidFill>
            <a:srgbClr val="FFFFFF"/>
          </a:solidFill>
          <a:latin typeface="Arial" charset="0"/>
        </a:defRPr>
      </a:lvl3pPr>
      <a:lvl4pPr algn="l" rtl="0" fontAlgn="base">
        <a:spcBef>
          <a:spcPct val="0"/>
        </a:spcBef>
        <a:spcAft>
          <a:spcPct val="0"/>
        </a:spcAft>
        <a:defRPr sz="2133">
          <a:solidFill>
            <a:srgbClr val="FFFFFF"/>
          </a:solidFill>
          <a:latin typeface="Arial" charset="0"/>
        </a:defRPr>
      </a:lvl4pPr>
      <a:lvl5pPr algn="l" rtl="0" fontAlgn="base">
        <a:spcBef>
          <a:spcPct val="0"/>
        </a:spcBef>
        <a:spcAft>
          <a:spcPct val="0"/>
        </a:spcAft>
        <a:defRPr sz="2133">
          <a:solidFill>
            <a:srgbClr val="FFFFFF"/>
          </a:solidFill>
          <a:latin typeface="Arial" charset="0"/>
        </a:defRPr>
      </a:lvl5pPr>
      <a:lvl6pPr marL="609570" algn="l" rtl="0" fontAlgn="base">
        <a:spcBef>
          <a:spcPct val="0"/>
        </a:spcBef>
        <a:spcAft>
          <a:spcPct val="0"/>
        </a:spcAft>
        <a:defRPr sz="2133">
          <a:solidFill>
            <a:srgbClr val="FFFFFF"/>
          </a:solidFill>
          <a:latin typeface="Arial" charset="0"/>
        </a:defRPr>
      </a:lvl6pPr>
      <a:lvl7pPr marL="1219139" algn="l" rtl="0" fontAlgn="base">
        <a:spcBef>
          <a:spcPct val="0"/>
        </a:spcBef>
        <a:spcAft>
          <a:spcPct val="0"/>
        </a:spcAft>
        <a:defRPr sz="2133">
          <a:solidFill>
            <a:srgbClr val="FFFFFF"/>
          </a:solidFill>
          <a:latin typeface="Arial" charset="0"/>
        </a:defRPr>
      </a:lvl7pPr>
      <a:lvl8pPr marL="1828709" algn="l" rtl="0" fontAlgn="base">
        <a:spcBef>
          <a:spcPct val="0"/>
        </a:spcBef>
        <a:spcAft>
          <a:spcPct val="0"/>
        </a:spcAft>
        <a:defRPr sz="2133">
          <a:solidFill>
            <a:srgbClr val="FFFFFF"/>
          </a:solidFill>
          <a:latin typeface="Arial" charset="0"/>
        </a:defRPr>
      </a:lvl8pPr>
      <a:lvl9pPr marL="2438278" algn="l" rtl="0" fontAlgn="base">
        <a:spcBef>
          <a:spcPct val="0"/>
        </a:spcBef>
        <a:spcAft>
          <a:spcPct val="0"/>
        </a:spcAft>
        <a:defRPr sz="2133">
          <a:solidFill>
            <a:srgbClr val="FFFFFF"/>
          </a:solidFill>
          <a:latin typeface="Arial" charset="0"/>
        </a:defRPr>
      </a:lvl9pPr>
    </p:titleStyle>
    <p:bodyStyle>
      <a:lvl1pPr marL="457177" indent="-457177" algn="l" rtl="0" fontAlgn="base">
        <a:spcBef>
          <a:spcPct val="20000"/>
        </a:spcBef>
        <a:spcAft>
          <a:spcPct val="0"/>
        </a:spcAft>
        <a:defRPr sz="3200">
          <a:solidFill>
            <a:schemeClr val="tx1"/>
          </a:solidFill>
          <a:latin typeface="+mn-lt"/>
          <a:ea typeface="+mn-ea"/>
          <a:cs typeface="+mn-cs"/>
        </a:defRPr>
      </a:lvl1pPr>
      <a:lvl2pPr marL="990551" indent="-380982" algn="l" rtl="0" fontAlgn="base">
        <a:spcBef>
          <a:spcPct val="20000"/>
        </a:spcBef>
        <a:spcAft>
          <a:spcPct val="0"/>
        </a:spcAft>
        <a:buChar char="–"/>
        <a:defRPr sz="3733">
          <a:solidFill>
            <a:schemeClr val="tx1"/>
          </a:solidFill>
          <a:latin typeface="+mn-lt"/>
          <a:ea typeface="ＭＳ Ｐゴシック" charset="-128"/>
        </a:defRPr>
      </a:lvl2pPr>
      <a:lvl3pPr marL="1523923" indent="-304784" algn="l" rtl="0" fontAlgn="base">
        <a:spcBef>
          <a:spcPct val="20000"/>
        </a:spcBef>
        <a:spcAft>
          <a:spcPct val="0"/>
        </a:spcAft>
        <a:buChar char="•"/>
        <a:defRPr sz="3200">
          <a:solidFill>
            <a:schemeClr val="tx1"/>
          </a:solidFill>
          <a:latin typeface="+mn-lt"/>
          <a:ea typeface="ＭＳ Ｐゴシック" charset="-128"/>
        </a:defRPr>
      </a:lvl3pPr>
      <a:lvl4pPr marL="2133493" indent="-304784" algn="l" rtl="0" fontAlgn="base">
        <a:spcBef>
          <a:spcPct val="20000"/>
        </a:spcBef>
        <a:spcAft>
          <a:spcPct val="0"/>
        </a:spcAft>
        <a:buChar char="–"/>
        <a:defRPr sz="2667">
          <a:solidFill>
            <a:schemeClr val="tx1"/>
          </a:solidFill>
          <a:latin typeface="+mn-lt"/>
          <a:ea typeface="ＭＳ Ｐゴシック" charset="-128"/>
        </a:defRPr>
      </a:lvl4pPr>
      <a:lvl5pPr marL="2743063" indent="-304784" algn="l" rtl="0" fontAlgn="base">
        <a:spcBef>
          <a:spcPct val="20000"/>
        </a:spcBef>
        <a:spcAft>
          <a:spcPct val="0"/>
        </a:spcAft>
        <a:buChar char="»"/>
        <a:defRPr sz="2667">
          <a:solidFill>
            <a:schemeClr val="tx1"/>
          </a:solidFill>
          <a:latin typeface="+mn-lt"/>
          <a:ea typeface="ＭＳ Ｐゴシック" charset="-128"/>
        </a:defRPr>
      </a:lvl5pPr>
      <a:lvl6pPr marL="3352632" indent="-304784" algn="l" rtl="0" fontAlgn="base">
        <a:spcBef>
          <a:spcPct val="20000"/>
        </a:spcBef>
        <a:spcAft>
          <a:spcPct val="0"/>
        </a:spcAft>
        <a:buChar char="»"/>
        <a:defRPr sz="2667">
          <a:solidFill>
            <a:schemeClr val="tx1"/>
          </a:solidFill>
          <a:latin typeface="+mn-lt"/>
          <a:ea typeface="ＭＳ Ｐゴシック" charset="-128"/>
        </a:defRPr>
      </a:lvl6pPr>
      <a:lvl7pPr marL="3962202" indent="-304784" algn="l" rtl="0" fontAlgn="base">
        <a:spcBef>
          <a:spcPct val="20000"/>
        </a:spcBef>
        <a:spcAft>
          <a:spcPct val="0"/>
        </a:spcAft>
        <a:buChar char="»"/>
        <a:defRPr sz="2667">
          <a:solidFill>
            <a:schemeClr val="tx1"/>
          </a:solidFill>
          <a:latin typeface="+mn-lt"/>
          <a:ea typeface="ＭＳ Ｐゴシック" charset="-128"/>
        </a:defRPr>
      </a:lvl7pPr>
      <a:lvl8pPr marL="4571771" indent="-304784" algn="l" rtl="0" fontAlgn="base">
        <a:spcBef>
          <a:spcPct val="20000"/>
        </a:spcBef>
        <a:spcAft>
          <a:spcPct val="0"/>
        </a:spcAft>
        <a:buChar char="»"/>
        <a:defRPr sz="2667">
          <a:solidFill>
            <a:schemeClr val="tx1"/>
          </a:solidFill>
          <a:latin typeface="+mn-lt"/>
          <a:ea typeface="ＭＳ Ｐゴシック" charset="-128"/>
        </a:defRPr>
      </a:lvl8pPr>
      <a:lvl9pPr marL="5181341" indent="-304784" algn="l" rtl="0" fontAlgn="base">
        <a:spcBef>
          <a:spcPct val="20000"/>
        </a:spcBef>
        <a:spcAft>
          <a:spcPct val="0"/>
        </a:spcAft>
        <a:buChar char="»"/>
        <a:defRPr sz="2667">
          <a:solidFill>
            <a:schemeClr val="tx1"/>
          </a:solidFill>
          <a:latin typeface="+mn-lt"/>
          <a:ea typeface="ＭＳ Ｐゴシック" charset="-128"/>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93B5-11A5-F94E-96E7-19981858A73D}"/>
              </a:ext>
            </a:extLst>
          </p:cNvPr>
          <p:cNvSpPr>
            <a:spLocks noGrp="1"/>
          </p:cNvSpPr>
          <p:nvPr>
            <p:ph type="title"/>
          </p:nvPr>
        </p:nvSpPr>
        <p:spPr/>
        <p:txBody>
          <a:bodyPr/>
          <a:lstStyle/>
          <a:p>
            <a:r>
              <a:rPr lang="en-US"/>
              <a:t>Chapter 6 Opener </a:t>
            </a:r>
            <a:endParaRPr lang="en-US" dirty="0"/>
          </a:p>
        </p:txBody>
      </p:sp>
      <p:pic>
        <p:nvPicPr>
          <p:cNvPr id="6" name="Content Placeholder 5" descr="A photo shows a man and a woman seated on a wooden bench outside a buildin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24000" y="480219"/>
            <a:ext cx="9144000" cy="6299200"/>
          </a:xfrm>
        </p:spPr>
      </p:pic>
    </p:spTree>
    <p:extLst>
      <p:ext uri="{BB962C8B-B14F-4D97-AF65-F5344CB8AC3E}">
        <p14:creationId xmlns:p14="http://schemas.microsoft.com/office/powerpoint/2010/main" val="1535584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56D5-6A98-B349-BEEA-0442E2A6F4BC}"/>
              </a:ext>
            </a:extLst>
          </p:cNvPr>
          <p:cNvSpPr>
            <a:spLocks noGrp="1"/>
          </p:cNvSpPr>
          <p:nvPr>
            <p:ph type="title"/>
          </p:nvPr>
        </p:nvSpPr>
        <p:spPr/>
        <p:txBody>
          <a:bodyPr/>
          <a:lstStyle/>
          <a:p>
            <a:r>
              <a:rPr lang="en-US" dirty="0"/>
              <a:t>Figure 6.4  Hierarchical organization </a:t>
            </a:r>
          </a:p>
        </p:txBody>
      </p:sp>
      <p:pic>
        <p:nvPicPr>
          <p:cNvPr id="6" name="Content Placeholder 5" descr="A horizontal hierarchical organizational chart demonstrates that the use of one strategy for encoding information is to group it according to a hierarchy. The first three people are Robert De Niro, Meryl Streep, and Chris Hemsworth who are grouped as Actors. The next set are Pablo Picasso, Georgia O’Keeffe, and Leonardo da Vinci who are classified as Painters. The third set are Aretha Franklin and John Lennon who are singers. All nine people have been categorized together as Artists. The next two people are Kamala Harris and Elizabeth Warren from U S A; the following two people are Angela Merkel and Winston Churchill from Europe and Nelson Mandela from Africa. All five people have been grouped together as Political Figures.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908447"/>
            <a:ext cx="11376025" cy="3442744"/>
          </a:xfrm>
        </p:spPr>
      </p:pic>
    </p:spTree>
    <p:extLst>
      <p:ext uri="{BB962C8B-B14F-4D97-AF65-F5344CB8AC3E}">
        <p14:creationId xmlns:p14="http://schemas.microsoft.com/office/powerpoint/2010/main" val="2031089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68DC-B149-2B4C-BEED-315D0DB58CA9}"/>
              </a:ext>
            </a:extLst>
          </p:cNvPr>
          <p:cNvSpPr>
            <a:spLocks noGrp="1"/>
          </p:cNvSpPr>
          <p:nvPr>
            <p:ph type="title"/>
          </p:nvPr>
        </p:nvSpPr>
        <p:spPr/>
        <p:txBody>
          <a:bodyPr/>
          <a:lstStyle/>
          <a:p>
            <a:r>
              <a:rPr lang="en-US" dirty="0"/>
              <a:t>Figure 6.5  Massed vs. distributed practice </a:t>
            </a:r>
          </a:p>
        </p:txBody>
      </p:sp>
      <p:pic>
        <p:nvPicPr>
          <p:cNvPr id="6" name="Content Placeholder 5" descr="An illustration demonstrates Massed versus Distributed practice for memory retrieval. On the top is a long, green rectangle, labeled Massed practice. Below it, are three smaller spaced-out rectangles of the same length as the rectangle on top, labeled Distributed practice. On the right is a long, black, vertical rectangle labeled Test.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116366"/>
            <a:ext cx="11376025" cy="5026905"/>
          </a:xfrm>
        </p:spPr>
      </p:pic>
    </p:spTree>
    <p:extLst>
      <p:ext uri="{BB962C8B-B14F-4D97-AF65-F5344CB8AC3E}">
        <p14:creationId xmlns:p14="http://schemas.microsoft.com/office/powerpoint/2010/main" val="203304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3DA05-5153-3F48-BC23-9D2EC67B51A9}"/>
              </a:ext>
            </a:extLst>
          </p:cNvPr>
          <p:cNvSpPr>
            <a:spLocks noGrp="1"/>
          </p:cNvSpPr>
          <p:nvPr>
            <p:ph type="title"/>
          </p:nvPr>
        </p:nvSpPr>
        <p:spPr/>
        <p:txBody>
          <a:bodyPr/>
          <a:lstStyle/>
          <a:p>
            <a:r>
              <a:rPr lang="en-US" dirty="0"/>
              <a:t>Figure 6.6  The testing effect </a:t>
            </a:r>
          </a:p>
        </p:txBody>
      </p:sp>
      <p:pic>
        <p:nvPicPr>
          <p:cNvPr id="6" name="Content Placeholder 5" descr="A bar graph shows the testing effect of different learning conditions and forgetting over one week. Approximate data from the graph are as follows. Studied over four sessions (S S S S): 0.55. Studied over three sessions followed by a single testing session (S S S T): 0.28. Studied for one session followed by three testing sessions (S T T T): 0.14.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17650" y="480219"/>
            <a:ext cx="9156700" cy="6299200"/>
          </a:xfrm>
        </p:spPr>
      </p:pic>
    </p:spTree>
    <p:extLst>
      <p:ext uri="{BB962C8B-B14F-4D97-AF65-F5344CB8AC3E}">
        <p14:creationId xmlns:p14="http://schemas.microsoft.com/office/powerpoint/2010/main" val="3227962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EC4E6-84D6-C14D-B0F2-76757D8DA796}"/>
              </a:ext>
            </a:extLst>
          </p:cNvPr>
          <p:cNvSpPr>
            <a:spLocks noGrp="1"/>
          </p:cNvSpPr>
          <p:nvPr>
            <p:ph type="title"/>
          </p:nvPr>
        </p:nvSpPr>
        <p:spPr/>
        <p:txBody>
          <a:bodyPr/>
          <a:lstStyle/>
          <a:p>
            <a:r>
              <a:rPr lang="en-US" dirty="0"/>
              <a:t>Figure 6.6  The testing effect (Part 1)</a:t>
            </a:r>
          </a:p>
        </p:txBody>
      </p:sp>
      <p:pic>
        <p:nvPicPr>
          <p:cNvPr id="6" name="Content Placeholder 5" descr="A bar graph shows the testing effect of different learning conditions and forgetting over one week. Approximate data from the graph are as follows. Studied over four sessions (S S S S): 0.55. Studied over three sessions followed by a single testing session (S S S T): 0.28. Studied for one session followed by three testing sessions (S T T T): 0.14.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175000" y="480219"/>
            <a:ext cx="5842000" cy="6299200"/>
          </a:xfrm>
        </p:spPr>
      </p:pic>
    </p:spTree>
    <p:extLst>
      <p:ext uri="{BB962C8B-B14F-4D97-AF65-F5344CB8AC3E}">
        <p14:creationId xmlns:p14="http://schemas.microsoft.com/office/powerpoint/2010/main" val="354681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9FC8-DF53-4843-B9DF-2980BE99B004}"/>
              </a:ext>
            </a:extLst>
          </p:cNvPr>
          <p:cNvSpPr>
            <a:spLocks noGrp="1"/>
          </p:cNvSpPr>
          <p:nvPr>
            <p:ph type="title"/>
          </p:nvPr>
        </p:nvSpPr>
        <p:spPr/>
        <p:txBody>
          <a:bodyPr/>
          <a:lstStyle/>
          <a:p>
            <a:r>
              <a:rPr lang="en-US" dirty="0"/>
              <a:t>Figure 6.6  The testing effect (Part 2)</a:t>
            </a:r>
          </a:p>
        </p:txBody>
      </p:sp>
      <p:pic>
        <p:nvPicPr>
          <p:cNvPr id="6" name="Content Placeholder 5" descr="A group of students writing on paper with pencil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17650" y="480219"/>
            <a:ext cx="9156700" cy="6299200"/>
          </a:xfrm>
        </p:spPr>
      </p:pic>
    </p:spTree>
    <p:extLst>
      <p:ext uri="{BB962C8B-B14F-4D97-AF65-F5344CB8AC3E}">
        <p14:creationId xmlns:p14="http://schemas.microsoft.com/office/powerpoint/2010/main" val="292853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041A-0BB9-624B-9408-4B51B1ECE808}"/>
              </a:ext>
            </a:extLst>
          </p:cNvPr>
          <p:cNvSpPr>
            <a:spLocks noGrp="1"/>
          </p:cNvSpPr>
          <p:nvPr>
            <p:ph type="title"/>
          </p:nvPr>
        </p:nvSpPr>
        <p:spPr/>
        <p:txBody>
          <a:bodyPr/>
          <a:lstStyle/>
          <a:p>
            <a:r>
              <a:rPr lang="en-US" dirty="0"/>
              <a:t>Figure 6.7  Context dependent memory </a:t>
            </a:r>
          </a:p>
        </p:txBody>
      </p:sp>
      <p:pic>
        <p:nvPicPr>
          <p:cNvPr id="6" name="Content Placeholder 5" descr="A grouped bar error graph shows context dependant memory of divers, while learning words on land or underwater and memory in a different testing environment. Data from the graph, presented in the format, Testing environment: Number of words remembered on land, maximum number of words remembered on land, number of words remembered underwater, maximum number of words remembered underwater, are as follows. Learning on land: 13.8, 15, 8.5, 9.5. Learning underwater: 8.5, 9.5, 11.5, 12.5. A photo alongside shows an underwater dive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212850" y="480219"/>
            <a:ext cx="9766300" cy="6299200"/>
          </a:xfrm>
        </p:spPr>
      </p:pic>
    </p:spTree>
    <p:extLst>
      <p:ext uri="{BB962C8B-B14F-4D97-AF65-F5344CB8AC3E}">
        <p14:creationId xmlns:p14="http://schemas.microsoft.com/office/powerpoint/2010/main" val="118347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A28A-4479-044B-80BD-7CF66ACD3870}"/>
              </a:ext>
            </a:extLst>
          </p:cNvPr>
          <p:cNvSpPr>
            <a:spLocks noGrp="1"/>
          </p:cNvSpPr>
          <p:nvPr>
            <p:ph type="title"/>
          </p:nvPr>
        </p:nvSpPr>
        <p:spPr/>
        <p:txBody>
          <a:bodyPr/>
          <a:lstStyle/>
          <a:p>
            <a:r>
              <a:rPr lang="en-US" dirty="0"/>
              <a:t>Figure 6.7  Context dependent memory (Part 1)</a:t>
            </a:r>
          </a:p>
        </p:txBody>
      </p:sp>
      <p:pic>
        <p:nvPicPr>
          <p:cNvPr id="6" name="Content Placeholder 5" descr="A grouped bar error graph shows context dependant memory of divers, while learning words on land or underwater and memory in a different testing environment. Data from the graph, presented in the format, Testing environment: Number of words remembered on land, maximum number of words remembered on land, number of words remembered underwater, maximum number of words remembered underwater, are as follows. Learning on land: 13.8, 15, 8.5, 9.5. Learning underwater: 8.5, 9.5, 11.5, 12.5."/>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524250" y="480219"/>
            <a:ext cx="5143500" cy="6299200"/>
          </a:xfrm>
        </p:spPr>
      </p:pic>
    </p:spTree>
    <p:extLst>
      <p:ext uri="{BB962C8B-B14F-4D97-AF65-F5344CB8AC3E}">
        <p14:creationId xmlns:p14="http://schemas.microsoft.com/office/powerpoint/2010/main" val="305514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6886-AF35-AC44-9ACD-B095829358A4}"/>
              </a:ext>
            </a:extLst>
          </p:cNvPr>
          <p:cNvSpPr>
            <a:spLocks noGrp="1"/>
          </p:cNvSpPr>
          <p:nvPr>
            <p:ph type="title"/>
          </p:nvPr>
        </p:nvSpPr>
        <p:spPr/>
        <p:txBody>
          <a:bodyPr/>
          <a:lstStyle/>
          <a:p>
            <a:r>
              <a:rPr lang="en-US" dirty="0"/>
              <a:t>Figure 6.7  Context dependent memory (Part 2)</a:t>
            </a:r>
          </a:p>
        </p:txBody>
      </p:sp>
      <p:pic>
        <p:nvPicPr>
          <p:cNvPr id="6" name="Content Placeholder 5" descr="A photo shows an underwater dive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917950" y="480219"/>
            <a:ext cx="4356100" cy="6299200"/>
          </a:xfrm>
        </p:spPr>
      </p:pic>
    </p:spTree>
    <p:extLst>
      <p:ext uri="{BB962C8B-B14F-4D97-AF65-F5344CB8AC3E}">
        <p14:creationId xmlns:p14="http://schemas.microsoft.com/office/powerpoint/2010/main" val="1848733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AF5F7-E7E1-CC4A-BED2-A37AD69CB1CE}"/>
              </a:ext>
            </a:extLst>
          </p:cNvPr>
          <p:cNvSpPr>
            <a:spLocks noGrp="1"/>
          </p:cNvSpPr>
          <p:nvPr>
            <p:ph type="title"/>
          </p:nvPr>
        </p:nvSpPr>
        <p:spPr/>
        <p:txBody>
          <a:bodyPr/>
          <a:lstStyle/>
          <a:p>
            <a:r>
              <a:rPr lang="en-US" dirty="0"/>
              <a:t>Figure 6.8  The woman who can’t forget </a:t>
            </a:r>
          </a:p>
        </p:txBody>
      </p:sp>
      <p:pic>
        <p:nvPicPr>
          <p:cNvPr id="6" name="Content Placeholder 5" descr="A photo of Jill Price."/>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644900" y="480219"/>
            <a:ext cx="4902200" cy="6299200"/>
          </a:xfrm>
        </p:spPr>
      </p:pic>
    </p:spTree>
    <p:extLst>
      <p:ext uri="{BB962C8B-B14F-4D97-AF65-F5344CB8AC3E}">
        <p14:creationId xmlns:p14="http://schemas.microsoft.com/office/powerpoint/2010/main" val="4236927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4FDEE-A2FC-304C-8F74-7230B12A2019}"/>
              </a:ext>
            </a:extLst>
          </p:cNvPr>
          <p:cNvSpPr>
            <a:spLocks noGrp="1"/>
          </p:cNvSpPr>
          <p:nvPr>
            <p:ph type="title"/>
          </p:nvPr>
        </p:nvSpPr>
        <p:spPr/>
        <p:txBody>
          <a:bodyPr/>
          <a:lstStyle/>
          <a:p>
            <a:r>
              <a:rPr lang="en-US" dirty="0"/>
              <a:t>Figure 6.9  Flashbulb memories </a:t>
            </a:r>
          </a:p>
        </p:txBody>
      </p:sp>
      <p:pic>
        <p:nvPicPr>
          <p:cNvPr id="6" name="Content Placeholder 5" descr="Three photos demonstrate Flashbulb memories. A photo on top shows President John F. Kennedy and his wife Jacqueline in the rear seat of an open limousine. The photo on the bottom left shows the long and snaky cloud of smoke generated in the sky during the explosion of the space shuttle Challenger. The photo on the bottom right depicts the skyscrapers and buildings of New York’s skyline, and massive billows of smoke from the top storeys of the World Trade Center after the 9 / 11 terrorist attack.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136900" y="480219"/>
            <a:ext cx="5918200" cy="6299200"/>
          </a:xfrm>
        </p:spPr>
      </p:pic>
    </p:spTree>
    <p:extLst>
      <p:ext uri="{BB962C8B-B14F-4D97-AF65-F5344CB8AC3E}">
        <p14:creationId xmlns:p14="http://schemas.microsoft.com/office/powerpoint/2010/main" val="283766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5352-AC64-6D42-867A-9F3EE0840D44}"/>
              </a:ext>
            </a:extLst>
          </p:cNvPr>
          <p:cNvSpPr>
            <a:spLocks noGrp="1"/>
          </p:cNvSpPr>
          <p:nvPr>
            <p:ph type="title"/>
          </p:nvPr>
        </p:nvSpPr>
        <p:spPr/>
        <p:txBody>
          <a:bodyPr/>
          <a:lstStyle/>
          <a:p>
            <a:r>
              <a:rPr lang="en-US"/>
              <a:t>In-Text Art, Ch. 6, p. 2 </a:t>
            </a:r>
            <a:endParaRPr lang="en-US" dirty="0"/>
          </a:p>
        </p:txBody>
      </p:sp>
      <p:pic>
        <p:nvPicPr>
          <p:cNvPr id="6" name="Content Placeholder 5" descr="A photo shows a painting by Jean-Baptiste Auguste Leloir, depicting the Greek bard Homer. He is seated on a bench below a tree outside the Parthenon playing a harp, dressed in a white robe, and sporting a gray beard. He is surrounded by many men and women. A nude woman is sitting in front of him on a red blanket."/>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87550" y="480219"/>
            <a:ext cx="8216900" cy="6299200"/>
          </a:xfrm>
        </p:spPr>
      </p:pic>
    </p:spTree>
    <p:extLst>
      <p:ext uri="{BB962C8B-B14F-4D97-AF65-F5344CB8AC3E}">
        <p14:creationId xmlns:p14="http://schemas.microsoft.com/office/powerpoint/2010/main" val="213638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9B85-7DEE-5441-9710-AFA7B54CB6A5}"/>
              </a:ext>
            </a:extLst>
          </p:cNvPr>
          <p:cNvSpPr>
            <a:spLocks noGrp="1"/>
          </p:cNvSpPr>
          <p:nvPr>
            <p:ph type="title"/>
          </p:nvPr>
        </p:nvSpPr>
        <p:spPr/>
        <p:txBody>
          <a:bodyPr/>
          <a:lstStyle/>
          <a:p>
            <a:r>
              <a:rPr lang="en-US"/>
              <a:t>Research Focus 6.2 </a:t>
            </a:r>
            <a:endParaRPr lang="en-US" dirty="0"/>
          </a:p>
        </p:txBody>
      </p:sp>
      <p:pic>
        <p:nvPicPr>
          <p:cNvPr id="6" name="Content Placeholder 5" descr="A black-and-white photo shows a young man seated on a wall with his hand on his head. There are tiles and construction material stacked behind the wall and trees are shown in the background.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321050" y="480219"/>
            <a:ext cx="5549900" cy="6299200"/>
          </a:xfrm>
        </p:spPr>
      </p:pic>
    </p:spTree>
    <p:extLst>
      <p:ext uri="{BB962C8B-B14F-4D97-AF65-F5344CB8AC3E}">
        <p14:creationId xmlns:p14="http://schemas.microsoft.com/office/powerpoint/2010/main" val="2782179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602A-082D-DB41-9050-5722C07FE613}"/>
              </a:ext>
            </a:extLst>
          </p:cNvPr>
          <p:cNvSpPr>
            <a:spLocks noGrp="1"/>
          </p:cNvSpPr>
          <p:nvPr>
            <p:ph type="title"/>
          </p:nvPr>
        </p:nvSpPr>
        <p:spPr/>
        <p:txBody>
          <a:bodyPr/>
          <a:lstStyle/>
          <a:p>
            <a:r>
              <a:rPr lang="en-US" dirty="0"/>
              <a:t>Figure 6.10  Ebbinghaus’s forgetting curve </a:t>
            </a:r>
          </a:p>
        </p:txBody>
      </p:sp>
      <p:pic>
        <p:nvPicPr>
          <p:cNvPr id="7" name="Content Placeholder 6" descr="A graph depicts Ebbinghaus’s forgetting curve. The horizontal axis is labeled Learning Time in hours, and has a range of 0 to 50 in increments of 10, and later in days of 6 and 31 days. The vertical axis is labeled Retained in percentage savings). The graph line is plotted through (20 minutes, 58.2), (1 hour, 44.2), (8.8 hours, 35.8), (24 hours, 33.7), (48 hours, 27.8), (6 days, 25.4), (31 days, 21.1).">
            <a:extLst>
              <a:ext uri="{FF2B5EF4-FFF2-40B4-BE49-F238E27FC236}">
                <a16:creationId xmlns:a16="http://schemas.microsoft.com/office/drawing/2014/main" id="{F1759B31-F848-224D-B46E-82AEC725FB34}"/>
              </a:ext>
            </a:extLst>
          </p:cNvPr>
          <p:cNvPicPr>
            <a:picLocks noGrp="1" noChangeAspect="1"/>
          </p:cNvPicPr>
          <p:nvPr>
            <p:ph sz="quarter" idx="10"/>
          </p:nvPr>
        </p:nvPicPr>
        <p:blipFill>
          <a:blip r:embed="rId3"/>
          <a:stretch>
            <a:fillRect/>
          </a:stretch>
        </p:blipFill>
        <p:spPr>
          <a:xfrm>
            <a:off x="1816100" y="480219"/>
            <a:ext cx="8559800" cy="6299200"/>
          </a:xfrm>
        </p:spPr>
      </p:pic>
    </p:spTree>
    <p:extLst>
      <p:ext uri="{BB962C8B-B14F-4D97-AF65-F5344CB8AC3E}">
        <p14:creationId xmlns:p14="http://schemas.microsoft.com/office/powerpoint/2010/main" val="2425186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9492-BA4B-4F44-8A71-D9D796E268D9}"/>
              </a:ext>
            </a:extLst>
          </p:cNvPr>
          <p:cNvSpPr>
            <a:spLocks noGrp="1"/>
          </p:cNvSpPr>
          <p:nvPr>
            <p:ph type="title"/>
          </p:nvPr>
        </p:nvSpPr>
        <p:spPr/>
        <p:txBody>
          <a:bodyPr/>
          <a:lstStyle/>
          <a:p>
            <a:r>
              <a:rPr lang="en-US" dirty="0"/>
              <a:t>Figure 6.11  Absent-mindedness </a:t>
            </a:r>
          </a:p>
        </p:txBody>
      </p:sp>
      <p:pic>
        <p:nvPicPr>
          <p:cNvPr id="6" name="Content Placeholder 5" descr="A photo titled Absent-mindedness shows Yo-Yo Ma, playing a cello.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92350" y="480219"/>
            <a:ext cx="7607300" cy="6299200"/>
          </a:xfrm>
        </p:spPr>
      </p:pic>
    </p:spTree>
    <p:extLst>
      <p:ext uri="{BB962C8B-B14F-4D97-AF65-F5344CB8AC3E}">
        <p14:creationId xmlns:p14="http://schemas.microsoft.com/office/powerpoint/2010/main" val="3476806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616C6-DB88-B646-869C-3490310996BC}"/>
              </a:ext>
            </a:extLst>
          </p:cNvPr>
          <p:cNvSpPr>
            <a:spLocks noGrp="1"/>
          </p:cNvSpPr>
          <p:nvPr>
            <p:ph type="title"/>
          </p:nvPr>
        </p:nvSpPr>
        <p:spPr/>
        <p:txBody>
          <a:bodyPr/>
          <a:lstStyle/>
          <a:p>
            <a:r>
              <a:rPr lang="en-US"/>
              <a:t>In-Text Art, Ch. 6, p. 21 </a:t>
            </a:r>
            <a:endParaRPr lang="en-US" dirty="0"/>
          </a:p>
        </p:txBody>
      </p:sp>
      <p:pic>
        <p:nvPicPr>
          <p:cNvPr id="6" name="Content Placeholder 5" descr="A photo shows a woman sitting cross-legged on a couch working on a laptop on her lap. A small table in front of her has bowls of food and a glass of drink. She is watching a television screen to her left.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921000" y="480219"/>
            <a:ext cx="6350000" cy="6299200"/>
          </a:xfrm>
        </p:spPr>
      </p:pic>
    </p:spTree>
    <p:extLst>
      <p:ext uri="{BB962C8B-B14F-4D97-AF65-F5344CB8AC3E}">
        <p14:creationId xmlns:p14="http://schemas.microsoft.com/office/powerpoint/2010/main" val="1193201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AEBF8-7030-7A41-89E6-67E9A27417F4}"/>
              </a:ext>
            </a:extLst>
          </p:cNvPr>
          <p:cNvSpPr>
            <a:spLocks noGrp="1"/>
          </p:cNvSpPr>
          <p:nvPr>
            <p:ph type="title"/>
          </p:nvPr>
        </p:nvSpPr>
        <p:spPr/>
        <p:txBody>
          <a:bodyPr/>
          <a:lstStyle/>
          <a:p>
            <a:r>
              <a:rPr lang="en-US" dirty="0"/>
              <a:t>Figure 6.12  Source misattribution </a:t>
            </a:r>
          </a:p>
        </p:txBody>
      </p:sp>
      <p:pic>
        <p:nvPicPr>
          <p:cNvPr id="6" name="Content Placeholder 5" descr="Two photos are titled Source misattribution. The photo on the left shows former Beatle George Harrison. The photo on the right shows four women of the band Chiffon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50900" y="480219"/>
            <a:ext cx="10490200" cy="6299200"/>
          </a:xfrm>
        </p:spPr>
      </p:pic>
    </p:spTree>
    <p:extLst>
      <p:ext uri="{BB962C8B-B14F-4D97-AF65-F5344CB8AC3E}">
        <p14:creationId xmlns:p14="http://schemas.microsoft.com/office/powerpoint/2010/main" val="2633062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819B-F48E-5745-9524-AF4D3E08BBBF}"/>
              </a:ext>
            </a:extLst>
          </p:cNvPr>
          <p:cNvSpPr>
            <a:spLocks noGrp="1"/>
          </p:cNvSpPr>
          <p:nvPr>
            <p:ph type="title"/>
          </p:nvPr>
        </p:nvSpPr>
        <p:spPr/>
        <p:txBody>
          <a:bodyPr/>
          <a:lstStyle/>
          <a:p>
            <a:r>
              <a:rPr lang="en-US"/>
              <a:t>In-Text Art, Ch. 6, p. 25 </a:t>
            </a:r>
            <a:endParaRPr lang="en-US" dirty="0"/>
          </a:p>
        </p:txBody>
      </p:sp>
      <p:pic>
        <p:nvPicPr>
          <p:cNvPr id="6" name="Content Placeholder 5" descr="A photo shows the back view of a small boy walking alone along an aisle that has clothes hanging on both side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892300" y="480219"/>
            <a:ext cx="8407400" cy="6299200"/>
          </a:xfrm>
        </p:spPr>
      </p:pic>
    </p:spTree>
    <p:extLst>
      <p:ext uri="{BB962C8B-B14F-4D97-AF65-F5344CB8AC3E}">
        <p14:creationId xmlns:p14="http://schemas.microsoft.com/office/powerpoint/2010/main" val="22593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207D-0222-C742-B91C-C8B72AC6CB4E}"/>
              </a:ext>
            </a:extLst>
          </p:cNvPr>
          <p:cNvSpPr>
            <a:spLocks noGrp="1"/>
          </p:cNvSpPr>
          <p:nvPr>
            <p:ph type="title"/>
          </p:nvPr>
        </p:nvSpPr>
        <p:spPr/>
        <p:txBody>
          <a:bodyPr/>
          <a:lstStyle/>
          <a:p>
            <a:r>
              <a:rPr lang="en-US"/>
              <a:t>In-Text Art, Ch. 6, p. 29 </a:t>
            </a:r>
            <a:endParaRPr lang="en-US" dirty="0"/>
          </a:p>
        </p:txBody>
      </p:sp>
      <p:pic>
        <p:nvPicPr>
          <p:cNvPr id="6" name="Content Placeholder 5" descr="A photo shows Simultaneous lineups. Five men standing against a wall are holding number placards 1 to 5. A woman facing them is pointing to the man in the middle.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708150" y="480219"/>
            <a:ext cx="8775700" cy="6299200"/>
          </a:xfrm>
        </p:spPr>
      </p:pic>
    </p:spTree>
    <p:extLst>
      <p:ext uri="{BB962C8B-B14F-4D97-AF65-F5344CB8AC3E}">
        <p14:creationId xmlns:p14="http://schemas.microsoft.com/office/powerpoint/2010/main" val="165287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C40C-D1F0-8E4F-8192-A8B392994F85}"/>
              </a:ext>
            </a:extLst>
          </p:cNvPr>
          <p:cNvSpPr>
            <a:spLocks noGrp="1"/>
          </p:cNvSpPr>
          <p:nvPr>
            <p:ph type="title"/>
          </p:nvPr>
        </p:nvSpPr>
        <p:spPr/>
        <p:txBody>
          <a:bodyPr/>
          <a:lstStyle/>
          <a:p>
            <a:r>
              <a:rPr lang="en-US"/>
              <a:t>Research Focus 6.1 </a:t>
            </a:r>
            <a:endParaRPr lang="en-US" dirty="0"/>
          </a:p>
        </p:txBody>
      </p:sp>
      <p:pic>
        <p:nvPicPr>
          <p:cNvPr id="6" name="Content Placeholder 5" descr="A photo shows Ben Pridmore, a three-time world memory champion from The United Kingdom. He is sitting at a table in a conference, in front of his laptop. The British flag is on his table.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524000" y="480219"/>
            <a:ext cx="9144000" cy="6299200"/>
          </a:xfrm>
        </p:spPr>
      </p:pic>
    </p:spTree>
    <p:extLst>
      <p:ext uri="{BB962C8B-B14F-4D97-AF65-F5344CB8AC3E}">
        <p14:creationId xmlns:p14="http://schemas.microsoft.com/office/powerpoint/2010/main" val="396503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A0A5-FC35-CB41-AC74-6417E0272CED}"/>
              </a:ext>
            </a:extLst>
          </p:cNvPr>
          <p:cNvSpPr>
            <a:spLocks noGrp="1"/>
          </p:cNvSpPr>
          <p:nvPr>
            <p:ph type="title"/>
          </p:nvPr>
        </p:nvSpPr>
        <p:spPr/>
        <p:txBody>
          <a:bodyPr/>
          <a:lstStyle/>
          <a:p>
            <a:r>
              <a:rPr lang="en-US" dirty="0"/>
              <a:t>Figure 6.1  The relationship between sensory memory, short-term memory, and long-term memory as described in an influential model by Atkinson and Shiffrin (1968) </a:t>
            </a:r>
          </a:p>
        </p:txBody>
      </p:sp>
      <p:pic>
        <p:nvPicPr>
          <p:cNvPr id="6" name="Content Placeholder 5" descr="A flow diagram by Atkinson and Shiffrin charts the relationship between sensory memory, short-term memory, and long-term memory. A stimulus gives rise to sensory memory, which with adequate attention, becomes short-term memory. Short-term memory becomes long-term memory with Encoding. If long-term memory is retrieved, it once again temporarily becomes short-term memory.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2537685"/>
            <a:ext cx="11376025" cy="2370005"/>
          </a:xfrm>
        </p:spPr>
      </p:pic>
    </p:spTree>
    <p:extLst>
      <p:ext uri="{BB962C8B-B14F-4D97-AF65-F5344CB8AC3E}">
        <p14:creationId xmlns:p14="http://schemas.microsoft.com/office/powerpoint/2010/main" val="3934191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D5FCE-A5DA-304D-8E35-5E208B5864AA}"/>
              </a:ext>
            </a:extLst>
          </p:cNvPr>
          <p:cNvSpPr>
            <a:spLocks noGrp="1"/>
          </p:cNvSpPr>
          <p:nvPr>
            <p:ph type="title"/>
          </p:nvPr>
        </p:nvSpPr>
        <p:spPr/>
        <p:txBody>
          <a:bodyPr/>
          <a:lstStyle/>
          <a:p>
            <a:r>
              <a:rPr lang="en-US" dirty="0"/>
              <a:t>Figure 6.2  Sperling’s experiment demonstrating the duration of sensory memory</a:t>
            </a:r>
            <a:r>
              <a:rPr lang="en-US" sz="1000" dirty="0"/>
              <a:t>  </a:t>
            </a:r>
            <a:r>
              <a:rPr lang="en-US" sz="1100" dirty="0"/>
              <a:t>(1)</a:t>
            </a:r>
          </a:p>
        </p:txBody>
      </p:sp>
      <p:pic>
        <p:nvPicPr>
          <p:cNvPr id="6" name="Content Placeholder 5" descr="A panel of three images demonstrates the sequence of Sperling’s experiment on duration of sensory memory. Image 1 shows a boy in front of an array of random letters on a screen. Text above the screen reads: An array of letters appears briefly for one twentieth of a second before disappearing. This leads to image 2, a blank screen, above which are the words high, medium, and low, of which High has been highlighted. The text alongside reads: An audio tone indicates which row had been the target. Final image 3 shows the screen with the first three original letters in a blurb. Text above the screen reads: Participant reports the letters from target row."/>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072708"/>
            <a:ext cx="11376025" cy="5114221"/>
          </a:xfrm>
        </p:spPr>
      </p:pic>
    </p:spTree>
    <p:extLst>
      <p:ext uri="{BB962C8B-B14F-4D97-AF65-F5344CB8AC3E}">
        <p14:creationId xmlns:p14="http://schemas.microsoft.com/office/powerpoint/2010/main" val="3040424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49A3-939F-434E-8BF5-BA837FD29718}"/>
              </a:ext>
            </a:extLst>
          </p:cNvPr>
          <p:cNvSpPr>
            <a:spLocks noGrp="1"/>
          </p:cNvSpPr>
          <p:nvPr>
            <p:ph type="title"/>
          </p:nvPr>
        </p:nvSpPr>
        <p:spPr/>
        <p:txBody>
          <a:bodyPr/>
          <a:lstStyle/>
          <a:p>
            <a:r>
              <a:rPr lang="en-US" dirty="0"/>
              <a:t>Figure 6.2  Sperling’s experiment demonstrating the duration of sensory memory</a:t>
            </a:r>
            <a:r>
              <a:rPr lang="en-US" sz="1000" dirty="0">
                <a:solidFill>
                  <a:srgbClr val="FFFFFF"/>
                </a:solidFill>
              </a:rPr>
              <a:t>  </a:t>
            </a:r>
            <a:r>
              <a:rPr lang="en-US" sz="1100" dirty="0">
                <a:solidFill>
                  <a:srgbClr val="FFFFFF"/>
                </a:solidFill>
              </a:rPr>
              <a:t>(2)</a:t>
            </a:r>
            <a:endParaRPr lang="en-US" sz="1100" dirty="0"/>
          </a:p>
        </p:txBody>
      </p:sp>
      <p:pic>
        <p:nvPicPr>
          <p:cNvPr id="6" name="Content Placeholder 5" descr="A panel of three images demonstrates the sequence of Sperling’s experiment on duration of sensory memory. Image 1 shows a boy in front of an array of random letters on a screen. Text above the screen reads: An array of letters appears briefly for one twentieth of a second before disappearing. This leads to image 2, a blank screen, above which are the words high, medium, and low, of which High has been highlighted. The text alongside reads: An audio tone indicates which row had been the target. Final image 3 shows the screen with the first three original letters in a blurb. Text above the screen reads: Participant reports the letters from target row."/>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247340"/>
            <a:ext cx="11376025" cy="4764957"/>
          </a:xfrm>
        </p:spPr>
      </p:pic>
    </p:spTree>
    <p:extLst>
      <p:ext uri="{BB962C8B-B14F-4D97-AF65-F5344CB8AC3E}">
        <p14:creationId xmlns:p14="http://schemas.microsoft.com/office/powerpoint/2010/main" val="425560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9317-774A-C147-AD68-5446D6968B02}"/>
              </a:ext>
            </a:extLst>
          </p:cNvPr>
          <p:cNvSpPr>
            <a:spLocks noGrp="1"/>
          </p:cNvSpPr>
          <p:nvPr>
            <p:ph type="title"/>
          </p:nvPr>
        </p:nvSpPr>
        <p:spPr/>
        <p:txBody>
          <a:bodyPr/>
          <a:lstStyle/>
          <a:p>
            <a:r>
              <a:rPr lang="en-US"/>
              <a:t>Think for Yourself 6.1 </a:t>
            </a:r>
            <a:endParaRPr lang="en-US" dirty="0"/>
          </a:p>
        </p:txBody>
      </p:sp>
      <p:pic>
        <p:nvPicPr>
          <p:cNvPr id="5" name="Content Placeholder 4" descr="An illustration shows the logo of Google. The letters of the word are in primary colors of red, blue, and yellow, and only the L is in green.">
            <a:extLst>
              <a:ext uri="{FF2B5EF4-FFF2-40B4-BE49-F238E27FC236}">
                <a16:creationId xmlns:a16="http://schemas.microsoft.com/office/drawing/2014/main" id="{CF90D2A2-9634-8446-8F78-7E0F9EA3A71C}"/>
              </a:ext>
            </a:extLst>
          </p:cNvPr>
          <p:cNvPicPr>
            <a:picLocks noGrp="1" noChangeAspect="1"/>
          </p:cNvPicPr>
          <p:nvPr>
            <p:ph sz="quarter" idx="10"/>
          </p:nvPr>
        </p:nvPicPr>
        <p:blipFill>
          <a:blip r:embed="rId3"/>
          <a:stretch>
            <a:fillRect/>
          </a:stretch>
        </p:blipFill>
        <p:spPr>
          <a:xfrm>
            <a:off x="407988" y="1309709"/>
            <a:ext cx="11376025" cy="4640220"/>
          </a:xfrm>
        </p:spPr>
      </p:pic>
    </p:spTree>
    <p:extLst>
      <p:ext uri="{BB962C8B-B14F-4D97-AF65-F5344CB8AC3E}">
        <p14:creationId xmlns:p14="http://schemas.microsoft.com/office/powerpoint/2010/main" val="368883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D7A9-15A7-6646-80DF-4C6E5D686E67}"/>
              </a:ext>
            </a:extLst>
          </p:cNvPr>
          <p:cNvSpPr>
            <a:spLocks noGrp="1"/>
          </p:cNvSpPr>
          <p:nvPr>
            <p:ph type="title"/>
          </p:nvPr>
        </p:nvSpPr>
        <p:spPr/>
        <p:txBody>
          <a:bodyPr/>
          <a:lstStyle/>
          <a:p>
            <a:r>
              <a:rPr lang="en-US" dirty="0"/>
              <a:t>Figure 6.3  The deeper people encode the meaning of words, the better they remember them </a:t>
            </a:r>
          </a:p>
        </p:txBody>
      </p:sp>
      <p:pic>
        <p:nvPicPr>
          <p:cNvPr id="6" name="Content Placeholder 5" descr="An illustration demonstrates that the deeper people encode the meaning of words, the better they remember them. A woman is shown sitting in front of a computer monitor that has the word train on the screen, all the letters in lower case. Three thought blurbs above her head are as follows. Shallow encoding: Is the word in uppercase or lowercase letters? Intermediate encoding: Does the word rhyme with brain? Deep encoding: Would the word fit in the following sentence: The girl caught a, blank line, into Philadelphia?"/>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79650" y="480219"/>
            <a:ext cx="7632700" cy="6299200"/>
          </a:xfrm>
        </p:spPr>
      </p:pic>
    </p:spTree>
    <p:extLst>
      <p:ext uri="{BB962C8B-B14F-4D97-AF65-F5344CB8AC3E}">
        <p14:creationId xmlns:p14="http://schemas.microsoft.com/office/powerpoint/2010/main" val="361795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776A-F012-FD4A-96DA-A064B31A12F0}"/>
              </a:ext>
            </a:extLst>
          </p:cNvPr>
          <p:cNvSpPr>
            <a:spLocks noGrp="1"/>
          </p:cNvSpPr>
          <p:nvPr>
            <p:ph type="title"/>
          </p:nvPr>
        </p:nvSpPr>
        <p:spPr/>
        <p:txBody>
          <a:bodyPr/>
          <a:lstStyle/>
          <a:p>
            <a:r>
              <a:rPr lang="en-US"/>
              <a:t>In-Text Art, Ch. 6, p. 9 </a:t>
            </a:r>
            <a:endParaRPr lang="en-US" dirty="0"/>
          </a:p>
        </p:txBody>
      </p:sp>
      <p:pic>
        <p:nvPicPr>
          <p:cNvPr id="6" name="Content Placeholder 5" descr="A portrait of Hermann Ebbinghau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683000" y="480219"/>
            <a:ext cx="4826000" cy="6299200"/>
          </a:xfrm>
        </p:spPr>
      </p:pic>
    </p:spTree>
    <p:extLst>
      <p:ext uri="{BB962C8B-B14F-4D97-AF65-F5344CB8AC3E}">
        <p14:creationId xmlns:p14="http://schemas.microsoft.com/office/powerpoint/2010/main" val="270116824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500</TotalTime>
  <Words>2006</Words>
  <Application>Microsoft Office PowerPoint</Application>
  <PresentationFormat>Widescreen</PresentationFormat>
  <Paragraphs>106</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ＭＳ Ｐゴシック</vt:lpstr>
      <vt:lpstr>Arial</vt:lpstr>
      <vt:lpstr>Times</vt:lpstr>
      <vt:lpstr>Blank Presentation</vt:lpstr>
      <vt:lpstr>Chapter 6 Opener </vt:lpstr>
      <vt:lpstr>In-Text Art, Ch. 6, p. 2 </vt:lpstr>
      <vt:lpstr>Research Focus 6.1 </vt:lpstr>
      <vt:lpstr>Figure 6.1  The relationship between sensory memory, short-term memory, and long-term memory as described in an influential model by Atkinson and Shiffrin (1968) </vt:lpstr>
      <vt:lpstr>Figure 6.2  Sperling’s experiment demonstrating the duration of sensory memory  (1)</vt:lpstr>
      <vt:lpstr>Figure 6.2  Sperling’s experiment demonstrating the duration of sensory memory  (2)</vt:lpstr>
      <vt:lpstr>Think for Yourself 6.1 </vt:lpstr>
      <vt:lpstr>Figure 6.3  The deeper people encode the meaning of words, the better they remember them </vt:lpstr>
      <vt:lpstr>In-Text Art, Ch. 6, p. 9 </vt:lpstr>
      <vt:lpstr>Figure 6.4  Hierarchical organization </vt:lpstr>
      <vt:lpstr>Figure 6.5  Massed vs. distributed practice </vt:lpstr>
      <vt:lpstr>Figure 6.6  The testing effect </vt:lpstr>
      <vt:lpstr>Figure 6.6  The testing effect (Part 1)</vt:lpstr>
      <vt:lpstr>Figure 6.6  The testing effect (Part 2)</vt:lpstr>
      <vt:lpstr>Figure 6.7  Context dependent memory </vt:lpstr>
      <vt:lpstr>Figure 6.7  Context dependent memory (Part 1)</vt:lpstr>
      <vt:lpstr>Figure 6.7  Context dependent memory (Part 2)</vt:lpstr>
      <vt:lpstr>Figure 6.8  The woman who can’t forget </vt:lpstr>
      <vt:lpstr>Figure 6.9  Flashbulb memories </vt:lpstr>
      <vt:lpstr>Research Focus 6.2 </vt:lpstr>
      <vt:lpstr>Figure 6.10  Ebbinghaus’s forgetting curve </vt:lpstr>
      <vt:lpstr>Figure 6.11  Absent-mindedness </vt:lpstr>
      <vt:lpstr>In-Text Art, Ch. 6, p. 21 </vt:lpstr>
      <vt:lpstr>Figure 6.12  Source misattribution </vt:lpstr>
      <vt:lpstr>In-Text Art, Ch. 6, p. 25 </vt:lpstr>
      <vt:lpstr>In-Text Art, Ch. 6, p. 29 </vt:lpstr>
    </vt:vector>
  </TitlesOfParts>
  <Manager>Sumanas, Inc.</Manager>
  <Company>© Oxford University Press. All rights reserved.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Cognition 1e (Chun &amp; Most)</dc:title>
  <dc:subject/>
  <dc:creator>OUP</dc:creator>
  <cp:keywords/>
  <dc:description/>
  <cp:lastModifiedBy>Carter, Suzanne</cp:lastModifiedBy>
  <cp:revision>170</cp:revision>
  <dcterms:created xsi:type="dcterms:W3CDTF">2016-06-06T17:28:25Z</dcterms:created>
  <dcterms:modified xsi:type="dcterms:W3CDTF">2021-07-08T19:16:21Z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2021-02-02T22:49:08Z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8a032fda-9bbf-49f9-8520-e3b1c612e0ad</vt:lpwstr>
  </property>
  <property fmtid="{D5CDD505-2E9C-101B-9397-08002B2CF9AE}" pid="8" name="MSIP_Label_be5cb09a-2992-49d6-8ac9-5f63e7b1ad2f_ContentBits">
    <vt:lpwstr>0</vt:lpwstr>
  </property>
</Properties>
</file>