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29" r:id="rId4"/>
    <p:sldId id="260" r:id="rId5"/>
    <p:sldId id="312" r:id="rId6"/>
    <p:sldId id="321" r:id="rId7"/>
    <p:sldId id="313" r:id="rId8"/>
    <p:sldId id="322" r:id="rId9"/>
    <p:sldId id="264" r:id="rId10"/>
    <p:sldId id="265" r:id="rId11"/>
    <p:sldId id="315" r:id="rId12"/>
    <p:sldId id="316" r:id="rId13"/>
    <p:sldId id="330" r:id="rId14"/>
    <p:sldId id="323" r:id="rId15"/>
    <p:sldId id="324" r:id="rId16"/>
    <p:sldId id="326" r:id="rId17"/>
    <p:sldId id="273" r:id="rId18"/>
    <p:sldId id="277" r:id="rId19"/>
    <p:sldId id="306" r:id="rId20"/>
    <p:sldId id="320" r:id="rId21"/>
    <p:sldId id="327" r:id="rId22"/>
    <p:sldId id="328" r:id="rId23"/>
  </p:sldIdLst>
  <p:sldSz cx="12192000" cy="6858000"/>
  <p:notesSz cx="6858000" cy="9382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8" autoAdjust="0"/>
  </p:normalViewPr>
  <p:slideViewPr>
    <p:cSldViewPr>
      <p:cViewPr varScale="1">
        <p:scale>
          <a:sx n="58" d="100"/>
          <a:sy n="58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107218-2E64-4630-9027-129384691E90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10638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260802-929D-45E8-AE3D-C7FAAEAE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72B5A-7B95-4EB8-9A1A-7C69E8345AB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1173163"/>
            <a:ext cx="5626100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14850"/>
            <a:ext cx="5486400" cy="3694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12225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9608-CA3F-466D-BAD7-843A1271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sonstudies.org/sites/default/files/resources/downloads/wppl_12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UCR Data Online analysis tool. Accessed 1/26/2021. https://www.bjs.gov/ucrdata/Search/Crime/Crime.cfm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FBI, Crimes in the United States, 2019, Table 30.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Bureau of Justice Statistics. 2021. Data analysis tool. Violent victimization rates, and property victimization rates. Accessed 1/31/2021 from https://www.bjs.gov/index.cfm?ty=nvat.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Gallup Poll. Accessed 2/1/2021 from http://news.gallup.com/poll/1603/crime.aspx.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from: R. Walmsley. 2018. World Prison Population List, 12 Ed. Institute for Criminal Policy Research. Retrieved from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https://www.prisonstudies.org/sites/default/files/resources/downloads/wppl_12.pdf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FBI. 2019. Crime in the United States, 2019. Table 38. Accessed 2/4/2021 from https://ucr.fbi.gov/crime-in-the-u.s/2019/crime-in-the-u.s.-2019/tables/table-38.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 created from FBI. 2019. Crime in the United States, 2019. Table 43. Accessed 2/2/2021 fromhttps://ucr.fbi.gov/crime-in-the-u.s/2019/crime-in-the-u.s.-2019/tables/table-43.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9608-CA3F-466D-BAD7-843A127139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90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0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14C9EA1-A427-4CCB-8A94-E673597F6FFF}" type="datetimeFigureOut">
              <a:rPr lang="en-US" smtClean="0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4DEFA-F5F9-47D5-BFCF-6836A0423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E1DB1-7E20-4378-8458-2C69DA6596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1643A-84B4-4F4A-A353-29B644E4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Corrections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ln w="76200"/>
        </p:spPr>
        <p:txBody>
          <a:bodyPr rtlCol="0">
            <a:normAutofit/>
          </a:bodyPr>
          <a:lstStyle/>
          <a:p>
            <a:r>
              <a:rPr lang="en-US" dirty="0"/>
              <a:t>Joycelyn Pollock</a:t>
            </a:r>
          </a:p>
        </p:txBody>
      </p:sp>
      <p:pic>
        <p:nvPicPr>
          <p:cNvPr id="9" name="Picture 8" descr="Cover image for Introduction to Corrections, First Edition by Joycelyn Pollock">
            <a:extLst>
              <a:ext uri="{FF2B5EF4-FFF2-40B4-BE49-F238E27FC236}">
                <a16:creationId xmlns:a16="http://schemas.microsoft.com/office/drawing/2014/main" id="{D108F022-38D7-46C6-8A44-F9C812D51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89" y="1828800"/>
            <a:ext cx="3430822" cy="4442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7DD006-7598-4C19-AFE3-88BE0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dirty="0"/>
              <a:t>DRAFT Figure 1.2  Imprisonment Rates of Selected Countries (2018)</a:t>
            </a:r>
          </a:p>
        </p:txBody>
      </p:sp>
      <p:pic>
        <p:nvPicPr>
          <p:cNvPr id="5" name="Picture 4" descr="[SAMPLE] Draft Figure 1.2 Imprisonment Rates of Selected Countries (2018). Bar graph demonstrating and reiterating a point made in Chapter 1: The US has the highest incarceration rate worldwide.">
            <a:extLst>
              <a:ext uri="{FF2B5EF4-FFF2-40B4-BE49-F238E27FC236}">
                <a16:creationId xmlns:a16="http://schemas.microsoft.com/office/drawing/2014/main" id="{93FDC36C-BAF6-4B18-B15E-B049B077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70" y="533400"/>
            <a:ext cx="5864860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6529-7F1C-4904-9174-31233CA4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What Caused Crime Rates to Fall?	</a:t>
            </a:r>
            <a:r>
              <a:rPr lang="en-US" sz="1000" dirty="0"/>
              <a:t>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D791-8371-4268-8852-EB75AB4E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Crime decline was influenced in higher incarceration in the 1990s but hardly at all in the 2000s</a:t>
            </a:r>
          </a:p>
          <a:p>
            <a:r>
              <a:rPr lang="en-US" dirty="0"/>
              <a:t>1990s: </a:t>
            </a:r>
          </a:p>
          <a:p>
            <a:pPr lvl="1"/>
            <a:r>
              <a:rPr lang="en-US" dirty="0"/>
              <a:t>5–10% of the crime drop: increased incarceration, increased numbers of police, and decreased alcohol consumption. </a:t>
            </a:r>
          </a:p>
          <a:p>
            <a:pPr lvl="1"/>
            <a:r>
              <a:rPr lang="en-US" dirty="0"/>
              <a:t>5–7% of the crime drop: growth in income, decreased unemployment, and an aging population.</a:t>
            </a:r>
          </a:p>
        </p:txBody>
      </p:sp>
    </p:spTree>
    <p:extLst>
      <p:ext uri="{BB962C8B-B14F-4D97-AF65-F5344CB8AC3E}">
        <p14:creationId xmlns:p14="http://schemas.microsoft.com/office/powerpoint/2010/main" val="310083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6529-7F1C-4904-9174-31233CA4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What Caused Crime Rates to Fall?	</a:t>
            </a:r>
            <a:r>
              <a:rPr lang="en-US" sz="1000" dirty="0"/>
              <a:t>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D791-8371-4268-8852-EB75AB4E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2000s: </a:t>
            </a:r>
          </a:p>
          <a:p>
            <a:pPr lvl="1"/>
            <a:r>
              <a:rPr lang="en-US" dirty="0"/>
              <a:t>5–15%: decreased </a:t>
            </a:r>
            <a:r>
              <a:rPr lang="en-US"/>
              <a:t>alcohol consumption, </a:t>
            </a:r>
            <a:r>
              <a:rPr lang="en-US" dirty="0"/>
              <a:t>growth </a:t>
            </a:r>
            <a:r>
              <a:rPr lang="en-US"/>
              <a:t>in income, </a:t>
            </a:r>
            <a:r>
              <a:rPr lang="en-US" dirty="0"/>
              <a:t>and the introduction of </a:t>
            </a:r>
            <a:r>
              <a:rPr lang="en-US" dirty="0" err="1"/>
              <a:t>Compstat</a:t>
            </a:r>
            <a:r>
              <a:rPr lang="en-US" dirty="0"/>
              <a:t> were estimated to affect the crime decline </a:t>
            </a:r>
          </a:p>
          <a:p>
            <a:pPr lvl="1"/>
            <a:r>
              <a:rPr lang="en-US" dirty="0"/>
              <a:t>Not supported: an </a:t>
            </a:r>
            <a:r>
              <a:rPr lang="en-US"/>
              <a:t>aging population, </a:t>
            </a:r>
            <a:r>
              <a:rPr lang="en-US" dirty="0"/>
              <a:t>decreased </a:t>
            </a:r>
            <a:r>
              <a:rPr lang="en-US"/>
              <a:t>crack use, </a:t>
            </a:r>
            <a:r>
              <a:rPr lang="en-US" dirty="0"/>
              <a:t>right to </a:t>
            </a:r>
            <a:r>
              <a:rPr lang="en-US"/>
              <a:t>carry laws, </a:t>
            </a:r>
            <a:r>
              <a:rPr lang="en-US" dirty="0"/>
              <a:t>decreased lead </a:t>
            </a:r>
            <a:r>
              <a:rPr lang="en-US"/>
              <a:t>in gasoline, </a:t>
            </a:r>
            <a:r>
              <a:rPr lang="en-US" dirty="0"/>
              <a:t>increased </a:t>
            </a:r>
            <a:r>
              <a:rPr lang="en-US"/>
              <a:t>police numbers, </a:t>
            </a:r>
            <a:r>
              <a:rPr lang="en-US" dirty="0"/>
              <a:t>legalization of abortion and the use of the death penalty.</a:t>
            </a:r>
          </a:p>
        </p:txBody>
      </p:sp>
    </p:spTree>
    <p:extLst>
      <p:ext uri="{BB962C8B-B14F-4D97-AF65-F5344CB8AC3E}">
        <p14:creationId xmlns:p14="http://schemas.microsoft.com/office/powerpoint/2010/main" val="153529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2BDC-7BAF-4612-8E7D-BAD81959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CRIME CORRELATES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52E8-4A52-481F-8DFE-AE125DC9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Sex</a:t>
            </a:r>
          </a:p>
          <a:p>
            <a:pPr lvl="1"/>
            <a:r>
              <a:rPr lang="en-US" dirty="0"/>
              <a:t>72 percent of all arrests were male (2019) </a:t>
            </a:r>
          </a:p>
          <a:p>
            <a:pPr lvl="1"/>
            <a:r>
              <a:rPr lang="en-US" dirty="0"/>
              <a:t>79 percent violent crime</a:t>
            </a:r>
          </a:p>
          <a:p>
            <a:pPr lvl="1"/>
            <a:r>
              <a:rPr lang="en-US" dirty="0"/>
              <a:t>62 percent property crime </a:t>
            </a:r>
          </a:p>
          <a:p>
            <a:r>
              <a:rPr lang="en-US" dirty="0"/>
              <a:t>Age</a:t>
            </a:r>
          </a:p>
          <a:p>
            <a:pPr lvl="1"/>
            <a:r>
              <a:rPr lang="en-US" dirty="0"/>
              <a:t>Crime committed by 18–35</a:t>
            </a:r>
          </a:p>
          <a:p>
            <a:r>
              <a:rPr lang="en-US" dirty="0"/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240839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E3EAA-33D5-4768-983A-43E036E1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baseline="0" dirty="0"/>
              <a:t>DRAFT Figure 2.7  </a:t>
            </a:r>
            <a:r>
              <a:rPr lang="en-US" dirty="0"/>
              <a:t>Arrest/percentage</a:t>
            </a:r>
            <a:r>
              <a:rPr lang="en-US" baseline="0" dirty="0"/>
              <a:t> by age</a:t>
            </a:r>
            <a:endParaRPr lang="en-US" dirty="0"/>
          </a:p>
        </p:txBody>
      </p:sp>
      <p:pic>
        <p:nvPicPr>
          <p:cNvPr id="5" name="Picture 4" descr="[SAMPLE] Draft Figure 2.7 Arrest/percentage by age. Stacked bar graph demonstrating that the largest age group of those arrested is 19–29 (34.3%), showing a steady decline from 30 onward. People arrested under 18 accounted for 7% of arrests.">
            <a:extLst>
              <a:ext uri="{FF2B5EF4-FFF2-40B4-BE49-F238E27FC236}">
                <a16:creationId xmlns:a16="http://schemas.microsoft.com/office/drawing/2014/main" id="{BE6FEAB7-659B-48C1-880B-2D09BE1FF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877603"/>
            <a:ext cx="891312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92F74F-FD67-41B3-B093-164CB15D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dirty="0"/>
              <a:t>DRAFT Figure 2.8  Percentage Arrests by Race/Ethnicity</a:t>
            </a:r>
          </a:p>
        </p:txBody>
      </p:sp>
      <p:pic>
        <p:nvPicPr>
          <p:cNvPr id="5" name="Picture 4" descr="[SAMPLE] Draft Figure 2.8 Percentage Arrests by Race/Ethnicity. Bar graphs demonstrating that most people arrested on drug, property, and violent charges are white, followed by Black and Hispanic people.">
            <a:extLst>
              <a:ext uri="{FF2B5EF4-FFF2-40B4-BE49-F238E27FC236}">
                <a16:creationId xmlns:a16="http://schemas.microsoft.com/office/drawing/2014/main" id="{65D81DB1-A6FE-4322-8AA8-EF792D25E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7" y="1090981"/>
            <a:ext cx="8839966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Classical School of Criminology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1700s, philosophers Cesare Beccaria (1738–1794) and Jeremy Bentham (1748–1832) </a:t>
            </a:r>
          </a:p>
          <a:p>
            <a:pPr lvl="1"/>
            <a:r>
              <a:rPr lang="en-US" dirty="0"/>
              <a:t>Assumed that people were rational and operated with free will; laws promising punishment for offenses should deter criminal choices </a:t>
            </a:r>
          </a:p>
          <a:p>
            <a:pPr lvl="1"/>
            <a:r>
              <a:rPr lang="en-US" dirty="0"/>
              <a:t>Bentham’s </a:t>
            </a:r>
            <a:r>
              <a:rPr lang="en-US" b="1" dirty="0"/>
              <a:t>hedonistic calculus</a:t>
            </a:r>
          </a:p>
          <a:p>
            <a:r>
              <a:rPr lang="en-US" b="1" dirty="0"/>
              <a:t>Rational choice theory</a:t>
            </a:r>
            <a:r>
              <a:rPr lang="en-US" dirty="0"/>
              <a:t> and </a:t>
            </a:r>
            <a:r>
              <a:rPr lang="en-US" b="1" dirty="0"/>
              <a:t>deterrence theory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Positivist School of Criminology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Cesare Lombroso (1825–1909): “born criminal”; criminals are different</a:t>
            </a:r>
          </a:p>
          <a:p>
            <a:r>
              <a:rPr lang="en-US" dirty="0"/>
              <a:t>Led to biological theories of crime today</a:t>
            </a:r>
          </a:p>
          <a:p>
            <a:pPr lvl="1"/>
            <a:r>
              <a:rPr lang="en-US" dirty="0"/>
              <a:t>Neurotransmitters in the brain, specifically dopamine and testosterone (associated with aggression), oxytocin (associated with trust), and monoamine oxidase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Psychological Theories of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“Big Five” personality traits</a:t>
            </a:r>
            <a:r>
              <a:rPr lang="en-US"/>
              <a:t>: openness, conscientiousness, extraversion, agreeableness, </a:t>
            </a:r>
            <a:r>
              <a:rPr lang="en-US" dirty="0"/>
              <a:t>neuroticism</a:t>
            </a:r>
          </a:p>
          <a:p>
            <a:r>
              <a:rPr lang="en-US" dirty="0"/>
              <a:t>Personality traits associated with criminality</a:t>
            </a:r>
            <a:r>
              <a:rPr lang="en-US"/>
              <a:t>: extraversion, impulsivity, aggressiveness, </a:t>
            </a:r>
            <a:r>
              <a:rPr lang="en-US" dirty="0"/>
              <a:t>sensation seeking</a:t>
            </a:r>
          </a:p>
          <a:p>
            <a:r>
              <a:rPr lang="en-US" dirty="0"/>
              <a:t>Psychopathy and sociopathy = “antisocial personality disorder”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1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0E98-8E2A-4CCD-8255-D6574CB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Correctional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2E80-5672-4D59-B997-756B9059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“Born criminals” – merely incapacitation</a:t>
            </a:r>
          </a:p>
          <a:p>
            <a:r>
              <a:rPr lang="en-US" dirty="0"/>
              <a:t>Positivist approach – anything done to reform or change an offender that focuses on individual reasons for criminal choices, e.g., addiction, personality traits, learning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FD10-6E09-492B-80D8-0DD0058B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Crimes and Criminology</a:t>
            </a:r>
          </a:p>
        </p:txBody>
      </p:sp>
      <p:pic>
        <p:nvPicPr>
          <p:cNvPr id="7" name="Picture 6" descr="[SAMPLE] A white male standing for a mugshot in front of a height chart and a black and white sign with an ID number, date, CID, and the words &quot;Central Police Department&quot;">
            <a:extLst>
              <a:ext uri="{FF2B5EF4-FFF2-40B4-BE49-F238E27FC236}">
                <a16:creationId xmlns:a16="http://schemas.microsoft.com/office/drawing/2014/main" id="{B14E7803-26E5-4D67-A2C9-3E3E0E7E7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7638"/>
            <a:ext cx="8077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A2F3-DB02-43D6-931B-359CC548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Sociological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0F2F-AA5C-43A2-B2B7-14DA7BC4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2" spcCol="914400">
            <a:normAutofit/>
          </a:bodyPr>
          <a:lstStyle/>
          <a:p>
            <a:r>
              <a:rPr lang="en-US" dirty="0"/>
              <a:t>Chicago School of criminology </a:t>
            </a:r>
          </a:p>
          <a:p>
            <a:r>
              <a:rPr lang="en-US" dirty="0"/>
              <a:t>Social support theories</a:t>
            </a:r>
          </a:p>
          <a:p>
            <a:r>
              <a:rPr lang="en-US" dirty="0"/>
              <a:t>Social disorganization theories</a:t>
            </a:r>
          </a:p>
          <a:p>
            <a:r>
              <a:rPr lang="en-US" dirty="0"/>
              <a:t>Cultural deviance theory</a:t>
            </a:r>
          </a:p>
          <a:p>
            <a:r>
              <a:rPr lang="en-US" dirty="0"/>
              <a:t>Differential association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Strain-opportunity theory</a:t>
            </a:r>
          </a:p>
          <a:p>
            <a:r>
              <a:rPr lang="en-US" dirty="0"/>
              <a:t>Differential opportunity theory</a:t>
            </a:r>
          </a:p>
          <a:p>
            <a:r>
              <a:rPr lang="en-US" dirty="0"/>
              <a:t>General strain theory</a:t>
            </a:r>
          </a:p>
          <a:p>
            <a:r>
              <a:rPr lang="en-US" dirty="0"/>
              <a:t>Social control theory</a:t>
            </a:r>
          </a:p>
          <a:p>
            <a:r>
              <a:rPr lang="en-US" dirty="0"/>
              <a:t>General theory of crime</a:t>
            </a:r>
          </a:p>
          <a:p>
            <a:r>
              <a:rPr lang="en-US" dirty="0"/>
              <a:t>Labeling theory</a:t>
            </a:r>
          </a:p>
        </p:txBody>
      </p:sp>
    </p:spTree>
    <p:extLst>
      <p:ext uri="{BB962C8B-B14F-4D97-AF65-F5344CB8AC3E}">
        <p14:creationId xmlns:p14="http://schemas.microsoft.com/office/powerpoint/2010/main" val="82792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4BCA-0C07-4CB8-86A7-DD40E96C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Are There Different Types of Criminals?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9F99-11AF-419F-8578-2F681604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Longitudinal Research</a:t>
            </a:r>
          </a:p>
          <a:p>
            <a:r>
              <a:rPr lang="en-US" dirty="0"/>
              <a:t>Early Onset Offenders – difficult temperament; hyperactivity/impulsiveness; risk-taking; overt or covert conduct problems/aggressiveness; withdrawal; poor peer relationships; academic problems; association with deviant peers; difficulty mastering tasks and negotiating conflict</a:t>
            </a:r>
          </a:p>
        </p:txBody>
      </p:sp>
    </p:spTree>
    <p:extLst>
      <p:ext uri="{BB962C8B-B14F-4D97-AF65-F5344CB8AC3E}">
        <p14:creationId xmlns:p14="http://schemas.microsoft.com/office/powerpoint/2010/main" val="35128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Measuring Crime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Crime reports (Uniform Crime Reports) </a:t>
            </a:r>
          </a:p>
          <a:p>
            <a:r>
              <a:rPr lang="en-US" dirty="0"/>
              <a:t>Arrest figures</a:t>
            </a:r>
          </a:p>
          <a:p>
            <a:r>
              <a:rPr lang="en-US" dirty="0"/>
              <a:t>Victimization surveys (National Crime Victimization Survey)</a:t>
            </a:r>
          </a:p>
          <a:p>
            <a:r>
              <a:rPr lang="en-US" dirty="0"/>
              <a:t>Violent crime reports to police peaked in the early 1990s and then began to decline</a:t>
            </a:r>
          </a:p>
          <a:p>
            <a:pPr lvl="1"/>
            <a:r>
              <a:rPr lang="en-US" dirty="0"/>
              <a:t>Property crime peaked earlier and declined throughout the 1990s and 2000s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6E2-0930-4346-A605-159452D0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 anchor="ctr"/>
          <a:lstStyle/>
          <a:p>
            <a:r>
              <a:rPr lang="en-US" dirty="0"/>
              <a:t>DRAFT Figure 2.1  Reported Crimes: 1960–2019</a:t>
            </a:r>
          </a:p>
        </p:txBody>
      </p:sp>
      <p:pic>
        <p:nvPicPr>
          <p:cNvPr id="5" name="Picture 4" descr="[SAMPLE] Draft Figure 2.1 Reported Crimes 1960–2019. A line graph demonstrating that violent crime reports to police peaked in the early 1990s, then began to decline, while property crime peaked earlier and declined throughout the 1990s and 2000s.">
            <a:extLst>
              <a:ext uri="{FF2B5EF4-FFF2-40B4-BE49-F238E27FC236}">
                <a16:creationId xmlns:a16="http://schemas.microsoft.com/office/drawing/2014/main" id="{D7F73C90-578B-44FE-96CA-66561151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98" y="834927"/>
            <a:ext cx="8071804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66A57-C331-49D9-B101-BBAD77A4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sz="1800" dirty="0"/>
              <a:t>DRAFT Figure 2.2  Selected 2019 Arrests/Rate Per 100,000</a:t>
            </a:r>
            <a:endParaRPr lang="en-US" dirty="0"/>
          </a:p>
        </p:txBody>
      </p:sp>
      <p:pic>
        <p:nvPicPr>
          <p:cNvPr id="5" name="Picture 4" descr="[SAMPLE] Draft Figure 2.2 Selected 2019 Arrests/Rate per 100,000. Bar graph demonstrating that drug arrests account for the largest number of arrests, followed by &quot;Other assault,&quot; &quot;DUI,&quot; and &quot;Larceny/theft.&quot; &quot;Arson,&quot; &quot;Murder,&quot; and &quot;Embezzlement&quot; had the lowest rates.">
            <a:extLst>
              <a:ext uri="{FF2B5EF4-FFF2-40B4-BE49-F238E27FC236}">
                <a16:creationId xmlns:a16="http://schemas.microsoft.com/office/drawing/2014/main" id="{D4A054CD-C7BF-460C-B750-342608EBF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54" y="533400"/>
            <a:ext cx="5108891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07B0-F0BD-492E-84B5-EAF8C18A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National Crime Victimization Survey (NCVS)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15FE-C02B-429E-AA72-00AFCEB0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Random sample of households selected and surveyed; excludes homicide, arson, commercial crimes, crimes against children under age 12, and victimless crimes such as drug crimes, gambling, or prostitution </a:t>
            </a:r>
          </a:p>
          <a:p>
            <a:r>
              <a:rPr lang="en-US" dirty="0"/>
              <a:t>Shows similar decline in crime in the 1990s–2000s</a:t>
            </a:r>
          </a:p>
        </p:txBody>
      </p:sp>
    </p:spTree>
    <p:extLst>
      <p:ext uri="{BB962C8B-B14F-4D97-AF65-F5344CB8AC3E}">
        <p14:creationId xmlns:p14="http://schemas.microsoft.com/office/powerpoint/2010/main" val="174973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2C2DD6-8A1B-43CA-9630-D7B38886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sz="1800" dirty="0"/>
              <a:t>DRAFT Figure 2.4  Victimization Rates, 1993-2016</a:t>
            </a:r>
            <a:endParaRPr lang="en-US" dirty="0"/>
          </a:p>
        </p:txBody>
      </p:sp>
      <p:pic>
        <p:nvPicPr>
          <p:cNvPr id="5" name="Picture 4" descr="[SAMPLE] Draft Figure 2.4 Victimization Rates, 1993–2016. Line graph demonstrating declines in victimization rates consistent with the period during which the UCR and arrest data reported declines.">
            <a:extLst>
              <a:ext uri="{FF2B5EF4-FFF2-40B4-BE49-F238E27FC236}">
                <a16:creationId xmlns:a16="http://schemas.microsoft.com/office/drawing/2014/main" id="{7B9C4232-967F-46F8-9306-CFE18BE83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04" y="761769"/>
            <a:ext cx="7388992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People Think Crime is Higher</a:t>
            </a:r>
          </a:p>
        </p:txBody>
      </p:sp>
      <p:pic>
        <p:nvPicPr>
          <p:cNvPr id="3" name="Picture 2" descr="[SAMPLE] Draft Figure 2.5 Percent Agreement that “Crime is Higher Than A Year Ago”. Bar graph demonstrating that over the last 30 years, over half of respondents in national polls persist in thinking that crime is worse than the year before.">
            <a:extLst>
              <a:ext uri="{FF2B5EF4-FFF2-40B4-BE49-F238E27FC236}">
                <a16:creationId xmlns:a16="http://schemas.microsoft.com/office/drawing/2014/main" id="{1499CF4B-4E6C-40FC-B29F-3441214AF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8" y="1417638"/>
            <a:ext cx="6633023" cy="47248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Mass Incarceration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United States has 5% of the world’s population and 25% of its prisoners</a:t>
            </a:r>
          </a:p>
          <a:p>
            <a:r>
              <a:rPr lang="en-US" dirty="0"/>
              <a:t>Incarceration rate of US is 5–8 times higher than comparable countries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7309D0D7-CE15-4349-8FBC-20083FC55B9B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B3C02E53-441A-4B4C-8A79-43D4B20A18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3.0 (TH)</Template>
  <TotalTime>7995</TotalTime>
  <Words>879</Words>
  <Application>Microsoft Office PowerPoint</Application>
  <PresentationFormat>Widescreen</PresentationFormat>
  <Paragraphs>86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Text Content Templates</vt:lpstr>
      <vt:lpstr>Figure-Only Templates</vt:lpstr>
      <vt:lpstr>Introduction to Corrections</vt:lpstr>
      <vt:lpstr>Chapter 2: Crimes and Criminology</vt:lpstr>
      <vt:lpstr>Measuring Crime</vt:lpstr>
      <vt:lpstr>DRAFT Figure 2.1  Reported Crimes: 1960–2019</vt:lpstr>
      <vt:lpstr>DRAFT Figure 2.2  Selected 2019 Arrests/Rate Per 100,000</vt:lpstr>
      <vt:lpstr>National Crime Victimization Survey (NCVS)</vt:lpstr>
      <vt:lpstr>DRAFT Figure 2.4  Victimization Rates, 1993-2016</vt:lpstr>
      <vt:lpstr>People Think Crime is Higher</vt:lpstr>
      <vt:lpstr>Mass Incarceration</vt:lpstr>
      <vt:lpstr>DRAFT Figure 1.2  Imprisonment Rates of Selected Countries (2018)</vt:lpstr>
      <vt:lpstr> What Caused Crime Rates to Fall? 1 </vt:lpstr>
      <vt:lpstr> What Caused Crime Rates to Fall? 2 </vt:lpstr>
      <vt:lpstr>CRIME CORRELATES </vt:lpstr>
      <vt:lpstr>DRAFT Figure 2.7  Arrest/percentage by age</vt:lpstr>
      <vt:lpstr>DRAFT Figure 2.8  Percentage Arrests by Race/Ethnicity</vt:lpstr>
      <vt:lpstr>Classical School of Criminology</vt:lpstr>
      <vt:lpstr>Positivist School of Criminology </vt:lpstr>
      <vt:lpstr>Psychological Theories of Crime</vt:lpstr>
      <vt:lpstr>Correctional Implications</vt:lpstr>
      <vt:lpstr>Sociological Theories</vt:lpstr>
      <vt:lpstr>Are There Different Types of Criminals?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Pollock 1e</dc:title>
  <dc:creator>OUP</dc:creator>
  <cp:lastModifiedBy>Molly Crowell</cp:lastModifiedBy>
  <cp:revision>60</cp:revision>
  <dcterms:created xsi:type="dcterms:W3CDTF">2008-10-20T12:58:49Z</dcterms:created>
  <dcterms:modified xsi:type="dcterms:W3CDTF">2021-09-07T16:07:45Z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2021-08-25T15:16:23Z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2e4d7430-3c0a-4f1c-a468-0000ab02ce07</vt:lpwstr>
  </property>
  <property fmtid="{D5CDD505-2E9C-101B-9397-08002B2CF9AE}" pid="8" name="MSIP_Label_be5cb09a-2992-49d6-8ac9-5f63e7b1ad2f_ContentBits">
    <vt:lpwstr>0</vt:lpwstr>
  </property>
</Properties>
</file>