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4" r:id="rId1"/>
  </p:sldMasterIdLst>
  <p:notesMasterIdLst>
    <p:notesMasterId r:id="rId34"/>
  </p:notesMasterIdLst>
  <p:handoutMasterIdLst>
    <p:handoutMasterId r:id="rId35"/>
  </p:handoutMasterIdLst>
  <p:sldIdLst>
    <p:sldId id="279" r:id="rId2"/>
    <p:sldId id="258" r:id="rId3"/>
    <p:sldId id="259" r:id="rId4"/>
    <p:sldId id="260" r:id="rId5"/>
    <p:sldId id="261" r:id="rId6"/>
    <p:sldId id="263" r:id="rId7"/>
    <p:sldId id="265" r:id="rId8"/>
    <p:sldId id="308" r:id="rId9"/>
    <p:sldId id="309" r:id="rId10"/>
    <p:sldId id="310" r:id="rId11"/>
    <p:sldId id="268" r:id="rId12"/>
    <p:sldId id="311" r:id="rId13"/>
    <p:sldId id="270" r:id="rId14"/>
    <p:sldId id="271" r:id="rId15"/>
    <p:sldId id="272" r:id="rId16"/>
    <p:sldId id="273" r:id="rId17"/>
    <p:sldId id="274" r:id="rId18"/>
    <p:sldId id="277" r:id="rId19"/>
    <p:sldId id="278" r:id="rId20"/>
    <p:sldId id="280"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57" d="100"/>
          <a:sy n="57" d="100"/>
        </p:scale>
        <p:origin x="836" y="52"/>
      </p:cViewPr>
      <p:guideLst>
        <p:guide orient="horz" pos="2160"/>
        <p:guide pos="2880"/>
      </p:guideLst>
    </p:cSldViewPr>
  </p:slideViewPr>
  <p:outlineViewPr>
    <p:cViewPr>
      <p:scale>
        <a:sx n="33" d="100"/>
        <a:sy n="33" d="100"/>
      </p:scale>
      <p:origin x="0" y="-5760"/>
    </p:cViewPr>
  </p:outlineViewPr>
  <p:notesTextViewPr>
    <p:cViewPr>
      <p:scale>
        <a:sx n="1" d="1"/>
        <a:sy n="1" d="1"/>
      </p:scale>
      <p:origin x="0" y="-20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3978DBB-2E4C-4E2A-9ABB-7A1143873E2F}" type="datetimeFigureOut">
              <a:rPr lang="en-US" smtClean="0"/>
              <a:t>9/20/2021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637F73F-F9FC-4BDA-8547-AFA46820E72E}" type="slidenum">
              <a:rPr lang="en-US" smtClean="0"/>
              <a:t>‹#›</a:t>
            </a:fld>
            <a:endParaRPr lang="en-US"/>
          </a:p>
        </p:txBody>
      </p:sp>
    </p:spTree>
    <p:extLst>
      <p:ext uri="{BB962C8B-B14F-4D97-AF65-F5344CB8AC3E}">
        <p14:creationId xmlns:p14="http://schemas.microsoft.com/office/powerpoint/2010/main" val="1175224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60041B-4076-4878-B662-E1B1F7AD82ED}" type="datetimeFigureOut">
              <a:rPr lang="en-US" smtClean="0"/>
              <a:t>9/20/2021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58C289-3177-48DF-85CF-B26644EDC2FA}" type="slidenum">
              <a:rPr lang="en-US" smtClean="0"/>
              <a:t>‹#›</a:t>
            </a:fld>
            <a:endParaRPr lang="en-US"/>
          </a:p>
        </p:txBody>
      </p:sp>
    </p:spTree>
    <p:extLst>
      <p:ext uri="{BB962C8B-B14F-4D97-AF65-F5344CB8AC3E}">
        <p14:creationId xmlns:p14="http://schemas.microsoft.com/office/powerpoint/2010/main" val="370821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Audio 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Criminal justice reform is a topic that is gaining traction across the country. Many states have decided that incarcerating offenders convicted of nonviolent crimes, particularly drug possession, is not only ineffective in preventing serious crime, but is also expensive. </a:t>
            </a:r>
            <a:r>
              <a:rPr lang="en-US" sz="1800">
                <a:effectLst/>
                <a:latin typeface="Times New Roman" panose="02020603050405020304" pitchFamily="18" charset="0"/>
                <a:ea typeface="Times New Roman" panose="02020603050405020304" pitchFamily="18" charset="0"/>
              </a:rPr>
              <a:t>States are enacting reforms in their laws that seek to reduce prison sentences and the resulting public expenditures.</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D58C289-3177-48DF-85CF-B26644EDC2FA}" type="slidenum">
              <a:rPr lang="en-US" smtClean="0"/>
              <a:t>1</a:t>
            </a:fld>
            <a:endParaRPr lang="en-US"/>
          </a:p>
        </p:txBody>
      </p:sp>
    </p:spTree>
    <p:extLst>
      <p:ext uri="{BB962C8B-B14F-4D97-AF65-F5344CB8AC3E}">
        <p14:creationId xmlns:p14="http://schemas.microsoft.com/office/powerpoint/2010/main" val="88866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3B6FC6-A19A-41B2-A647-20FAD6F53DA2}" type="datetime1">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D0A84-014A-4E49-9FBE-330C529EB3A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2652E6-F19C-4F0A-A1BE-AD069CC2751A}" type="datetime1">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D0A84-014A-4E49-9FBE-330C529EB3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18D2861-651B-4777-9999-476F7841A089}" type="datetime1">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D0A84-014A-4E49-9FBE-330C529EB3A2}"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51370-E090-449E-BCFC-2F1B437E9C8B}" type="datetime1">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D0A84-014A-4E49-9FBE-330C529EB3A2}"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7DBB8F-C9D4-4CBF-82D4-6EDD4EF119F7}" type="datetime1">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D0A84-014A-4E49-9FBE-330C529EB3A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CC4734F-1F96-43D3-A45F-20E661A4BB3E}" type="datetime1">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D0A84-014A-4E49-9FBE-330C529EB3A2}"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A9FE28-6A3C-4A44-8844-87C36340CA66}" type="datetime1">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D0A84-014A-4E49-9FBE-330C529EB3A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FA3CC1-0AF6-4086-8BB7-E2E4A50B6C67}" type="datetime1">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D0A84-014A-4E49-9FBE-330C529EB3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B3C1657-2893-4A02-B20F-7D9818B681CC}" type="datetime1">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FD0A84-014A-4E49-9FBE-330C529EB3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10BD110-598B-4370-B97D-79AA1CD139BB}" type="datetime1">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D0A84-014A-4E49-9FBE-330C529EB3A2}"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71C954-1884-4878-9B1C-761FEC9E4A58}" type="datetime1">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D0A84-014A-4E49-9FBE-330C529EB3A2}"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D29F34E-F3B7-4741-833A-F3C2AF3B0CE3}" type="datetime1">
              <a:rPr lang="en-US" smtClean="0"/>
              <a:t>9/20/2021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9FD0A84-014A-4E49-9FBE-330C529EB3A2}"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304800" y="381000"/>
            <a:ext cx="2076209"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Chapter 3</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Subtitle 2"/>
          <p:cNvSpPr>
            <a:spLocks noGrp="1"/>
          </p:cNvSpPr>
          <p:nvPr>
            <p:ph type="subTitle" idx="1"/>
          </p:nvPr>
        </p:nvSpPr>
        <p:spPr>
          <a:xfrm>
            <a:off x="1371600" y="2286000"/>
            <a:ext cx="6400800" cy="2209800"/>
          </a:xfrm>
        </p:spPr>
        <p:txBody>
          <a:bodyPr>
            <a:noAutofit/>
          </a:bodyPr>
          <a:lstStyle/>
          <a:p>
            <a:r>
              <a:rPr lang="en-US" sz="4400" b="1" dirty="0"/>
              <a:t>Introduction to Criminal Justice</a:t>
            </a:r>
          </a:p>
          <a:p>
            <a:r>
              <a:rPr lang="en-US" sz="4400" b="1" dirty="0"/>
              <a:t>A Brief Edition</a:t>
            </a:r>
          </a:p>
        </p:txBody>
      </p:sp>
      <p:sp>
        <p:nvSpPr>
          <p:cNvPr id="4" name="Subtitle 2"/>
          <p:cNvSpPr txBox="1">
            <a:spLocks/>
          </p:cNvSpPr>
          <p:nvPr/>
        </p:nvSpPr>
        <p:spPr>
          <a:xfrm>
            <a:off x="1371600" y="4724400"/>
            <a:ext cx="6400800" cy="7239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dirty="0">
                <a:solidFill>
                  <a:schemeClr val="tx1"/>
                </a:solidFill>
              </a:rPr>
              <a:t>John Randolph Fuller</a:t>
            </a:r>
          </a:p>
          <a:p>
            <a:r>
              <a:rPr lang="en-US" sz="2400" b="1" dirty="0">
                <a:solidFill>
                  <a:schemeClr val="tx1"/>
                </a:solidFill>
              </a:rPr>
              <a:t>Oxford University Press</a:t>
            </a:r>
          </a:p>
        </p:txBody>
      </p:sp>
      <p:pic>
        <p:nvPicPr>
          <p:cNvPr id="15" name="Audio 14">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pic>
        <p:nvPicPr>
          <p:cNvPr id="6" name="Picture 5" title="Oxford University Pres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0281" y="457200"/>
            <a:ext cx="2616519" cy="1021760"/>
          </a:xfrm>
          <a:prstGeom prst="rect">
            <a:avLst/>
          </a:prstGeom>
        </p:spPr>
      </p:pic>
      <p:sp>
        <p:nvSpPr>
          <p:cNvPr id="7" name="Rectangle 6"/>
          <p:cNvSpPr/>
          <p:nvPr/>
        </p:nvSpPr>
        <p:spPr>
          <a:xfrm>
            <a:off x="228600" y="6096000"/>
            <a:ext cx="2514600" cy="430887"/>
          </a:xfrm>
          <a:prstGeom prst="rect">
            <a:avLst/>
          </a:prstGeom>
        </p:spPr>
        <p:txBody>
          <a:bodyPr wrap="square">
            <a:spAutoFit/>
          </a:bodyPr>
          <a:lstStyle/>
          <a:p>
            <a:r>
              <a:rPr lang="en-US" sz="1100" b="1" dirty="0">
                <a:latin typeface="Arial" pitchFamily="34" charset="0"/>
                <a:cs typeface="Arial" pitchFamily="34" charset="0"/>
              </a:rPr>
              <a:t>Oxford University Press:  </a:t>
            </a:r>
          </a:p>
          <a:p>
            <a:r>
              <a:rPr lang="en-US" sz="1100" i="1" dirty="0">
                <a:latin typeface="Arial" pitchFamily="34" charset="0"/>
                <a:cs typeface="Arial" pitchFamily="34" charset="0"/>
              </a:rPr>
              <a:t>Not for profit. All for education.</a:t>
            </a:r>
            <a:endParaRPr lang="en-US" sz="1100" dirty="0">
              <a:latin typeface="Arial" pitchFamily="34" charset="0"/>
              <a:cs typeface="Arial" pitchFamily="34" charset="0"/>
            </a:endParaRPr>
          </a:p>
        </p:txBody>
      </p:sp>
    </p:spTree>
    <p:extLst>
      <p:ext uri="{BB962C8B-B14F-4D97-AF65-F5344CB8AC3E}">
        <p14:creationId xmlns:p14="http://schemas.microsoft.com/office/powerpoint/2010/main" val="2281060535"/>
      </p:ext>
    </p:extLst>
  </p:cSld>
  <p:clrMapOvr>
    <a:masterClrMapping/>
  </p:clrMapOvr>
  <mc:AlternateContent xmlns:mc="http://schemas.openxmlformats.org/markup-compatibility/2006" xmlns:p14="http://schemas.microsoft.com/office/powerpoint/2010/main">
    <mc:Choice Requires="p14">
      <p:transition spd="slow" p14:dur="2000" advTm="29462"/>
    </mc:Choice>
    <mc:Fallback xmlns="">
      <p:transition spd="slow" advTm="29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457200"/>
            <a:ext cx="7793038" cy="1143000"/>
          </a:xfrm>
        </p:spPr>
        <p:txBody>
          <a:bodyPr>
            <a:normAutofit/>
          </a:bodyPr>
          <a:lstStyle/>
          <a:p>
            <a:pPr algn="l"/>
            <a:r>
              <a:rPr lang="en-US" sz="2000" b="1" dirty="0">
                <a:effectLst>
                  <a:outerShdw blurRad="38100" dist="38100" dir="2700000" algn="tl">
                    <a:srgbClr val="000000">
                      <a:alpha val="43137"/>
                    </a:srgbClr>
                  </a:outerShdw>
                </a:effectLst>
              </a:rPr>
              <a:t>Sources of Law</a:t>
            </a:r>
            <a:br>
              <a:rPr lang="en-US" dirty="0"/>
            </a:br>
            <a:r>
              <a:rPr lang="en-US" dirty="0"/>
              <a:t>Constitutions</a:t>
            </a:r>
            <a:endParaRPr lang="en-US" dirty="0">
              <a:solidFill>
                <a:schemeClr val="tx1"/>
              </a:solidFill>
            </a:endParaRPr>
          </a:p>
        </p:txBody>
      </p:sp>
      <p:sp>
        <p:nvSpPr>
          <p:cNvPr id="3" name="Content Placeholder 2"/>
          <p:cNvSpPr>
            <a:spLocks noGrp="1"/>
          </p:cNvSpPr>
          <p:nvPr>
            <p:ph idx="1"/>
          </p:nvPr>
        </p:nvSpPr>
        <p:spPr>
          <a:xfrm>
            <a:off x="762000" y="2362200"/>
            <a:ext cx="7239000" cy="4495800"/>
          </a:xfrm>
        </p:spPr>
        <p:txBody>
          <a:bodyPr>
            <a:normAutofit/>
          </a:bodyPr>
          <a:lstStyle/>
          <a:p>
            <a:pPr>
              <a:spcBef>
                <a:spcPct val="50000"/>
              </a:spcBef>
            </a:pPr>
            <a:r>
              <a:rPr lang="en-US" dirty="0"/>
              <a:t>Constitutions express the will of the people.</a:t>
            </a:r>
          </a:p>
          <a:p>
            <a:pPr>
              <a:spcBef>
                <a:spcPct val="50000"/>
              </a:spcBef>
            </a:pPr>
            <a:r>
              <a:rPr lang="en-US" dirty="0"/>
              <a:t>The US Constitution binds legislators, societal institutions, and the citizens to a system of government and laws.</a:t>
            </a:r>
          </a:p>
          <a:p>
            <a:pPr>
              <a:spcBef>
                <a:spcPct val="50000"/>
              </a:spcBef>
            </a:pPr>
            <a:r>
              <a:rPr lang="en-US" dirty="0"/>
              <a:t>Although the U.S. Constitution does not proscribe many behaviors, it sets out some broad values that cannot be abridged by the criminal law.</a:t>
            </a:r>
          </a:p>
        </p:txBody>
      </p:sp>
      <p:sp>
        <p:nvSpPr>
          <p:cNvPr id="8" name="Slide Number Placeholder 7">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10</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2302289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57200"/>
            <a:ext cx="7793038" cy="1143000"/>
          </a:xfrm>
        </p:spPr>
        <p:txBody>
          <a:bodyPr>
            <a:normAutofit/>
          </a:bodyPr>
          <a:lstStyle/>
          <a:p>
            <a:pPr algn="l"/>
            <a:r>
              <a:rPr lang="en-US" sz="2000" b="1" dirty="0">
                <a:effectLst>
                  <a:outerShdw blurRad="38100" dist="38100" dir="2700000" algn="tl">
                    <a:srgbClr val="000000">
                      <a:alpha val="43137"/>
                    </a:srgbClr>
                  </a:outerShdw>
                </a:effectLst>
              </a:rPr>
              <a:t>Sources of Law</a:t>
            </a:r>
            <a:br>
              <a:rPr lang="en-US" dirty="0"/>
            </a:br>
            <a:r>
              <a:rPr lang="en-US" dirty="0"/>
              <a:t>Statutes</a:t>
            </a:r>
            <a:endParaRPr lang="en-US" dirty="0">
              <a:solidFill>
                <a:schemeClr val="tx1"/>
              </a:solidFill>
            </a:endParaRPr>
          </a:p>
        </p:txBody>
      </p:sp>
      <p:sp>
        <p:nvSpPr>
          <p:cNvPr id="3" name="Content Placeholder 2"/>
          <p:cNvSpPr>
            <a:spLocks noGrp="1"/>
          </p:cNvSpPr>
          <p:nvPr>
            <p:ph idx="1"/>
          </p:nvPr>
        </p:nvSpPr>
        <p:spPr>
          <a:xfrm>
            <a:off x="485888" y="2360111"/>
            <a:ext cx="7010400" cy="4449763"/>
          </a:xfrm>
        </p:spPr>
        <p:txBody>
          <a:bodyPr>
            <a:normAutofit/>
          </a:bodyPr>
          <a:lstStyle/>
          <a:p>
            <a:pPr>
              <a:spcBef>
                <a:spcPct val="50000"/>
              </a:spcBef>
            </a:pPr>
            <a:r>
              <a:rPr lang="en-US" b="1" dirty="0"/>
              <a:t>Statute</a:t>
            </a:r>
            <a:r>
              <a:rPr lang="en-US" dirty="0"/>
              <a:t>—A law enacted by a legislature.</a:t>
            </a:r>
          </a:p>
          <a:p>
            <a:pPr>
              <a:spcBef>
                <a:spcPct val="50000"/>
              </a:spcBef>
            </a:pPr>
            <a:r>
              <a:rPr lang="en-US" dirty="0"/>
              <a:t>Legislative bodies have developed the common law into specific statutes proscribing criminal behavior.</a:t>
            </a:r>
          </a:p>
          <a:p>
            <a:pPr>
              <a:spcBef>
                <a:spcPct val="50000"/>
              </a:spcBef>
            </a:pPr>
            <a:r>
              <a:rPr lang="en-US" dirty="0"/>
              <a:t>Published in </a:t>
            </a:r>
            <a:r>
              <a:rPr lang="en-US" b="1" dirty="0"/>
              <a:t>penal codes</a:t>
            </a:r>
            <a:r>
              <a:rPr lang="en-US" dirty="0"/>
              <a:t>, statutes fit the principles of predictability, reliability, efficiency, and equality better than the doctrine of precedent.</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11</a:t>
            </a:fld>
            <a:endParaRPr lang="en-US"/>
          </a:p>
        </p:txBody>
      </p:sp>
      <p:sp>
        <p:nvSpPr>
          <p:cNvPr id="7"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760497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57200"/>
            <a:ext cx="7793038" cy="1143000"/>
          </a:xfrm>
        </p:spPr>
        <p:txBody>
          <a:bodyPr>
            <a:normAutofit/>
          </a:bodyPr>
          <a:lstStyle/>
          <a:p>
            <a:pPr algn="l"/>
            <a:r>
              <a:rPr lang="en-US" sz="2000" b="1" dirty="0">
                <a:effectLst>
                  <a:outerShdw blurRad="38100" dist="38100" dir="2700000" algn="tl">
                    <a:srgbClr val="000000">
                      <a:alpha val="43137"/>
                    </a:srgbClr>
                  </a:outerShdw>
                </a:effectLst>
              </a:rPr>
              <a:t>Sources of Law</a:t>
            </a:r>
            <a:br>
              <a:rPr lang="en-US" dirty="0"/>
            </a:br>
            <a:r>
              <a:rPr lang="en-US" dirty="0"/>
              <a:t>Case Law</a:t>
            </a:r>
            <a:endParaRPr lang="en-US" dirty="0">
              <a:solidFill>
                <a:schemeClr val="tx1"/>
              </a:solidFill>
            </a:endParaRPr>
          </a:p>
        </p:txBody>
      </p:sp>
      <p:sp>
        <p:nvSpPr>
          <p:cNvPr id="151561" name="Rectangle 9"/>
          <p:cNvSpPr>
            <a:spLocks noGrp="1" noChangeArrowheads="1"/>
          </p:cNvSpPr>
          <p:nvPr>
            <p:ph type="body" idx="1"/>
          </p:nvPr>
        </p:nvSpPr>
        <p:spPr>
          <a:xfrm>
            <a:off x="533400" y="2500488"/>
            <a:ext cx="7391400" cy="4114800"/>
          </a:xfrm>
        </p:spPr>
        <p:txBody>
          <a:bodyPr lIns="0" tIns="0" rIns="0" bIns="0">
            <a:normAutofit lnSpcReduction="10000"/>
          </a:bodyPr>
          <a:lstStyle/>
          <a:p>
            <a:pPr>
              <a:spcBef>
                <a:spcPct val="50000"/>
              </a:spcBef>
            </a:pPr>
            <a:r>
              <a:rPr lang="en-US" sz="3400" dirty="0"/>
              <a:t>The published decisions of courts that create new interpretations of the law and can be cited as precedent.</a:t>
            </a:r>
          </a:p>
          <a:p>
            <a:pPr>
              <a:spcBef>
                <a:spcPct val="50000"/>
              </a:spcBef>
            </a:pPr>
            <a:r>
              <a:rPr lang="en-US" sz="3400" dirty="0"/>
              <a:t>Depends on the principle of precedent and influenced by jurisdiction.</a:t>
            </a:r>
          </a:p>
          <a:p>
            <a:pPr>
              <a:spcBef>
                <a:spcPct val="50000"/>
              </a:spcBef>
            </a:pPr>
            <a:r>
              <a:rPr lang="en-US" sz="3400" dirty="0"/>
              <a:t>Comes from previous judicial decisions.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12</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333643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28600" y="381000"/>
            <a:ext cx="8686800" cy="1143000"/>
          </a:xfrm>
        </p:spPr>
        <p:txBody>
          <a:bodyPr>
            <a:normAutofit fontScale="90000"/>
          </a:bodyPr>
          <a:lstStyle/>
          <a:p>
            <a:pPr algn="l"/>
            <a:r>
              <a:rPr lang="en-US" b="1" dirty="0">
                <a:effectLst>
                  <a:outerShdw blurRad="38100" dist="38100" dir="2700000" algn="tl">
                    <a:srgbClr val="000000">
                      <a:alpha val="43137"/>
                    </a:srgbClr>
                  </a:outerShdw>
                </a:effectLst>
              </a:rPr>
              <a:t>Sources of Law</a:t>
            </a:r>
            <a:br>
              <a:rPr lang="en-US" dirty="0"/>
            </a:br>
            <a:r>
              <a:rPr lang="en-US" dirty="0"/>
              <a:t>Administrative Rules &amp; Executive Orders</a:t>
            </a:r>
            <a:endParaRPr lang="en-US" dirty="0">
              <a:solidFill>
                <a:schemeClr val="tx1"/>
              </a:solidFill>
            </a:endParaRPr>
          </a:p>
        </p:txBody>
      </p:sp>
      <p:sp>
        <p:nvSpPr>
          <p:cNvPr id="137226" name="Rectangle 10"/>
          <p:cNvSpPr>
            <a:spLocks noGrp="1" noChangeArrowheads="1"/>
          </p:cNvSpPr>
          <p:nvPr>
            <p:ph type="body" idx="1"/>
          </p:nvPr>
        </p:nvSpPr>
        <p:spPr>
          <a:xfrm>
            <a:off x="1336878" y="2057400"/>
            <a:ext cx="6477000" cy="4419600"/>
          </a:xfrm>
        </p:spPr>
        <p:txBody>
          <a:bodyPr>
            <a:noAutofit/>
          </a:bodyPr>
          <a:lstStyle/>
          <a:p>
            <a:pPr>
              <a:spcBef>
                <a:spcPts val="2000"/>
              </a:spcBef>
            </a:pPr>
            <a:r>
              <a:rPr lang="en-US" sz="2400" dirty="0"/>
              <a:t>Health, environment, customs, and parole agencies have the authority to enact rules that limit the freedoms of individuals within their influence.</a:t>
            </a:r>
          </a:p>
          <a:p>
            <a:pPr>
              <a:spcBef>
                <a:spcPts val="2000"/>
              </a:spcBef>
            </a:pPr>
            <a:r>
              <a:rPr lang="en-US" sz="2400" dirty="0"/>
              <a:t>Sometimes administrative rules overlap with criminal statutes or constitutional rights and end up being contested in court.</a:t>
            </a:r>
          </a:p>
          <a:p>
            <a:pPr>
              <a:spcBef>
                <a:spcPts val="2000"/>
              </a:spcBef>
            </a:pPr>
            <a:r>
              <a:rPr lang="en-US" sz="2400" dirty="0"/>
              <a:t>An example: rules specifying victim services.</a:t>
            </a:r>
          </a:p>
          <a:p>
            <a:pPr>
              <a:spcBef>
                <a:spcPts val="2000"/>
              </a:spcBef>
            </a:pPr>
            <a:endParaRPr lang="en-US" sz="24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13</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425647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57200"/>
            <a:ext cx="7793038" cy="1143000"/>
          </a:xfrm>
        </p:spPr>
        <p:txBody>
          <a:bodyPr>
            <a:normAutofit/>
          </a:bodyPr>
          <a:lstStyle/>
          <a:p>
            <a:pPr algn="l"/>
            <a:r>
              <a:rPr lang="en-US" b="1" dirty="0">
                <a:effectLst>
                  <a:outerShdw blurRad="38100" dist="38100" dir="2700000" algn="tl">
                    <a:srgbClr val="000000">
                      <a:alpha val="43137"/>
                    </a:srgbClr>
                  </a:outerShdw>
                </a:effectLst>
              </a:rPr>
              <a:t>Types of Law (1)</a:t>
            </a:r>
            <a:endParaRPr lang="en-US" b="1" dirty="0">
              <a:solidFill>
                <a:schemeClr val="tx1"/>
              </a:solidFill>
              <a:effectLst>
                <a:outerShdw blurRad="38100" dist="38100" dir="2700000" algn="tl">
                  <a:srgbClr val="000000">
                    <a:alpha val="43137"/>
                  </a:srgbClr>
                </a:outerShdw>
              </a:effectLst>
            </a:endParaRPr>
          </a:p>
        </p:txBody>
      </p:sp>
      <p:sp>
        <p:nvSpPr>
          <p:cNvPr id="149507" name="Rectangle 3"/>
          <p:cNvSpPr>
            <a:spLocks noGrp="1" noChangeArrowheads="1"/>
          </p:cNvSpPr>
          <p:nvPr>
            <p:ph type="body" idx="1"/>
          </p:nvPr>
        </p:nvSpPr>
        <p:spPr>
          <a:xfrm>
            <a:off x="1981200" y="2286000"/>
            <a:ext cx="5257800" cy="3581400"/>
          </a:xfrm>
        </p:spPr>
        <p:txBody>
          <a:bodyPr lIns="0" tIns="0" rIns="0" bIns="0"/>
          <a:lstStyle/>
          <a:p>
            <a:r>
              <a:rPr lang="en-US" sz="3400" b="1" dirty="0"/>
              <a:t>Criminal law</a:t>
            </a:r>
          </a:p>
          <a:p>
            <a:r>
              <a:rPr lang="en-US" sz="3400" b="1" dirty="0"/>
              <a:t>Civil law</a:t>
            </a:r>
          </a:p>
          <a:p>
            <a:r>
              <a:rPr lang="en-US" sz="3400" b="1" dirty="0"/>
              <a:t>Substantive law</a:t>
            </a:r>
          </a:p>
          <a:p>
            <a:r>
              <a:rPr lang="en-US" sz="3400" b="1" dirty="0"/>
              <a:t>Procedural law</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14</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90490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57200"/>
            <a:ext cx="7793038" cy="1143000"/>
          </a:xfrm>
        </p:spPr>
        <p:txBody>
          <a:bodyPr>
            <a:normAutofit/>
          </a:bodyPr>
          <a:lstStyle/>
          <a:p>
            <a:pPr algn="l"/>
            <a:r>
              <a:rPr lang="en-US" b="1" dirty="0">
                <a:effectLst>
                  <a:outerShdw blurRad="38100" dist="38100" dir="2700000" algn="tl">
                    <a:srgbClr val="000000">
                      <a:alpha val="43137"/>
                    </a:srgbClr>
                  </a:outerShdw>
                </a:effectLst>
              </a:rPr>
              <a:t>Types of Law (2)</a:t>
            </a:r>
            <a:endParaRPr lang="en-US" b="1" dirty="0">
              <a:solidFill>
                <a:schemeClr val="tx1"/>
              </a:solidFill>
              <a:effectLst>
                <a:outerShdw blurRad="38100" dist="38100" dir="2700000" algn="tl">
                  <a:srgbClr val="000000">
                    <a:alpha val="43137"/>
                  </a:srgbClr>
                </a:outerShdw>
              </a:effectLst>
            </a:endParaRPr>
          </a:p>
        </p:txBody>
      </p:sp>
      <p:sp>
        <p:nvSpPr>
          <p:cNvPr id="138243" name="Rectangle 3"/>
          <p:cNvSpPr>
            <a:spLocks noGrp="1" noChangeArrowheads="1"/>
          </p:cNvSpPr>
          <p:nvPr>
            <p:ph type="body" idx="1"/>
          </p:nvPr>
        </p:nvSpPr>
        <p:spPr>
          <a:xfrm>
            <a:off x="304800" y="2310063"/>
            <a:ext cx="8534400" cy="4572000"/>
          </a:xfrm>
        </p:spPr>
        <p:txBody>
          <a:bodyPr>
            <a:normAutofit/>
          </a:bodyPr>
          <a:lstStyle/>
          <a:p>
            <a:pPr marL="401638" indent="0">
              <a:buFont typeface="Wingdings" pitchFamily="2" charset="2"/>
              <a:buNone/>
            </a:pPr>
            <a:r>
              <a:rPr lang="en-US" sz="3400" dirty="0"/>
              <a:t>Three criteria determine which behaviors are made criminal:</a:t>
            </a:r>
          </a:p>
          <a:p>
            <a:pPr marL="401638" indent="-401638"/>
            <a:r>
              <a:rPr lang="en-US" sz="3400" dirty="0"/>
              <a:t>The enforceability of the law</a:t>
            </a:r>
          </a:p>
          <a:p>
            <a:pPr marL="401638" indent="-401638"/>
            <a:r>
              <a:rPr lang="en-US" sz="3400" dirty="0"/>
              <a:t>The effects of the law</a:t>
            </a:r>
          </a:p>
          <a:p>
            <a:pPr marL="401638" indent="-401638"/>
            <a:r>
              <a:rPr lang="en-US" sz="3400" dirty="0"/>
              <a:t>The existence of other means to protect society against undesirable behavior</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15</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396152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57200"/>
            <a:ext cx="7793038" cy="1143000"/>
          </a:xfrm>
        </p:spPr>
        <p:txBody>
          <a:bodyPr>
            <a:normAutofit/>
          </a:bodyPr>
          <a:lstStyle/>
          <a:p>
            <a:pPr algn="l"/>
            <a:r>
              <a:rPr lang="en-US" sz="2000" b="1" dirty="0">
                <a:effectLst>
                  <a:outerShdw blurRad="38100" dist="38100" dir="2700000" algn="tl">
                    <a:srgbClr val="000000">
                      <a:alpha val="43137"/>
                    </a:srgbClr>
                  </a:outerShdw>
                </a:effectLst>
              </a:rPr>
              <a:t>Types of Law</a:t>
            </a:r>
            <a:br>
              <a:rPr lang="en-US" dirty="0"/>
            </a:br>
            <a:r>
              <a:rPr lang="en-US" dirty="0"/>
              <a:t>Civil Law (1)</a:t>
            </a:r>
            <a:endParaRPr lang="en-US" dirty="0">
              <a:solidFill>
                <a:schemeClr val="tx1"/>
              </a:solidFill>
            </a:endParaRPr>
          </a:p>
        </p:txBody>
      </p:sp>
      <p:sp>
        <p:nvSpPr>
          <p:cNvPr id="139267" name="Rectangle 3">
            <a:extLst>
              <a:ext uri="{C183D7F6-B498-43B3-948B-1728B52AA6E4}">
                <adec:decorative xmlns:adec="http://schemas.microsoft.com/office/drawing/2017/decorative" val="0"/>
              </a:ext>
            </a:extLst>
          </p:cNvPr>
          <p:cNvSpPr>
            <a:spLocks noGrp="1" noChangeArrowheads="1"/>
          </p:cNvSpPr>
          <p:nvPr>
            <p:ph type="body" idx="1"/>
          </p:nvPr>
        </p:nvSpPr>
        <p:spPr>
          <a:xfrm>
            <a:off x="409688" y="2286000"/>
            <a:ext cx="8277112" cy="4572000"/>
          </a:xfrm>
        </p:spPr>
        <p:txBody>
          <a:bodyPr/>
          <a:lstStyle/>
          <a:p>
            <a:pPr>
              <a:spcBef>
                <a:spcPct val="50000"/>
              </a:spcBef>
            </a:pPr>
            <a:r>
              <a:rPr lang="en-US" sz="3400" dirty="0"/>
              <a:t>Cases are between two individuals.</a:t>
            </a:r>
          </a:p>
          <a:p>
            <a:pPr>
              <a:spcBef>
                <a:spcPct val="50000"/>
              </a:spcBef>
            </a:pPr>
            <a:r>
              <a:rPr lang="en-US" sz="3400" dirty="0"/>
              <a:t>Sentences involve money damages, not incarceration.</a:t>
            </a:r>
          </a:p>
          <a:p>
            <a:pPr>
              <a:spcBef>
                <a:spcPct val="50000"/>
              </a:spcBef>
            </a:pPr>
            <a:r>
              <a:rPr lang="en-US" sz="3400" dirty="0"/>
              <a:t>Covers contracts, personal property, maritime law, and commercial law</a:t>
            </a:r>
            <a:endParaRPr lang="en-US" sz="3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16</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2575956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457200"/>
            <a:ext cx="7793038" cy="1143000"/>
          </a:xfrm>
        </p:spPr>
        <p:txBody>
          <a:bodyPr>
            <a:normAutofit/>
          </a:bodyPr>
          <a:lstStyle/>
          <a:p>
            <a:pPr algn="l"/>
            <a:r>
              <a:rPr lang="en-US" sz="2000" b="1" dirty="0">
                <a:effectLst>
                  <a:outerShdw blurRad="38100" dist="38100" dir="2700000" algn="tl">
                    <a:srgbClr val="000000">
                      <a:alpha val="43137"/>
                    </a:srgbClr>
                  </a:outerShdw>
                </a:effectLst>
              </a:rPr>
              <a:t>Types of Law</a:t>
            </a:r>
            <a:br>
              <a:rPr lang="en-US" dirty="0"/>
            </a:br>
            <a:r>
              <a:rPr lang="en-US" dirty="0"/>
              <a:t>Civil Law (2)</a:t>
            </a:r>
            <a:endParaRPr lang="en-US" dirty="0">
              <a:solidFill>
                <a:schemeClr val="tx1"/>
              </a:solidFill>
            </a:endParaRPr>
          </a:p>
        </p:txBody>
      </p:sp>
      <p:sp>
        <p:nvSpPr>
          <p:cNvPr id="140297" name="Rectangle 9"/>
          <p:cNvSpPr>
            <a:spLocks noGrp="1" noChangeArrowheads="1"/>
          </p:cNvSpPr>
          <p:nvPr>
            <p:ph type="body" idx="1"/>
          </p:nvPr>
        </p:nvSpPr>
        <p:spPr>
          <a:xfrm>
            <a:off x="381000" y="2378242"/>
            <a:ext cx="8305800" cy="4114800"/>
          </a:xfrm>
        </p:spPr>
        <p:txBody>
          <a:bodyPr/>
          <a:lstStyle/>
          <a:p>
            <a:pPr>
              <a:spcBef>
                <a:spcPts val="2000"/>
              </a:spcBef>
            </a:pPr>
            <a:r>
              <a:rPr lang="en-US" sz="3400" b="1" dirty="0"/>
              <a:t>Tort law</a:t>
            </a:r>
            <a:r>
              <a:rPr lang="en-US" sz="3400" dirty="0"/>
              <a:t> covers personal wrongs and damage and includes libel, slander, assault, trespass, and negligence.</a:t>
            </a:r>
          </a:p>
          <a:p>
            <a:pPr>
              <a:spcBef>
                <a:spcPts val="2000"/>
              </a:spcBef>
            </a:pPr>
            <a:r>
              <a:rPr lang="en-US" b="1" dirty="0"/>
              <a:t>Double jeopardy</a:t>
            </a:r>
            <a:r>
              <a:rPr lang="en-US" dirty="0"/>
              <a:t> does not preclude a victim from suing for private damages after the criminal trial has concluded.</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17</a:t>
            </a:fld>
            <a:endParaRPr lang="en-US"/>
          </a:p>
        </p:txBody>
      </p:sp>
      <p:sp>
        <p:nvSpPr>
          <p:cNvPr id="7"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637708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57200"/>
            <a:ext cx="7793038" cy="1143000"/>
          </a:xfrm>
        </p:spPr>
        <p:txBody>
          <a:bodyPr>
            <a:normAutofit/>
          </a:bodyPr>
          <a:lstStyle/>
          <a:p>
            <a:pPr algn="l"/>
            <a:r>
              <a:rPr lang="en-US" sz="2200" b="1" dirty="0">
                <a:effectLst>
                  <a:outerShdw blurRad="38100" dist="38100" dir="2700000" algn="tl">
                    <a:srgbClr val="000000">
                      <a:alpha val="43137"/>
                    </a:srgbClr>
                  </a:outerShdw>
                </a:effectLst>
              </a:rPr>
              <a:t>Types of Law</a:t>
            </a:r>
            <a:br>
              <a:rPr lang="en-US" dirty="0"/>
            </a:br>
            <a:r>
              <a:rPr lang="en-US" dirty="0"/>
              <a:t>Substantive Law</a:t>
            </a:r>
            <a:endParaRPr lang="en-US" dirty="0">
              <a:solidFill>
                <a:schemeClr val="tx1"/>
              </a:solidFill>
            </a:endParaRPr>
          </a:p>
        </p:txBody>
      </p:sp>
      <p:sp>
        <p:nvSpPr>
          <p:cNvPr id="148490" name="Rectangle 10"/>
          <p:cNvSpPr>
            <a:spLocks noGrp="1" noChangeArrowheads="1"/>
          </p:cNvSpPr>
          <p:nvPr>
            <p:ph type="body" idx="1"/>
          </p:nvPr>
        </p:nvSpPr>
        <p:spPr>
          <a:xfrm>
            <a:off x="371588" y="2305810"/>
            <a:ext cx="8543812" cy="4191000"/>
          </a:xfrm>
        </p:spPr>
        <p:txBody>
          <a:bodyPr>
            <a:normAutofit/>
          </a:bodyPr>
          <a:lstStyle/>
          <a:p>
            <a:pPr>
              <a:spcBef>
                <a:spcPts val="2000"/>
              </a:spcBef>
            </a:pPr>
            <a:r>
              <a:rPr lang="en-US" dirty="0"/>
              <a:t>Law that describes which behaviors have been defined as criminal offenses.</a:t>
            </a:r>
          </a:p>
          <a:p>
            <a:pPr>
              <a:spcBef>
                <a:spcPts val="2000"/>
              </a:spcBef>
            </a:pPr>
            <a:r>
              <a:rPr lang="en-US" dirty="0"/>
              <a:t>Found in the criminal codes of the state and federal governments.</a:t>
            </a:r>
          </a:p>
          <a:p>
            <a:pPr>
              <a:spcBef>
                <a:spcPts val="2000"/>
              </a:spcBef>
            </a:pPr>
            <a:r>
              <a:rPr lang="en-US" dirty="0"/>
              <a:t>Specifies which behaviors are defined as crime.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18</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4088888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57200"/>
            <a:ext cx="7793038" cy="1143000"/>
          </a:xfrm>
        </p:spPr>
        <p:txBody>
          <a:bodyPr>
            <a:normAutofit/>
          </a:bodyPr>
          <a:lstStyle/>
          <a:p>
            <a:pPr algn="l"/>
            <a:r>
              <a:rPr lang="en-US" sz="2200" b="1" dirty="0">
                <a:effectLst>
                  <a:outerShdw blurRad="38100" dist="38100" dir="2700000" algn="tl">
                    <a:srgbClr val="000000">
                      <a:alpha val="43137"/>
                    </a:srgbClr>
                  </a:outerShdw>
                </a:effectLst>
              </a:rPr>
              <a:t>Types of Law</a:t>
            </a:r>
            <a:br>
              <a:rPr lang="en-US" dirty="0"/>
            </a:br>
            <a:r>
              <a:rPr lang="en-US" dirty="0"/>
              <a:t>Procedural Law</a:t>
            </a:r>
            <a:endParaRPr lang="en-US" dirty="0">
              <a:solidFill>
                <a:schemeClr val="tx1"/>
              </a:solidFill>
            </a:endParaRPr>
          </a:p>
        </p:txBody>
      </p:sp>
      <p:sp>
        <p:nvSpPr>
          <p:cNvPr id="150538" name="Rectangle 10"/>
          <p:cNvSpPr>
            <a:spLocks noGrp="1" noChangeArrowheads="1"/>
          </p:cNvSpPr>
          <p:nvPr>
            <p:ph type="body" idx="1"/>
          </p:nvPr>
        </p:nvSpPr>
        <p:spPr>
          <a:xfrm>
            <a:off x="381000" y="2514600"/>
            <a:ext cx="8382000" cy="4532313"/>
          </a:xfrm>
        </p:spPr>
        <p:txBody>
          <a:bodyPr>
            <a:normAutofit/>
          </a:bodyPr>
          <a:lstStyle/>
          <a:p>
            <a:pPr>
              <a:spcBef>
                <a:spcPct val="50000"/>
              </a:spcBef>
            </a:pPr>
            <a:r>
              <a:rPr lang="en-US" dirty="0"/>
              <a:t>Law that specifies how the criminal justice system is allowed to deal with those who break the law or are accused of breaking the law.</a:t>
            </a:r>
          </a:p>
          <a:p>
            <a:pPr>
              <a:spcBef>
                <a:spcPct val="50000"/>
              </a:spcBef>
            </a:pPr>
            <a:r>
              <a:rPr lang="en-US" dirty="0"/>
              <a:t>Specifies rules of arrest, search and seizure, rights to attorneys, and attorney/client privilege</a:t>
            </a:r>
          </a:p>
          <a:p>
            <a:pPr>
              <a:spcBef>
                <a:spcPct val="50000"/>
              </a:spcBef>
            </a:pPr>
            <a:r>
              <a:rPr lang="en-US" dirty="0"/>
              <a:t>Change with the creation of new case precedents, new laws, or new court opinions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19</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145927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l"/>
            <a:r>
              <a:rPr lang="en-US" b="1" dirty="0">
                <a:effectLst>
                  <a:outerShdw blurRad="38100" dist="38100" dir="2700000" algn="tl">
                    <a:srgbClr val="000000">
                      <a:alpha val="43137"/>
                    </a:srgbClr>
                  </a:outerShdw>
                </a:effectLst>
              </a:rPr>
              <a:t>THE DEVELOPMENT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OF THE CRIMINAL LAW</a:t>
            </a:r>
          </a:p>
        </p:txBody>
      </p:sp>
      <p:sp>
        <p:nvSpPr>
          <p:cNvPr id="28675" name="Rectangle 3"/>
          <p:cNvSpPr>
            <a:spLocks noGrp="1" noChangeArrowheads="1"/>
          </p:cNvSpPr>
          <p:nvPr>
            <p:ph type="body" idx="1"/>
          </p:nvPr>
        </p:nvSpPr>
        <p:spPr>
          <a:xfrm>
            <a:off x="838200" y="2484446"/>
            <a:ext cx="7086600" cy="4114800"/>
          </a:xfrm>
        </p:spPr>
        <p:txBody>
          <a:bodyPr>
            <a:normAutofit/>
          </a:bodyPr>
          <a:lstStyle/>
          <a:p>
            <a:pPr>
              <a:spcBef>
                <a:spcPts val="2000"/>
              </a:spcBef>
            </a:pPr>
            <a:r>
              <a:rPr lang="en-US" dirty="0"/>
              <a:t>The development of the criminal law has been episodic, uneven, and political.</a:t>
            </a:r>
          </a:p>
          <a:p>
            <a:pPr>
              <a:spcBef>
                <a:spcPts val="2000"/>
              </a:spcBef>
            </a:pPr>
            <a:r>
              <a:rPr lang="en-US" b="1" dirty="0"/>
              <a:t>rule of law</a:t>
            </a:r>
            <a:r>
              <a:rPr lang="en-US" dirty="0"/>
              <a:t>—In the context of criminal justice, the government cannot punish any individual without strict adherence to clear, fair, and defined rules, laws, and procedures. </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copyright Oxford University Press 2021 All rights reserved</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2</a:t>
            </a:fld>
            <a:endParaRPr lang="en-US"/>
          </a:p>
        </p:txBody>
      </p:sp>
    </p:spTree>
    <p:extLst>
      <p:ext uri="{BB962C8B-B14F-4D97-AF65-F5344CB8AC3E}">
        <p14:creationId xmlns:p14="http://schemas.microsoft.com/office/powerpoint/2010/main" val="185237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57200"/>
            <a:ext cx="7793038" cy="1143000"/>
          </a:xfrm>
        </p:spPr>
        <p:txBody>
          <a:bodyPr>
            <a:normAutofit/>
          </a:bodyPr>
          <a:lstStyle/>
          <a:p>
            <a:pPr algn="l"/>
            <a:r>
              <a:rPr lang="en-US" b="1" dirty="0">
                <a:effectLst>
                  <a:outerShdw blurRad="38100" dist="38100" dir="2700000" algn="tl">
                    <a:srgbClr val="000000">
                      <a:alpha val="43137"/>
                    </a:srgbClr>
                  </a:outerShdw>
                </a:effectLst>
              </a:rPr>
              <a:t>Types of Crime</a:t>
            </a:r>
            <a:endParaRPr lang="en-US" b="1" dirty="0">
              <a:solidFill>
                <a:schemeClr val="tx1"/>
              </a:solidFill>
              <a:effectLst>
                <a:outerShdw blurRad="38100" dist="38100" dir="2700000" algn="tl">
                  <a:srgbClr val="000000">
                    <a:alpha val="43137"/>
                  </a:srgbClr>
                </a:outerShdw>
              </a:effectLst>
            </a:endParaRPr>
          </a:p>
        </p:txBody>
      </p:sp>
      <p:sp>
        <p:nvSpPr>
          <p:cNvPr id="152579" name="Rectangle 3"/>
          <p:cNvSpPr>
            <a:spLocks noGrp="1" noChangeArrowheads="1"/>
          </p:cNvSpPr>
          <p:nvPr>
            <p:ph type="body" idx="1"/>
          </p:nvPr>
        </p:nvSpPr>
        <p:spPr>
          <a:xfrm>
            <a:off x="2209800" y="2627313"/>
            <a:ext cx="4724400" cy="2819400"/>
          </a:xfrm>
        </p:spPr>
        <p:txBody>
          <a:bodyPr lIns="0" tIns="0" rIns="0" bIns="0"/>
          <a:lstStyle/>
          <a:p>
            <a:r>
              <a:rPr lang="en-US" sz="3600" b="1" dirty="0"/>
              <a:t>Felonies</a:t>
            </a:r>
          </a:p>
          <a:p>
            <a:r>
              <a:rPr lang="en-US" sz="3600" b="1" dirty="0"/>
              <a:t>Misdemeanors</a:t>
            </a:r>
          </a:p>
          <a:p>
            <a:r>
              <a:rPr lang="en-US" sz="3600" b="1" dirty="0"/>
              <a:t>Inchoate offenses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20</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2678594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57200"/>
            <a:ext cx="7793038" cy="1143000"/>
          </a:xfrm>
        </p:spPr>
        <p:txBody>
          <a:bodyPr>
            <a:normAutofit/>
          </a:bodyPr>
          <a:lstStyle/>
          <a:p>
            <a:pPr algn="l"/>
            <a:r>
              <a:rPr lang="en-US" sz="2000" b="1" dirty="0">
                <a:effectLst>
                  <a:outerShdw blurRad="38100" dist="38100" dir="2700000" algn="tl">
                    <a:srgbClr val="000000">
                      <a:alpha val="43137"/>
                    </a:srgbClr>
                  </a:outerShdw>
                </a:effectLst>
              </a:rPr>
              <a:t>Types of Crime</a:t>
            </a:r>
            <a:br>
              <a:rPr lang="en-US" dirty="0"/>
            </a:br>
            <a:r>
              <a:rPr lang="en-US" dirty="0"/>
              <a:t>Felonies</a:t>
            </a:r>
            <a:endParaRPr lang="en-US" dirty="0">
              <a:solidFill>
                <a:schemeClr val="tx1"/>
              </a:solidFill>
            </a:endParaRPr>
          </a:p>
        </p:txBody>
      </p:sp>
      <p:sp>
        <p:nvSpPr>
          <p:cNvPr id="154632" name="Rectangle 8"/>
          <p:cNvSpPr>
            <a:spLocks noGrp="1" noChangeArrowheads="1"/>
          </p:cNvSpPr>
          <p:nvPr>
            <p:ph type="body" idx="1"/>
          </p:nvPr>
        </p:nvSpPr>
        <p:spPr>
          <a:xfrm>
            <a:off x="381000" y="2668763"/>
            <a:ext cx="8097838" cy="3581400"/>
          </a:xfrm>
        </p:spPr>
        <p:txBody>
          <a:bodyPr>
            <a:normAutofit/>
          </a:bodyPr>
          <a:lstStyle/>
          <a:p>
            <a:pPr>
              <a:spcBef>
                <a:spcPts val="2000"/>
              </a:spcBef>
            </a:pPr>
            <a:r>
              <a:rPr lang="en-US" dirty="0"/>
              <a:t>An offense punishable by a sentence of more than a year in state or federal prison and some-times by death. </a:t>
            </a:r>
          </a:p>
          <a:p>
            <a:pPr>
              <a:spcBef>
                <a:spcPts val="2000"/>
              </a:spcBef>
            </a:pPr>
            <a:r>
              <a:rPr lang="en-US" dirty="0"/>
              <a:t>Considered to be the most serious type of crime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21</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3605459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57200"/>
            <a:ext cx="7793038" cy="1143000"/>
          </a:xfrm>
        </p:spPr>
        <p:txBody>
          <a:bodyPr>
            <a:normAutofit/>
          </a:bodyPr>
          <a:lstStyle/>
          <a:p>
            <a:pPr algn="l"/>
            <a:r>
              <a:rPr lang="en-US" sz="2200" b="1" dirty="0">
                <a:effectLst>
                  <a:outerShdw blurRad="38100" dist="38100" dir="2700000" algn="tl">
                    <a:srgbClr val="000000">
                      <a:alpha val="43137"/>
                    </a:srgbClr>
                  </a:outerShdw>
                </a:effectLst>
              </a:rPr>
              <a:t>Types of Crime</a:t>
            </a:r>
            <a:br>
              <a:rPr lang="en-US" dirty="0"/>
            </a:br>
            <a:r>
              <a:rPr lang="en-US" dirty="0"/>
              <a:t>Misdemeanors</a:t>
            </a:r>
            <a:endParaRPr lang="en-US" dirty="0">
              <a:solidFill>
                <a:schemeClr val="tx1"/>
              </a:solidFill>
            </a:endParaRPr>
          </a:p>
        </p:txBody>
      </p:sp>
      <p:sp>
        <p:nvSpPr>
          <p:cNvPr id="155654" name="Rectangle 6"/>
          <p:cNvSpPr>
            <a:spLocks noGrp="1" noChangeArrowheads="1"/>
          </p:cNvSpPr>
          <p:nvPr>
            <p:ph type="body" idx="1"/>
          </p:nvPr>
        </p:nvSpPr>
        <p:spPr>
          <a:xfrm>
            <a:off x="266700" y="2514600"/>
            <a:ext cx="8610600" cy="4532313"/>
          </a:xfrm>
        </p:spPr>
        <p:txBody>
          <a:bodyPr>
            <a:normAutofit/>
          </a:bodyPr>
          <a:lstStyle/>
          <a:p>
            <a:pPr>
              <a:spcBef>
                <a:spcPts val="2000"/>
              </a:spcBef>
            </a:pPr>
            <a:r>
              <a:rPr lang="en-US" dirty="0"/>
              <a:t>A minor criminal offense punishable by a fine and/or jail time for up to one year. </a:t>
            </a:r>
          </a:p>
          <a:p>
            <a:pPr>
              <a:spcBef>
                <a:spcPts val="2000"/>
              </a:spcBef>
            </a:pPr>
            <a:r>
              <a:rPr lang="en-US" dirty="0"/>
              <a:t>Less-serious offenses than felonies and subject to lighter penalties</a:t>
            </a:r>
          </a:p>
          <a:p>
            <a:pPr>
              <a:spcBef>
                <a:spcPts val="2000"/>
              </a:spcBef>
            </a:pPr>
            <a:r>
              <a:rPr lang="en-US" dirty="0"/>
              <a:t>The actual practice in the application of the label “felony” or “misdemeanor” is sometimes inconsistent and problematic.</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22</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1444616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57200"/>
            <a:ext cx="7793038" cy="1143000"/>
          </a:xfrm>
        </p:spPr>
        <p:txBody>
          <a:bodyPr>
            <a:normAutofit/>
          </a:bodyPr>
          <a:lstStyle/>
          <a:p>
            <a:pPr algn="l"/>
            <a:r>
              <a:rPr lang="en-US" sz="2000" b="1" dirty="0">
                <a:effectLst>
                  <a:outerShdw blurRad="38100" dist="38100" dir="2700000" algn="tl">
                    <a:srgbClr val="000000">
                      <a:alpha val="43137"/>
                    </a:srgbClr>
                  </a:outerShdw>
                </a:effectLst>
              </a:rPr>
              <a:t>Types of Crime</a:t>
            </a:r>
            <a:br>
              <a:rPr lang="en-US" dirty="0"/>
            </a:br>
            <a:r>
              <a:rPr lang="en-US" dirty="0"/>
              <a:t>Inchoate Offenses</a:t>
            </a:r>
            <a:endParaRPr lang="en-US" dirty="0">
              <a:solidFill>
                <a:schemeClr val="tx1"/>
              </a:solidFill>
            </a:endParaRPr>
          </a:p>
        </p:txBody>
      </p:sp>
      <p:sp>
        <p:nvSpPr>
          <p:cNvPr id="157703" name="Rectangle 7"/>
          <p:cNvSpPr>
            <a:spLocks noGrp="1" noChangeArrowheads="1"/>
          </p:cNvSpPr>
          <p:nvPr>
            <p:ph type="body" idx="1"/>
          </p:nvPr>
        </p:nvSpPr>
        <p:spPr>
          <a:xfrm>
            <a:off x="304800" y="1828800"/>
            <a:ext cx="8458200" cy="4114800"/>
          </a:xfrm>
        </p:spPr>
        <p:txBody>
          <a:bodyPr>
            <a:normAutofit/>
          </a:bodyPr>
          <a:lstStyle/>
          <a:p>
            <a:pPr>
              <a:spcBef>
                <a:spcPts val="2000"/>
              </a:spcBef>
            </a:pPr>
            <a:r>
              <a:rPr lang="en-US" sz="3400" dirty="0"/>
              <a:t>An offense composed of acts necessary to commit another offense.</a:t>
            </a:r>
          </a:p>
          <a:p>
            <a:pPr>
              <a:spcBef>
                <a:spcPts val="2000"/>
              </a:spcBef>
            </a:pPr>
            <a:r>
              <a:rPr lang="en-US" sz="3400" dirty="0"/>
              <a:t>Seeks to deter people from planning and attempting to break the law</a:t>
            </a:r>
          </a:p>
          <a:p>
            <a:pPr>
              <a:spcBef>
                <a:spcPts val="2000"/>
              </a:spcBef>
            </a:pPr>
            <a:r>
              <a:rPr lang="en-US" sz="3400" dirty="0"/>
              <a:t>Three inchoate offenses: attempt, conspiracy, and solicitation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23</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3502324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57200"/>
            <a:ext cx="7793038" cy="1143000"/>
          </a:xfrm>
        </p:spPr>
        <p:txBody>
          <a:bodyPr>
            <a:normAutofit/>
          </a:bodyPr>
          <a:lstStyle/>
          <a:p>
            <a:pPr algn="l"/>
            <a:r>
              <a:rPr lang="en-US" sz="2000" b="1" dirty="0">
                <a:effectLst>
                  <a:outerShdw blurRad="38100" dist="38100" dir="2700000" algn="tl">
                    <a:srgbClr val="000000">
                      <a:alpha val="43137"/>
                    </a:srgbClr>
                  </a:outerShdw>
                </a:effectLst>
              </a:rPr>
              <a:t>Types of Crime</a:t>
            </a:r>
            <a:br>
              <a:rPr lang="en-US" dirty="0"/>
            </a:br>
            <a:r>
              <a:rPr lang="en-US" dirty="0"/>
              <a:t>Infractions</a:t>
            </a:r>
            <a:endParaRPr lang="en-US" dirty="0">
              <a:solidFill>
                <a:schemeClr val="tx1"/>
              </a:solidFill>
            </a:endParaRPr>
          </a:p>
        </p:txBody>
      </p:sp>
      <p:sp>
        <p:nvSpPr>
          <p:cNvPr id="157703" name="Rectangle 7"/>
          <p:cNvSpPr>
            <a:spLocks noGrp="1" noChangeArrowheads="1"/>
          </p:cNvSpPr>
          <p:nvPr>
            <p:ph type="body" idx="1"/>
          </p:nvPr>
        </p:nvSpPr>
        <p:spPr>
          <a:xfrm>
            <a:off x="914400" y="1828800"/>
            <a:ext cx="7315200" cy="4114800"/>
          </a:xfrm>
        </p:spPr>
        <p:txBody>
          <a:bodyPr>
            <a:normAutofit fontScale="85000" lnSpcReduction="10000"/>
          </a:bodyPr>
          <a:lstStyle/>
          <a:p>
            <a:pPr>
              <a:spcBef>
                <a:spcPts val="2000"/>
              </a:spcBef>
            </a:pPr>
            <a:r>
              <a:rPr lang="en-US" sz="3400" dirty="0"/>
              <a:t>In most jurisdictions, a minor civil offense that is not serious enough to warrant curtailing an offender’s freedom.</a:t>
            </a:r>
          </a:p>
          <a:p>
            <a:pPr>
              <a:spcBef>
                <a:spcPts val="2000"/>
              </a:spcBef>
            </a:pPr>
            <a:r>
              <a:rPr lang="en-US" sz="3400" dirty="0"/>
              <a:t>Do not merit jury trials or legal representation provided by the state</a:t>
            </a:r>
          </a:p>
          <a:p>
            <a:pPr>
              <a:spcBef>
                <a:spcPts val="2000"/>
              </a:spcBef>
            </a:pPr>
            <a:r>
              <a:rPr lang="en-US" sz="3400" dirty="0"/>
              <a:t>Exactly what behavior constitutes an infraction varies widely among jurisdictions</a:t>
            </a:r>
          </a:p>
          <a:p>
            <a:pPr>
              <a:spcBef>
                <a:spcPts val="2000"/>
              </a:spcBef>
            </a:pPr>
            <a:r>
              <a:rPr lang="en-US" sz="3400" dirty="0"/>
              <a:t>An example: speeding in traffic</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24</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1658344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304800"/>
            <a:ext cx="7793038" cy="1143000"/>
          </a:xfrm>
        </p:spPr>
        <p:txBody>
          <a:bodyPr>
            <a:normAutofit/>
          </a:bodyPr>
          <a:lstStyle/>
          <a:p>
            <a:pPr algn="l"/>
            <a:r>
              <a:rPr lang="en-US" b="1" dirty="0">
                <a:effectLst>
                  <a:outerShdw blurRad="38100" dist="38100" dir="2700000" algn="tl">
                    <a:srgbClr val="000000">
                      <a:alpha val="43137"/>
                    </a:srgbClr>
                  </a:outerShdw>
                </a:effectLst>
              </a:rPr>
              <a:t>Features of Crime</a:t>
            </a:r>
            <a:endParaRPr lang="en-US" b="1" dirty="0">
              <a:solidFill>
                <a:schemeClr val="tx1"/>
              </a:solidFill>
              <a:effectLst>
                <a:outerShdw blurRad="38100" dist="38100" dir="2700000" algn="tl">
                  <a:srgbClr val="000000">
                    <a:alpha val="43137"/>
                  </a:srgbClr>
                </a:outerShdw>
              </a:effectLst>
            </a:endParaRPr>
          </a:p>
        </p:txBody>
      </p:sp>
      <p:sp>
        <p:nvSpPr>
          <p:cNvPr id="2" name="TextBox 1"/>
          <p:cNvSpPr txBox="1"/>
          <p:nvPr/>
        </p:nvSpPr>
        <p:spPr>
          <a:xfrm>
            <a:off x="838200" y="2014240"/>
            <a:ext cx="7772400" cy="4462760"/>
          </a:xfrm>
          <a:prstGeom prst="rect">
            <a:avLst/>
          </a:prstGeom>
          <a:noFill/>
        </p:spPr>
        <p:txBody>
          <a:bodyPr wrap="square" rtlCol="0">
            <a:spAutoFit/>
          </a:bodyPr>
          <a:lstStyle/>
          <a:p>
            <a:pPr>
              <a:spcBef>
                <a:spcPts val="600"/>
              </a:spcBef>
            </a:pPr>
            <a:r>
              <a:rPr lang="en-US" sz="3200" dirty="0"/>
              <a:t>Three elements (</a:t>
            </a:r>
            <a:r>
              <a:rPr lang="en-US" sz="3200" b="1" dirty="0"/>
              <a:t>corpus delicti</a:t>
            </a:r>
            <a:r>
              <a:rPr lang="en-US" sz="3200" dirty="0"/>
              <a:t>)must be present in order for an act to be labeled a criminal offense.</a:t>
            </a:r>
          </a:p>
          <a:p>
            <a:pPr marL="914400" lvl="1" indent="-457200">
              <a:spcBef>
                <a:spcPts val="600"/>
              </a:spcBef>
              <a:buFont typeface="Arial" pitchFamily="34" charset="0"/>
              <a:buChar char="•"/>
            </a:pPr>
            <a:r>
              <a:rPr lang="en-US" sz="2800" dirty="0"/>
              <a:t>The criminal act–</a:t>
            </a:r>
            <a:r>
              <a:rPr lang="en-US" sz="2800" b="1" i="1" dirty="0"/>
              <a:t>actus reus</a:t>
            </a:r>
          </a:p>
          <a:p>
            <a:pPr marL="914400" lvl="1" indent="-457200">
              <a:spcBef>
                <a:spcPts val="600"/>
              </a:spcBef>
              <a:buFont typeface="Arial" pitchFamily="34" charset="0"/>
              <a:buChar char="•"/>
            </a:pPr>
            <a:r>
              <a:rPr lang="en-US" sz="2800" dirty="0"/>
              <a:t>The criminal intent–</a:t>
            </a:r>
            <a:r>
              <a:rPr lang="en-US" sz="2800" b="1" i="1" dirty="0"/>
              <a:t>mens rea</a:t>
            </a:r>
          </a:p>
          <a:p>
            <a:pPr marL="914400" lvl="1" indent="-457200">
              <a:spcBef>
                <a:spcPts val="600"/>
              </a:spcBef>
              <a:buFont typeface="Arial" pitchFamily="34" charset="0"/>
              <a:buChar char="•"/>
            </a:pPr>
            <a:r>
              <a:rPr lang="en-US" sz="2800" dirty="0"/>
              <a:t>The relationship between actus reus and mens rea–</a:t>
            </a:r>
            <a:r>
              <a:rPr lang="en-US" sz="2800" b="1" dirty="0"/>
              <a:t>concurrence</a:t>
            </a:r>
          </a:p>
          <a:p>
            <a:pPr>
              <a:spcBef>
                <a:spcPts val="600"/>
              </a:spcBef>
            </a:pPr>
            <a:r>
              <a:rPr lang="en-US" sz="2800" dirty="0"/>
              <a:t>Must be present in some offenses: attendant circumstances and result</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25</a:t>
            </a:fld>
            <a:endParaRPr lang="en-US"/>
          </a:p>
        </p:txBody>
      </p:sp>
      <p:sp>
        <p:nvSpPr>
          <p:cNvPr id="7"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1482723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76200"/>
            <a:ext cx="7793038" cy="1143000"/>
          </a:xfrm>
        </p:spPr>
        <p:txBody>
          <a:bodyPr>
            <a:normAutofit/>
          </a:bodyPr>
          <a:lstStyle/>
          <a:p>
            <a:pPr algn="l"/>
            <a:r>
              <a:rPr lang="en-US" sz="2000" b="1" dirty="0">
                <a:effectLst>
                  <a:outerShdw blurRad="38100" dist="38100" dir="2700000" algn="tl">
                    <a:srgbClr val="000000">
                      <a:alpha val="43137"/>
                    </a:srgbClr>
                  </a:outerShdw>
                </a:effectLst>
              </a:rPr>
              <a:t>Features of Crime</a:t>
            </a:r>
            <a:br>
              <a:rPr lang="en-US" dirty="0"/>
            </a:br>
            <a:r>
              <a:rPr lang="en-US" i="1" dirty="0"/>
              <a:t>Actus Reus</a:t>
            </a:r>
            <a:endParaRPr lang="en-US" i="1" dirty="0">
              <a:solidFill>
                <a:schemeClr val="tx1"/>
              </a:solidFill>
            </a:endParaRPr>
          </a:p>
        </p:txBody>
      </p:sp>
      <p:sp>
        <p:nvSpPr>
          <p:cNvPr id="159747" name="Rectangle 3"/>
          <p:cNvSpPr>
            <a:spLocks noGrp="1" noChangeArrowheads="1"/>
          </p:cNvSpPr>
          <p:nvPr>
            <p:ph type="body" idx="1"/>
          </p:nvPr>
        </p:nvSpPr>
        <p:spPr>
          <a:xfrm>
            <a:off x="1295400" y="1828800"/>
            <a:ext cx="6553200" cy="3657600"/>
          </a:xfrm>
        </p:spPr>
        <p:txBody>
          <a:bodyPr>
            <a:normAutofit fontScale="92500"/>
          </a:bodyPr>
          <a:lstStyle/>
          <a:p>
            <a:pPr>
              <a:spcBef>
                <a:spcPts val="2000"/>
              </a:spcBef>
            </a:pPr>
            <a:r>
              <a:rPr lang="en-US" sz="3400" dirty="0"/>
              <a:t>"Guilty deed"</a:t>
            </a:r>
          </a:p>
          <a:p>
            <a:pPr>
              <a:spcBef>
                <a:spcPts val="2000"/>
              </a:spcBef>
            </a:pPr>
            <a:r>
              <a:rPr lang="en-US" sz="3400" dirty="0"/>
              <a:t>Occurs when a person engages in a behavior prohibited by the criminal law</a:t>
            </a:r>
          </a:p>
          <a:p>
            <a:pPr>
              <a:spcBef>
                <a:spcPts val="2000"/>
              </a:spcBef>
            </a:pPr>
            <a:r>
              <a:rPr lang="en-US" sz="3600" dirty="0"/>
              <a:t>To meet the test of </a:t>
            </a:r>
            <a:r>
              <a:rPr lang="en-US" sz="3600" i="1" dirty="0"/>
              <a:t>actus reus</a:t>
            </a:r>
            <a:r>
              <a:rPr lang="en-US" sz="3600" dirty="0"/>
              <a:t>, the behavior must be voluntary. </a:t>
            </a:r>
            <a:endParaRPr lang="en-US" sz="34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26</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2101610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C183D7F6-B498-43B3-948B-1728B52AA6E4}">
                <adec:decorative xmlns:adec="http://schemas.microsoft.com/office/drawing/2017/decorative" val="0"/>
              </a:ext>
            </a:extLst>
          </p:cNvPr>
          <p:cNvSpPr>
            <a:spLocks noGrp="1" noChangeArrowheads="1"/>
          </p:cNvSpPr>
          <p:nvPr>
            <p:ph type="title"/>
          </p:nvPr>
        </p:nvSpPr>
        <p:spPr>
          <a:xfrm>
            <a:off x="685800" y="76200"/>
            <a:ext cx="7793038" cy="1143000"/>
          </a:xfrm>
        </p:spPr>
        <p:txBody>
          <a:bodyPr>
            <a:normAutofit/>
          </a:bodyPr>
          <a:lstStyle/>
          <a:p>
            <a:pPr algn="l"/>
            <a:r>
              <a:rPr lang="en-US" sz="2000" b="1" dirty="0">
                <a:effectLst>
                  <a:outerShdw blurRad="38100" dist="38100" dir="2700000" algn="tl">
                    <a:srgbClr val="000000">
                      <a:alpha val="43137"/>
                    </a:srgbClr>
                  </a:outerShdw>
                </a:effectLst>
              </a:rPr>
              <a:t>Features of Crime</a:t>
            </a:r>
            <a:br>
              <a:rPr lang="en-US" dirty="0"/>
            </a:br>
            <a:r>
              <a:rPr lang="en-US" i="1" dirty="0"/>
              <a:t>Mens Rea</a:t>
            </a:r>
            <a:endParaRPr lang="en-US" i="1" dirty="0">
              <a:solidFill>
                <a:schemeClr val="tx1"/>
              </a:solidFill>
            </a:endParaRPr>
          </a:p>
        </p:txBody>
      </p:sp>
      <p:sp>
        <p:nvSpPr>
          <p:cNvPr id="160771" name="Rectangle 3"/>
          <p:cNvSpPr>
            <a:spLocks noGrp="1" noChangeArrowheads="1"/>
          </p:cNvSpPr>
          <p:nvPr>
            <p:ph type="body" idx="1"/>
          </p:nvPr>
        </p:nvSpPr>
        <p:spPr>
          <a:xfrm>
            <a:off x="1305719" y="1926397"/>
            <a:ext cx="6553200" cy="4303713"/>
          </a:xfrm>
        </p:spPr>
        <p:txBody>
          <a:bodyPr>
            <a:normAutofit/>
          </a:bodyPr>
          <a:lstStyle/>
          <a:p>
            <a:pPr>
              <a:spcBef>
                <a:spcPts val="2000"/>
              </a:spcBef>
            </a:pPr>
            <a:r>
              <a:rPr lang="en-US" sz="3400" dirty="0"/>
              <a:t>"Guilty mind"</a:t>
            </a:r>
          </a:p>
          <a:p>
            <a:pPr>
              <a:spcBef>
                <a:spcPts val="2000"/>
              </a:spcBef>
            </a:pPr>
            <a:r>
              <a:rPr lang="en-US" sz="3400" dirty="0"/>
              <a:t>Present when a person acts purposefully, knowingly, recklessly, or negligently</a:t>
            </a:r>
          </a:p>
          <a:p>
            <a:pPr>
              <a:spcBef>
                <a:spcPts val="2000"/>
              </a:spcBef>
            </a:pPr>
            <a:r>
              <a:rPr lang="en-US" sz="3400" dirty="0"/>
              <a:t>The law distinguishes between general intent and specific intent when considering </a:t>
            </a:r>
            <a:r>
              <a:rPr lang="en-US" sz="3400" i="1" dirty="0"/>
              <a:t>mens rea</a:t>
            </a:r>
            <a:r>
              <a:rPr lang="en-US" sz="3400" dirty="0"/>
              <a: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27</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427530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228600"/>
            <a:ext cx="7793038" cy="1143000"/>
          </a:xfrm>
        </p:spPr>
        <p:txBody>
          <a:bodyPr>
            <a:normAutofit/>
          </a:bodyPr>
          <a:lstStyle/>
          <a:p>
            <a:pPr algn="l"/>
            <a:r>
              <a:rPr lang="en-US" sz="2000" b="1" dirty="0">
                <a:effectLst>
                  <a:outerShdw blurRad="38100" dist="38100" dir="2700000" algn="tl">
                    <a:srgbClr val="000000">
                      <a:alpha val="43137"/>
                    </a:srgbClr>
                  </a:outerShdw>
                </a:effectLst>
              </a:rPr>
              <a:t>Features of Crime </a:t>
            </a:r>
            <a:br>
              <a:rPr lang="en-US" dirty="0"/>
            </a:br>
            <a:r>
              <a:rPr lang="en-US" i="1" dirty="0"/>
              <a:t>Strict Liability</a:t>
            </a:r>
            <a:endParaRPr lang="en-US" i="1" dirty="0">
              <a:solidFill>
                <a:schemeClr val="tx1"/>
              </a:solidFill>
            </a:endParaRPr>
          </a:p>
        </p:txBody>
      </p:sp>
      <p:sp>
        <p:nvSpPr>
          <p:cNvPr id="162819" name="Rectangle 3"/>
          <p:cNvSpPr>
            <a:spLocks noGrp="1" noChangeArrowheads="1"/>
          </p:cNvSpPr>
          <p:nvPr>
            <p:ph type="body" idx="1"/>
          </p:nvPr>
        </p:nvSpPr>
        <p:spPr>
          <a:xfrm>
            <a:off x="858838" y="2286000"/>
            <a:ext cx="7620000" cy="4191000"/>
          </a:xfrm>
        </p:spPr>
        <p:txBody>
          <a:bodyPr>
            <a:normAutofit/>
          </a:bodyPr>
          <a:lstStyle/>
          <a:p>
            <a:pPr>
              <a:spcBef>
                <a:spcPts val="2000"/>
              </a:spcBef>
            </a:pPr>
            <a:r>
              <a:rPr lang="en-US" sz="3400" i="1" dirty="0"/>
              <a:t>Mens rea</a:t>
            </a:r>
            <a:r>
              <a:rPr lang="en-US" sz="3400" dirty="0"/>
              <a:t> is not required.</a:t>
            </a:r>
          </a:p>
          <a:p>
            <a:pPr>
              <a:spcBef>
                <a:spcPts val="2000"/>
              </a:spcBef>
            </a:pPr>
            <a:r>
              <a:rPr lang="en-US" sz="3400" dirty="0"/>
              <a:t>Offenses in which the public's welfare is at issue</a:t>
            </a:r>
          </a:p>
          <a:p>
            <a:pPr>
              <a:spcBef>
                <a:spcPts val="2000"/>
              </a:spcBef>
            </a:pPr>
            <a:r>
              <a:rPr lang="en-US" sz="3400" dirty="0"/>
              <a:t>Narcotics violations, health &amp; safety regulations, traffic violations, or sanitation violations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28</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2012757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85800" y="533400"/>
            <a:ext cx="7793038" cy="1143000"/>
          </a:xfrm>
        </p:spPr>
        <p:txBody>
          <a:bodyPr>
            <a:normAutofit fontScale="90000"/>
          </a:bodyPr>
          <a:lstStyle/>
          <a:p>
            <a:pPr algn="l"/>
            <a:r>
              <a:rPr lang="en-US" sz="4900" b="1" dirty="0">
                <a:effectLst>
                  <a:outerShdw blurRad="38100" dist="38100" dir="2700000" algn="tl">
                    <a:srgbClr val="000000">
                      <a:alpha val="43137"/>
                    </a:srgbClr>
                  </a:outerShdw>
                </a:effectLst>
              </a:rPr>
              <a:t>Criminal Responsibility &amp; Criminal Defense</a:t>
            </a:r>
            <a:endParaRPr lang="en-US" sz="4900" b="1" i="1" dirty="0">
              <a:solidFill>
                <a:schemeClr val="tx1"/>
              </a:solidFill>
              <a:effectLst>
                <a:outerShdw blurRad="38100" dist="38100" dir="2700000" algn="tl">
                  <a:srgbClr val="000000">
                    <a:alpha val="43137"/>
                  </a:srgbClr>
                </a:outerShdw>
              </a:effectLst>
            </a:endParaRPr>
          </a:p>
        </p:txBody>
      </p:sp>
      <p:sp>
        <p:nvSpPr>
          <p:cNvPr id="7" name="Text Box 3"/>
          <p:cNvSpPr txBox="1">
            <a:spLocks noChangeArrowheads="1"/>
          </p:cNvSpPr>
          <p:nvPr/>
        </p:nvSpPr>
        <p:spPr bwMode="auto">
          <a:xfrm>
            <a:off x="914400" y="2589213"/>
            <a:ext cx="7162800"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bg1"/>
              </a:buClr>
              <a:buSzPct val="110000"/>
              <a:buFont typeface="Wingdings" pitchFamily="2" charset="2"/>
              <a:buNone/>
            </a:pPr>
            <a:r>
              <a:rPr lang="en-US" sz="3800" dirty="0"/>
              <a:t>Six arguments can be employed in the defense against a criminal indictment…</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29</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62838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85800"/>
            <a:ext cx="7793038" cy="1143000"/>
          </a:xfrm>
        </p:spPr>
        <p:txBody>
          <a:bodyPr>
            <a:normAutofit/>
          </a:bodyPr>
          <a:lstStyle/>
          <a:p>
            <a:pPr algn="l"/>
            <a:r>
              <a:rPr lang="en-US" sz="2000" b="1" dirty="0">
                <a:solidFill>
                  <a:schemeClr val="tx1"/>
                </a:solidFill>
                <a:effectLst>
                  <a:outerShdw blurRad="38100" dist="38100" dir="2700000" algn="tl">
                    <a:srgbClr val="000000">
                      <a:alpha val="43137"/>
                    </a:srgbClr>
                  </a:outerShdw>
                </a:effectLst>
              </a:rPr>
              <a:t>The Development of the Criminal Law</a:t>
            </a:r>
            <a:br>
              <a:rPr lang="en-US" dirty="0">
                <a:solidFill>
                  <a:schemeClr val="tx1"/>
                </a:solidFill>
              </a:rPr>
            </a:br>
            <a:r>
              <a:rPr lang="en-US" dirty="0">
                <a:solidFill>
                  <a:schemeClr val="tx1"/>
                </a:solidFill>
              </a:rPr>
              <a:t>Early Lega</a:t>
            </a:r>
            <a:r>
              <a:rPr lang="en-US" dirty="0"/>
              <a:t>l Codes</a:t>
            </a:r>
            <a:endParaRPr lang="en-US" dirty="0">
              <a:solidFill>
                <a:schemeClr val="tx1"/>
              </a:solidFill>
            </a:endParaRPr>
          </a:p>
        </p:txBody>
      </p:sp>
      <p:sp>
        <p:nvSpPr>
          <p:cNvPr id="34819" name="Rectangle 3"/>
          <p:cNvSpPr>
            <a:spLocks noGrp="1" noChangeArrowheads="1"/>
          </p:cNvSpPr>
          <p:nvPr>
            <p:ph type="body" idx="1"/>
          </p:nvPr>
        </p:nvSpPr>
        <p:spPr>
          <a:xfrm>
            <a:off x="1022316" y="2057400"/>
            <a:ext cx="7086600" cy="4267200"/>
          </a:xfrm>
        </p:spPr>
        <p:txBody>
          <a:bodyPr>
            <a:normAutofit/>
          </a:bodyPr>
          <a:lstStyle/>
          <a:p>
            <a:pPr>
              <a:spcBef>
                <a:spcPts val="2000"/>
              </a:spcBef>
            </a:pPr>
            <a:r>
              <a:rPr lang="en-US" sz="3400" dirty="0"/>
              <a:t>The laws of the ancient Babylonian king Hammurabi are some of the earliest known written laws.</a:t>
            </a:r>
          </a:p>
          <a:p>
            <a:pPr>
              <a:spcBef>
                <a:spcPts val="2000"/>
              </a:spcBef>
            </a:pPr>
            <a:r>
              <a:rPr lang="en-US" sz="3400" dirty="0"/>
              <a:t>The laws followed the </a:t>
            </a:r>
            <a:r>
              <a:rPr lang="en-US" sz="3400" i="1" dirty="0"/>
              <a:t>eye-for-an-eye</a:t>
            </a:r>
            <a:r>
              <a:rPr lang="en-US" sz="3400" dirty="0"/>
              <a:t> philosophy.</a:t>
            </a:r>
          </a:p>
          <a:p>
            <a:pPr>
              <a:spcBef>
                <a:spcPts val="2000"/>
              </a:spcBef>
            </a:pPr>
            <a:r>
              <a:rPr lang="en-US" sz="3400" dirty="0"/>
              <a:t>All complex human societies are likely to have some form of law.</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3</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769510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381000"/>
            <a:ext cx="7793038" cy="1143000"/>
          </a:xfrm>
        </p:spPr>
        <p:txBody>
          <a:bodyPr>
            <a:normAutofit/>
          </a:bodyPr>
          <a:lstStyle/>
          <a:p>
            <a:pPr algn="l"/>
            <a:r>
              <a:rPr lang="en-US" sz="2000" b="1" dirty="0">
                <a:effectLst>
                  <a:outerShdw blurRad="38100" dist="38100" dir="2700000" algn="tl">
                    <a:srgbClr val="000000">
                      <a:alpha val="43137"/>
                    </a:srgbClr>
                  </a:outerShdw>
                </a:effectLst>
              </a:rPr>
              <a:t>Criminal Responsibility &amp; Criminal Defense</a:t>
            </a:r>
            <a:br>
              <a:rPr lang="en-US" dirty="0"/>
            </a:br>
            <a:r>
              <a:rPr lang="en-US" sz="4900" dirty="0"/>
              <a:t>Six Arguments</a:t>
            </a:r>
            <a:endParaRPr lang="en-US" sz="4900" i="1" dirty="0">
              <a:solidFill>
                <a:schemeClr val="tx1"/>
              </a:solidFill>
            </a:endParaRPr>
          </a:p>
        </p:txBody>
      </p:sp>
      <p:sp>
        <p:nvSpPr>
          <p:cNvPr id="165891" name="Rectangle 3"/>
          <p:cNvSpPr>
            <a:spLocks noGrp="1" noChangeArrowheads="1"/>
          </p:cNvSpPr>
          <p:nvPr>
            <p:ph type="body" idx="1"/>
          </p:nvPr>
        </p:nvSpPr>
        <p:spPr>
          <a:xfrm>
            <a:off x="1107309" y="1981200"/>
            <a:ext cx="6934200" cy="4191000"/>
          </a:xfrm>
        </p:spPr>
        <p:txBody>
          <a:bodyPr/>
          <a:lstStyle/>
          <a:p>
            <a:pPr>
              <a:spcBef>
                <a:spcPct val="50000"/>
              </a:spcBef>
            </a:pPr>
            <a:r>
              <a:rPr lang="en-US" sz="3400" dirty="0"/>
              <a:t>My client did not do it.</a:t>
            </a:r>
          </a:p>
          <a:p>
            <a:pPr>
              <a:spcBef>
                <a:spcPct val="50000"/>
              </a:spcBef>
            </a:pPr>
            <a:r>
              <a:rPr lang="en-US" sz="3400" dirty="0"/>
              <a:t>My client did it, but is not responsible because he/she is insane.</a:t>
            </a:r>
          </a:p>
          <a:p>
            <a:pPr>
              <a:spcBef>
                <a:spcPct val="50000"/>
              </a:spcBef>
            </a:pPr>
            <a:r>
              <a:rPr lang="en-US" sz="3400" dirty="0"/>
              <a:t>My client did it but has a good excuse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30</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4283442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381000"/>
            <a:ext cx="7793038" cy="1143000"/>
          </a:xfrm>
        </p:spPr>
        <p:txBody>
          <a:bodyPr>
            <a:normAutofit/>
          </a:bodyPr>
          <a:lstStyle/>
          <a:p>
            <a:pPr algn="l"/>
            <a:r>
              <a:rPr lang="en-US" sz="2000" b="1" dirty="0">
                <a:effectLst>
                  <a:outerShdw blurRad="38100" dist="38100" dir="2700000" algn="tl">
                    <a:srgbClr val="000000">
                      <a:alpha val="43137"/>
                    </a:srgbClr>
                  </a:outerShdw>
                </a:effectLst>
              </a:rPr>
              <a:t>Criminal Responsibility &amp; Criminal Defense </a:t>
            </a:r>
            <a:br>
              <a:rPr lang="en-US" dirty="0"/>
            </a:br>
            <a:r>
              <a:rPr lang="en-US" sz="4900" dirty="0"/>
              <a:t>Six Arguments</a:t>
            </a:r>
            <a:endParaRPr lang="en-US" sz="4900" i="1" dirty="0">
              <a:solidFill>
                <a:schemeClr val="tx1"/>
              </a:solidFill>
            </a:endParaRPr>
          </a:p>
        </p:txBody>
      </p:sp>
      <p:sp>
        <p:nvSpPr>
          <p:cNvPr id="166915" name="Rectangle 3"/>
          <p:cNvSpPr>
            <a:spLocks noGrp="1" noChangeArrowheads="1"/>
          </p:cNvSpPr>
          <p:nvPr>
            <p:ph type="body" idx="1"/>
          </p:nvPr>
        </p:nvSpPr>
        <p:spPr>
          <a:xfrm>
            <a:off x="914400" y="1981200"/>
            <a:ext cx="7315200" cy="4191000"/>
          </a:xfrm>
        </p:spPr>
        <p:txBody>
          <a:bodyPr>
            <a:normAutofit lnSpcReduction="10000"/>
          </a:bodyPr>
          <a:lstStyle/>
          <a:p>
            <a:pPr>
              <a:spcBef>
                <a:spcPct val="50000"/>
              </a:spcBef>
            </a:pPr>
            <a:r>
              <a:rPr lang="en-US" sz="3400" dirty="0"/>
              <a:t>My client did it but has a good reason.</a:t>
            </a:r>
          </a:p>
          <a:p>
            <a:pPr>
              <a:spcBef>
                <a:spcPct val="50000"/>
              </a:spcBef>
            </a:pPr>
            <a:r>
              <a:rPr lang="en-US" sz="3400" dirty="0"/>
              <a:t>My client did it but should be acquitted because the police or prosecutor cheated.</a:t>
            </a:r>
          </a:p>
          <a:p>
            <a:pPr>
              <a:spcBef>
                <a:spcPct val="50000"/>
              </a:spcBef>
            </a:pPr>
            <a:r>
              <a:rPr lang="en-US" sz="3400" dirty="0"/>
              <a:t>My client did it but was influenced by outside forces.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31</a:t>
            </a:fld>
            <a:endParaRPr lang="en-US"/>
          </a:p>
        </p:txBody>
      </p:sp>
      <p:sp>
        <p:nvSpPr>
          <p:cNvPr id="7"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2622707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C183D7F6-B498-43B3-948B-1728B52AA6E4}">
                <adec:decorative xmlns:adec="http://schemas.microsoft.com/office/drawing/2017/decorative" val="0"/>
              </a:ext>
            </a:extLst>
          </p:cNvPr>
          <p:cNvSpPr txBox="1">
            <a:spLocks noGrp="1" noChangeArrowheads="1"/>
          </p:cNvSpPr>
          <p:nvPr>
            <p:ph type="title" idx="4294967295"/>
          </p:nvPr>
        </p:nvSpPr>
        <p:spPr bwMode="auto">
          <a:xfrm>
            <a:off x="675481" y="304800"/>
            <a:ext cx="7793037" cy="1143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Tahoma"/>
                <a:ea typeface="+mj-ea"/>
                <a:cs typeface="+mj-cs"/>
              </a:rPr>
              <a:t>Questions</a:t>
            </a:r>
          </a:p>
        </p:txBody>
      </p:sp>
      <p:sp>
        <p:nvSpPr>
          <p:cNvPr id="179203" name="Rectangle 3"/>
          <p:cNvSpPr>
            <a:spLocks noGrp="1" noChangeArrowheads="1"/>
          </p:cNvSpPr>
          <p:nvPr>
            <p:ph type="body" idx="1"/>
          </p:nvPr>
        </p:nvSpPr>
        <p:spPr>
          <a:xfrm>
            <a:off x="685800" y="2017713"/>
            <a:ext cx="7772400" cy="4114800"/>
          </a:xfrm>
        </p:spPr>
        <p:txBody>
          <a:bodyPr/>
          <a:lstStyle/>
          <a:p>
            <a:pPr>
              <a:spcBef>
                <a:spcPct val="50000"/>
              </a:spcBef>
            </a:pPr>
            <a:r>
              <a:rPr lang="en-US" sz="3600" dirty="0"/>
              <a:t>What is double jeopardy?</a:t>
            </a:r>
          </a:p>
          <a:p>
            <a:pPr>
              <a:spcBef>
                <a:spcPct val="50000"/>
              </a:spcBef>
            </a:pPr>
            <a:r>
              <a:rPr lang="en-US" sz="3600" dirty="0"/>
              <a:t>What three elements must be present in order for an act to be labeled a criminal offense?</a:t>
            </a:r>
          </a:p>
          <a:p>
            <a:pPr>
              <a:spcBef>
                <a:spcPct val="50000"/>
              </a:spcBef>
            </a:pPr>
            <a:r>
              <a:rPr lang="en-US" sz="3600" dirty="0"/>
              <a:t>In what ways is a felony different from a misdemeanor?</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32</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129276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617538"/>
            <a:ext cx="7793038" cy="1143000"/>
          </a:xfrm>
        </p:spPr>
        <p:txBody>
          <a:bodyPr>
            <a:normAutofit/>
          </a:bodyPr>
          <a:lstStyle/>
          <a:p>
            <a:pPr algn="l"/>
            <a:r>
              <a:rPr lang="en-US" sz="2000" b="1" dirty="0">
                <a:effectLst>
                  <a:outerShdw blurRad="38100" dist="38100" dir="2700000" algn="tl">
                    <a:srgbClr val="000000">
                      <a:alpha val="43137"/>
                    </a:srgbClr>
                  </a:outerShdw>
                </a:effectLst>
              </a:rPr>
              <a:t>The Development of the Criminal Law</a:t>
            </a:r>
            <a:br>
              <a:rPr lang="en-US" sz="2000" dirty="0"/>
            </a:br>
            <a:r>
              <a:rPr lang="en-US" dirty="0"/>
              <a:t>The </a:t>
            </a:r>
            <a:r>
              <a:rPr lang="en-US" dirty="0">
                <a:solidFill>
                  <a:schemeClr val="tx1"/>
                </a:solidFill>
              </a:rPr>
              <a:t>Magna Carta</a:t>
            </a:r>
          </a:p>
        </p:txBody>
      </p:sp>
      <p:sp>
        <p:nvSpPr>
          <p:cNvPr id="129027" name="Rectangle 3"/>
          <p:cNvSpPr>
            <a:spLocks noGrp="1" noChangeArrowheads="1"/>
          </p:cNvSpPr>
          <p:nvPr>
            <p:ph type="body" idx="1"/>
          </p:nvPr>
        </p:nvSpPr>
        <p:spPr>
          <a:xfrm>
            <a:off x="838200" y="2582862"/>
            <a:ext cx="7315200" cy="3657600"/>
          </a:xfrm>
        </p:spPr>
        <p:txBody>
          <a:bodyPr>
            <a:normAutofit fontScale="85000" lnSpcReduction="20000"/>
          </a:bodyPr>
          <a:lstStyle/>
          <a:p>
            <a:r>
              <a:rPr lang="en-US" sz="3600" dirty="0"/>
              <a:t>“Great Charter”; a guarantee of liberties signed by King John of England in 1215 that influenced many modern legal and constitutional principles. </a:t>
            </a:r>
          </a:p>
          <a:p>
            <a:endParaRPr lang="en-US" sz="3600" dirty="0"/>
          </a:p>
          <a:p>
            <a:r>
              <a:rPr lang="en-US" sz="3600" dirty="0"/>
              <a:t>As the law developed over the centuries, it specified not only what rulers may do, but also what they may not do.</a:t>
            </a:r>
          </a:p>
          <a:p>
            <a:pPr marL="0" indent="0">
              <a:buFont typeface="Wingdings" pitchFamily="2" charset="2"/>
              <a:buNone/>
            </a:pPr>
            <a:endParaRPr lang="en-US" sz="3400"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4</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137732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617538"/>
            <a:ext cx="7793038" cy="1143000"/>
          </a:xfrm>
        </p:spPr>
        <p:txBody>
          <a:bodyPr>
            <a:normAutofit/>
          </a:bodyPr>
          <a:lstStyle/>
          <a:p>
            <a:pPr algn="l"/>
            <a:r>
              <a:rPr lang="en-US" sz="2000" b="1" dirty="0">
                <a:effectLst>
                  <a:outerShdw blurRad="38100" dist="38100" dir="2700000" algn="tl">
                    <a:srgbClr val="000000">
                      <a:alpha val="43137"/>
                    </a:srgbClr>
                  </a:outerShdw>
                </a:effectLst>
              </a:rPr>
              <a:t>The Development of the Criminal Law</a:t>
            </a:r>
            <a:br>
              <a:rPr lang="en-US" dirty="0"/>
            </a:br>
            <a:r>
              <a:rPr lang="en-US" dirty="0"/>
              <a:t>Common L</a:t>
            </a:r>
            <a:r>
              <a:rPr lang="en-US" dirty="0">
                <a:solidFill>
                  <a:schemeClr val="tx1"/>
                </a:solidFill>
              </a:rPr>
              <a:t>aw (1)</a:t>
            </a:r>
          </a:p>
        </p:txBody>
      </p:sp>
      <p:sp>
        <p:nvSpPr>
          <p:cNvPr id="108547" name="Rectangle 3"/>
          <p:cNvSpPr>
            <a:spLocks noGrp="1" noChangeArrowheads="1"/>
          </p:cNvSpPr>
          <p:nvPr>
            <p:ph type="body" idx="1"/>
          </p:nvPr>
        </p:nvSpPr>
        <p:spPr>
          <a:xfrm>
            <a:off x="1104900" y="2416434"/>
            <a:ext cx="6934200" cy="3962400"/>
          </a:xfrm>
        </p:spPr>
        <p:txBody>
          <a:bodyPr>
            <a:normAutofit/>
          </a:bodyPr>
          <a:lstStyle/>
          <a:p>
            <a:pPr>
              <a:lnSpc>
                <a:spcPct val="90000"/>
              </a:lnSpc>
              <a:spcBef>
                <a:spcPts val="2000"/>
              </a:spcBef>
            </a:pPr>
            <a:r>
              <a:rPr lang="en-US" sz="3400" dirty="0"/>
              <a:t>Based on the decisions of the judiciary instead of being specified by a legislature or constitution</a:t>
            </a:r>
          </a:p>
          <a:p>
            <a:pPr>
              <a:lnSpc>
                <a:spcPct val="90000"/>
              </a:lnSpc>
              <a:spcBef>
                <a:spcPts val="2000"/>
              </a:spcBef>
            </a:pPr>
            <a:r>
              <a:rPr lang="en-US" sz="3400" dirty="0"/>
              <a:t>Sometimes called case law, judiciary law, judge-made law, customary law, or unwritten law</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5</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287107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457200"/>
            <a:ext cx="7793038" cy="1143000"/>
          </a:xfrm>
        </p:spPr>
        <p:txBody>
          <a:bodyPr>
            <a:normAutofit/>
          </a:bodyPr>
          <a:lstStyle/>
          <a:p>
            <a:pPr algn="l"/>
            <a:r>
              <a:rPr lang="en-US" sz="2000" b="1" dirty="0">
                <a:effectLst>
                  <a:outerShdw blurRad="38100" dist="38100" dir="2700000" algn="tl">
                    <a:srgbClr val="000000">
                      <a:alpha val="43137"/>
                    </a:srgbClr>
                  </a:outerShdw>
                </a:effectLst>
              </a:rPr>
              <a:t>The Development of the Criminal Law</a:t>
            </a:r>
            <a:br>
              <a:rPr lang="en-US" dirty="0"/>
            </a:br>
            <a:r>
              <a:rPr lang="en-US" dirty="0"/>
              <a:t>Common L</a:t>
            </a:r>
            <a:r>
              <a:rPr lang="en-US" dirty="0">
                <a:solidFill>
                  <a:schemeClr val="tx1"/>
                </a:solidFill>
              </a:rPr>
              <a:t>aw (2)</a:t>
            </a:r>
          </a:p>
        </p:txBody>
      </p:sp>
      <p:sp>
        <p:nvSpPr>
          <p:cNvPr id="132099" name="Rectangle 3"/>
          <p:cNvSpPr>
            <a:spLocks noGrp="1" noChangeArrowheads="1"/>
          </p:cNvSpPr>
          <p:nvPr>
            <p:ph type="body" idx="1"/>
          </p:nvPr>
        </p:nvSpPr>
        <p:spPr>
          <a:xfrm>
            <a:off x="838200" y="2394125"/>
            <a:ext cx="7162800" cy="4038600"/>
          </a:xfrm>
        </p:spPr>
        <p:txBody>
          <a:bodyPr>
            <a:normAutofit fontScale="92500" lnSpcReduction="10000"/>
          </a:bodyPr>
          <a:lstStyle/>
          <a:p>
            <a:pPr>
              <a:spcBef>
                <a:spcPts val="2000"/>
              </a:spcBef>
            </a:pPr>
            <a:r>
              <a:rPr lang="en-US" sz="3400" dirty="0"/>
              <a:t>Courts are generally bound by the decisions of previous courts by the doctrine of precedent or </a:t>
            </a:r>
            <a:r>
              <a:rPr lang="en-US" sz="3400" b="1" i="1" dirty="0"/>
              <a:t>stare decisis</a:t>
            </a:r>
            <a:r>
              <a:rPr lang="en-US" sz="3400" dirty="0"/>
              <a:t>, the doctrine under which courts adhere to legal precedent.</a:t>
            </a:r>
          </a:p>
          <a:p>
            <a:pPr>
              <a:spcBef>
                <a:spcPts val="2000"/>
              </a:spcBef>
            </a:pPr>
            <a:r>
              <a:rPr lang="en-US" sz="3400" dirty="0"/>
              <a:t>Four issues guide precedent: predictability, reliability, efficiency, equality.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6</a:t>
            </a:fld>
            <a:endParaRPr lang="en-US"/>
          </a:p>
        </p:txBody>
      </p:sp>
      <p:sp>
        <p:nvSpPr>
          <p:cNvPr id="7"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374029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57200"/>
            <a:ext cx="7793038" cy="1143000"/>
          </a:xfrm>
        </p:spPr>
        <p:txBody>
          <a:bodyPr>
            <a:normAutofit/>
          </a:bodyPr>
          <a:lstStyle/>
          <a:p>
            <a:pPr algn="l"/>
            <a:r>
              <a:rPr lang="en-US" b="1" dirty="0">
                <a:effectLst>
                  <a:outerShdw blurRad="38100" dist="38100" dir="2700000" algn="tl">
                    <a:srgbClr val="000000">
                      <a:alpha val="43137"/>
                    </a:srgbClr>
                  </a:outerShdw>
                </a:effectLst>
              </a:rPr>
              <a:t>Sources of Law</a:t>
            </a:r>
            <a:endParaRPr lang="en-US" b="1" dirty="0">
              <a:solidFill>
                <a:schemeClr val="tx1"/>
              </a:solidFill>
              <a:effectLst>
                <a:outerShdw blurRad="38100" dist="38100" dir="2700000" algn="tl">
                  <a:srgbClr val="000000">
                    <a:alpha val="43137"/>
                  </a:srgbClr>
                </a:outerShdw>
              </a:effectLst>
            </a:endParaRPr>
          </a:p>
        </p:txBody>
      </p:sp>
      <p:sp>
        <p:nvSpPr>
          <p:cNvPr id="104451" name="Rectangle 3"/>
          <p:cNvSpPr>
            <a:spLocks noGrp="1" noChangeArrowheads="1"/>
          </p:cNvSpPr>
          <p:nvPr>
            <p:ph type="body" idx="1"/>
          </p:nvPr>
        </p:nvSpPr>
        <p:spPr>
          <a:xfrm>
            <a:off x="1981200" y="2286000"/>
            <a:ext cx="5257800" cy="3276600"/>
          </a:xfrm>
        </p:spPr>
        <p:txBody>
          <a:bodyPr/>
          <a:lstStyle/>
          <a:p>
            <a:r>
              <a:rPr lang="en-US" sz="3400" dirty="0"/>
              <a:t>Constitutions</a:t>
            </a:r>
          </a:p>
          <a:p>
            <a:r>
              <a:rPr lang="en-US" sz="3400" dirty="0"/>
              <a:t>Statutes</a:t>
            </a:r>
          </a:p>
          <a:p>
            <a:r>
              <a:rPr lang="en-US" sz="3400" dirty="0"/>
              <a:t>Case law</a:t>
            </a:r>
          </a:p>
          <a:p>
            <a:r>
              <a:rPr lang="en-US" sz="3400" dirty="0"/>
              <a:t>Administrative rules and executive orders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7</a:t>
            </a:fld>
            <a:endParaRPr lang="en-US"/>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331880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1722218" y="5292970"/>
            <a:ext cx="568325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Figure 3.2 Sources of Law</a:t>
            </a:r>
          </a:p>
        </p:txBody>
      </p:sp>
      <p:pic>
        <p:nvPicPr>
          <p:cNvPr id="2051" name="Picture 3" descr="In a flowchart, U S Constitution branches into three. They are Legislative, Judiciary, and Executive. Legislative points down to State Constitutions, which includes Statutes, Codes, and Bills. Judiciary points down to Cases which includes Court Rules. Executive points down to Regulations which includes Regulatory Decisions, Executive Orders, Proclamation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718" y="609600"/>
            <a:ext cx="7654282"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8</a:t>
            </a:fld>
            <a:endParaRPr lang="en-US"/>
          </a:p>
        </p:txBody>
      </p:sp>
      <p:sp>
        <p:nvSpPr>
          <p:cNvPr id="7"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108664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685800" y="5867400"/>
            <a:ext cx="79248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Figure 3.3 The Hierarchy of the U.S. Legal System</a:t>
            </a:r>
          </a:p>
        </p:txBody>
      </p:sp>
      <p:pic>
        <p:nvPicPr>
          <p:cNvPr id="1026" name="Picture 2" descr="In a flowchart, U S Constitution branches into Federal Governments and State Governments. Federal Government branches down to U.S. statutes regulations executive orders court cases. State governments branches into Local Governments and Constitutions, statutes, regulations state cases. Local Governments point down to County and municipal charters ordinances and regulatio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334" y="400272"/>
            <a:ext cx="6519364" cy="539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C6EB90E8-7DAC-433D-8FCC-EB771595617B}" type="slidenum">
              <a:rPr lang="en-US" smtClean="0"/>
              <a:t>9</a:t>
            </a:fld>
            <a:endParaRPr lang="en-US"/>
          </a:p>
        </p:txBody>
      </p:sp>
      <p:sp>
        <p:nvSpPr>
          <p:cNvPr id="7" name="Footer Placeholder 2">
            <a:extLst>
              <a:ext uri="{C183D7F6-B498-43B3-948B-1728B52AA6E4}">
                <adec:decorative xmlns:adec="http://schemas.microsoft.com/office/drawing/2017/decorative" val="1"/>
              </a:ext>
            </a:extLst>
          </p:cNvPr>
          <p:cNvSpPr>
            <a:spLocks noGrp="1"/>
          </p:cNvSpPr>
          <p:nvPr>
            <p:ph type="ftr" sz="quarter" idx="11"/>
          </p:nvPr>
        </p:nvSpPr>
        <p:spPr>
          <a:xfrm>
            <a:off x="3124200" y="6477000"/>
            <a:ext cx="2895600" cy="244475"/>
          </a:xfrm>
        </p:spPr>
        <p:txBody>
          <a:bodyPr/>
          <a:lstStyle/>
          <a:p>
            <a:r>
              <a:rPr lang="en-US" dirty="0"/>
              <a:t>copyright Oxford University Press 2021 All rights reserved</a:t>
            </a:r>
          </a:p>
        </p:txBody>
      </p:sp>
    </p:spTree>
    <p:extLst>
      <p:ext uri="{BB962C8B-B14F-4D97-AF65-F5344CB8AC3E}">
        <p14:creationId xmlns:p14="http://schemas.microsoft.com/office/powerpoint/2010/main" val="3938745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4">
      <a:dk1>
        <a:sysClr val="windowText" lastClr="000000"/>
      </a:dk1>
      <a:lt1>
        <a:sysClr val="window" lastClr="FFFFFF"/>
      </a:lt1>
      <a:dk2>
        <a:srgbClr val="0C236E"/>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3730</TotalTime>
  <Words>1609</Words>
  <Application>Microsoft Office PowerPoint</Application>
  <PresentationFormat>On-screen Show (4:3)</PresentationFormat>
  <Paragraphs>189</Paragraphs>
  <Slides>32</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Candara</vt:lpstr>
      <vt:lpstr>Symbol</vt:lpstr>
      <vt:lpstr>Tahoma</vt:lpstr>
      <vt:lpstr>Times New Roman</vt:lpstr>
      <vt:lpstr>Wingdings</vt:lpstr>
      <vt:lpstr>Waveform</vt:lpstr>
      <vt:lpstr>Chapter 3</vt:lpstr>
      <vt:lpstr>THE DEVELOPMENT  OF THE CRIMINAL LAW</vt:lpstr>
      <vt:lpstr>The Development of the Criminal Law Early Legal Codes</vt:lpstr>
      <vt:lpstr>The Development of the Criminal Law The Magna Carta</vt:lpstr>
      <vt:lpstr>The Development of the Criminal Law Common Law (1)</vt:lpstr>
      <vt:lpstr>The Development of the Criminal Law Common Law (2)</vt:lpstr>
      <vt:lpstr>Sources of Law</vt:lpstr>
      <vt:lpstr>Figure 3.2 Sources of Law</vt:lpstr>
      <vt:lpstr>Figure 3.3 The Hierarchy of the U.S. Legal System</vt:lpstr>
      <vt:lpstr>Sources of Law Constitutions</vt:lpstr>
      <vt:lpstr>Sources of Law Statutes</vt:lpstr>
      <vt:lpstr>Sources of Law Case Law</vt:lpstr>
      <vt:lpstr>Sources of Law Administrative Rules &amp; Executive Orders</vt:lpstr>
      <vt:lpstr>Types of Law (1)</vt:lpstr>
      <vt:lpstr>Types of Law (2)</vt:lpstr>
      <vt:lpstr>Types of Law Civil Law (1)</vt:lpstr>
      <vt:lpstr>Types of Law Civil Law (2)</vt:lpstr>
      <vt:lpstr>Types of Law Substantive Law</vt:lpstr>
      <vt:lpstr>Types of Law Procedural Law</vt:lpstr>
      <vt:lpstr>Types of Crime</vt:lpstr>
      <vt:lpstr>Types of Crime Felonies</vt:lpstr>
      <vt:lpstr>Types of Crime Misdemeanors</vt:lpstr>
      <vt:lpstr>Types of Crime Inchoate Offenses</vt:lpstr>
      <vt:lpstr>Types of Crime Infractions</vt:lpstr>
      <vt:lpstr>Features of Crime</vt:lpstr>
      <vt:lpstr>Features of Crime Actus Reus</vt:lpstr>
      <vt:lpstr>Features of Crime Mens Rea</vt:lpstr>
      <vt:lpstr>Features of Crime  Strict Liability</vt:lpstr>
      <vt:lpstr>Criminal Responsibility &amp; Criminal Defense</vt:lpstr>
      <vt:lpstr>Criminal Responsibility &amp; Criminal Defense Six Arguments</vt:lpstr>
      <vt:lpstr>Criminal Responsibility &amp; Criminal Defense  Six Arguments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Whitney</dc:creator>
  <cp:lastModifiedBy>Thompson, Lauren</cp:lastModifiedBy>
  <cp:revision>93</cp:revision>
  <cp:lastPrinted>2019-08-13T17:05:30Z</cp:lastPrinted>
  <dcterms:created xsi:type="dcterms:W3CDTF">2019-07-22T17:29:50Z</dcterms:created>
  <dcterms:modified xsi:type="dcterms:W3CDTF">2021-09-20T17:30:52Z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2020-10-22T10:38:36Z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9bfac489-2bbc-4a56-91d6-0000e7731939</vt:lpwstr>
  </property>
</Properties>
</file>