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4" r:id="rId4"/>
    <p:sldId id="265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CCFF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07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07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0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036331996961918E-2"/>
          <c:y val="2.8384959342768721E-2"/>
          <c:w val="0.91159297395517869"/>
          <c:h val="0.90329768480432482"/>
        </c:manualLayout>
      </c:layout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CCFFFF">
                  <a:alpha val="50196"/>
                </a:srgbClr>
              </a:solidFill>
              <a:ln w="19050">
                <a:solidFill>
                  <a:srgbClr val="0000FF"/>
                </a:solidFill>
                <a:prstDash val="solid"/>
              </a:ln>
            </c:spPr>
          </c:marker>
          <c:xVal>
            <c:numRef>
              <c:f>'7-4'!$A$7:$A$12</c:f>
              <c:numCache>
                <c:formatCode>General</c:formatCode>
                <c:ptCount val="6"/>
                <c:pt idx="0">
                  <c:v>0</c:v>
                </c:pt>
                <c:pt idx="1">
                  <c:v>0.70000000000000007</c:v>
                </c:pt>
                <c:pt idx="2">
                  <c:v>1.4000000000000001</c:v>
                </c:pt>
                <c:pt idx="3">
                  <c:v>2.1</c:v>
                </c:pt>
                <c:pt idx="4">
                  <c:v>2.8000000000000003</c:v>
                </c:pt>
                <c:pt idx="5">
                  <c:v>3.5000000000000004</c:v>
                </c:pt>
              </c:numCache>
            </c:numRef>
          </c:xVal>
          <c:yVal>
            <c:numRef>
              <c:f>'7-4'!$B$7:$B$12</c:f>
              <c:numCache>
                <c:formatCode>General</c:formatCode>
                <c:ptCount val="6"/>
                <c:pt idx="0">
                  <c:v>7</c:v>
                </c:pt>
                <c:pt idx="1">
                  <c:v>5.6</c:v>
                </c:pt>
                <c:pt idx="2">
                  <c:v>4.1999999999999993</c:v>
                </c:pt>
                <c:pt idx="3">
                  <c:v>2.8</c:v>
                </c:pt>
                <c:pt idx="4">
                  <c:v>1.3999999999999995</c:v>
                </c:pt>
                <c:pt idx="5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31750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'7-4'!$A$23:$A$51</c:f>
              <c:numCache>
                <c:formatCode>General</c:formatCode>
                <c:ptCount val="29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</c:numCache>
            </c:numRef>
          </c:xVal>
          <c:yVal>
            <c:numRef>
              <c:f>'7-4'!$B$23:$B$51</c:f>
              <c:numCache>
                <c:formatCode>General</c:formatCode>
                <c:ptCount val="29"/>
                <c:pt idx="0">
                  <c:v>6.9</c:v>
                </c:pt>
                <c:pt idx="1">
                  <c:v>6.75</c:v>
                </c:pt>
                <c:pt idx="2">
                  <c:v>6.5</c:v>
                </c:pt>
                <c:pt idx="3">
                  <c:v>6.25</c:v>
                </c:pt>
                <c:pt idx="4">
                  <c:v>6</c:v>
                </c:pt>
                <c:pt idx="5">
                  <c:v>5.75</c:v>
                </c:pt>
                <c:pt idx="6">
                  <c:v>5.5</c:v>
                </c:pt>
                <c:pt idx="7">
                  <c:v>5.25</c:v>
                </c:pt>
                <c:pt idx="8">
                  <c:v>5</c:v>
                </c:pt>
                <c:pt idx="9">
                  <c:v>4.75</c:v>
                </c:pt>
                <c:pt idx="10">
                  <c:v>4.5</c:v>
                </c:pt>
                <c:pt idx="11">
                  <c:v>4.25</c:v>
                </c:pt>
                <c:pt idx="12">
                  <c:v>4</c:v>
                </c:pt>
                <c:pt idx="13">
                  <c:v>3.75</c:v>
                </c:pt>
                <c:pt idx="14">
                  <c:v>3.5</c:v>
                </c:pt>
                <c:pt idx="15">
                  <c:v>3.25</c:v>
                </c:pt>
                <c:pt idx="16">
                  <c:v>3</c:v>
                </c:pt>
                <c:pt idx="17">
                  <c:v>2.75</c:v>
                </c:pt>
                <c:pt idx="18">
                  <c:v>2.5</c:v>
                </c:pt>
                <c:pt idx="19">
                  <c:v>2.25</c:v>
                </c:pt>
                <c:pt idx="20">
                  <c:v>2</c:v>
                </c:pt>
                <c:pt idx="21">
                  <c:v>1.75</c:v>
                </c:pt>
                <c:pt idx="22">
                  <c:v>1.5</c:v>
                </c:pt>
                <c:pt idx="23">
                  <c:v>1.25</c:v>
                </c:pt>
                <c:pt idx="24">
                  <c:v>1</c:v>
                </c:pt>
                <c:pt idx="25">
                  <c:v>0.75</c:v>
                </c:pt>
                <c:pt idx="26">
                  <c:v>0.5</c:v>
                </c:pt>
                <c:pt idx="27">
                  <c:v>0.25</c:v>
                </c:pt>
                <c:pt idx="28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31750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'7-4'!$C$23:$C$51</c:f>
              <c:numCache>
                <c:formatCode>General</c:formatCode>
                <c:ptCount val="29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</c:numCache>
            </c:numRef>
          </c:xVal>
          <c:yVal>
            <c:numRef>
              <c:f>'7-4'!$D$23:$D$51</c:f>
              <c:numCache>
                <c:formatCode>General</c:formatCode>
                <c:ptCount val="29"/>
                <c:pt idx="0">
                  <c:v>1.9999999999999991</c:v>
                </c:pt>
                <c:pt idx="1">
                  <c:v>4.7899999999999991</c:v>
                </c:pt>
                <c:pt idx="2">
                  <c:v>5.52</c:v>
                </c:pt>
                <c:pt idx="3">
                  <c:v>5.5966666666666667</c:v>
                </c:pt>
                <c:pt idx="4">
                  <c:v>5.51</c:v>
                </c:pt>
                <c:pt idx="5">
                  <c:v>5.3579999999999997</c:v>
                </c:pt>
                <c:pt idx="6">
                  <c:v>5.1733333333333329</c:v>
                </c:pt>
                <c:pt idx="7">
                  <c:v>4.97</c:v>
                </c:pt>
                <c:pt idx="8">
                  <c:v>4.7549999999999999</c:v>
                </c:pt>
                <c:pt idx="9">
                  <c:v>4.5322222222222219</c:v>
                </c:pt>
                <c:pt idx="10">
                  <c:v>4.3040000000000003</c:v>
                </c:pt>
                <c:pt idx="11">
                  <c:v>4.0718181818181813</c:v>
                </c:pt>
                <c:pt idx="12">
                  <c:v>3.8366666666666664</c:v>
                </c:pt>
                <c:pt idx="13">
                  <c:v>3.5992307692307692</c:v>
                </c:pt>
                <c:pt idx="14">
                  <c:v>3.36</c:v>
                </c:pt>
                <c:pt idx="15">
                  <c:v>3.1193333333333335</c:v>
                </c:pt>
                <c:pt idx="16">
                  <c:v>2.8774999999999999</c:v>
                </c:pt>
                <c:pt idx="17">
                  <c:v>2.6347058823529412</c:v>
                </c:pt>
                <c:pt idx="18">
                  <c:v>2.391111111111111</c:v>
                </c:pt>
                <c:pt idx="19">
                  <c:v>2.1468421052631577</c:v>
                </c:pt>
                <c:pt idx="20">
                  <c:v>1.9019999999999999</c:v>
                </c:pt>
                <c:pt idx="21">
                  <c:v>1.6566666666666667</c:v>
                </c:pt>
                <c:pt idx="22">
                  <c:v>1.4109090909090909</c:v>
                </c:pt>
                <c:pt idx="23">
                  <c:v>1.1647826086956521</c:v>
                </c:pt>
                <c:pt idx="24">
                  <c:v>0.91833333333333333</c:v>
                </c:pt>
                <c:pt idx="25">
                  <c:v>0.67159999999999997</c:v>
                </c:pt>
                <c:pt idx="26">
                  <c:v>0.42461538461538462</c:v>
                </c:pt>
                <c:pt idx="27">
                  <c:v>0.1774074074074074</c:v>
                </c:pt>
                <c:pt idx="28">
                  <c:v>-7.0000000000000021E-2</c:v>
                </c:pt>
              </c:numCache>
            </c:numRef>
          </c:yVal>
          <c:smooth val="1"/>
        </c:ser>
        <c:ser>
          <c:idx val="3"/>
          <c:order val="3"/>
          <c:spPr>
            <a:ln w="31750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'7-4'!$E$23:$E$51</c:f>
              <c:numCache>
                <c:formatCode>General</c:formatCode>
                <c:ptCount val="29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</c:numCache>
            </c:numRef>
          </c:xVal>
          <c:yVal>
            <c:numRef>
              <c:f>'7-4'!$F$23:$F$51</c:f>
              <c:numCache>
                <c:formatCode>General</c:formatCode>
                <c:ptCount val="29"/>
                <c:pt idx="0">
                  <c:v>-12.700000000000005</c:v>
                </c:pt>
                <c:pt idx="1">
                  <c:v>-1.0900000000000025</c:v>
                </c:pt>
                <c:pt idx="2">
                  <c:v>2.5799999999999987</c:v>
                </c:pt>
                <c:pt idx="3">
                  <c:v>3.6366666666666658</c:v>
                </c:pt>
                <c:pt idx="4">
                  <c:v>4.0399999999999991</c:v>
                </c:pt>
                <c:pt idx="5">
                  <c:v>4.1819999999999995</c:v>
                </c:pt>
                <c:pt idx="6">
                  <c:v>4.1933333333333334</c:v>
                </c:pt>
                <c:pt idx="7">
                  <c:v>4.13</c:v>
                </c:pt>
                <c:pt idx="8">
                  <c:v>4.0199999999999996</c:v>
                </c:pt>
                <c:pt idx="9">
                  <c:v>3.8788888888888886</c:v>
                </c:pt>
                <c:pt idx="10">
                  <c:v>3.7159999999999997</c:v>
                </c:pt>
                <c:pt idx="11">
                  <c:v>3.5372727272727271</c:v>
                </c:pt>
                <c:pt idx="12">
                  <c:v>3.3466666666666667</c:v>
                </c:pt>
                <c:pt idx="13">
                  <c:v>3.1469230769230769</c:v>
                </c:pt>
                <c:pt idx="14">
                  <c:v>2.94</c:v>
                </c:pt>
                <c:pt idx="15">
                  <c:v>2.7273333333333332</c:v>
                </c:pt>
                <c:pt idx="16">
                  <c:v>2.5099999999999998</c:v>
                </c:pt>
                <c:pt idx="17">
                  <c:v>2.2888235294117645</c:v>
                </c:pt>
                <c:pt idx="18">
                  <c:v>2.0644444444444443</c:v>
                </c:pt>
                <c:pt idx="19">
                  <c:v>1.8373684210526315</c:v>
                </c:pt>
                <c:pt idx="20">
                  <c:v>1.6079999999999999</c:v>
                </c:pt>
                <c:pt idx="21">
                  <c:v>1.3766666666666665</c:v>
                </c:pt>
                <c:pt idx="22">
                  <c:v>1.1436363636363636</c:v>
                </c:pt>
                <c:pt idx="23">
                  <c:v>0.90913043478260858</c:v>
                </c:pt>
                <c:pt idx="24">
                  <c:v>0.67333333333333323</c:v>
                </c:pt>
                <c:pt idx="25">
                  <c:v>0.4363999999999999</c:v>
                </c:pt>
                <c:pt idx="26">
                  <c:v>0.19846153846153836</c:v>
                </c:pt>
                <c:pt idx="27">
                  <c:v>-4.0370370370370445E-2</c:v>
                </c:pt>
                <c:pt idx="28">
                  <c:v>-0.28000000000000008</c:v>
                </c:pt>
              </c:numCache>
            </c:numRef>
          </c:yVal>
          <c:smooth val="1"/>
        </c:ser>
        <c:ser>
          <c:idx val="4"/>
          <c:order val="4"/>
          <c:spPr>
            <a:ln w="31750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'7-4'!$G$23:$G$51</c:f>
              <c:numCache>
                <c:formatCode>General</c:formatCode>
                <c:ptCount val="29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</c:numCache>
            </c:numRef>
          </c:xVal>
          <c:yVal>
            <c:numRef>
              <c:f>'7-4'!$H$23:$H$51</c:f>
              <c:numCache>
                <c:formatCode>General</c:formatCode>
                <c:ptCount val="29"/>
                <c:pt idx="0">
                  <c:v>-37.199999999999989</c:v>
                </c:pt>
                <c:pt idx="1">
                  <c:v>-10.889999999999997</c:v>
                </c:pt>
                <c:pt idx="2">
                  <c:v>-2.3199999999999985</c:v>
                </c:pt>
                <c:pt idx="3">
                  <c:v>0.37000000000000099</c:v>
                </c:pt>
                <c:pt idx="4">
                  <c:v>1.5900000000000007</c:v>
                </c:pt>
                <c:pt idx="5">
                  <c:v>2.2220000000000004</c:v>
                </c:pt>
                <c:pt idx="6">
                  <c:v>2.5600000000000005</c:v>
                </c:pt>
                <c:pt idx="7">
                  <c:v>2.7300000000000004</c:v>
                </c:pt>
                <c:pt idx="8">
                  <c:v>2.7950000000000004</c:v>
                </c:pt>
                <c:pt idx="9">
                  <c:v>2.79</c:v>
                </c:pt>
                <c:pt idx="10">
                  <c:v>2.7360000000000002</c:v>
                </c:pt>
                <c:pt idx="11">
                  <c:v>2.6463636363636365</c:v>
                </c:pt>
                <c:pt idx="12">
                  <c:v>2.5300000000000002</c:v>
                </c:pt>
                <c:pt idx="13">
                  <c:v>2.3930769230769231</c:v>
                </c:pt>
                <c:pt idx="14">
                  <c:v>2.2400000000000002</c:v>
                </c:pt>
                <c:pt idx="15">
                  <c:v>2.0740000000000003</c:v>
                </c:pt>
                <c:pt idx="16">
                  <c:v>1.8975000000000002</c:v>
                </c:pt>
                <c:pt idx="17">
                  <c:v>1.7123529411764709</c:v>
                </c:pt>
                <c:pt idx="18">
                  <c:v>1.52</c:v>
                </c:pt>
                <c:pt idx="19">
                  <c:v>1.3215789473684212</c:v>
                </c:pt>
                <c:pt idx="20">
                  <c:v>1.1180000000000001</c:v>
                </c:pt>
                <c:pt idx="21">
                  <c:v>0.91000000000000014</c:v>
                </c:pt>
                <c:pt idx="22">
                  <c:v>0.69818181818181835</c:v>
                </c:pt>
                <c:pt idx="23">
                  <c:v>0.48304347826086969</c:v>
                </c:pt>
                <c:pt idx="24">
                  <c:v>0.26500000000000012</c:v>
                </c:pt>
                <c:pt idx="25">
                  <c:v>4.4400000000000106E-2</c:v>
                </c:pt>
                <c:pt idx="26">
                  <c:v>-0.17846153846153834</c:v>
                </c:pt>
                <c:pt idx="27">
                  <c:v>-0.40333333333333321</c:v>
                </c:pt>
                <c:pt idx="28">
                  <c:v>-0.62999999999999989</c:v>
                </c:pt>
              </c:numCache>
            </c:numRef>
          </c:yVal>
          <c:smooth val="1"/>
        </c:ser>
        <c:ser>
          <c:idx val="5"/>
          <c:order val="5"/>
          <c:spPr>
            <a:ln w="31750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'7-4'!$I$23:$I$51</c:f>
              <c:numCache>
                <c:formatCode>General</c:formatCode>
                <c:ptCount val="29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1</c:v>
                </c:pt>
                <c:pt idx="5">
                  <c:v>1.25</c:v>
                </c:pt>
                <c:pt idx="6">
                  <c:v>1.5</c:v>
                </c:pt>
                <c:pt idx="7">
                  <c:v>1.75</c:v>
                </c:pt>
                <c:pt idx="8">
                  <c:v>2</c:v>
                </c:pt>
                <c:pt idx="9">
                  <c:v>2.25</c:v>
                </c:pt>
                <c:pt idx="10">
                  <c:v>2.5</c:v>
                </c:pt>
                <c:pt idx="11">
                  <c:v>2.75</c:v>
                </c:pt>
                <c:pt idx="12">
                  <c:v>3</c:v>
                </c:pt>
                <c:pt idx="13">
                  <c:v>3.25</c:v>
                </c:pt>
                <c:pt idx="14">
                  <c:v>3.5</c:v>
                </c:pt>
                <c:pt idx="15">
                  <c:v>3.75</c:v>
                </c:pt>
                <c:pt idx="16">
                  <c:v>4</c:v>
                </c:pt>
                <c:pt idx="17">
                  <c:v>4.25</c:v>
                </c:pt>
                <c:pt idx="18">
                  <c:v>4.5</c:v>
                </c:pt>
                <c:pt idx="19">
                  <c:v>4.75</c:v>
                </c:pt>
                <c:pt idx="20">
                  <c:v>5</c:v>
                </c:pt>
                <c:pt idx="21">
                  <c:v>5.25</c:v>
                </c:pt>
                <c:pt idx="22">
                  <c:v>5.5</c:v>
                </c:pt>
                <c:pt idx="23">
                  <c:v>5.75</c:v>
                </c:pt>
                <c:pt idx="24">
                  <c:v>6</c:v>
                </c:pt>
                <c:pt idx="25">
                  <c:v>6.25</c:v>
                </c:pt>
                <c:pt idx="26">
                  <c:v>6.5</c:v>
                </c:pt>
                <c:pt idx="27">
                  <c:v>6.75</c:v>
                </c:pt>
                <c:pt idx="28">
                  <c:v>7</c:v>
                </c:pt>
              </c:numCache>
            </c:numRef>
          </c:xVal>
          <c:yVal>
            <c:numRef>
              <c:f>'7-4'!$J$23:$J$51</c:f>
              <c:numCache>
                <c:formatCode>General</c:formatCode>
                <c:ptCount val="29"/>
                <c:pt idx="0">
                  <c:v>-71.500000000000014</c:v>
                </c:pt>
                <c:pt idx="1">
                  <c:v>-24.61000000000001</c:v>
                </c:pt>
                <c:pt idx="2">
                  <c:v>-9.180000000000005</c:v>
                </c:pt>
                <c:pt idx="3">
                  <c:v>-4.2033333333333367</c:v>
                </c:pt>
                <c:pt idx="4">
                  <c:v>-1.8400000000000025</c:v>
                </c:pt>
                <c:pt idx="5">
                  <c:v>-0.52200000000000202</c:v>
                </c:pt>
                <c:pt idx="6">
                  <c:v>0.27333333333333165</c:v>
                </c:pt>
                <c:pt idx="7">
                  <c:v>0.76999999999999869</c:v>
                </c:pt>
                <c:pt idx="8">
                  <c:v>1.0799999999999987</c:v>
                </c:pt>
                <c:pt idx="9">
                  <c:v>1.2655555555555544</c:v>
                </c:pt>
                <c:pt idx="10">
                  <c:v>1.363999999999999</c:v>
                </c:pt>
                <c:pt idx="11">
                  <c:v>1.3990909090909081</c:v>
                </c:pt>
                <c:pt idx="12">
                  <c:v>1.3866666666666658</c:v>
                </c:pt>
                <c:pt idx="13">
                  <c:v>1.3376923076923068</c:v>
                </c:pt>
                <c:pt idx="14">
                  <c:v>1.2599999999999993</c:v>
                </c:pt>
                <c:pt idx="15">
                  <c:v>1.1593333333333327</c:v>
                </c:pt>
                <c:pt idx="16">
                  <c:v>1.0399999999999994</c:v>
                </c:pt>
                <c:pt idx="17">
                  <c:v>0.90529411764705814</c:v>
                </c:pt>
                <c:pt idx="18">
                  <c:v>0.75777777777777722</c:v>
                </c:pt>
                <c:pt idx="19">
                  <c:v>0.59947368421052571</c:v>
                </c:pt>
                <c:pt idx="20">
                  <c:v>0.4319999999999995</c:v>
                </c:pt>
                <c:pt idx="21">
                  <c:v>0.25666666666666615</c:v>
                </c:pt>
                <c:pt idx="22">
                  <c:v>7.4545454545454026E-2</c:v>
                </c:pt>
                <c:pt idx="23">
                  <c:v>-0.11347826086956569</c:v>
                </c:pt>
                <c:pt idx="24">
                  <c:v>-0.30666666666666709</c:v>
                </c:pt>
                <c:pt idx="25">
                  <c:v>-0.5044000000000004</c:v>
                </c:pt>
                <c:pt idx="26">
                  <c:v>-0.70615384615384658</c:v>
                </c:pt>
                <c:pt idx="27">
                  <c:v>-0.91148148148148178</c:v>
                </c:pt>
                <c:pt idx="28">
                  <c:v>-1.1200000000000003</c:v>
                </c:pt>
              </c:numCache>
            </c:numRef>
          </c:yVal>
          <c:smooth val="1"/>
        </c:ser>
        <c:ser>
          <c:idx val="6"/>
          <c:order val="6"/>
          <c:spPr>
            <a:ln w="25400"/>
          </c:spPr>
          <c:dPt>
            <c:idx val="0"/>
            <c:marker>
              <c:symbol val="none"/>
            </c:marker>
            <c:bubble3D val="0"/>
          </c:dPt>
          <c:dPt>
            <c:idx val="1"/>
            <c:marker>
              <c:symbol val="none"/>
            </c:marker>
            <c:bubble3D val="0"/>
            <c:spPr>
              <a:ln w="25400">
                <a:solidFill>
                  <a:srgbClr val="FF0000"/>
                </a:solidFill>
                <a:prstDash val="dash"/>
              </a:ln>
            </c:spPr>
          </c:dPt>
          <c:xVal>
            <c:numRef>
              <c:f>'7-4'!$L$56:$L$57</c:f>
              <c:numCache>
                <c:formatCode>General</c:formatCode>
                <c:ptCount val="2"/>
                <c:pt idx="0">
                  <c:v>0</c:v>
                </c:pt>
                <c:pt idx="1">
                  <c:v>7</c:v>
                </c:pt>
              </c:numCache>
            </c:numRef>
          </c:xVal>
          <c:yVal>
            <c:numRef>
              <c:f>'7-4'!$M$56:$M$57</c:f>
              <c:numCache>
                <c:formatCode>General</c:formatCode>
                <c:ptCount val="2"/>
                <c:pt idx="0">
                  <c:v>1.3999999999999995</c:v>
                </c:pt>
                <c:pt idx="1">
                  <c:v>1.3999999999999995</c:v>
                </c:pt>
              </c:numCache>
            </c:numRef>
          </c:yVal>
          <c:smooth val="1"/>
        </c:ser>
        <c:ser>
          <c:idx val="7"/>
          <c:order val="7"/>
          <c:spPr>
            <a:ln w="2540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'7-4'!$L$59:$L$60</c:f>
              <c:numCache>
                <c:formatCode>General</c:formatCode>
                <c:ptCount val="2"/>
                <c:pt idx="0">
                  <c:v>0</c:v>
                </c:pt>
                <c:pt idx="1">
                  <c:v>7</c:v>
                </c:pt>
              </c:numCache>
            </c:numRef>
          </c:xVal>
          <c:yVal>
            <c:numRef>
              <c:f>'7-4'!$M$59:$M$60</c:f>
              <c:numCache>
                <c:formatCode>General</c:formatCode>
                <c:ptCount val="2"/>
                <c:pt idx="0">
                  <c:v>2.8</c:v>
                </c:pt>
                <c:pt idx="1">
                  <c:v>2.8</c:v>
                </c:pt>
              </c:numCache>
            </c:numRef>
          </c:yVal>
          <c:smooth val="1"/>
        </c:ser>
        <c:ser>
          <c:idx val="8"/>
          <c:order val="8"/>
          <c:spPr>
            <a:ln w="190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'7-4'!$O$56:$O$57</c:f>
              <c:numCache>
                <c:formatCode>General</c:formatCode>
                <c:ptCount val="2"/>
                <c:pt idx="0">
                  <c:v>2.8000000000000003</c:v>
                </c:pt>
                <c:pt idx="1">
                  <c:v>2.8000000000000003</c:v>
                </c:pt>
              </c:numCache>
            </c:numRef>
          </c:xVal>
          <c:yVal>
            <c:numRef>
              <c:f>'7-4'!$P$56:$P$57</c:f>
              <c:numCache>
                <c:formatCode>General</c:formatCode>
                <c:ptCount val="2"/>
                <c:pt idx="0">
                  <c:v>0</c:v>
                </c:pt>
                <c:pt idx="1">
                  <c:v>1.3999999999999995</c:v>
                </c:pt>
              </c:numCache>
            </c:numRef>
          </c:yVal>
          <c:smooth val="1"/>
        </c:ser>
        <c:ser>
          <c:idx val="9"/>
          <c:order val="9"/>
          <c:spPr>
            <a:ln w="190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'7-4'!$O$59:$O$60</c:f>
              <c:numCache>
                <c:formatCode>General</c:formatCode>
                <c:ptCount val="2"/>
                <c:pt idx="0">
                  <c:v>2.1</c:v>
                </c:pt>
                <c:pt idx="1">
                  <c:v>2.1</c:v>
                </c:pt>
              </c:numCache>
            </c:numRef>
          </c:xVal>
          <c:yVal>
            <c:numRef>
              <c:f>'7-4'!$P$59:$P$60</c:f>
              <c:numCache>
                <c:formatCode>General</c:formatCode>
                <c:ptCount val="2"/>
                <c:pt idx="0">
                  <c:v>0</c:v>
                </c:pt>
                <c:pt idx="1">
                  <c:v>2.8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943488"/>
        <c:axId val="74945664"/>
      </c:scatterChart>
      <c:valAx>
        <c:axId val="74943488"/>
        <c:scaling>
          <c:orientation val="minMax"/>
          <c:max val="7.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output American firm</a:t>
                </a:r>
              </a:p>
            </c:rich>
          </c:tx>
          <c:layout>
            <c:manualLayout>
              <c:xMode val="edge"/>
              <c:yMode val="edge"/>
              <c:x val="0.59538357094365246"/>
              <c:y val="0.9342948717948718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45664"/>
        <c:crosses val="autoZero"/>
        <c:crossBetween val="midCat"/>
        <c:majorUnit val="9"/>
        <c:minorUnit val="1"/>
      </c:valAx>
      <c:valAx>
        <c:axId val="74945664"/>
        <c:scaling>
          <c:orientation val="minMax"/>
          <c:max val="7.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output British firm</a:t>
                </a:r>
              </a:p>
            </c:rich>
          </c:tx>
          <c:layout>
            <c:manualLayout>
              <c:xMode val="edge"/>
              <c:yMode val="edge"/>
              <c:x val="1.6293279022403257E-2"/>
              <c:y val="0.203525641025641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43488"/>
        <c:crosses val="autoZero"/>
        <c:crossBetween val="midCat"/>
        <c:majorUnit val="9"/>
        <c:minorUnit val="1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081628272302392E-2"/>
          <c:y val="3.6637931034482756E-2"/>
          <c:w val="0.89522173111260717"/>
          <c:h val="0.88945062901620053"/>
        </c:manualLayout>
      </c:layout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'7-5'!$A$7:$A$9</c:f>
              <c:numCache>
                <c:formatCode>General</c:formatCode>
                <c:ptCount val="3"/>
                <c:pt idx="0">
                  <c:v>0</c:v>
                </c:pt>
                <c:pt idx="1">
                  <c:v>2.3333333333333335</c:v>
                </c:pt>
                <c:pt idx="2">
                  <c:v>3.5</c:v>
                </c:pt>
              </c:numCache>
            </c:numRef>
          </c:xVal>
          <c:yVal>
            <c:numRef>
              <c:f>'7-5'!$B$7:$B$9</c:f>
              <c:numCache>
                <c:formatCode>General</c:formatCode>
                <c:ptCount val="3"/>
                <c:pt idx="0">
                  <c:v>7</c:v>
                </c:pt>
                <c:pt idx="1">
                  <c:v>2.333333333333333</c:v>
                </c:pt>
                <c:pt idx="2">
                  <c:v>0</c:v>
                </c:pt>
              </c:numCache>
            </c:numRef>
          </c:yVal>
          <c:smooth val="1"/>
        </c:ser>
        <c:ser>
          <c:idx val="1"/>
          <c:order val="1"/>
          <c:spPr>
            <a:ln w="44450">
              <a:solidFill>
                <a:srgbClr val="FF0000"/>
              </a:solidFill>
              <a:prstDash val="dash"/>
            </a:ln>
          </c:spPr>
          <c:marker>
            <c:symbol val="none"/>
          </c:marker>
          <c:dPt>
            <c:idx val="1"/>
            <c:marker>
              <c:symbol val="circle"/>
              <c:size val="8"/>
              <c:spPr>
                <a:solidFill>
                  <a:srgbClr val="CCFFCC">
                    <a:alpha val="50196"/>
                  </a:srgbClr>
                </a:solidFill>
                <a:ln w="15875">
                  <a:solidFill>
                    <a:srgbClr val="006600"/>
                  </a:solidFill>
                  <a:prstDash val="solid"/>
                </a:ln>
              </c:spPr>
            </c:marker>
            <c:bubble3D val="0"/>
          </c:dPt>
          <c:xVal>
            <c:numRef>
              <c:f>'7-5'!$A$13:$A$15</c:f>
              <c:numCache>
                <c:formatCode>General</c:formatCode>
                <c:ptCount val="3"/>
                <c:pt idx="0">
                  <c:v>0</c:v>
                </c:pt>
                <c:pt idx="1">
                  <c:v>2.3333333333333335</c:v>
                </c:pt>
                <c:pt idx="2">
                  <c:v>7</c:v>
                </c:pt>
              </c:numCache>
            </c:numRef>
          </c:xVal>
          <c:yVal>
            <c:numRef>
              <c:f>'7-5'!$B$13:$B$15</c:f>
              <c:numCache>
                <c:formatCode>General</c:formatCode>
                <c:ptCount val="3"/>
                <c:pt idx="0">
                  <c:v>3.5</c:v>
                </c:pt>
                <c:pt idx="1">
                  <c:v>2.333333333333333</c:v>
                </c:pt>
                <c:pt idx="2">
                  <c:v>0</c:v>
                </c:pt>
              </c:numCache>
            </c:numRef>
          </c:yVal>
          <c:smooth val="1"/>
        </c:ser>
        <c:ser>
          <c:idx val="2"/>
          <c:order val="2"/>
          <c:spPr>
            <a:ln w="28575">
              <a:solidFill>
                <a:srgbClr val="0000FF"/>
              </a:solidFill>
              <a:prstDash val="sysDot"/>
            </a:ln>
          </c:spPr>
          <c:marker>
            <c:symbol val="none"/>
          </c:marker>
          <c:xVal>
            <c:numRef>
              <c:f>'7-5'!$A$23:$A$43</c:f>
              <c:numCache>
                <c:formatCode>General</c:formatCode>
                <c:ptCount val="21"/>
                <c:pt idx="0">
                  <c:v>0.1</c:v>
                </c:pt>
                <c:pt idx="1">
                  <c:v>0.35000000000000009</c:v>
                </c:pt>
                <c:pt idx="2">
                  <c:v>0.70000000000000018</c:v>
                </c:pt>
                <c:pt idx="3">
                  <c:v>1.0500000000000003</c:v>
                </c:pt>
                <c:pt idx="4">
                  <c:v>1.4000000000000004</c:v>
                </c:pt>
                <c:pt idx="5">
                  <c:v>1.7500000000000004</c:v>
                </c:pt>
                <c:pt idx="6">
                  <c:v>2.1000000000000005</c:v>
                </c:pt>
                <c:pt idx="7">
                  <c:v>2.4500000000000006</c:v>
                </c:pt>
                <c:pt idx="8">
                  <c:v>2.8000000000000007</c:v>
                </c:pt>
                <c:pt idx="9">
                  <c:v>3.1500000000000008</c:v>
                </c:pt>
                <c:pt idx="10">
                  <c:v>3.5000000000000009</c:v>
                </c:pt>
                <c:pt idx="11">
                  <c:v>3.850000000000001</c:v>
                </c:pt>
                <c:pt idx="12">
                  <c:v>4.2000000000000011</c:v>
                </c:pt>
                <c:pt idx="13">
                  <c:v>4.5500000000000007</c:v>
                </c:pt>
                <c:pt idx="14">
                  <c:v>4.9000000000000004</c:v>
                </c:pt>
                <c:pt idx="15">
                  <c:v>5.25</c:v>
                </c:pt>
                <c:pt idx="16">
                  <c:v>5.6</c:v>
                </c:pt>
                <c:pt idx="17">
                  <c:v>5.9499999999999993</c:v>
                </c:pt>
                <c:pt idx="18">
                  <c:v>6.2999999999999989</c:v>
                </c:pt>
                <c:pt idx="19">
                  <c:v>6.6499999999999986</c:v>
                </c:pt>
                <c:pt idx="20">
                  <c:v>6.9999999999999982</c:v>
                </c:pt>
              </c:numCache>
            </c:numRef>
          </c:xVal>
          <c:yVal>
            <c:numRef>
              <c:f>'7-5'!$B$23:$B$43</c:f>
              <c:numCache>
                <c:formatCode>General</c:formatCode>
                <c:ptCount val="21"/>
                <c:pt idx="0">
                  <c:v>-47.544444444444466</c:v>
                </c:pt>
                <c:pt idx="1">
                  <c:v>-8.9055555555555568</c:v>
                </c:pt>
                <c:pt idx="2">
                  <c:v>-1.4777777777777787</c:v>
                </c:pt>
                <c:pt idx="3">
                  <c:v>0.76481481481481328</c:v>
                </c:pt>
                <c:pt idx="4">
                  <c:v>1.7111111111111104</c:v>
                </c:pt>
                <c:pt idx="5">
                  <c:v>2.1388888888888884</c:v>
                </c:pt>
                <c:pt idx="6">
                  <c:v>2.3074074074074065</c:v>
                </c:pt>
                <c:pt idx="7">
                  <c:v>2.3277777777777766</c:v>
                </c:pt>
                <c:pt idx="8">
                  <c:v>2.2555555555555546</c:v>
                </c:pt>
                <c:pt idx="9">
                  <c:v>2.121604938271604</c:v>
                </c:pt>
                <c:pt idx="10">
                  <c:v>1.9444444444444433</c:v>
                </c:pt>
                <c:pt idx="11">
                  <c:v>1.7358585858585847</c:v>
                </c:pt>
                <c:pt idx="12">
                  <c:v>1.5037037037037024</c:v>
                </c:pt>
                <c:pt idx="13">
                  <c:v>1.2534188034188025</c:v>
                </c:pt>
                <c:pt idx="14">
                  <c:v>0.98888888888888826</c:v>
                </c:pt>
                <c:pt idx="15">
                  <c:v>0.71296296296296258</c:v>
                </c:pt>
                <c:pt idx="16">
                  <c:v>0.4277777777777777</c:v>
                </c:pt>
                <c:pt idx="17">
                  <c:v>0.13496732026143821</c:v>
                </c:pt>
                <c:pt idx="18">
                  <c:v>-0.16419753086419697</c:v>
                </c:pt>
                <c:pt idx="19">
                  <c:v>-0.46871345029239675</c:v>
                </c:pt>
                <c:pt idx="20">
                  <c:v>-0.77777777777777646</c:v>
                </c:pt>
              </c:numCache>
            </c:numRef>
          </c:yVal>
          <c:smooth val="1"/>
        </c:ser>
        <c:ser>
          <c:idx val="3"/>
          <c:order val="3"/>
          <c:spPr>
            <a:ln w="28575">
              <a:solidFill>
                <a:srgbClr val="FF0000"/>
              </a:solidFill>
              <a:prstDash val="sysDot"/>
            </a:ln>
          </c:spPr>
          <c:marker>
            <c:symbol val="none"/>
          </c:marker>
          <c:xVal>
            <c:numRef>
              <c:f>'7-5'!$E$23:$E$43</c:f>
              <c:numCache>
                <c:formatCode>General</c:formatCode>
                <c:ptCount val="21"/>
                <c:pt idx="0">
                  <c:v>-47.544444444444466</c:v>
                </c:pt>
                <c:pt idx="1">
                  <c:v>-8.9055555555555568</c:v>
                </c:pt>
                <c:pt idx="2">
                  <c:v>-1.4777777777777787</c:v>
                </c:pt>
                <c:pt idx="3">
                  <c:v>0.76481481481481328</c:v>
                </c:pt>
                <c:pt idx="4">
                  <c:v>1.7111111111111104</c:v>
                </c:pt>
                <c:pt idx="5">
                  <c:v>2.1388888888888884</c:v>
                </c:pt>
                <c:pt idx="6">
                  <c:v>2.3074074074074065</c:v>
                </c:pt>
                <c:pt idx="7">
                  <c:v>2.3277777777777766</c:v>
                </c:pt>
                <c:pt idx="8">
                  <c:v>2.2555555555555546</c:v>
                </c:pt>
                <c:pt idx="9">
                  <c:v>2.121604938271604</c:v>
                </c:pt>
                <c:pt idx="10">
                  <c:v>1.9444444444444433</c:v>
                </c:pt>
                <c:pt idx="11">
                  <c:v>1.7358585858585847</c:v>
                </c:pt>
                <c:pt idx="12">
                  <c:v>1.5037037037037024</c:v>
                </c:pt>
                <c:pt idx="13">
                  <c:v>1.2534188034188025</c:v>
                </c:pt>
                <c:pt idx="14">
                  <c:v>0.98888888888888826</c:v>
                </c:pt>
                <c:pt idx="15">
                  <c:v>0.71296296296296258</c:v>
                </c:pt>
                <c:pt idx="16">
                  <c:v>0.4277777777777777</c:v>
                </c:pt>
                <c:pt idx="17">
                  <c:v>0.13496732026143821</c:v>
                </c:pt>
                <c:pt idx="18">
                  <c:v>-0.16419753086419697</c:v>
                </c:pt>
                <c:pt idx="19">
                  <c:v>-0.46871345029239675</c:v>
                </c:pt>
                <c:pt idx="20">
                  <c:v>-0.77777777777777646</c:v>
                </c:pt>
              </c:numCache>
            </c:numRef>
          </c:xVal>
          <c:yVal>
            <c:numRef>
              <c:f>'7-5'!$D$23:$D$43</c:f>
              <c:numCache>
                <c:formatCode>General</c:formatCode>
                <c:ptCount val="21"/>
                <c:pt idx="0">
                  <c:v>0.1</c:v>
                </c:pt>
                <c:pt idx="1">
                  <c:v>0.35000000000000009</c:v>
                </c:pt>
                <c:pt idx="2">
                  <c:v>0.70000000000000018</c:v>
                </c:pt>
                <c:pt idx="3">
                  <c:v>1.0500000000000003</c:v>
                </c:pt>
                <c:pt idx="4">
                  <c:v>1.4000000000000004</c:v>
                </c:pt>
                <c:pt idx="5">
                  <c:v>1.7500000000000004</c:v>
                </c:pt>
                <c:pt idx="6">
                  <c:v>2.1000000000000005</c:v>
                </c:pt>
                <c:pt idx="7">
                  <c:v>2.4500000000000006</c:v>
                </c:pt>
                <c:pt idx="8">
                  <c:v>2.8000000000000007</c:v>
                </c:pt>
                <c:pt idx="9">
                  <c:v>3.1500000000000008</c:v>
                </c:pt>
                <c:pt idx="10">
                  <c:v>3.5000000000000009</c:v>
                </c:pt>
                <c:pt idx="11">
                  <c:v>3.850000000000001</c:v>
                </c:pt>
                <c:pt idx="12">
                  <c:v>4.2000000000000011</c:v>
                </c:pt>
                <c:pt idx="13">
                  <c:v>4.5500000000000007</c:v>
                </c:pt>
                <c:pt idx="14">
                  <c:v>4.9000000000000004</c:v>
                </c:pt>
                <c:pt idx="15">
                  <c:v>5.25</c:v>
                </c:pt>
                <c:pt idx="16">
                  <c:v>5.6</c:v>
                </c:pt>
                <c:pt idx="17">
                  <c:v>5.9499999999999993</c:v>
                </c:pt>
                <c:pt idx="18">
                  <c:v>6.2999999999999989</c:v>
                </c:pt>
                <c:pt idx="19">
                  <c:v>6.6499999999999986</c:v>
                </c:pt>
                <c:pt idx="20">
                  <c:v>6.9999999999999982</c:v>
                </c:pt>
              </c:numCache>
            </c:numRef>
          </c:yVal>
          <c:smooth val="1"/>
        </c:ser>
        <c:ser>
          <c:idx val="4"/>
          <c:order val="4"/>
          <c:spPr>
            <a:ln w="190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'7-5'!$H$59:$H$61</c:f>
              <c:numCache>
                <c:formatCode>0.00</c:formatCode>
                <c:ptCount val="3"/>
                <c:pt idx="0" formatCode="General">
                  <c:v>0</c:v>
                </c:pt>
                <c:pt idx="1">
                  <c:v>2.3333333333333335</c:v>
                </c:pt>
                <c:pt idx="2">
                  <c:v>2.3333333333333335</c:v>
                </c:pt>
              </c:numCache>
            </c:numRef>
          </c:xVal>
          <c:yVal>
            <c:numRef>
              <c:f>'7-5'!$I$59:$I$61</c:f>
              <c:numCache>
                <c:formatCode>0.00</c:formatCode>
                <c:ptCount val="3"/>
                <c:pt idx="0">
                  <c:v>2.333333333333333</c:v>
                </c:pt>
                <c:pt idx="1">
                  <c:v>2.333333333333333</c:v>
                </c:pt>
                <c:pt idx="2" formatCode="General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814592"/>
        <c:axId val="76824960"/>
      </c:scatterChart>
      <c:valAx>
        <c:axId val="76814592"/>
        <c:scaling>
          <c:orientation val="minMax"/>
          <c:max val="7.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output American firm</a:t>
                </a:r>
              </a:p>
            </c:rich>
          </c:tx>
          <c:layout>
            <c:manualLayout>
              <c:xMode val="edge"/>
              <c:yMode val="edge"/>
              <c:x val="0.56037428406950995"/>
              <c:y val="0.9517573988596252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824960"/>
        <c:crosses val="autoZero"/>
        <c:crossBetween val="midCat"/>
        <c:majorUnit val="9"/>
        <c:minorUnit val="1"/>
      </c:valAx>
      <c:valAx>
        <c:axId val="76824960"/>
        <c:scaling>
          <c:orientation val="minMax"/>
          <c:max val="7.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output British firm</a:t>
                </a:r>
              </a:p>
            </c:rich>
          </c:tx>
          <c:layout>
            <c:manualLayout>
              <c:xMode val="edge"/>
              <c:yMode val="edge"/>
              <c:x val="1.0281688766599342E-2"/>
              <c:y val="0.1429597701149425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814592"/>
        <c:crosses val="autoZero"/>
        <c:crossBetween val="midCat"/>
        <c:majorUnit val="9"/>
        <c:minorUnit val="1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365241004752201E-2"/>
          <c:y val="5.5757575757575756E-2"/>
          <c:w val="0.86693822131704001"/>
          <c:h val="0.88242424242424244"/>
        </c:manualLayout>
      </c:layout>
      <c:scatterChart>
        <c:scatterStyle val="lineMarker"/>
        <c:varyColors val="0"/>
        <c:ser>
          <c:idx val="0"/>
          <c:order val="0"/>
          <c:tx>
            <c:strRef>
              <c:f>'7-8'!$L$33</c:f>
              <c:strCache>
                <c:ptCount val="1"/>
                <c:pt idx="0">
                  <c:v>picture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'7-8'!$A$34:$A$134</c:f>
              <c:numCache>
                <c:formatCode>General</c:formatCode>
                <c:ptCount val="101"/>
                <c:pt idx="0">
                  <c:v>1</c:v>
                </c:pt>
                <c:pt idx="1">
                  <c:v>1.02</c:v>
                </c:pt>
                <c:pt idx="2">
                  <c:v>1.04</c:v>
                </c:pt>
                <c:pt idx="3">
                  <c:v>1.06</c:v>
                </c:pt>
                <c:pt idx="4">
                  <c:v>1.08</c:v>
                </c:pt>
                <c:pt idx="5">
                  <c:v>1.1000000000000001</c:v>
                </c:pt>
                <c:pt idx="6">
                  <c:v>1.1200000000000001</c:v>
                </c:pt>
                <c:pt idx="7">
                  <c:v>1.1400000000000001</c:v>
                </c:pt>
                <c:pt idx="8">
                  <c:v>1.1600000000000001</c:v>
                </c:pt>
                <c:pt idx="9">
                  <c:v>1.1800000000000002</c:v>
                </c:pt>
                <c:pt idx="10">
                  <c:v>1.2000000000000002</c:v>
                </c:pt>
                <c:pt idx="11">
                  <c:v>1.2200000000000002</c:v>
                </c:pt>
                <c:pt idx="12">
                  <c:v>1.2400000000000002</c:v>
                </c:pt>
                <c:pt idx="13">
                  <c:v>1.2600000000000002</c:v>
                </c:pt>
                <c:pt idx="14">
                  <c:v>1.2800000000000002</c:v>
                </c:pt>
                <c:pt idx="15">
                  <c:v>1.3000000000000003</c:v>
                </c:pt>
                <c:pt idx="16">
                  <c:v>1.3200000000000003</c:v>
                </c:pt>
                <c:pt idx="17">
                  <c:v>1.3400000000000003</c:v>
                </c:pt>
                <c:pt idx="18">
                  <c:v>1.3600000000000003</c:v>
                </c:pt>
                <c:pt idx="19">
                  <c:v>1.3800000000000003</c:v>
                </c:pt>
                <c:pt idx="20">
                  <c:v>1.4000000000000004</c:v>
                </c:pt>
                <c:pt idx="21">
                  <c:v>1.4200000000000004</c:v>
                </c:pt>
                <c:pt idx="22">
                  <c:v>1.4400000000000004</c:v>
                </c:pt>
                <c:pt idx="23">
                  <c:v>1.4600000000000004</c:v>
                </c:pt>
                <c:pt idx="24">
                  <c:v>1.4800000000000004</c:v>
                </c:pt>
                <c:pt idx="25">
                  <c:v>1.5000000000000004</c:v>
                </c:pt>
                <c:pt idx="26">
                  <c:v>1.5200000000000005</c:v>
                </c:pt>
                <c:pt idx="27">
                  <c:v>1.5400000000000005</c:v>
                </c:pt>
                <c:pt idx="28">
                  <c:v>1.5600000000000005</c:v>
                </c:pt>
                <c:pt idx="29">
                  <c:v>1.5800000000000005</c:v>
                </c:pt>
                <c:pt idx="30">
                  <c:v>1.6000000000000005</c:v>
                </c:pt>
                <c:pt idx="31">
                  <c:v>1.6200000000000006</c:v>
                </c:pt>
                <c:pt idx="32">
                  <c:v>1.6400000000000006</c:v>
                </c:pt>
                <c:pt idx="33">
                  <c:v>1.6600000000000006</c:v>
                </c:pt>
                <c:pt idx="34">
                  <c:v>1.6800000000000006</c:v>
                </c:pt>
                <c:pt idx="35">
                  <c:v>1.7000000000000006</c:v>
                </c:pt>
                <c:pt idx="36">
                  <c:v>1.7200000000000006</c:v>
                </c:pt>
                <c:pt idx="37">
                  <c:v>1.7400000000000007</c:v>
                </c:pt>
                <c:pt idx="38">
                  <c:v>1.7600000000000007</c:v>
                </c:pt>
                <c:pt idx="39">
                  <c:v>1.7800000000000007</c:v>
                </c:pt>
                <c:pt idx="40">
                  <c:v>1.8000000000000007</c:v>
                </c:pt>
                <c:pt idx="41">
                  <c:v>1.8200000000000007</c:v>
                </c:pt>
                <c:pt idx="42">
                  <c:v>1.8400000000000007</c:v>
                </c:pt>
                <c:pt idx="43">
                  <c:v>1.8600000000000008</c:v>
                </c:pt>
                <c:pt idx="44">
                  <c:v>1.8800000000000008</c:v>
                </c:pt>
                <c:pt idx="45">
                  <c:v>1.9000000000000008</c:v>
                </c:pt>
                <c:pt idx="46">
                  <c:v>1.9200000000000008</c:v>
                </c:pt>
                <c:pt idx="47">
                  <c:v>1.9400000000000008</c:v>
                </c:pt>
                <c:pt idx="48">
                  <c:v>1.9600000000000009</c:v>
                </c:pt>
                <c:pt idx="49">
                  <c:v>1.9800000000000009</c:v>
                </c:pt>
                <c:pt idx="50">
                  <c:v>2.0000000000000009</c:v>
                </c:pt>
                <c:pt idx="51">
                  <c:v>2.0200000000000009</c:v>
                </c:pt>
                <c:pt idx="52">
                  <c:v>2.0400000000000009</c:v>
                </c:pt>
                <c:pt idx="53">
                  <c:v>2.0600000000000009</c:v>
                </c:pt>
                <c:pt idx="54">
                  <c:v>2.080000000000001</c:v>
                </c:pt>
                <c:pt idx="55">
                  <c:v>2.100000000000001</c:v>
                </c:pt>
                <c:pt idx="56">
                  <c:v>2.120000000000001</c:v>
                </c:pt>
                <c:pt idx="57">
                  <c:v>2.140000000000001</c:v>
                </c:pt>
                <c:pt idx="58">
                  <c:v>2.160000000000001</c:v>
                </c:pt>
                <c:pt idx="59">
                  <c:v>2.180000000000001</c:v>
                </c:pt>
                <c:pt idx="60">
                  <c:v>2.2000000000000011</c:v>
                </c:pt>
                <c:pt idx="61">
                  <c:v>2.2200000000000011</c:v>
                </c:pt>
                <c:pt idx="62">
                  <c:v>2.2400000000000011</c:v>
                </c:pt>
                <c:pt idx="63">
                  <c:v>2.2600000000000011</c:v>
                </c:pt>
                <c:pt idx="64">
                  <c:v>2.2800000000000011</c:v>
                </c:pt>
                <c:pt idx="65">
                  <c:v>2.3000000000000012</c:v>
                </c:pt>
                <c:pt idx="66">
                  <c:v>2.3200000000000012</c:v>
                </c:pt>
                <c:pt idx="67">
                  <c:v>2.3400000000000012</c:v>
                </c:pt>
                <c:pt idx="68">
                  <c:v>2.3600000000000012</c:v>
                </c:pt>
                <c:pt idx="69">
                  <c:v>2.3800000000000012</c:v>
                </c:pt>
                <c:pt idx="70">
                  <c:v>2.4000000000000012</c:v>
                </c:pt>
                <c:pt idx="71">
                  <c:v>2.4200000000000013</c:v>
                </c:pt>
                <c:pt idx="72">
                  <c:v>2.4400000000000013</c:v>
                </c:pt>
                <c:pt idx="73">
                  <c:v>2.4600000000000013</c:v>
                </c:pt>
                <c:pt idx="74">
                  <c:v>2.4800000000000013</c:v>
                </c:pt>
                <c:pt idx="75">
                  <c:v>2.5000000000000013</c:v>
                </c:pt>
                <c:pt idx="76">
                  <c:v>2.5200000000000014</c:v>
                </c:pt>
                <c:pt idx="77">
                  <c:v>2.5400000000000014</c:v>
                </c:pt>
                <c:pt idx="78">
                  <c:v>2.5600000000000014</c:v>
                </c:pt>
                <c:pt idx="79">
                  <c:v>2.5800000000000014</c:v>
                </c:pt>
                <c:pt idx="80">
                  <c:v>2.6000000000000014</c:v>
                </c:pt>
                <c:pt idx="81">
                  <c:v>2.6200000000000014</c:v>
                </c:pt>
                <c:pt idx="82">
                  <c:v>2.6400000000000015</c:v>
                </c:pt>
                <c:pt idx="83">
                  <c:v>2.6600000000000015</c:v>
                </c:pt>
                <c:pt idx="84">
                  <c:v>2.6800000000000015</c:v>
                </c:pt>
                <c:pt idx="85">
                  <c:v>2.7000000000000015</c:v>
                </c:pt>
                <c:pt idx="86">
                  <c:v>2.7200000000000015</c:v>
                </c:pt>
                <c:pt idx="87">
                  <c:v>2.7400000000000015</c:v>
                </c:pt>
                <c:pt idx="88">
                  <c:v>2.7600000000000016</c:v>
                </c:pt>
                <c:pt idx="89">
                  <c:v>2.7800000000000016</c:v>
                </c:pt>
                <c:pt idx="90">
                  <c:v>2.8000000000000016</c:v>
                </c:pt>
                <c:pt idx="91">
                  <c:v>2.8200000000000016</c:v>
                </c:pt>
                <c:pt idx="92">
                  <c:v>2.8400000000000016</c:v>
                </c:pt>
                <c:pt idx="93">
                  <c:v>2.8600000000000017</c:v>
                </c:pt>
                <c:pt idx="94">
                  <c:v>2.8800000000000017</c:v>
                </c:pt>
                <c:pt idx="95">
                  <c:v>2.9000000000000017</c:v>
                </c:pt>
                <c:pt idx="96">
                  <c:v>2.9200000000000017</c:v>
                </c:pt>
                <c:pt idx="97">
                  <c:v>2.9400000000000017</c:v>
                </c:pt>
                <c:pt idx="98">
                  <c:v>2.9600000000000017</c:v>
                </c:pt>
                <c:pt idx="99">
                  <c:v>2.9800000000000018</c:v>
                </c:pt>
                <c:pt idx="100">
                  <c:v>3.0000000000000018</c:v>
                </c:pt>
              </c:numCache>
            </c:numRef>
          </c:xVal>
          <c:yVal>
            <c:numRef>
              <c:f>'7-8'!$L$34:$L$134</c:f>
              <c:numCache>
                <c:formatCode>General</c:formatCode>
                <c:ptCount val="101"/>
                <c:pt idx="0">
                  <c:v>0.13354700854700849</c:v>
                </c:pt>
                <c:pt idx="1">
                  <c:v>0.12086111111111092</c:v>
                </c:pt>
                <c:pt idx="2">
                  <c:v>0.10844444444444437</c:v>
                </c:pt>
                <c:pt idx="3">
                  <c:v>9.6297008547008511E-2</c:v>
                </c:pt>
                <c:pt idx="4">
                  <c:v>8.4418803418803423E-2</c:v>
                </c:pt>
                <c:pt idx="5">
                  <c:v>7.2809829059829023E-2</c:v>
                </c:pt>
                <c:pt idx="6">
                  <c:v>6.1470085470085291E-2</c:v>
                </c:pt>
                <c:pt idx="7">
                  <c:v>5.0399572649572628E-2</c:v>
                </c:pt>
                <c:pt idx="8">
                  <c:v>3.9598290598290592E-2</c:v>
                </c:pt>
                <c:pt idx="9">
                  <c:v>2.9066239316239126E-2</c:v>
                </c:pt>
                <c:pt idx="10">
                  <c:v>1.8803418803418806E-2</c:v>
                </c:pt>
                <c:pt idx="11">
                  <c:v>8.8098290598289108E-3</c:v>
                </c:pt>
                <c:pt idx="12">
                  <c:v>-9.1452991453024046E-4</c:v>
                </c:pt>
                <c:pt idx="13">
                  <c:v>-1.0369658119658232E-2</c:v>
                </c:pt>
                <c:pt idx="14">
                  <c:v>-1.9555555555555701E-2</c:v>
                </c:pt>
                <c:pt idx="15">
                  <c:v>-2.8472222222222163E-2</c:v>
                </c:pt>
                <c:pt idx="16">
                  <c:v>-3.7119658119658422E-2</c:v>
                </c:pt>
                <c:pt idx="17">
                  <c:v>-4.5497863247863271E-2</c:v>
                </c:pt>
                <c:pt idx="18">
                  <c:v>-5.3606837606837668E-2</c:v>
                </c:pt>
                <c:pt idx="19">
                  <c:v>-6.1446581196581293E-2</c:v>
                </c:pt>
                <c:pt idx="20">
                  <c:v>-6.9017094017094022E-2</c:v>
                </c:pt>
                <c:pt idx="21">
                  <c:v>-7.6318376068376298E-2</c:v>
                </c:pt>
                <c:pt idx="22">
                  <c:v>-8.3350427350427567E-2</c:v>
                </c:pt>
                <c:pt idx="23">
                  <c:v>-9.0113247863247842E-2</c:v>
                </c:pt>
                <c:pt idx="24">
                  <c:v>-9.6606837606837748E-2</c:v>
                </c:pt>
                <c:pt idx="25">
                  <c:v>-0.10283119658119677</c:v>
                </c:pt>
                <c:pt idx="26">
                  <c:v>-0.10878632478632495</c:v>
                </c:pt>
                <c:pt idx="27">
                  <c:v>-0.11447222222222236</c:v>
                </c:pt>
                <c:pt idx="28">
                  <c:v>-0.11988888888888927</c:v>
                </c:pt>
                <c:pt idx="29">
                  <c:v>-0.12503632478632484</c:v>
                </c:pt>
                <c:pt idx="30">
                  <c:v>-0.12991452991453006</c:v>
                </c:pt>
                <c:pt idx="31">
                  <c:v>-0.13452350427350468</c:v>
                </c:pt>
                <c:pt idx="32">
                  <c:v>-0.13886324786324794</c:v>
                </c:pt>
                <c:pt idx="33">
                  <c:v>-0.14293376068376062</c:v>
                </c:pt>
                <c:pt idx="34">
                  <c:v>-0.1467350427350427</c:v>
                </c:pt>
                <c:pt idx="35">
                  <c:v>-0.15026709401709407</c:v>
                </c:pt>
                <c:pt idx="36">
                  <c:v>-0.15352991452991449</c:v>
                </c:pt>
                <c:pt idx="37">
                  <c:v>-0.15652350427350431</c:v>
                </c:pt>
                <c:pt idx="38">
                  <c:v>-0.15924786324786347</c:v>
                </c:pt>
                <c:pt idx="39">
                  <c:v>-0.16170299145299127</c:v>
                </c:pt>
                <c:pt idx="40">
                  <c:v>-0.16388888888888897</c:v>
                </c:pt>
                <c:pt idx="41">
                  <c:v>-0.16580555555555584</c:v>
                </c:pt>
                <c:pt idx="42">
                  <c:v>-0.16745299145299136</c:v>
                </c:pt>
                <c:pt idx="43">
                  <c:v>-0.16883119658119669</c:v>
                </c:pt>
                <c:pt idx="44">
                  <c:v>-0.16994017094017114</c:v>
                </c:pt>
                <c:pt idx="45">
                  <c:v>-0.17077991452991456</c:v>
                </c:pt>
                <c:pt idx="46">
                  <c:v>-0.17135042735042755</c:v>
                </c:pt>
                <c:pt idx="47">
                  <c:v>-0.17165170940170962</c:v>
                </c:pt>
                <c:pt idx="48">
                  <c:v>-0.17168376068376076</c:v>
                </c:pt>
                <c:pt idx="49">
                  <c:v>-0.17144658119658085</c:v>
                </c:pt>
                <c:pt idx="50">
                  <c:v>-0.17094017094017083</c:v>
                </c:pt>
                <c:pt idx="51">
                  <c:v>-0.17016452991453002</c:v>
                </c:pt>
                <c:pt idx="52">
                  <c:v>-0.16911965811965779</c:v>
                </c:pt>
                <c:pt idx="53">
                  <c:v>-0.16780555555555549</c:v>
                </c:pt>
                <c:pt idx="54">
                  <c:v>-0.16622222222222216</c:v>
                </c:pt>
                <c:pt idx="55">
                  <c:v>-0.16436965811965787</c:v>
                </c:pt>
                <c:pt idx="56">
                  <c:v>-0.16224786324786317</c:v>
                </c:pt>
                <c:pt idx="57">
                  <c:v>-0.15985683760683764</c:v>
                </c:pt>
                <c:pt idx="58">
                  <c:v>-0.15719658119658098</c:v>
                </c:pt>
                <c:pt idx="59">
                  <c:v>-0.15426709401709382</c:v>
                </c:pt>
                <c:pt idx="60">
                  <c:v>-0.15106837606837611</c:v>
                </c:pt>
                <c:pt idx="61">
                  <c:v>-0.14760042735042719</c:v>
                </c:pt>
                <c:pt idx="62">
                  <c:v>-0.14386324786324775</c:v>
                </c:pt>
                <c:pt idx="63">
                  <c:v>-0.13985683760683768</c:v>
                </c:pt>
                <c:pt idx="64">
                  <c:v>-0.13558119658119627</c:v>
                </c:pt>
                <c:pt idx="65">
                  <c:v>-0.13103632478632421</c:v>
                </c:pt>
                <c:pt idx="66">
                  <c:v>-0.12622222222222193</c:v>
                </c:pt>
                <c:pt idx="67">
                  <c:v>-0.12113888888888857</c:v>
                </c:pt>
                <c:pt idx="68">
                  <c:v>-0.11578632478632428</c:v>
                </c:pt>
                <c:pt idx="69">
                  <c:v>-0.11016452991452942</c:v>
                </c:pt>
                <c:pt idx="70">
                  <c:v>-0.10427350427350407</c:v>
                </c:pt>
                <c:pt idx="71">
                  <c:v>-9.8113247863247377E-2</c:v>
                </c:pt>
                <c:pt idx="72">
                  <c:v>-9.1683760683760204E-2</c:v>
                </c:pt>
                <c:pt idx="73">
                  <c:v>-8.4985042735042551E-2</c:v>
                </c:pt>
                <c:pt idx="74">
                  <c:v>-7.8017094017093336E-2</c:v>
                </c:pt>
                <c:pt idx="75">
                  <c:v>-7.0779914529914098E-2</c:v>
                </c:pt>
                <c:pt idx="76">
                  <c:v>-6.327350427350413E-2</c:v>
                </c:pt>
                <c:pt idx="77">
                  <c:v>-5.5497863247862614E-2</c:v>
                </c:pt>
                <c:pt idx="78">
                  <c:v>-4.7452991452991082E-2</c:v>
                </c:pt>
                <c:pt idx="79">
                  <c:v>-3.9138888888888536E-2</c:v>
                </c:pt>
                <c:pt idx="80">
                  <c:v>-3.0555555555554951E-2</c:v>
                </c:pt>
                <c:pt idx="81">
                  <c:v>-2.1702991452990594E-2</c:v>
                </c:pt>
                <c:pt idx="82">
                  <c:v>-1.258119658119573E-2</c:v>
                </c:pt>
                <c:pt idx="83">
                  <c:v>-3.1901709401703799E-3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</c:numCache>
            </c:numRef>
          </c:yVal>
          <c:smooth val="0"/>
        </c:ser>
        <c:ser>
          <c:idx val="1"/>
          <c:order val="1"/>
          <c:spPr>
            <a:ln w="25400">
              <a:solidFill>
                <a:srgbClr val="000000"/>
              </a:solidFill>
              <a:prstDash val="sysDash"/>
            </a:ln>
          </c:spPr>
          <c:marker>
            <c:symbol val="none"/>
          </c:marker>
          <c:dPt>
            <c:idx val="1"/>
            <c:bubble3D val="0"/>
            <c:spPr>
              <a:ln w="25400">
                <a:solidFill>
                  <a:srgbClr val="006600"/>
                </a:solidFill>
                <a:prstDash val="sysDot"/>
              </a:ln>
            </c:spPr>
          </c:dPt>
          <c:xVal>
            <c:numRef>
              <c:f>'7-8'!$O$52:$O$53</c:f>
              <c:numCache>
                <c:formatCode>General</c:formatCode>
                <c:ptCount val="2"/>
                <c:pt idx="0">
                  <c:v>2.67</c:v>
                </c:pt>
                <c:pt idx="1">
                  <c:v>2.67</c:v>
                </c:pt>
              </c:numCache>
            </c:numRef>
          </c:xVal>
          <c:yVal>
            <c:numRef>
              <c:f>'7-8'!$P$52:$P$53</c:f>
              <c:numCache>
                <c:formatCode>General</c:formatCode>
                <c:ptCount val="2"/>
                <c:pt idx="0">
                  <c:v>-0.2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443008"/>
        <c:axId val="76448896"/>
      </c:scatterChart>
      <c:valAx>
        <c:axId val="76443008"/>
        <c:scaling>
          <c:orientation val="minMax"/>
          <c:max val="3"/>
          <c:min val="1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48896"/>
        <c:crosses val="autoZero"/>
        <c:crossBetween val="midCat"/>
        <c:majorUnit val="4"/>
        <c:minorUnit val="0.5"/>
      </c:valAx>
      <c:valAx>
        <c:axId val="76448896"/>
        <c:scaling>
          <c:orientation val="minMax"/>
          <c:max val="0.2"/>
          <c:min val="-0.2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net welfare effect</a:t>
                </a:r>
              </a:p>
            </c:rich>
          </c:tx>
          <c:layout>
            <c:manualLayout>
              <c:xMode val="edge"/>
              <c:yMode val="edge"/>
              <c:x val="1.0862186014935505E-2"/>
              <c:y val="0.2812121212121211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443008"/>
        <c:crosses val="autoZero"/>
        <c:crossBetween val="midCat"/>
        <c:majorUnit val="0.2"/>
      </c:valAx>
      <c:spPr>
        <a:noFill/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0.28699</cdr:x>
      <cdr:y>0.20005</cdr:y>
    </cdr:from>
    <cdr:to>
      <cdr:x>0.57158</cdr:x>
      <cdr:y>0.24568</cdr:y>
    </cdr:to>
    <cdr:sp macro="" textlink="">
      <cdr:nvSpPr>
        <cdr:cNvPr id="3074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92516" y="893670"/>
          <a:ext cx="1480053" cy="2038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American isoprofit curves</a:t>
          </a:r>
        </a:p>
      </cdr:txBody>
    </cdr:sp>
  </cdr:relSizeAnchor>
  <cdr:relSizeAnchor xmlns:cdr="http://schemas.openxmlformats.org/drawingml/2006/chartDrawing">
    <cdr:from>
      <cdr:x>0.2381</cdr:x>
      <cdr:y>0.22814</cdr:y>
    </cdr:from>
    <cdr:to>
      <cdr:x>0.28938</cdr:x>
      <cdr:y>0.26066</cdr:y>
    </cdr:to>
    <cdr:sp macro="" textlink="">
      <cdr:nvSpPr>
        <cdr:cNvPr id="3075" name="Line 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238257" y="1019170"/>
          <a:ext cx="266689" cy="14527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FF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0.2674</cdr:x>
      <cdr:y>0.24094</cdr:y>
    </cdr:from>
    <cdr:to>
      <cdr:x>0.30586</cdr:x>
      <cdr:y>0.32836</cdr:y>
    </cdr:to>
    <cdr:sp macro="" textlink="">
      <cdr:nvSpPr>
        <cdr:cNvPr id="3076" name="Line 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390659" y="1076325"/>
          <a:ext cx="200017" cy="39052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FF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0.33281</cdr:x>
      <cdr:y>0.62708</cdr:y>
    </cdr:from>
    <cdr:to>
      <cdr:x>0.36539</cdr:x>
      <cdr:y>0.66539</cdr:y>
    </cdr:to>
    <cdr:sp macro="" textlink="">
      <cdr:nvSpPr>
        <cdr:cNvPr id="512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705482" y="2825209"/>
          <a:ext cx="166955" cy="1725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000" b="0" i="0" u="none" strike="noStrike" baseline="0">
              <a:solidFill>
                <a:srgbClr val="006600"/>
              </a:solidFill>
              <a:latin typeface="Arial"/>
              <a:cs typeface="Arial"/>
            </a:rPr>
            <a:t>C</a:t>
          </a:r>
        </a:p>
      </cdr:txBody>
    </cdr:sp>
  </cdr:relSizeAnchor>
  <cdr:relSizeAnchor xmlns:cdr="http://schemas.openxmlformats.org/drawingml/2006/chartDrawing">
    <cdr:from>
      <cdr:x>0.52462</cdr:x>
      <cdr:y>0.67346</cdr:y>
    </cdr:from>
    <cdr:to>
      <cdr:x>0.54078</cdr:x>
      <cdr:y>0.71812</cdr:y>
    </cdr:to>
    <cdr:sp macro="" textlink="">
      <cdr:nvSpPr>
        <cdr:cNvPr id="5127" name="Line 7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688394" y="2976418"/>
          <a:ext cx="82811" cy="19737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FF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  <cdr:relSizeAnchor xmlns:cdr="http://schemas.openxmlformats.org/drawingml/2006/chartDrawing">
    <cdr:from>
      <cdr:x>0.29244</cdr:x>
      <cdr:y>0.46997</cdr:y>
    </cdr:from>
    <cdr:to>
      <cdr:x>0.33829</cdr:x>
      <cdr:y>0.49675</cdr:y>
    </cdr:to>
    <cdr:sp macro="" textlink="">
      <cdr:nvSpPr>
        <cdr:cNvPr id="5128" name="Line 8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1498599" y="2077078"/>
          <a:ext cx="234957" cy="11835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FF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0.30833</cdr:x>
      <cdr:y>0.45</cdr:y>
    </cdr:from>
    <cdr:to>
      <cdr:x>0.73806</cdr:x>
      <cdr:y>0.56273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9400" y="2743200"/>
          <a:ext cx="3929451" cy="6872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0" i="0">
              <a:latin typeface="Cambria Math"/>
            </a:rPr>
            <a:t>𝑡𝑟𝑎𝑛𝑠𝑝𝑜𝑟𝑡 𝑐𝑜𝑠𝑡 𝑝𝑎𝑟𝑎𝑚𝑒𝑡𝑒𝑟 𝑇</a:t>
          </a:r>
          <a:endParaRPr lang="en-US" sz="16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AC453-CECA-467D-8BC9-3DDD3FF3F16F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192D9-2683-461F-ACB7-BA6AC504E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6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7	IMPERFECT</a:t>
            </a:r>
            <a:r>
              <a:rPr lang="en-US" sz="2400" b="1" baseline="0" smtClean="0"/>
              <a:t> COMPETITION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6.png"/><Relationship Id="rId7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0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848255" y="1690687"/>
            <a:ext cx="2520950" cy="4572000"/>
            <a:chOff x="576" y="912"/>
            <a:chExt cx="1588" cy="2880"/>
          </a:xfrm>
        </p:grpSpPr>
        <p:sp>
          <p:nvSpPr>
            <p:cNvPr id="3" name="Line 65"/>
            <p:cNvSpPr>
              <a:spLocks noChangeShapeType="1"/>
            </p:cNvSpPr>
            <p:nvPr/>
          </p:nvSpPr>
          <p:spPr bwMode="auto">
            <a:xfrm>
              <a:off x="576" y="912"/>
              <a:ext cx="1320" cy="28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" name="Text Box 66"/>
            <p:cNvSpPr txBox="1">
              <a:spLocks noChangeArrowheads="1"/>
            </p:cNvSpPr>
            <p:nvPr/>
          </p:nvSpPr>
          <p:spPr bwMode="auto">
            <a:xfrm>
              <a:off x="1824" y="3504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FF0000"/>
                  </a:solidFill>
                  <a:latin typeface="Times New Roman" pitchFamily="18" charset="0"/>
                </a:rPr>
                <a:t>MR</a:t>
              </a:r>
            </a:p>
          </p:txBody>
        </p:sp>
      </p:grpSp>
      <p:sp>
        <p:nvSpPr>
          <p:cNvPr id="5" name="Rectangle 67"/>
          <p:cNvSpPr>
            <a:spLocks noChangeArrowheads="1"/>
          </p:cNvSpPr>
          <p:nvPr/>
        </p:nvSpPr>
        <p:spPr bwMode="auto">
          <a:xfrm>
            <a:off x="848255" y="3290887"/>
            <a:ext cx="1524000" cy="1752600"/>
          </a:xfrm>
          <a:prstGeom prst="rect">
            <a:avLst/>
          </a:prstGeom>
          <a:solidFill>
            <a:srgbClr val="FFFFCC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operating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profits</a:t>
            </a:r>
          </a:p>
        </p:txBody>
      </p:sp>
      <p:sp>
        <p:nvSpPr>
          <p:cNvPr id="6" name="Line 50"/>
          <p:cNvSpPr>
            <a:spLocks noChangeShapeType="1"/>
          </p:cNvSpPr>
          <p:nvPr/>
        </p:nvSpPr>
        <p:spPr bwMode="auto">
          <a:xfrm>
            <a:off x="848255" y="5043487"/>
            <a:ext cx="3810000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Text Box 57"/>
          <p:cNvSpPr txBox="1">
            <a:spLocks noChangeArrowheads="1"/>
          </p:cNvSpPr>
          <p:nvPr/>
        </p:nvSpPr>
        <p:spPr bwMode="auto">
          <a:xfrm>
            <a:off x="4201055" y="4738687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MC</a:t>
            </a: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848255" y="1157287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848255" y="6262687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52400" y="1137443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Price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743855" y="6262687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Quantity</a:t>
            </a:r>
          </a:p>
        </p:txBody>
      </p:sp>
      <p:sp>
        <p:nvSpPr>
          <p:cNvPr id="12" name="Line 43"/>
          <p:cNvSpPr>
            <a:spLocks noChangeShapeType="1"/>
          </p:cNvSpPr>
          <p:nvPr/>
        </p:nvSpPr>
        <p:spPr bwMode="auto">
          <a:xfrm>
            <a:off x="848255" y="1690687"/>
            <a:ext cx="4191000" cy="457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1381655" y="2071687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demand</a:t>
            </a:r>
          </a:p>
        </p:txBody>
      </p:sp>
      <p:sp>
        <p:nvSpPr>
          <p:cNvPr id="14" name="Line 44"/>
          <p:cNvSpPr>
            <a:spLocks noChangeShapeType="1"/>
          </p:cNvSpPr>
          <p:nvPr/>
        </p:nvSpPr>
        <p:spPr bwMode="auto">
          <a:xfrm>
            <a:off x="2372255" y="3290887"/>
            <a:ext cx="0" cy="2971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Line 45"/>
          <p:cNvSpPr>
            <a:spLocks noChangeShapeType="1"/>
          </p:cNvSpPr>
          <p:nvPr/>
        </p:nvSpPr>
        <p:spPr bwMode="auto">
          <a:xfrm rot="16200000">
            <a:off x="1610255" y="2528887"/>
            <a:ext cx="0" cy="15240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Text Box 46"/>
          <p:cNvSpPr txBox="1">
            <a:spLocks noChangeArrowheads="1"/>
          </p:cNvSpPr>
          <p:nvPr/>
        </p:nvSpPr>
        <p:spPr bwMode="auto">
          <a:xfrm>
            <a:off x="2003955" y="6262687"/>
            <a:ext cx="606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baseline="-25000">
                <a:solidFill>
                  <a:srgbClr val="000000"/>
                </a:solidFill>
                <a:latin typeface="Times New Roman" pitchFamily="18" charset="0"/>
              </a:rPr>
              <a:t>mon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 Box 47"/>
          <p:cNvSpPr txBox="1">
            <a:spLocks noChangeArrowheads="1"/>
          </p:cNvSpPr>
          <p:nvPr/>
        </p:nvSpPr>
        <p:spPr bwMode="auto">
          <a:xfrm>
            <a:off x="238655" y="3062287"/>
            <a:ext cx="606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US" altLang="en-US" sz="1600" baseline="-25000">
                <a:solidFill>
                  <a:srgbClr val="000000"/>
                </a:solidFill>
                <a:latin typeface="Times New Roman" pitchFamily="18" charset="0"/>
              </a:rPr>
              <a:t>mon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Oval 53"/>
          <p:cNvSpPr>
            <a:spLocks noChangeArrowheads="1"/>
          </p:cNvSpPr>
          <p:nvPr/>
        </p:nvSpPr>
        <p:spPr bwMode="auto">
          <a:xfrm>
            <a:off x="2286530" y="3243262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2296055" y="4967287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ext Box 72"/>
          <p:cNvSpPr txBox="1">
            <a:spLocks noChangeArrowheads="1"/>
          </p:cNvSpPr>
          <p:nvPr/>
        </p:nvSpPr>
        <p:spPr bwMode="auto">
          <a:xfrm>
            <a:off x="566451" y="4860130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US" alt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91305" y="4679420"/>
            <a:ext cx="338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62730" y="301786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6839" y="741935"/>
            <a:ext cx="3612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7.2 optimal </a:t>
            </a:r>
            <a:r>
              <a:rPr lang="nl-NL" b="1"/>
              <a:t>output for a monopolist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4"/>
          <p:cNvSpPr>
            <a:spLocks noChangeShapeType="1"/>
          </p:cNvSpPr>
          <p:nvPr/>
        </p:nvSpPr>
        <p:spPr bwMode="auto">
          <a:xfrm>
            <a:off x="519112" y="1766887"/>
            <a:ext cx="0" cy="457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519112" y="6338887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408891" y="6338887"/>
            <a:ext cx="156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Manufactures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 rot="-5400000">
            <a:off x="-16669" y="2069306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Food</a:t>
            </a:r>
          </a:p>
        </p:txBody>
      </p:sp>
      <p:sp>
        <p:nvSpPr>
          <p:cNvPr id="6" name="Arc 8"/>
          <p:cNvSpPr>
            <a:spLocks/>
          </p:cNvSpPr>
          <p:nvPr/>
        </p:nvSpPr>
        <p:spPr bwMode="auto">
          <a:xfrm>
            <a:off x="519112" y="2833687"/>
            <a:ext cx="3657600" cy="3505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FFFF">
              <a:alpha val="49804"/>
            </a:srgb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670358" y="5881687"/>
            <a:ext cx="4475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FF"/>
                </a:solidFill>
                <a:latin typeface="Times New Roman" pitchFamily="18" charset="0"/>
              </a:rPr>
              <a:t>ppf</a:t>
            </a:r>
          </a:p>
        </p:txBody>
      </p:sp>
      <p:sp>
        <p:nvSpPr>
          <p:cNvPr id="8" name="Arc 11"/>
          <p:cNvSpPr>
            <a:spLocks/>
          </p:cNvSpPr>
          <p:nvPr/>
        </p:nvSpPr>
        <p:spPr bwMode="auto">
          <a:xfrm rot="10800000">
            <a:off x="976312" y="1385887"/>
            <a:ext cx="5181600" cy="4343400"/>
          </a:xfrm>
          <a:custGeom>
            <a:avLst/>
            <a:gdLst>
              <a:gd name="G0" fmla="+- 0 0 0"/>
              <a:gd name="G1" fmla="+- 20969 0 0"/>
              <a:gd name="G2" fmla="+- 21600 0 0"/>
              <a:gd name="T0" fmla="*/ 5182 w 21409"/>
              <a:gd name="T1" fmla="*/ 0 h 20969"/>
              <a:gd name="T2" fmla="*/ 21409 w 21409"/>
              <a:gd name="T3" fmla="*/ 18102 h 20969"/>
              <a:gd name="T4" fmla="*/ 0 w 21409"/>
              <a:gd name="T5" fmla="*/ 20969 h 20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09" h="20969" fill="none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</a:path>
              <a:path w="21409" h="20969" stroke="0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  <a:lnTo>
                  <a:pt x="0" y="2096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835025" y="1984375"/>
            <a:ext cx="1219200" cy="2895600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544512" y="2743728"/>
            <a:ext cx="2514600" cy="511175"/>
          </a:xfrm>
          <a:prstGeom prst="line">
            <a:avLst/>
          </a:prstGeom>
          <a:noFill/>
          <a:ln w="19050">
            <a:solidFill>
              <a:srgbClr val="0000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1218823" y="2560371"/>
            <a:ext cx="5373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8000"/>
                </a:solidFill>
                <a:latin typeface="Times New Roman" pitchFamily="18" charset="0"/>
              </a:rPr>
              <a:t>mon</a:t>
            </a:r>
          </a:p>
        </p:txBody>
      </p:sp>
      <p:sp>
        <p:nvSpPr>
          <p:cNvPr id="15" name="Arc 23"/>
          <p:cNvSpPr>
            <a:spLocks/>
          </p:cNvSpPr>
          <p:nvPr/>
        </p:nvSpPr>
        <p:spPr bwMode="auto">
          <a:xfrm rot="10800000">
            <a:off x="2110845" y="1479021"/>
            <a:ext cx="3733800" cy="3352800"/>
          </a:xfrm>
          <a:custGeom>
            <a:avLst/>
            <a:gdLst>
              <a:gd name="G0" fmla="+- 0 0 0"/>
              <a:gd name="G1" fmla="+- 20969 0 0"/>
              <a:gd name="G2" fmla="+- 21600 0 0"/>
              <a:gd name="T0" fmla="*/ 5182 w 21409"/>
              <a:gd name="T1" fmla="*/ 0 h 20969"/>
              <a:gd name="T2" fmla="*/ 21409 w 21409"/>
              <a:gd name="T3" fmla="*/ 18102 h 20969"/>
              <a:gd name="T4" fmla="*/ 0 w 21409"/>
              <a:gd name="T5" fmla="*/ 20969 h 20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09" h="20969" fill="none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</a:path>
              <a:path w="21409" h="20969" stroke="0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  <a:lnTo>
                  <a:pt x="0" y="2096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Oval 24"/>
          <p:cNvSpPr>
            <a:spLocks noChangeArrowheads="1"/>
          </p:cNvSpPr>
          <p:nvPr/>
        </p:nvSpPr>
        <p:spPr bwMode="auto">
          <a:xfrm>
            <a:off x="3033712" y="3824287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3135899" y="3567376"/>
            <a:ext cx="4475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8000"/>
                </a:solidFill>
                <a:latin typeface="Times New Roman" pitchFamily="18" charset="0"/>
              </a:rPr>
              <a:t>opt</a:t>
            </a:r>
            <a:endParaRPr lang="en-US" altLang="en-US" sz="1600" i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1127655" y="2811462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" y="762000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7.3 autarky </a:t>
            </a:r>
            <a:r>
              <a:rPr lang="nl-NL" b="1"/>
              <a:t>equilibrium with a monopoly for manufactures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971800" y="2993753"/>
                <a:ext cx="2253502" cy="4352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𝑠𝑙𝑜𝑝𝑒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𝑀𝑅𝑇</m:t>
                      </m:r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&lt;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993753"/>
                <a:ext cx="2253502" cy="43524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449761" y="4800600"/>
                <a:ext cx="1293439" cy="83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𝑠𝑙𝑜𝑝𝑒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𝑀𝑅𝑆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/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761" y="4800600"/>
                <a:ext cx="1293439" cy="839461"/>
              </a:xfrm>
              <a:prstGeom prst="rect">
                <a:avLst/>
              </a:prstGeom>
              <a:blipFill rotWithShape="1">
                <a:blip r:embed="rId3"/>
                <a:stretch>
                  <a:fillRect b="-1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75790" y="4662736"/>
                <a:ext cx="620747" cy="4344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𝑜𝑝𝑡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790" y="4662736"/>
                <a:ext cx="620747" cy="43447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38055" y="5562600"/>
                <a:ext cx="69621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𝑚𝑜𝑛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055" y="5562600"/>
                <a:ext cx="696216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6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705036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5181600"/>
                <a:ext cx="54707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i="1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81600"/>
                <a:ext cx="547073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4191000"/>
                <a:ext cx="533864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i="1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191000"/>
                <a:ext cx="533864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30138" y="6366302"/>
                <a:ext cx="532262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i="1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0138" y="6366302"/>
                <a:ext cx="532262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0" y="6366302"/>
                <a:ext cx="532261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i="1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6366302"/>
                <a:ext cx="532261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50113" y="6366302"/>
                <a:ext cx="67428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𝑚𝑜𝑛</m:t>
                          </m:r>
                        </m:sub>
                      </m:sSub>
                    </m:oMath>
                  </m:oMathPara>
                </a14:m>
                <a:endParaRPr lang="en-US" sz="1600" i="1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0113" y="6366302"/>
                <a:ext cx="674287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3237943">
                <a:off x="1253564" y="3342794"/>
                <a:ext cx="1490344" cy="384721"/>
              </a:xfrm>
              <a:prstGeom prst="rect">
                <a:avLst/>
              </a:prstGeom>
              <a:solidFill>
                <a:srgbClr val="CCFFFF">
                  <a:alpha val="50196"/>
                </a:srgbClr>
              </a:solidFill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𝑟𝑒𝑎𝑐𝑡𝑖𝑜𝑛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𝑐𝑢𝑟𝑣𝑒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400" i="1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237943">
                <a:off x="1253564" y="3342794"/>
                <a:ext cx="1490344" cy="38472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152400" y="762000"/>
            <a:ext cx="4733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7.4 derivation </a:t>
            </a:r>
            <a:r>
              <a:rPr lang="nl-NL" b="1"/>
              <a:t>of American firm’s reaction curve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5256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37265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 rot="3237943">
                <a:off x="458345" y="1761415"/>
                <a:ext cx="1490344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𝑟𝑒𝑎𝑐𝑡𝑖𝑜𝑛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𝑐𝑢𝑟𝑣𝑒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400" i="1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237943">
                <a:off x="458345" y="1761415"/>
                <a:ext cx="1490344" cy="38472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 rot="1031621">
                <a:off x="6578725" y="5781159"/>
                <a:ext cx="1536895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𝑟𝑒𝑎𝑐𝑡𝑖𝑜𝑛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𝑐𝑢𝑟𝑣𝑒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400" i="1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31621">
                <a:off x="6578725" y="5781159"/>
                <a:ext cx="1536895" cy="38472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08302" y="3429000"/>
                <a:ext cx="1563698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𝑖𝑠𝑜𝑝𝑟𝑜𝑓𝑖𝑡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𝑐𝑢𝑟𝑣𝑒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400" i="1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302" y="3429000"/>
                <a:ext cx="1563698" cy="38472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00600" y="4644479"/>
                <a:ext cx="1597489" cy="3847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𝑖𝑠𝑜𝑝𝑟𝑜𝑓𝑖𝑡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𝑐𝑢𝑟𝑣𝑒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1400" i="1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644479"/>
                <a:ext cx="1597489" cy="38472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623" y="4492079"/>
                <a:ext cx="631711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𝑑𝑢𝑜</m:t>
                          </m:r>
                        </m:sub>
                      </m:sSub>
                    </m:oMath>
                  </m:oMathPara>
                </a14:m>
                <a:endParaRPr lang="en-US" sz="1600" i="1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3" y="4492079"/>
                <a:ext cx="631711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56023" y="6324600"/>
                <a:ext cx="631711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𝑑𝑢𝑜</m:t>
                          </m:r>
                        </m:sub>
                      </m:sSub>
                    </m:oMath>
                  </m:oMathPara>
                </a14:m>
                <a:endParaRPr lang="en-US" sz="1600" i="1" smtClean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023" y="6324600"/>
                <a:ext cx="631711" cy="4154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52400" y="757147"/>
            <a:ext cx="2465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7.5 Cournot equilibrium</a:t>
            </a:r>
          </a:p>
        </p:txBody>
      </p:sp>
    </p:spTree>
    <p:extLst>
      <p:ext uri="{BB962C8B-B14F-4D97-AF65-F5344CB8AC3E}">
        <p14:creationId xmlns:p14="http://schemas.microsoft.com/office/powerpoint/2010/main" val="25256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4"/>
          <p:cNvSpPr>
            <a:spLocks noChangeShapeType="1"/>
          </p:cNvSpPr>
          <p:nvPr/>
        </p:nvSpPr>
        <p:spPr bwMode="auto">
          <a:xfrm>
            <a:off x="519112" y="1762653"/>
            <a:ext cx="0" cy="4548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519112" y="6310841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446462" y="6338887"/>
            <a:ext cx="156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Manufactures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 rot="-5400000">
            <a:off x="-16669" y="2041260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Food</a:t>
            </a:r>
          </a:p>
        </p:txBody>
      </p:sp>
      <p:sp>
        <p:nvSpPr>
          <p:cNvPr id="6" name="Arc 8"/>
          <p:cNvSpPr>
            <a:spLocks/>
          </p:cNvSpPr>
          <p:nvPr/>
        </p:nvSpPr>
        <p:spPr bwMode="auto">
          <a:xfrm>
            <a:off x="519112" y="2805641"/>
            <a:ext cx="3657600" cy="3505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rgbClr val="CCFFFF">
              <a:alpha val="50000"/>
            </a:srgb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670358" y="5853641"/>
            <a:ext cx="4475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FF"/>
                </a:solidFill>
                <a:latin typeface="Times New Roman" pitchFamily="18" charset="0"/>
              </a:rPr>
              <a:t>ppf</a:t>
            </a:r>
          </a:p>
        </p:txBody>
      </p:sp>
      <p:sp>
        <p:nvSpPr>
          <p:cNvPr id="8" name="Arc 11"/>
          <p:cNvSpPr>
            <a:spLocks/>
          </p:cNvSpPr>
          <p:nvPr/>
        </p:nvSpPr>
        <p:spPr bwMode="auto">
          <a:xfrm rot="10800000">
            <a:off x="976312" y="1357841"/>
            <a:ext cx="5181600" cy="4343400"/>
          </a:xfrm>
          <a:custGeom>
            <a:avLst/>
            <a:gdLst>
              <a:gd name="G0" fmla="+- 0 0 0"/>
              <a:gd name="G1" fmla="+- 20969 0 0"/>
              <a:gd name="G2" fmla="+- 21600 0 0"/>
              <a:gd name="T0" fmla="*/ 5182 w 21409"/>
              <a:gd name="T1" fmla="*/ 0 h 20969"/>
              <a:gd name="T2" fmla="*/ 21409 w 21409"/>
              <a:gd name="T3" fmla="*/ 18102 h 20969"/>
              <a:gd name="T4" fmla="*/ 0 w 21409"/>
              <a:gd name="T5" fmla="*/ 20969 h 20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09" h="20969" fill="none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</a:path>
              <a:path w="21409" h="20969" stroke="0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  <a:lnTo>
                  <a:pt x="0" y="2096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Oval 18"/>
          <p:cNvSpPr>
            <a:spLocks noChangeArrowheads="1"/>
          </p:cNvSpPr>
          <p:nvPr/>
        </p:nvSpPr>
        <p:spPr bwMode="auto">
          <a:xfrm>
            <a:off x="1149350" y="2783416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774322" y="2833950"/>
            <a:ext cx="5373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8000"/>
                </a:solidFill>
                <a:latin typeface="Times New Roman" pitchFamily="18" charset="0"/>
              </a:rPr>
              <a:t>mon</a:t>
            </a:r>
          </a:p>
        </p:txBody>
      </p:sp>
      <p:sp>
        <p:nvSpPr>
          <p:cNvPr id="12" name="Arc 23"/>
          <p:cNvSpPr>
            <a:spLocks/>
          </p:cNvSpPr>
          <p:nvPr/>
        </p:nvSpPr>
        <p:spPr bwMode="auto">
          <a:xfrm rot="10800000">
            <a:off x="2110846" y="1459441"/>
            <a:ext cx="3733800" cy="3352800"/>
          </a:xfrm>
          <a:custGeom>
            <a:avLst/>
            <a:gdLst>
              <a:gd name="G0" fmla="+- 0 0 0"/>
              <a:gd name="G1" fmla="+- 20969 0 0"/>
              <a:gd name="G2" fmla="+- 21600 0 0"/>
              <a:gd name="T0" fmla="*/ 5182 w 21409"/>
              <a:gd name="T1" fmla="*/ 0 h 20969"/>
              <a:gd name="T2" fmla="*/ 21409 w 21409"/>
              <a:gd name="T3" fmla="*/ 18102 h 20969"/>
              <a:gd name="T4" fmla="*/ 0 w 21409"/>
              <a:gd name="T5" fmla="*/ 20969 h 20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09" h="20969" fill="none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</a:path>
              <a:path w="21409" h="20969" stroke="0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  <a:lnTo>
                  <a:pt x="0" y="2096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Oval 24"/>
          <p:cNvSpPr>
            <a:spLocks noChangeArrowheads="1"/>
          </p:cNvSpPr>
          <p:nvPr/>
        </p:nvSpPr>
        <p:spPr bwMode="auto">
          <a:xfrm>
            <a:off x="3033712" y="3796241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3099385" y="3567641"/>
            <a:ext cx="4475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8000"/>
                </a:solidFill>
                <a:latin typeface="Times New Roman" pitchFamily="18" charset="0"/>
              </a:rPr>
              <a:t>opt</a:t>
            </a:r>
            <a:endParaRPr lang="en-US" altLang="en-US" sz="1600" i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16" name="Arc 11"/>
          <p:cNvSpPr>
            <a:spLocks/>
          </p:cNvSpPr>
          <p:nvPr/>
        </p:nvSpPr>
        <p:spPr bwMode="auto">
          <a:xfrm rot="10800000">
            <a:off x="1357312" y="1053040"/>
            <a:ext cx="5181600" cy="4343400"/>
          </a:xfrm>
          <a:custGeom>
            <a:avLst/>
            <a:gdLst>
              <a:gd name="G0" fmla="+- 0 0 0"/>
              <a:gd name="G1" fmla="+- 20969 0 0"/>
              <a:gd name="G2" fmla="+- 21600 0 0"/>
              <a:gd name="T0" fmla="*/ 5182 w 21409"/>
              <a:gd name="T1" fmla="*/ 0 h 20969"/>
              <a:gd name="T2" fmla="*/ 21409 w 21409"/>
              <a:gd name="T3" fmla="*/ 18102 h 20969"/>
              <a:gd name="T4" fmla="*/ 0 w 21409"/>
              <a:gd name="T5" fmla="*/ 20969 h 20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09" h="20969" fill="none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</a:path>
              <a:path w="21409" h="20969" stroke="0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  <a:lnTo>
                  <a:pt x="0" y="20969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3912" y="1557866"/>
            <a:ext cx="1371600" cy="409575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9" name="Oval 24"/>
          <p:cNvSpPr>
            <a:spLocks noChangeArrowheads="1"/>
          </p:cNvSpPr>
          <p:nvPr/>
        </p:nvSpPr>
        <p:spPr bwMode="auto">
          <a:xfrm>
            <a:off x="1755246" y="2941107"/>
            <a:ext cx="152400" cy="152400"/>
          </a:xfrm>
          <a:prstGeom prst="ellipse">
            <a:avLst/>
          </a:prstGeom>
          <a:solidFill>
            <a:srgbClr val="FFFFCC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1829020" y="2674950"/>
            <a:ext cx="4812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smtClean="0">
                <a:solidFill>
                  <a:srgbClr val="008000"/>
                </a:solidFill>
                <a:latin typeface="Times New Roman" pitchFamily="18" charset="0"/>
              </a:rPr>
              <a:t>cou</a:t>
            </a:r>
            <a:endParaRPr lang="en-US" altLang="en-US" sz="1600" i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762000"/>
            <a:ext cx="3745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7.6 pro-competitive </a:t>
            </a:r>
            <a:r>
              <a:rPr lang="nl-NL" b="1"/>
              <a:t>gains from trade</a:t>
            </a:r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65653" y="4670922"/>
                <a:ext cx="620747" cy="4344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𝑜𝑝𝑡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653" y="4670922"/>
                <a:ext cx="620747" cy="43447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210447" y="5257800"/>
                <a:ext cx="653640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𝑑𝑢𝑜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447" y="5257800"/>
                <a:ext cx="653640" cy="4154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17384" y="5528102"/>
                <a:ext cx="696216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𝑚𝑜𝑛</m:t>
                          </m:r>
                        </m:sub>
                      </m:sSub>
                    </m:oMath>
                  </m:oMathPara>
                </a14:m>
                <a:endParaRPr lang="en-US" sz="160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384" y="5528102"/>
                <a:ext cx="696216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6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 descr="Dashed horizontal"/>
          <p:cNvSpPr>
            <a:spLocks noChangeArrowheads="1"/>
          </p:cNvSpPr>
          <p:nvPr/>
        </p:nvSpPr>
        <p:spPr bwMode="auto">
          <a:xfrm>
            <a:off x="2619478" y="3337142"/>
            <a:ext cx="507527" cy="693107"/>
          </a:xfrm>
          <a:prstGeom prst="rect">
            <a:avLst/>
          </a:prstGeom>
          <a:pattFill prst="dashHorz">
            <a:fgClr>
              <a:srgbClr val="FF0000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Rectangle 35" descr="10%"/>
          <p:cNvSpPr>
            <a:spLocks noChangeArrowheads="1"/>
          </p:cNvSpPr>
          <p:nvPr/>
        </p:nvSpPr>
        <p:spPr bwMode="auto">
          <a:xfrm>
            <a:off x="673956" y="3337142"/>
            <a:ext cx="1437994" cy="953022"/>
          </a:xfrm>
          <a:prstGeom prst="rect">
            <a:avLst/>
          </a:prstGeom>
          <a:pattFill prst="pct10">
            <a:fgClr>
              <a:srgbClr val="008000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Rectangle 34" descr="Light horizontal"/>
          <p:cNvSpPr>
            <a:spLocks noChangeArrowheads="1"/>
          </p:cNvSpPr>
          <p:nvPr/>
        </p:nvSpPr>
        <p:spPr bwMode="auto">
          <a:xfrm>
            <a:off x="2111950" y="4030249"/>
            <a:ext cx="507527" cy="259915"/>
          </a:xfrm>
          <a:prstGeom prst="rect">
            <a:avLst/>
          </a:prstGeom>
          <a:pattFill prst="lgConfetti">
            <a:fgClr>
              <a:srgbClr val="FF0000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ectangle 33" descr="Dashed upward diagonal"/>
          <p:cNvSpPr>
            <a:spLocks noChangeArrowheads="1"/>
          </p:cNvSpPr>
          <p:nvPr/>
        </p:nvSpPr>
        <p:spPr bwMode="auto">
          <a:xfrm>
            <a:off x="2111950" y="3337142"/>
            <a:ext cx="507527" cy="693107"/>
          </a:xfrm>
          <a:prstGeom prst="rect">
            <a:avLst/>
          </a:prstGeom>
          <a:pattFill prst="lgGrid">
            <a:fgClr>
              <a:srgbClr val="0000FF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AutoShape 32" descr="Wide upward diagonal"/>
          <p:cNvSpPr>
            <a:spLocks noChangeArrowheads="1"/>
          </p:cNvSpPr>
          <p:nvPr/>
        </p:nvSpPr>
        <p:spPr bwMode="auto">
          <a:xfrm>
            <a:off x="2619478" y="2990589"/>
            <a:ext cx="507527" cy="346553"/>
          </a:xfrm>
          <a:prstGeom prst="rtTriangle">
            <a:avLst/>
          </a:prstGeom>
          <a:pattFill prst="wdUpDiag">
            <a:fgClr>
              <a:srgbClr val="0000FF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Rectangle 31" descr="Light vertical"/>
          <p:cNvSpPr>
            <a:spLocks noChangeArrowheads="1"/>
          </p:cNvSpPr>
          <p:nvPr/>
        </p:nvSpPr>
        <p:spPr bwMode="auto">
          <a:xfrm>
            <a:off x="673956" y="2990589"/>
            <a:ext cx="1945522" cy="346553"/>
          </a:xfrm>
          <a:prstGeom prst="rect">
            <a:avLst/>
          </a:prstGeom>
          <a:pattFill prst="ltVert">
            <a:fgClr>
              <a:srgbClr val="FF0000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673956" y="1257822"/>
            <a:ext cx="0" cy="3812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673956" y="5069910"/>
            <a:ext cx="558280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673956" y="1691014"/>
            <a:ext cx="5075274" cy="3378896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673956" y="1691014"/>
            <a:ext cx="2537637" cy="3378896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673956" y="2384121"/>
            <a:ext cx="2008963" cy="2685789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673956" y="4290165"/>
            <a:ext cx="4906098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 flipH="1">
            <a:off x="673956" y="2990589"/>
            <a:ext cx="1945522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673956" y="4030250"/>
            <a:ext cx="4906098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 rot="16200000" flipH="1">
            <a:off x="1579818" y="4030250"/>
            <a:ext cx="2079321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 flipH="1">
            <a:off x="673956" y="3337143"/>
            <a:ext cx="2453049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rot="16200000" flipH="1">
            <a:off x="2130664" y="4333484"/>
            <a:ext cx="1992682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rot="5400000">
            <a:off x="1115610" y="4333484"/>
            <a:ext cx="1992682" cy="0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Oval 23"/>
          <p:cNvSpPr>
            <a:spLocks noChangeArrowheads="1"/>
          </p:cNvSpPr>
          <p:nvPr/>
        </p:nvSpPr>
        <p:spPr bwMode="auto">
          <a:xfrm>
            <a:off x="3058061" y="3260149"/>
            <a:ext cx="133930" cy="139885"/>
          </a:xfrm>
          <a:prstGeom prst="ellipse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V="1">
            <a:off x="2111951" y="5329825"/>
            <a:ext cx="1015055" cy="0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2124437" y="5284938"/>
            <a:ext cx="10871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8000"/>
                </a:solidFill>
                <a:latin typeface="Times New Roman" pitchFamily="18" charset="0"/>
              </a:rPr>
              <a:t>imports = q</a:t>
            </a:r>
            <a:r>
              <a:rPr lang="en-US" altLang="en-US" sz="1200" baseline="-25000">
                <a:solidFill>
                  <a:srgbClr val="008000"/>
                </a:solidFill>
                <a:latin typeface="Times New Roman" pitchFamily="18" charset="0"/>
              </a:rPr>
              <a:t>BA</a:t>
            </a:r>
            <a:endParaRPr lang="en-US" altLang="en-US" sz="12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5535595" y="5072151"/>
            <a:ext cx="8114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quantity</a:t>
            </a: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152400" y="1173425"/>
            <a:ext cx="5725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Times New Roman" pitchFamily="18" charset="0"/>
              </a:rPr>
              <a:t>price</a:t>
            </a: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1221686" y="1866532"/>
            <a:ext cx="83067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FF"/>
                </a:solidFill>
                <a:latin typeface="Times New Roman" pitchFamily="18" charset="0"/>
              </a:rPr>
              <a:t>demand</a:t>
            </a:r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2548989" y="2682812"/>
            <a:ext cx="9605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8000"/>
                </a:solidFill>
                <a:latin typeface="Times New Roman" pitchFamily="18" charset="0"/>
              </a:rPr>
              <a:t>monopoly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3127006" y="3059479"/>
            <a:ext cx="16962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8000"/>
                </a:solidFill>
                <a:latin typeface="Times New Roman" pitchFamily="18" charset="0"/>
              </a:rPr>
              <a:t>reciprocal dumping</a:t>
            </a:r>
          </a:p>
        </p:txBody>
      </p:sp>
      <p:sp>
        <p:nvSpPr>
          <p:cNvPr id="28" name="Text Box 37"/>
          <p:cNvSpPr txBox="1">
            <a:spLocks noChangeArrowheads="1"/>
          </p:cNvSpPr>
          <p:nvPr/>
        </p:nvSpPr>
        <p:spPr bwMode="auto">
          <a:xfrm>
            <a:off x="225961" y="2819554"/>
            <a:ext cx="5180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8000"/>
                </a:solidFill>
                <a:latin typeface="Times New Roman" pitchFamily="18" charset="0"/>
              </a:rPr>
              <a:t>p</a:t>
            </a:r>
            <a:r>
              <a:rPr lang="en-US" altLang="en-US" sz="1400" baseline="-25000">
                <a:solidFill>
                  <a:srgbClr val="008000"/>
                </a:solidFill>
                <a:latin typeface="Times New Roman" pitchFamily="18" charset="0"/>
              </a:rPr>
              <a:t>mon</a:t>
            </a:r>
            <a:endParaRPr lang="en-US" altLang="en-US" sz="1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260505" y="3079469"/>
            <a:ext cx="4507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8000"/>
                </a:solidFill>
                <a:latin typeface="Times New Roman" pitchFamily="18" charset="0"/>
              </a:rPr>
              <a:t>p</a:t>
            </a:r>
            <a:r>
              <a:rPr lang="en-US" altLang="en-US" sz="1400" baseline="-25000">
                <a:solidFill>
                  <a:srgbClr val="008000"/>
                </a:solidFill>
                <a:latin typeface="Times New Roman" pitchFamily="18" charset="0"/>
              </a:rPr>
              <a:t>rec</a:t>
            </a:r>
            <a:endParaRPr lang="en-US" altLang="en-US" sz="1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30" name="Text Box 39"/>
          <p:cNvSpPr txBox="1">
            <a:spLocks noChangeArrowheads="1"/>
          </p:cNvSpPr>
          <p:nvPr/>
        </p:nvSpPr>
        <p:spPr bwMode="auto">
          <a:xfrm>
            <a:off x="2363957" y="4985513"/>
            <a:ext cx="5180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8000"/>
                </a:solidFill>
                <a:latin typeface="Times New Roman" pitchFamily="18" charset="0"/>
              </a:rPr>
              <a:t>q</a:t>
            </a:r>
            <a:r>
              <a:rPr lang="en-US" altLang="en-US" sz="1400" baseline="-25000">
                <a:solidFill>
                  <a:srgbClr val="008000"/>
                </a:solidFill>
                <a:latin typeface="Times New Roman" pitchFamily="18" charset="0"/>
              </a:rPr>
              <a:t>mon</a:t>
            </a:r>
            <a:endParaRPr lang="en-US" altLang="en-US" sz="1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31" name="Text Box 40"/>
          <p:cNvSpPr txBox="1">
            <a:spLocks noChangeArrowheads="1"/>
          </p:cNvSpPr>
          <p:nvPr/>
        </p:nvSpPr>
        <p:spPr bwMode="auto">
          <a:xfrm>
            <a:off x="1763026" y="5069910"/>
            <a:ext cx="451135" cy="31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8000"/>
                </a:solidFill>
                <a:latin typeface="Times New Roman" pitchFamily="18" charset="0"/>
              </a:rPr>
              <a:t>q</a:t>
            </a:r>
            <a:r>
              <a:rPr lang="en-US" altLang="en-US" sz="1400" baseline="-25000">
                <a:solidFill>
                  <a:srgbClr val="008000"/>
                </a:solidFill>
                <a:latin typeface="Times New Roman" pitchFamily="18" charset="0"/>
              </a:rPr>
              <a:t>AA</a:t>
            </a:r>
            <a:endParaRPr lang="en-US" altLang="en-US" sz="1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32" name="Text Box 41"/>
          <p:cNvSpPr txBox="1">
            <a:spLocks noChangeArrowheads="1"/>
          </p:cNvSpPr>
          <p:nvPr/>
        </p:nvSpPr>
        <p:spPr bwMode="auto">
          <a:xfrm>
            <a:off x="3039960" y="5072151"/>
            <a:ext cx="4507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8000"/>
                </a:solidFill>
                <a:latin typeface="Times New Roman" pitchFamily="18" charset="0"/>
              </a:rPr>
              <a:t>q</a:t>
            </a:r>
            <a:r>
              <a:rPr lang="en-US" altLang="en-US" sz="1400" baseline="-25000">
                <a:solidFill>
                  <a:srgbClr val="008000"/>
                </a:solidFill>
                <a:latin typeface="Times New Roman" pitchFamily="18" charset="0"/>
              </a:rPr>
              <a:t>rec</a:t>
            </a:r>
            <a:endParaRPr lang="en-US" altLang="en-US" sz="1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33" name="Text Box 67"/>
          <p:cNvSpPr txBox="1">
            <a:spLocks noChangeArrowheads="1"/>
          </p:cNvSpPr>
          <p:nvPr/>
        </p:nvSpPr>
        <p:spPr bwMode="auto">
          <a:xfrm>
            <a:off x="1689011" y="5624035"/>
            <a:ext cx="1372791" cy="31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profits in autarky</a:t>
            </a:r>
          </a:p>
        </p:txBody>
      </p:sp>
      <p:sp>
        <p:nvSpPr>
          <p:cNvPr id="34" name="Text Box 68"/>
          <p:cNvSpPr txBox="1">
            <a:spLocks noChangeArrowheads="1"/>
          </p:cNvSpPr>
          <p:nvPr/>
        </p:nvSpPr>
        <p:spPr bwMode="auto">
          <a:xfrm>
            <a:off x="1689011" y="5970588"/>
            <a:ext cx="2719149" cy="31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increase consumer surplus with trade</a:t>
            </a:r>
          </a:p>
        </p:txBody>
      </p:sp>
      <p:sp>
        <p:nvSpPr>
          <p:cNvPr id="35" name="Text Box 69"/>
          <p:cNvSpPr txBox="1">
            <a:spLocks noChangeArrowheads="1"/>
          </p:cNvSpPr>
          <p:nvPr/>
        </p:nvSpPr>
        <p:spPr bwMode="auto">
          <a:xfrm>
            <a:off x="1689011" y="6317141"/>
            <a:ext cx="2028347" cy="31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domestic profits with trade</a:t>
            </a:r>
          </a:p>
        </p:txBody>
      </p:sp>
      <p:sp>
        <p:nvSpPr>
          <p:cNvPr id="36" name="Text Box 70"/>
          <p:cNvSpPr txBox="1">
            <a:spLocks noChangeArrowheads="1"/>
          </p:cNvSpPr>
          <p:nvPr/>
        </p:nvSpPr>
        <p:spPr bwMode="auto">
          <a:xfrm>
            <a:off x="6248410" y="5691873"/>
            <a:ext cx="1904990" cy="31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foreign profits with trade</a:t>
            </a:r>
          </a:p>
        </p:txBody>
      </p:sp>
      <p:sp>
        <p:nvSpPr>
          <p:cNvPr id="37" name="Text Box 71"/>
          <p:cNvSpPr txBox="1">
            <a:spLocks noChangeArrowheads="1"/>
          </p:cNvSpPr>
          <p:nvPr/>
        </p:nvSpPr>
        <p:spPr bwMode="auto">
          <a:xfrm>
            <a:off x="6248410" y="6125065"/>
            <a:ext cx="1393938" cy="31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net welfare effect</a:t>
            </a:r>
          </a:p>
        </p:txBody>
      </p:sp>
      <p:sp>
        <p:nvSpPr>
          <p:cNvPr id="38" name="Text Box 72"/>
          <p:cNvSpPr txBox="1">
            <a:spLocks noChangeArrowheads="1"/>
          </p:cNvSpPr>
          <p:nvPr/>
        </p:nvSpPr>
        <p:spPr bwMode="auto">
          <a:xfrm>
            <a:off x="5487119" y="6125065"/>
            <a:ext cx="364785" cy="31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imes New Roman" pitchFamily="18" charset="0"/>
              </a:rPr>
              <a:t>-/-</a:t>
            </a:r>
          </a:p>
        </p:txBody>
      </p:sp>
      <p:sp>
        <p:nvSpPr>
          <p:cNvPr id="39" name="Text Box 74"/>
          <p:cNvSpPr txBox="1">
            <a:spLocks noChangeArrowheads="1"/>
          </p:cNvSpPr>
          <p:nvPr/>
        </p:nvSpPr>
        <p:spPr bwMode="auto">
          <a:xfrm>
            <a:off x="5559961" y="4116888"/>
            <a:ext cx="280197" cy="3122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endParaRPr lang="en-US" altLang="en-US" sz="1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" name="Text Box 75"/>
          <p:cNvSpPr txBox="1">
            <a:spLocks noChangeArrowheads="1"/>
          </p:cNvSpPr>
          <p:nvPr/>
        </p:nvSpPr>
        <p:spPr bwMode="auto">
          <a:xfrm>
            <a:off x="5534236" y="3856973"/>
            <a:ext cx="373597" cy="3122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i="1">
                <a:solidFill>
                  <a:srgbClr val="FF0000"/>
                </a:solidFill>
                <a:latin typeface="Times New Roman" pitchFamily="18" charset="0"/>
              </a:rPr>
              <a:t>Tc</a:t>
            </a:r>
            <a:endParaRPr lang="en-US" altLang="en-US" sz="1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" name="Text Box 81"/>
          <p:cNvSpPr txBox="1">
            <a:spLocks noChangeArrowheads="1"/>
          </p:cNvSpPr>
          <p:nvPr/>
        </p:nvSpPr>
        <p:spPr bwMode="auto">
          <a:xfrm rot="3135127">
            <a:off x="1161259" y="2414256"/>
            <a:ext cx="62388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MR</a:t>
            </a:r>
            <a:r>
              <a:rPr lang="en-US" altLang="en-US" sz="1200" baseline="-25000">
                <a:solidFill>
                  <a:srgbClr val="0000FF"/>
                </a:solidFill>
                <a:latin typeface="Times New Roman" pitchFamily="18" charset="0"/>
              </a:rPr>
              <a:t>mon</a:t>
            </a:r>
            <a:endParaRPr lang="en-US" altLang="en-US" sz="1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" name="Text Box 82"/>
          <p:cNvSpPr txBox="1">
            <a:spLocks noChangeArrowheads="1"/>
          </p:cNvSpPr>
          <p:nvPr/>
        </p:nvSpPr>
        <p:spPr bwMode="auto">
          <a:xfrm rot="3246114">
            <a:off x="674755" y="2409738"/>
            <a:ext cx="56618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FF"/>
                </a:solidFill>
                <a:latin typeface="Times New Roman" pitchFamily="18" charset="0"/>
              </a:rPr>
              <a:t>MR</a:t>
            </a:r>
            <a:r>
              <a:rPr lang="en-US" altLang="en-US" sz="1200" baseline="-25000">
                <a:solidFill>
                  <a:srgbClr val="0000FF"/>
                </a:solidFill>
                <a:latin typeface="Times New Roman" pitchFamily="18" charset="0"/>
              </a:rPr>
              <a:t>rec</a:t>
            </a:r>
            <a:endParaRPr lang="en-US" altLang="en-US" sz="1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3" name="Text Box 86"/>
          <p:cNvSpPr txBox="1">
            <a:spLocks noChangeArrowheads="1"/>
          </p:cNvSpPr>
          <p:nvPr/>
        </p:nvSpPr>
        <p:spPr bwMode="auto">
          <a:xfrm>
            <a:off x="2372261" y="4241607"/>
            <a:ext cx="30489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8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44" name="Text Box 87"/>
          <p:cNvSpPr txBox="1">
            <a:spLocks noChangeArrowheads="1"/>
          </p:cNvSpPr>
          <p:nvPr/>
        </p:nvSpPr>
        <p:spPr bwMode="auto">
          <a:xfrm>
            <a:off x="1871094" y="4273017"/>
            <a:ext cx="30489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8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45" name="Oval 23"/>
          <p:cNvSpPr>
            <a:spLocks noChangeArrowheads="1"/>
          </p:cNvSpPr>
          <p:nvPr/>
        </p:nvSpPr>
        <p:spPr bwMode="auto">
          <a:xfrm>
            <a:off x="2548989" y="2920646"/>
            <a:ext cx="133930" cy="139885"/>
          </a:xfrm>
          <a:prstGeom prst="ellipse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" name="Oval 23"/>
          <p:cNvSpPr>
            <a:spLocks noChangeArrowheads="1"/>
          </p:cNvSpPr>
          <p:nvPr/>
        </p:nvSpPr>
        <p:spPr bwMode="auto">
          <a:xfrm>
            <a:off x="2042056" y="4220222"/>
            <a:ext cx="133930" cy="139885"/>
          </a:xfrm>
          <a:prstGeom prst="ellipse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" name="Oval 23"/>
          <p:cNvSpPr>
            <a:spLocks noChangeArrowheads="1"/>
          </p:cNvSpPr>
          <p:nvPr/>
        </p:nvSpPr>
        <p:spPr bwMode="auto">
          <a:xfrm>
            <a:off x="2548989" y="4220222"/>
            <a:ext cx="133930" cy="139885"/>
          </a:xfrm>
          <a:prstGeom prst="ellipse">
            <a:avLst/>
          </a:prstGeom>
          <a:solidFill>
            <a:srgbClr val="CCFFCC">
              <a:alpha val="50196"/>
            </a:srgbClr>
          </a:solidFill>
          <a:ln w="190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727887" y="5574589"/>
            <a:ext cx="628606" cy="372201"/>
            <a:chOff x="1133795" y="2276605"/>
            <a:chExt cx="1945522" cy="1299575"/>
          </a:xfrm>
        </p:grpSpPr>
        <p:sp>
          <p:nvSpPr>
            <p:cNvPr id="49" name="Rectangle 35" descr="10%"/>
            <p:cNvSpPr>
              <a:spLocks noChangeArrowheads="1"/>
            </p:cNvSpPr>
            <p:nvPr/>
          </p:nvSpPr>
          <p:spPr bwMode="auto">
            <a:xfrm>
              <a:off x="1133795" y="2623158"/>
              <a:ext cx="1437994" cy="953022"/>
            </a:xfrm>
            <a:prstGeom prst="rect">
              <a:avLst/>
            </a:prstGeom>
            <a:pattFill prst="pct10">
              <a:fgClr>
                <a:srgbClr val="008000"/>
              </a:fgClr>
              <a:bgClr>
                <a:srgbClr val="FFFFFF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0" name="Rectangle 34" descr="Light horizontal"/>
            <p:cNvSpPr>
              <a:spLocks noChangeArrowheads="1"/>
            </p:cNvSpPr>
            <p:nvPr/>
          </p:nvSpPr>
          <p:spPr bwMode="auto">
            <a:xfrm>
              <a:off x="2571789" y="3316265"/>
              <a:ext cx="507527" cy="259915"/>
            </a:xfrm>
            <a:prstGeom prst="rect">
              <a:avLst/>
            </a:prstGeom>
            <a:pattFill prst="lgConfetti">
              <a:fgClr>
                <a:srgbClr val="FF0000"/>
              </a:fgClr>
              <a:bgClr>
                <a:srgbClr val="FFFFFF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" name="Rectangle 33" descr="Dashed upward diagonal"/>
            <p:cNvSpPr>
              <a:spLocks noChangeArrowheads="1"/>
            </p:cNvSpPr>
            <p:nvPr/>
          </p:nvSpPr>
          <p:spPr bwMode="auto">
            <a:xfrm>
              <a:off x="2571789" y="2623158"/>
              <a:ext cx="507527" cy="693107"/>
            </a:xfrm>
            <a:prstGeom prst="rect">
              <a:avLst/>
            </a:prstGeom>
            <a:pattFill prst="lgGrid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2" name="Rectangle 31" descr="Light vertical"/>
            <p:cNvSpPr>
              <a:spLocks noChangeArrowheads="1"/>
            </p:cNvSpPr>
            <p:nvPr/>
          </p:nvSpPr>
          <p:spPr bwMode="auto">
            <a:xfrm>
              <a:off x="1133795" y="2276605"/>
              <a:ext cx="1945522" cy="346553"/>
            </a:xfrm>
            <a:prstGeom prst="rect">
              <a:avLst/>
            </a:prstGeom>
            <a:pattFill prst="ltVert">
              <a:fgClr>
                <a:srgbClr val="FF0000"/>
              </a:fgClr>
              <a:bgClr>
                <a:srgbClr val="FFFFFF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19629" y="6053828"/>
            <a:ext cx="695005" cy="138689"/>
            <a:chOff x="1133795" y="2276605"/>
            <a:chExt cx="2453049" cy="346553"/>
          </a:xfrm>
        </p:grpSpPr>
        <p:sp>
          <p:nvSpPr>
            <p:cNvPr id="54" name="AutoShape 32" descr="Wide upward diagonal"/>
            <p:cNvSpPr>
              <a:spLocks noChangeArrowheads="1"/>
            </p:cNvSpPr>
            <p:nvPr/>
          </p:nvSpPr>
          <p:spPr bwMode="auto">
            <a:xfrm>
              <a:off x="3079317" y="2276605"/>
              <a:ext cx="507527" cy="346553"/>
            </a:xfrm>
            <a:prstGeom prst="rtTriangle">
              <a:avLst/>
            </a:prstGeom>
            <a:pattFill prst="wdUpDiag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5" name="Rectangle 31" descr="Light vertical"/>
            <p:cNvSpPr>
              <a:spLocks noChangeArrowheads="1"/>
            </p:cNvSpPr>
            <p:nvPr/>
          </p:nvSpPr>
          <p:spPr bwMode="auto">
            <a:xfrm>
              <a:off x="1133795" y="2276605"/>
              <a:ext cx="1945522" cy="346553"/>
            </a:xfrm>
            <a:prstGeom prst="rect">
              <a:avLst/>
            </a:prstGeom>
            <a:pattFill prst="ltVert">
              <a:fgClr>
                <a:srgbClr val="FF0000"/>
              </a:fgClr>
              <a:bgClr>
                <a:srgbClr val="FFFFFF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56" name="Rectangle 35" descr="10%"/>
          <p:cNvSpPr>
            <a:spLocks noChangeArrowheads="1"/>
          </p:cNvSpPr>
          <p:nvPr/>
        </p:nvSpPr>
        <p:spPr bwMode="auto">
          <a:xfrm>
            <a:off x="731131" y="6323491"/>
            <a:ext cx="423779" cy="253208"/>
          </a:xfrm>
          <a:prstGeom prst="rect">
            <a:avLst/>
          </a:prstGeom>
          <a:pattFill prst="pct10">
            <a:fgClr>
              <a:srgbClr val="008000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5734297" y="5666984"/>
            <a:ext cx="298306" cy="236940"/>
            <a:chOff x="2571789" y="2623158"/>
            <a:chExt cx="1015055" cy="693107"/>
          </a:xfrm>
        </p:grpSpPr>
        <p:sp>
          <p:nvSpPr>
            <p:cNvPr id="58" name="Rectangle 36" descr="Dashed horizontal"/>
            <p:cNvSpPr>
              <a:spLocks noChangeArrowheads="1"/>
            </p:cNvSpPr>
            <p:nvPr/>
          </p:nvSpPr>
          <p:spPr bwMode="auto">
            <a:xfrm>
              <a:off x="3079317" y="2623158"/>
              <a:ext cx="507527" cy="693107"/>
            </a:xfrm>
            <a:prstGeom prst="rect">
              <a:avLst/>
            </a:prstGeom>
            <a:pattFill prst="dashHorz">
              <a:fgClr>
                <a:srgbClr val="FF0000"/>
              </a:fgClr>
              <a:bgClr>
                <a:srgbClr val="FFFFFF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9" name="Rectangle 33" descr="Dashed upward diagonal"/>
            <p:cNvSpPr>
              <a:spLocks noChangeArrowheads="1"/>
            </p:cNvSpPr>
            <p:nvPr/>
          </p:nvSpPr>
          <p:spPr bwMode="auto">
            <a:xfrm>
              <a:off x="2571789" y="2623158"/>
              <a:ext cx="507527" cy="693107"/>
            </a:xfrm>
            <a:prstGeom prst="rect">
              <a:avLst/>
            </a:prstGeom>
            <a:pattFill prst="lgGrid">
              <a:fgClr>
                <a:srgbClr val="0000FF"/>
              </a:fgClr>
              <a:bgClr>
                <a:srgbClr val="FFFFFF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60" name="AutoShape 32" descr="Wide upward diagonal"/>
          <p:cNvSpPr>
            <a:spLocks noChangeArrowheads="1"/>
          </p:cNvSpPr>
          <p:nvPr/>
        </p:nvSpPr>
        <p:spPr bwMode="auto">
          <a:xfrm>
            <a:off x="5267900" y="6195377"/>
            <a:ext cx="109609" cy="156130"/>
          </a:xfrm>
          <a:prstGeom prst="rtTriangle">
            <a:avLst/>
          </a:prstGeom>
          <a:pattFill prst="wdUpDiag">
            <a:fgClr>
              <a:srgbClr val="0000FF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" name="Rectangle 34" descr="Light horizontal"/>
          <p:cNvSpPr>
            <a:spLocks noChangeArrowheads="1"/>
          </p:cNvSpPr>
          <p:nvPr/>
        </p:nvSpPr>
        <p:spPr bwMode="auto">
          <a:xfrm>
            <a:off x="5852136" y="6247263"/>
            <a:ext cx="140133" cy="96951"/>
          </a:xfrm>
          <a:prstGeom prst="rect">
            <a:avLst/>
          </a:prstGeom>
          <a:pattFill prst="lgConfetti">
            <a:fgClr>
              <a:srgbClr val="FF0000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2400" y="762000"/>
            <a:ext cx="2369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7.7 reciprocal dumping</a:t>
            </a:r>
          </a:p>
        </p:txBody>
      </p:sp>
    </p:spTree>
    <p:extLst>
      <p:ext uri="{BB962C8B-B14F-4D97-AF65-F5344CB8AC3E}">
        <p14:creationId xmlns:p14="http://schemas.microsoft.com/office/powerpoint/2010/main" val="4616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179574"/>
              </p:ext>
            </p:extLst>
          </p:nvPr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" y="762000"/>
            <a:ext cx="538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smtClean="0"/>
              <a:t>7.8 trade and welfare in the reciprocal dumping model</a:t>
            </a:r>
          </a:p>
        </p:txBody>
      </p:sp>
    </p:spTree>
    <p:extLst>
      <p:ext uri="{BB962C8B-B14F-4D97-AF65-F5344CB8AC3E}">
        <p14:creationId xmlns:p14="http://schemas.microsoft.com/office/powerpoint/2010/main" val="46168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245</Words>
  <Application>Microsoft Office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20</cp:revision>
  <dcterms:created xsi:type="dcterms:W3CDTF">2016-11-17T05:58:19Z</dcterms:created>
  <dcterms:modified xsi:type="dcterms:W3CDTF">2017-01-18T02:09:23Z</dcterms:modified>
</cp:coreProperties>
</file>