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1.xml" ContentType="application/vnd.openxmlformats-officedocument.drawingml.chartshapes+xml"/>
  <Override PartName="/ppt/charts/chart9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70" r:id="rId4"/>
    <p:sldId id="271" r:id="rId5"/>
    <p:sldId id="259" r:id="rId6"/>
    <p:sldId id="260" r:id="rId7"/>
    <p:sldId id="261" r:id="rId8"/>
    <p:sldId id="269" r:id="rId9"/>
    <p:sldId id="262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3366FF"/>
    <a:srgbClr val="6699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-516" y="-84"/>
      </p:cViewPr>
      <p:guideLst>
        <p:guide orient="horz" pos="480"/>
        <p:guide pos="14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1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1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1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1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1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11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11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G:\books\OUP%20Trade\Website\Trade%20present\ch%2011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G:\books\OUP%20Trade\Website\Trade%20present\ch%201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07174103237096E-2"/>
          <c:y val="4.9780183727034119E-2"/>
          <c:w val="0.85520603674540685"/>
          <c:h val="0.85738808690580348"/>
        </c:manualLayout>
      </c:layout>
      <c:scatterChart>
        <c:scatterStyle val="lineMarker"/>
        <c:varyColors val="0"/>
        <c:ser>
          <c:idx val="0"/>
          <c:order val="0"/>
          <c:spPr>
            <a:ln w="44450">
              <a:solidFill>
                <a:srgbClr val="0000FF"/>
              </a:solidFill>
            </a:ln>
          </c:spPr>
          <c:marker>
            <c:symbol val="none"/>
          </c:marker>
          <c:xVal>
            <c:numRef>
              <c:f>'11-2'!$A$3:$A$430</c:f>
              <c:numCache>
                <c:formatCode>0.00</c:formatCode>
                <c:ptCount val="428"/>
                <c:pt idx="0" formatCode="General">
                  <c:v>1995</c:v>
                </c:pt>
                <c:pt idx="1">
                  <c:v>1995.0246575342467</c:v>
                </c:pt>
                <c:pt idx="2">
                  <c:v>1995.0630136986301</c:v>
                </c:pt>
                <c:pt idx="3">
                  <c:v>1995.2582191780823</c:v>
                </c:pt>
                <c:pt idx="4">
                  <c:v>1995.2746575342467</c:v>
                </c:pt>
                <c:pt idx="5">
                  <c:v>1995.338812785388</c:v>
                </c:pt>
                <c:pt idx="6">
                  <c:v>1995.3771689497717</c:v>
                </c:pt>
                <c:pt idx="7">
                  <c:v>1995.3826484018264</c:v>
                </c:pt>
                <c:pt idx="8">
                  <c:v>1995.4714611872148</c:v>
                </c:pt>
                <c:pt idx="9">
                  <c:v>1995.4961187214612</c:v>
                </c:pt>
                <c:pt idx="10">
                  <c:v>1995.5164383561644</c:v>
                </c:pt>
                <c:pt idx="11">
                  <c:v>1995.5164383561644</c:v>
                </c:pt>
                <c:pt idx="12">
                  <c:v>1995.5465753424658</c:v>
                </c:pt>
                <c:pt idx="13">
                  <c:v>1995.5493150684931</c:v>
                </c:pt>
                <c:pt idx="14">
                  <c:v>1995.5630136986301</c:v>
                </c:pt>
                <c:pt idx="15">
                  <c:v>1995.629908675799</c:v>
                </c:pt>
                <c:pt idx="16">
                  <c:v>1995.7406392694065</c:v>
                </c:pt>
                <c:pt idx="17">
                  <c:v>1995.7406392694065</c:v>
                </c:pt>
                <c:pt idx="18">
                  <c:v>1995.7609589041097</c:v>
                </c:pt>
                <c:pt idx="19">
                  <c:v>1995.7609589041097</c:v>
                </c:pt>
                <c:pt idx="20">
                  <c:v>1995.852511415525</c:v>
                </c:pt>
                <c:pt idx="21">
                  <c:v>1995.8853881278537</c:v>
                </c:pt>
                <c:pt idx="22">
                  <c:v>1995.9127853881278</c:v>
                </c:pt>
                <c:pt idx="23">
                  <c:v>1995.9276255707764</c:v>
                </c:pt>
                <c:pt idx="24">
                  <c:v>1995.9522831050228</c:v>
                </c:pt>
                <c:pt idx="25">
                  <c:v>1995.9742009132422</c:v>
                </c:pt>
                <c:pt idx="26">
                  <c:v>1996.0684931506848</c:v>
                </c:pt>
                <c:pt idx="27">
                  <c:v>1996.0942922374429</c:v>
                </c:pt>
                <c:pt idx="28">
                  <c:v>1996.1052511415523</c:v>
                </c:pt>
                <c:pt idx="29">
                  <c:v>1996.1134703196346</c:v>
                </c:pt>
                <c:pt idx="30">
                  <c:v>1996.143607305936</c:v>
                </c:pt>
                <c:pt idx="31">
                  <c:v>1996.1940639269408</c:v>
                </c:pt>
                <c:pt idx="32">
                  <c:v>1996.2022831050228</c:v>
                </c:pt>
                <c:pt idx="33">
                  <c:v>1996.2022831050228</c:v>
                </c:pt>
                <c:pt idx="34">
                  <c:v>1996.2214611872148</c:v>
                </c:pt>
                <c:pt idx="35">
                  <c:v>1996.2378995433792</c:v>
                </c:pt>
                <c:pt idx="36">
                  <c:v>1996.2965753424658</c:v>
                </c:pt>
                <c:pt idx="37">
                  <c:v>1996.3294520547945</c:v>
                </c:pt>
                <c:pt idx="38">
                  <c:v>1996.3294520547945</c:v>
                </c:pt>
                <c:pt idx="39">
                  <c:v>1996.338812785388</c:v>
                </c:pt>
                <c:pt idx="40">
                  <c:v>1996.3442922374429</c:v>
                </c:pt>
                <c:pt idx="41">
                  <c:v>1996.3963470319634</c:v>
                </c:pt>
                <c:pt idx="42">
                  <c:v>1996.407305936073</c:v>
                </c:pt>
                <c:pt idx="43">
                  <c:v>1996.4468036529681</c:v>
                </c:pt>
                <c:pt idx="44">
                  <c:v>1996.4495433789955</c:v>
                </c:pt>
                <c:pt idx="45">
                  <c:v>1996.4495433789955</c:v>
                </c:pt>
                <c:pt idx="46">
                  <c:v>1996.4659817351599</c:v>
                </c:pt>
                <c:pt idx="47">
                  <c:v>1996.4687214611872</c:v>
                </c:pt>
                <c:pt idx="48">
                  <c:v>1996.5</c:v>
                </c:pt>
                <c:pt idx="49">
                  <c:v>1996.5027397260274</c:v>
                </c:pt>
                <c:pt idx="50">
                  <c:v>1996.5739726027398</c:v>
                </c:pt>
                <c:pt idx="51">
                  <c:v>1996.5794520547945</c:v>
                </c:pt>
                <c:pt idx="52">
                  <c:v>1996.6052511415523</c:v>
                </c:pt>
                <c:pt idx="53">
                  <c:v>1996.6545662100457</c:v>
                </c:pt>
                <c:pt idx="54">
                  <c:v>1996.7554794520547</c:v>
                </c:pt>
                <c:pt idx="55">
                  <c:v>1996.7582191780823</c:v>
                </c:pt>
                <c:pt idx="56">
                  <c:v>1996.7582191780823</c:v>
                </c:pt>
                <c:pt idx="57">
                  <c:v>1996.7664383561644</c:v>
                </c:pt>
                <c:pt idx="58">
                  <c:v>1996.7691780821917</c:v>
                </c:pt>
                <c:pt idx="59">
                  <c:v>1996.7691780821917</c:v>
                </c:pt>
                <c:pt idx="60">
                  <c:v>1996.7938356164384</c:v>
                </c:pt>
                <c:pt idx="61">
                  <c:v>1996.8157534246575</c:v>
                </c:pt>
                <c:pt idx="62">
                  <c:v>1996.852511415525</c:v>
                </c:pt>
                <c:pt idx="63">
                  <c:v>1996.907305936073</c:v>
                </c:pt>
                <c:pt idx="64">
                  <c:v>1996.9100456621004</c:v>
                </c:pt>
                <c:pt idx="65">
                  <c:v>1997.0246575342467</c:v>
                </c:pt>
                <c:pt idx="66">
                  <c:v>1997.0657534246575</c:v>
                </c:pt>
                <c:pt idx="67">
                  <c:v>1997.1189497716894</c:v>
                </c:pt>
                <c:pt idx="68">
                  <c:v>1997.1189497716894</c:v>
                </c:pt>
                <c:pt idx="69">
                  <c:v>1997.1463470319634</c:v>
                </c:pt>
                <c:pt idx="70">
                  <c:v>1997.1913242009134</c:v>
                </c:pt>
                <c:pt idx="71">
                  <c:v>1997.1913242009134</c:v>
                </c:pt>
                <c:pt idx="72">
                  <c:v>1997.2296803652969</c:v>
                </c:pt>
                <c:pt idx="73">
                  <c:v>1997.2351598173516</c:v>
                </c:pt>
                <c:pt idx="74">
                  <c:v>1997.25</c:v>
                </c:pt>
                <c:pt idx="75">
                  <c:v>1997.2527397260274</c:v>
                </c:pt>
                <c:pt idx="76">
                  <c:v>1997.2664383561644</c:v>
                </c:pt>
                <c:pt idx="77">
                  <c:v>1997.3047945205481</c:v>
                </c:pt>
                <c:pt idx="78">
                  <c:v>1997.3239726027398</c:v>
                </c:pt>
                <c:pt idx="79">
                  <c:v>1997.3239726027398</c:v>
                </c:pt>
                <c:pt idx="80">
                  <c:v>1997.3360730593606</c:v>
                </c:pt>
                <c:pt idx="81">
                  <c:v>1997.3497716894976</c:v>
                </c:pt>
                <c:pt idx="82">
                  <c:v>1997.3689497716894</c:v>
                </c:pt>
                <c:pt idx="83">
                  <c:v>1997.3689497716894</c:v>
                </c:pt>
                <c:pt idx="84">
                  <c:v>1997.3908675799087</c:v>
                </c:pt>
                <c:pt idx="85">
                  <c:v>1997.393607305936</c:v>
                </c:pt>
                <c:pt idx="86">
                  <c:v>1997.407305936073</c:v>
                </c:pt>
                <c:pt idx="87">
                  <c:v>1997.424885844749</c:v>
                </c:pt>
                <c:pt idx="88">
                  <c:v>1997.4687214611872</c:v>
                </c:pt>
                <c:pt idx="89">
                  <c:v>1997.5246575342467</c:v>
                </c:pt>
                <c:pt idx="90">
                  <c:v>1997.5383561643835</c:v>
                </c:pt>
                <c:pt idx="91">
                  <c:v>1997.541095890411</c:v>
                </c:pt>
                <c:pt idx="92">
                  <c:v>1997.541095890411</c:v>
                </c:pt>
                <c:pt idx="93">
                  <c:v>1997.541095890411</c:v>
                </c:pt>
                <c:pt idx="94">
                  <c:v>1997.5438356164384</c:v>
                </c:pt>
                <c:pt idx="95">
                  <c:v>1997.5465753424658</c:v>
                </c:pt>
                <c:pt idx="96">
                  <c:v>1997.5465753424658</c:v>
                </c:pt>
                <c:pt idx="97">
                  <c:v>1997.5942922374429</c:v>
                </c:pt>
                <c:pt idx="98">
                  <c:v>1997.6134703196346</c:v>
                </c:pt>
                <c:pt idx="99">
                  <c:v>1997.6189497716894</c:v>
                </c:pt>
                <c:pt idx="100">
                  <c:v>1997.629908675799</c:v>
                </c:pt>
                <c:pt idx="101">
                  <c:v>1997.674885844749</c:v>
                </c:pt>
                <c:pt idx="102">
                  <c:v>1997.7664383561644</c:v>
                </c:pt>
                <c:pt idx="103">
                  <c:v>1997.7691780821917</c:v>
                </c:pt>
                <c:pt idx="104">
                  <c:v>1997.7691780821917</c:v>
                </c:pt>
                <c:pt idx="105">
                  <c:v>1997.8130136986301</c:v>
                </c:pt>
                <c:pt idx="106">
                  <c:v>1997.8497716894976</c:v>
                </c:pt>
                <c:pt idx="107">
                  <c:v>1997.8579908675799</c:v>
                </c:pt>
                <c:pt idx="108">
                  <c:v>1997.879908675799</c:v>
                </c:pt>
                <c:pt idx="109">
                  <c:v>1997.9440639269408</c:v>
                </c:pt>
                <c:pt idx="110">
                  <c:v>1997.9550228310502</c:v>
                </c:pt>
                <c:pt idx="111">
                  <c:v>1997.9659817351599</c:v>
                </c:pt>
                <c:pt idx="112">
                  <c:v>1997.9659817351599</c:v>
                </c:pt>
                <c:pt idx="113">
                  <c:v>1997.9769406392695</c:v>
                </c:pt>
                <c:pt idx="114">
                  <c:v>1997.9933789954339</c:v>
                </c:pt>
                <c:pt idx="115">
                  <c:v>1998.013698630137</c:v>
                </c:pt>
                <c:pt idx="116">
                  <c:v>1998.0191780821917</c:v>
                </c:pt>
                <c:pt idx="117">
                  <c:v>1998.0520547945205</c:v>
                </c:pt>
                <c:pt idx="118">
                  <c:v>1998.0970319634703</c:v>
                </c:pt>
                <c:pt idx="119">
                  <c:v>1998.1353881278537</c:v>
                </c:pt>
                <c:pt idx="120">
                  <c:v>1998.1940639269408</c:v>
                </c:pt>
                <c:pt idx="121">
                  <c:v>1998.263698630137</c:v>
                </c:pt>
                <c:pt idx="122">
                  <c:v>1998.263698630137</c:v>
                </c:pt>
                <c:pt idx="123">
                  <c:v>1998.3075342465754</c:v>
                </c:pt>
                <c:pt idx="124">
                  <c:v>1998.3294520547945</c:v>
                </c:pt>
                <c:pt idx="125">
                  <c:v>1998.3415525114156</c:v>
                </c:pt>
                <c:pt idx="126">
                  <c:v>1998.3415525114156</c:v>
                </c:pt>
                <c:pt idx="127">
                  <c:v>1998.3442922374429</c:v>
                </c:pt>
                <c:pt idx="128">
                  <c:v>1998.3442922374429</c:v>
                </c:pt>
                <c:pt idx="129">
                  <c:v>1998.3442922374429</c:v>
                </c:pt>
                <c:pt idx="130">
                  <c:v>1998.3442922374429</c:v>
                </c:pt>
                <c:pt idx="131">
                  <c:v>1998.3442922374429</c:v>
                </c:pt>
                <c:pt idx="132">
                  <c:v>1998.3497716894976</c:v>
                </c:pt>
                <c:pt idx="133">
                  <c:v>1998.352511415525</c:v>
                </c:pt>
                <c:pt idx="134">
                  <c:v>1998.4045662100457</c:v>
                </c:pt>
                <c:pt idx="135">
                  <c:v>1998.407305936073</c:v>
                </c:pt>
                <c:pt idx="136">
                  <c:v>1998.424885844749</c:v>
                </c:pt>
                <c:pt idx="137">
                  <c:v>1998.4468036529681</c:v>
                </c:pt>
                <c:pt idx="138">
                  <c:v>1998.4605022831051</c:v>
                </c:pt>
                <c:pt idx="139">
                  <c:v>1998.5054794520547</c:v>
                </c:pt>
                <c:pt idx="140">
                  <c:v>1998.588812785388</c:v>
                </c:pt>
                <c:pt idx="141">
                  <c:v>1998.588812785388</c:v>
                </c:pt>
                <c:pt idx="142">
                  <c:v>1998.6271689497717</c:v>
                </c:pt>
                <c:pt idx="143">
                  <c:v>1998.7159817351599</c:v>
                </c:pt>
                <c:pt idx="144">
                  <c:v>1998.7269406392695</c:v>
                </c:pt>
                <c:pt idx="145">
                  <c:v>1998.7324200913242</c:v>
                </c:pt>
                <c:pt idx="146">
                  <c:v>1998.763698630137</c:v>
                </c:pt>
                <c:pt idx="147">
                  <c:v>1998.7691780821917</c:v>
                </c:pt>
                <c:pt idx="148">
                  <c:v>1998.7801369863014</c:v>
                </c:pt>
                <c:pt idx="149">
                  <c:v>1998.8239726027398</c:v>
                </c:pt>
                <c:pt idx="150">
                  <c:v>1998.8321917808219</c:v>
                </c:pt>
                <c:pt idx="151">
                  <c:v>1998.8826484018264</c:v>
                </c:pt>
                <c:pt idx="152">
                  <c:v>1998.8990867579907</c:v>
                </c:pt>
                <c:pt idx="153">
                  <c:v>1998.9194063926941</c:v>
                </c:pt>
                <c:pt idx="154">
                  <c:v>1998.9331050228311</c:v>
                </c:pt>
                <c:pt idx="155">
                  <c:v>1998.9769406392695</c:v>
                </c:pt>
                <c:pt idx="156">
                  <c:v>1999.0109589041097</c:v>
                </c:pt>
                <c:pt idx="157">
                  <c:v>1999.0356164383561</c:v>
                </c:pt>
                <c:pt idx="158">
                  <c:v>1999.0520547945205</c:v>
                </c:pt>
                <c:pt idx="159">
                  <c:v>1999.0547945205481</c:v>
                </c:pt>
                <c:pt idx="160">
                  <c:v>1999.0684931506848</c:v>
                </c:pt>
                <c:pt idx="161">
                  <c:v>1999.0833333333333</c:v>
                </c:pt>
                <c:pt idx="162">
                  <c:v>1999.1079908675799</c:v>
                </c:pt>
                <c:pt idx="163">
                  <c:v>1999.1244292237443</c:v>
                </c:pt>
                <c:pt idx="164">
                  <c:v>1999.1666666666667</c:v>
                </c:pt>
                <c:pt idx="165">
                  <c:v>1999.174885844749</c:v>
                </c:pt>
                <c:pt idx="166">
                  <c:v>1999.2105022831051</c:v>
                </c:pt>
                <c:pt idx="167">
                  <c:v>1999.2159817351599</c:v>
                </c:pt>
                <c:pt idx="168">
                  <c:v>1999.25</c:v>
                </c:pt>
                <c:pt idx="169">
                  <c:v>1999.2828767123287</c:v>
                </c:pt>
                <c:pt idx="170">
                  <c:v>1999.3470319634703</c:v>
                </c:pt>
                <c:pt idx="171">
                  <c:v>1999.3470319634703</c:v>
                </c:pt>
                <c:pt idx="172">
                  <c:v>1999.3881278538813</c:v>
                </c:pt>
                <c:pt idx="173">
                  <c:v>1999.3881278538813</c:v>
                </c:pt>
                <c:pt idx="174">
                  <c:v>1999.4166666666667</c:v>
                </c:pt>
                <c:pt idx="175">
                  <c:v>1999.4194063926941</c:v>
                </c:pt>
                <c:pt idx="176">
                  <c:v>1999.5191780821917</c:v>
                </c:pt>
                <c:pt idx="177">
                  <c:v>1999.541095890411</c:v>
                </c:pt>
                <c:pt idx="178">
                  <c:v>1999.5602739726028</c:v>
                </c:pt>
                <c:pt idx="179">
                  <c:v>1999.5794520547945</c:v>
                </c:pt>
                <c:pt idx="180">
                  <c:v>1999.6803652968038</c:v>
                </c:pt>
                <c:pt idx="181">
                  <c:v>1999.6831050228311</c:v>
                </c:pt>
                <c:pt idx="182">
                  <c:v>1999.7609589041097</c:v>
                </c:pt>
                <c:pt idx="183">
                  <c:v>1999.7856164383561</c:v>
                </c:pt>
                <c:pt idx="184">
                  <c:v>1999.879908675799</c:v>
                </c:pt>
                <c:pt idx="185">
                  <c:v>1999.879908675799</c:v>
                </c:pt>
                <c:pt idx="186">
                  <c:v>2000.0301369863014</c:v>
                </c:pt>
                <c:pt idx="187">
                  <c:v>2000.0438356164384</c:v>
                </c:pt>
                <c:pt idx="188">
                  <c:v>2000.0438356164384</c:v>
                </c:pt>
                <c:pt idx="189">
                  <c:v>2000.0684931506848</c:v>
                </c:pt>
                <c:pt idx="190">
                  <c:v>2000.1107305936073</c:v>
                </c:pt>
                <c:pt idx="191">
                  <c:v>2000.2050228310502</c:v>
                </c:pt>
                <c:pt idx="192">
                  <c:v>2000.2554794520547</c:v>
                </c:pt>
                <c:pt idx="193">
                  <c:v>2000.2993150684931</c:v>
                </c:pt>
                <c:pt idx="194">
                  <c:v>2000.3826484018264</c:v>
                </c:pt>
                <c:pt idx="195">
                  <c:v>2000.393607305936</c:v>
                </c:pt>
                <c:pt idx="196">
                  <c:v>2000.4127853881278</c:v>
                </c:pt>
                <c:pt idx="197">
                  <c:v>2000.4127853881278</c:v>
                </c:pt>
                <c:pt idx="198">
                  <c:v>2000.4127853881278</c:v>
                </c:pt>
                <c:pt idx="199">
                  <c:v>2000.4127853881278</c:v>
                </c:pt>
                <c:pt idx="200">
                  <c:v>2000.4276255707764</c:v>
                </c:pt>
                <c:pt idx="201">
                  <c:v>2000.4303652968038</c:v>
                </c:pt>
                <c:pt idx="202">
                  <c:v>2000.4495433789955</c:v>
                </c:pt>
                <c:pt idx="203">
                  <c:v>2000.5246575342467</c:v>
                </c:pt>
                <c:pt idx="204">
                  <c:v>2000.6271689497717</c:v>
                </c:pt>
                <c:pt idx="205">
                  <c:v>2000.7242009132422</c:v>
                </c:pt>
                <c:pt idx="206">
                  <c:v>2000.7582191780823</c:v>
                </c:pt>
                <c:pt idx="207">
                  <c:v>2000.7609589041097</c:v>
                </c:pt>
                <c:pt idx="208">
                  <c:v>2000.7719178082191</c:v>
                </c:pt>
                <c:pt idx="209">
                  <c:v>2000.7801369863014</c:v>
                </c:pt>
                <c:pt idx="210">
                  <c:v>2000.7801369863014</c:v>
                </c:pt>
                <c:pt idx="211">
                  <c:v>2000.8470319634703</c:v>
                </c:pt>
                <c:pt idx="212">
                  <c:v>2000.8579908675799</c:v>
                </c:pt>
                <c:pt idx="213">
                  <c:v>2000.8579908675799</c:v>
                </c:pt>
                <c:pt idx="214">
                  <c:v>2000.9166666666667</c:v>
                </c:pt>
                <c:pt idx="215">
                  <c:v>2000.9550228310502</c:v>
                </c:pt>
                <c:pt idx="216">
                  <c:v>2000.9687214611872</c:v>
                </c:pt>
                <c:pt idx="217">
                  <c:v>2000.9714611872148</c:v>
                </c:pt>
                <c:pt idx="218">
                  <c:v>2000.9714611872148</c:v>
                </c:pt>
                <c:pt idx="219">
                  <c:v>2000.9714611872148</c:v>
                </c:pt>
                <c:pt idx="220">
                  <c:v>2001.0109589041097</c:v>
                </c:pt>
                <c:pt idx="221">
                  <c:v>2001.0438356164384</c:v>
                </c:pt>
                <c:pt idx="222">
                  <c:v>2001.0575342465754</c:v>
                </c:pt>
                <c:pt idx="223">
                  <c:v>2001.0657534246575</c:v>
                </c:pt>
                <c:pt idx="224">
                  <c:v>2001.0821917808219</c:v>
                </c:pt>
                <c:pt idx="225">
                  <c:v>2001.0942922374429</c:v>
                </c:pt>
                <c:pt idx="226">
                  <c:v>2001.1326484018264</c:v>
                </c:pt>
                <c:pt idx="227">
                  <c:v>2001.1666666666667</c:v>
                </c:pt>
                <c:pt idx="228">
                  <c:v>2001.2050228310502</c:v>
                </c:pt>
                <c:pt idx="229">
                  <c:v>2001.2187214611872</c:v>
                </c:pt>
                <c:pt idx="230">
                  <c:v>2001.2719178082191</c:v>
                </c:pt>
                <c:pt idx="231">
                  <c:v>2001.2938356164384</c:v>
                </c:pt>
                <c:pt idx="232">
                  <c:v>2001.3771689497717</c:v>
                </c:pt>
                <c:pt idx="233">
                  <c:v>2001.3881278538813</c:v>
                </c:pt>
                <c:pt idx="234">
                  <c:v>2001.3990867579907</c:v>
                </c:pt>
                <c:pt idx="235">
                  <c:v>2001.527397260274</c:v>
                </c:pt>
                <c:pt idx="236">
                  <c:v>2001.6381278538813</c:v>
                </c:pt>
                <c:pt idx="237">
                  <c:v>2001.6655251141551</c:v>
                </c:pt>
                <c:pt idx="238">
                  <c:v>2001.7022831050228</c:v>
                </c:pt>
                <c:pt idx="239">
                  <c:v>2001.7132420091325</c:v>
                </c:pt>
                <c:pt idx="240">
                  <c:v>2001.7965753424658</c:v>
                </c:pt>
                <c:pt idx="241">
                  <c:v>2001.8497716894976</c:v>
                </c:pt>
                <c:pt idx="242">
                  <c:v>2001.9331050228311</c:v>
                </c:pt>
                <c:pt idx="243">
                  <c:v>2002.027397260274</c:v>
                </c:pt>
                <c:pt idx="244">
                  <c:v>2002.0794520547945</c:v>
                </c:pt>
                <c:pt idx="245">
                  <c:v>2002.1666666666667</c:v>
                </c:pt>
                <c:pt idx="246">
                  <c:v>2002.1776255707764</c:v>
                </c:pt>
                <c:pt idx="247">
                  <c:v>2002.1803652968038</c:v>
                </c:pt>
                <c:pt idx="248">
                  <c:v>2002.1831050228311</c:v>
                </c:pt>
                <c:pt idx="249">
                  <c:v>2002.2187214611872</c:v>
                </c:pt>
                <c:pt idx="250">
                  <c:v>2002.2187214611872</c:v>
                </c:pt>
                <c:pt idx="251">
                  <c:v>2002.2187214611872</c:v>
                </c:pt>
                <c:pt idx="252">
                  <c:v>2002.2351598173516</c:v>
                </c:pt>
                <c:pt idx="253">
                  <c:v>2002.2554794520547</c:v>
                </c:pt>
                <c:pt idx="254">
                  <c:v>2002.2582191780823</c:v>
                </c:pt>
                <c:pt idx="255">
                  <c:v>2002.3075342465754</c:v>
                </c:pt>
                <c:pt idx="256">
                  <c:v>2002.338812785388</c:v>
                </c:pt>
                <c:pt idx="257">
                  <c:v>2002.338812785388</c:v>
                </c:pt>
                <c:pt idx="258">
                  <c:v>2002.3689497716894</c:v>
                </c:pt>
                <c:pt idx="259">
                  <c:v>2002.3881278538813</c:v>
                </c:pt>
                <c:pt idx="260">
                  <c:v>2002.4127853881278</c:v>
                </c:pt>
                <c:pt idx="261">
                  <c:v>2002.4632420091325</c:v>
                </c:pt>
                <c:pt idx="262">
                  <c:v>2002.5657534246575</c:v>
                </c:pt>
                <c:pt idx="263">
                  <c:v>2002.674885844749</c:v>
                </c:pt>
                <c:pt idx="264">
                  <c:v>2002.6995433789955</c:v>
                </c:pt>
                <c:pt idx="265">
                  <c:v>2002.7378995433792</c:v>
                </c:pt>
                <c:pt idx="266">
                  <c:v>2002.7378995433792</c:v>
                </c:pt>
                <c:pt idx="267">
                  <c:v>2002.7378995433792</c:v>
                </c:pt>
                <c:pt idx="268">
                  <c:v>2002.7664383561644</c:v>
                </c:pt>
                <c:pt idx="269">
                  <c:v>2002.777397260274</c:v>
                </c:pt>
                <c:pt idx="270">
                  <c:v>2002.7965753424658</c:v>
                </c:pt>
                <c:pt idx="271">
                  <c:v>2002.7965753424658</c:v>
                </c:pt>
                <c:pt idx="272">
                  <c:v>2002.8047945205481</c:v>
                </c:pt>
                <c:pt idx="273">
                  <c:v>2002.8047945205481</c:v>
                </c:pt>
                <c:pt idx="274">
                  <c:v>2002.8333333333333</c:v>
                </c:pt>
                <c:pt idx="275">
                  <c:v>2002.8497716894976</c:v>
                </c:pt>
                <c:pt idx="276">
                  <c:v>2002.9605022831051</c:v>
                </c:pt>
                <c:pt idx="277">
                  <c:v>2002.9687214611872</c:v>
                </c:pt>
                <c:pt idx="278">
                  <c:v>2002.9687214611872</c:v>
                </c:pt>
                <c:pt idx="279">
                  <c:v>2002.9769406392695</c:v>
                </c:pt>
                <c:pt idx="280">
                  <c:v>2003.0547945205481</c:v>
                </c:pt>
                <c:pt idx="281">
                  <c:v>2003.0821917808219</c:v>
                </c:pt>
                <c:pt idx="282">
                  <c:v>2003.129908675799</c:v>
                </c:pt>
                <c:pt idx="283">
                  <c:v>2003.1995433789955</c:v>
                </c:pt>
                <c:pt idx="284">
                  <c:v>2003.2022831050228</c:v>
                </c:pt>
                <c:pt idx="285">
                  <c:v>2003.2105022831051</c:v>
                </c:pt>
                <c:pt idx="286">
                  <c:v>2003.2324200913242</c:v>
                </c:pt>
                <c:pt idx="287">
                  <c:v>2003.2554794520547</c:v>
                </c:pt>
                <c:pt idx="288">
                  <c:v>2003.2719178082191</c:v>
                </c:pt>
                <c:pt idx="289">
                  <c:v>2003.291095890411</c:v>
                </c:pt>
                <c:pt idx="290">
                  <c:v>2003.2938356164384</c:v>
                </c:pt>
                <c:pt idx="291">
                  <c:v>2003.366210045662</c:v>
                </c:pt>
                <c:pt idx="292">
                  <c:v>2003.366210045662</c:v>
                </c:pt>
                <c:pt idx="293">
                  <c:v>2003.3689497716894</c:v>
                </c:pt>
                <c:pt idx="294">
                  <c:v>2003.4468036529681</c:v>
                </c:pt>
                <c:pt idx="295">
                  <c:v>2003.4577625570778</c:v>
                </c:pt>
                <c:pt idx="296">
                  <c:v>2003.4961187214612</c:v>
                </c:pt>
                <c:pt idx="297">
                  <c:v>2003.5219178082191</c:v>
                </c:pt>
                <c:pt idx="298">
                  <c:v>2003.5575342465754</c:v>
                </c:pt>
                <c:pt idx="299">
                  <c:v>2003.5657534246575</c:v>
                </c:pt>
                <c:pt idx="300">
                  <c:v>2003.657305936073</c:v>
                </c:pt>
                <c:pt idx="301">
                  <c:v>2003.6721461187215</c:v>
                </c:pt>
                <c:pt idx="302">
                  <c:v>2003.7691780821917</c:v>
                </c:pt>
                <c:pt idx="303">
                  <c:v>2003.8963470319634</c:v>
                </c:pt>
                <c:pt idx="304">
                  <c:v>2003.9358447488585</c:v>
                </c:pt>
                <c:pt idx="305">
                  <c:v>2003.9769406392695</c:v>
                </c:pt>
                <c:pt idx="306">
                  <c:v>2004.0739726027398</c:v>
                </c:pt>
                <c:pt idx="307">
                  <c:v>2004.116210045662</c:v>
                </c:pt>
                <c:pt idx="308">
                  <c:v>2004.2077625570778</c:v>
                </c:pt>
                <c:pt idx="309">
                  <c:v>2004.2132420091325</c:v>
                </c:pt>
                <c:pt idx="310">
                  <c:v>2004.2691780821917</c:v>
                </c:pt>
                <c:pt idx="311">
                  <c:v>2004.2856164383561</c:v>
                </c:pt>
                <c:pt idx="312">
                  <c:v>2004.424885844749</c:v>
                </c:pt>
                <c:pt idx="313">
                  <c:v>2004.5109589041097</c:v>
                </c:pt>
                <c:pt idx="314">
                  <c:v>2004.629908675799</c:v>
                </c:pt>
                <c:pt idx="315">
                  <c:v>2004.7214611872148</c:v>
                </c:pt>
                <c:pt idx="316">
                  <c:v>2004.763698630137</c:v>
                </c:pt>
                <c:pt idx="317">
                  <c:v>2004.763698630137</c:v>
                </c:pt>
                <c:pt idx="318">
                  <c:v>2004.8239726027398</c:v>
                </c:pt>
                <c:pt idx="319">
                  <c:v>2004.8442922374429</c:v>
                </c:pt>
                <c:pt idx="320">
                  <c:v>2004.852511415525</c:v>
                </c:pt>
                <c:pt idx="321">
                  <c:v>2004.852511415525</c:v>
                </c:pt>
                <c:pt idx="322">
                  <c:v>2004.8963470319634</c:v>
                </c:pt>
                <c:pt idx="323">
                  <c:v>2004.9166666666667</c:v>
                </c:pt>
                <c:pt idx="324">
                  <c:v>2004.9385844748858</c:v>
                </c:pt>
                <c:pt idx="325">
                  <c:v>2005.0109589041097</c:v>
                </c:pt>
                <c:pt idx="326">
                  <c:v>2005.102511415525</c:v>
                </c:pt>
                <c:pt idx="327">
                  <c:v>2005.1381278538813</c:v>
                </c:pt>
                <c:pt idx="328">
                  <c:v>2005.1666666666667</c:v>
                </c:pt>
                <c:pt idx="329">
                  <c:v>2005.2077625570778</c:v>
                </c:pt>
                <c:pt idx="330">
                  <c:v>2005.3267123287671</c:v>
                </c:pt>
                <c:pt idx="331">
                  <c:v>2005.4605022831051</c:v>
                </c:pt>
                <c:pt idx="332">
                  <c:v>2005.4687214611872</c:v>
                </c:pt>
                <c:pt idx="333">
                  <c:v>2005.4878995433792</c:v>
                </c:pt>
                <c:pt idx="334">
                  <c:v>2005.6968036529681</c:v>
                </c:pt>
                <c:pt idx="335">
                  <c:v>2005.8360730593606</c:v>
                </c:pt>
                <c:pt idx="336">
                  <c:v>2005.8771689497717</c:v>
                </c:pt>
                <c:pt idx="337">
                  <c:v>2006.0821917808219</c:v>
                </c:pt>
                <c:pt idx="338">
                  <c:v>2006.2022831050228</c:v>
                </c:pt>
                <c:pt idx="339">
                  <c:v>2006.2105022831051</c:v>
                </c:pt>
                <c:pt idx="340">
                  <c:v>2006.2105022831051</c:v>
                </c:pt>
                <c:pt idx="341">
                  <c:v>2006.2461187214612</c:v>
                </c:pt>
                <c:pt idx="342">
                  <c:v>2006.2461187214612</c:v>
                </c:pt>
                <c:pt idx="343">
                  <c:v>2006.2488584474886</c:v>
                </c:pt>
                <c:pt idx="344">
                  <c:v>2006.2828767123287</c:v>
                </c:pt>
                <c:pt idx="345">
                  <c:v>2006.3130136986301</c:v>
                </c:pt>
                <c:pt idx="346">
                  <c:v>2006.4018264840181</c:v>
                </c:pt>
                <c:pt idx="347">
                  <c:v>2006.4303652968038</c:v>
                </c:pt>
                <c:pt idx="348">
                  <c:v>2006.4687214611872</c:v>
                </c:pt>
                <c:pt idx="349">
                  <c:v>2006.5520547945205</c:v>
                </c:pt>
                <c:pt idx="350">
                  <c:v>2006.6803652968038</c:v>
                </c:pt>
                <c:pt idx="351">
                  <c:v>2006.7527397260274</c:v>
                </c:pt>
                <c:pt idx="352">
                  <c:v>2006.8157534246575</c:v>
                </c:pt>
                <c:pt idx="353">
                  <c:v>2006.8853881278537</c:v>
                </c:pt>
                <c:pt idx="354">
                  <c:v>2006.9100456621004</c:v>
                </c:pt>
                <c:pt idx="355">
                  <c:v>2006.9851598173516</c:v>
                </c:pt>
                <c:pt idx="356">
                  <c:v>2006.9906392694065</c:v>
                </c:pt>
                <c:pt idx="357">
                  <c:v>2007.0191780821917</c:v>
                </c:pt>
                <c:pt idx="358">
                  <c:v>2007.0860730593606</c:v>
                </c:pt>
                <c:pt idx="359">
                  <c:v>2007.1518264840181</c:v>
                </c:pt>
                <c:pt idx="360">
                  <c:v>2007.1803652968038</c:v>
                </c:pt>
                <c:pt idx="361">
                  <c:v>2007.2214611872148</c:v>
                </c:pt>
                <c:pt idx="362">
                  <c:v>2007.2746575342467</c:v>
                </c:pt>
                <c:pt idx="363">
                  <c:v>2007.2746575342467</c:v>
                </c:pt>
                <c:pt idx="364">
                  <c:v>2007.4742009132422</c:v>
                </c:pt>
                <c:pt idx="365">
                  <c:v>2007.527397260274</c:v>
                </c:pt>
                <c:pt idx="366">
                  <c:v>2007.5301369863014</c:v>
                </c:pt>
                <c:pt idx="367">
                  <c:v>2007.6655251141551</c:v>
                </c:pt>
                <c:pt idx="368">
                  <c:v>2007.7022831050228</c:v>
                </c:pt>
                <c:pt idx="369">
                  <c:v>2007.7324200913242</c:v>
                </c:pt>
                <c:pt idx="370">
                  <c:v>2007.7324200913242</c:v>
                </c:pt>
                <c:pt idx="371">
                  <c:v>2008.0657534246575</c:v>
                </c:pt>
                <c:pt idx="372">
                  <c:v>2008.0997716894976</c:v>
                </c:pt>
                <c:pt idx="373">
                  <c:v>2008.1721461187215</c:v>
                </c:pt>
                <c:pt idx="374">
                  <c:v>2008.1721461187215</c:v>
                </c:pt>
                <c:pt idx="375">
                  <c:v>2008.3552511415523</c:v>
                </c:pt>
                <c:pt idx="376">
                  <c:v>2008.407305936073</c:v>
                </c:pt>
                <c:pt idx="377">
                  <c:v>2008.407305936073</c:v>
                </c:pt>
                <c:pt idx="378">
                  <c:v>2008.4468036529681</c:v>
                </c:pt>
                <c:pt idx="379">
                  <c:v>2008.4687214611872</c:v>
                </c:pt>
                <c:pt idx="380">
                  <c:v>2008.7159817351599</c:v>
                </c:pt>
                <c:pt idx="381">
                  <c:v>2008.7242009132422</c:v>
                </c:pt>
                <c:pt idx="382">
                  <c:v>2008.8130136986301</c:v>
                </c:pt>
                <c:pt idx="383">
                  <c:v>2008.9018264840181</c:v>
                </c:pt>
                <c:pt idx="384">
                  <c:v>2008.9045662100457</c:v>
                </c:pt>
                <c:pt idx="385">
                  <c:v>2008.9166666666667</c:v>
                </c:pt>
                <c:pt idx="386">
                  <c:v>2008.924885844749</c:v>
                </c:pt>
                <c:pt idx="387">
                  <c:v>2008.9605022831051</c:v>
                </c:pt>
                <c:pt idx="388">
                  <c:v>2008.9659817351599</c:v>
                </c:pt>
                <c:pt idx="389">
                  <c:v>2008.9659817351599</c:v>
                </c:pt>
                <c:pt idx="390">
                  <c:v>2009.041095890411</c:v>
                </c:pt>
                <c:pt idx="391">
                  <c:v>2009.0493150684931</c:v>
                </c:pt>
                <c:pt idx="392">
                  <c:v>2009.2719178082191</c:v>
                </c:pt>
                <c:pt idx="393">
                  <c:v>2009.2938356164384</c:v>
                </c:pt>
                <c:pt idx="394">
                  <c:v>2009.3689497716894</c:v>
                </c:pt>
                <c:pt idx="395">
                  <c:v>2009.4769406392695</c:v>
                </c:pt>
                <c:pt idx="396">
                  <c:v>2009.4769406392695</c:v>
                </c:pt>
                <c:pt idx="397">
                  <c:v>2009.5767123287671</c:v>
                </c:pt>
                <c:pt idx="398">
                  <c:v>2009.5821917808219</c:v>
                </c:pt>
                <c:pt idx="399">
                  <c:v>2009.6381278538813</c:v>
                </c:pt>
                <c:pt idx="400">
                  <c:v>2009.7022831050228</c:v>
                </c:pt>
                <c:pt idx="401">
                  <c:v>2009.8442922374429</c:v>
                </c:pt>
                <c:pt idx="402">
                  <c:v>2009.8963470319634</c:v>
                </c:pt>
                <c:pt idx="403">
                  <c:v>2010.0356164383561</c:v>
                </c:pt>
                <c:pt idx="404">
                  <c:v>2010.0833333333333</c:v>
                </c:pt>
                <c:pt idx="405">
                  <c:v>2010.0915525114156</c:v>
                </c:pt>
                <c:pt idx="406">
                  <c:v>2010.2664383561644</c:v>
                </c:pt>
                <c:pt idx="407">
                  <c:v>2010.3497716894976</c:v>
                </c:pt>
                <c:pt idx="408">
                  <c:v>2010.3607305936073</c:v>
                </c:pt>
                <c:pt idx="409">
                  <c:v>2010.3634703196346</c:v>
                </c:pt>
                <c:pt idx="410">
                  <c:v>2010.3826484018264</c:v>
                </c:pt>
                <c:pt idx="411">
                  <c:v>2010.5520547945205</c:v>
                </c:pt>
                <c:pt idx="412">
                  <c:v>2010.6995433789955</c:v>
                </c:pt>
                <c:pt idx="413">
                  <c:v>2010.7050228310502</c:v>
                </c:pt>
                <c:pt idx="414">
                  <c:v>2010.7050228310502</c:v>
                </c:pt>
                <c:pt idx="415">
                  <c:v>2010.7883561643835</c:v>
                </c:pt>
                <c:pt idx="416">
                  <c:v>2010.7883561643835</c:v>
                </c:pt>
                <c:pt idx="417">
                  <c:v>2010.7965753424658</c:v>
                </c:pt>
                <c:pt idx="418">
                  <c:v>2010.7993150684931</c:v>
                </c:pt>
                <c:pt idx="419">
                  <c:v>2010.9742009132422</c:v>
                </c:pt>
                <c:pt idx="420">
                  <c:v>2011.0821917808219</c:v>
                </c:pt>
                <c:pt idx="421">
                  <c:v>2011.1271689497717</c:v>
                </c:pt>
                <c:pt idx="422">
                  <c:v>2011.157305936073</c:v>
                </c:pt>
                <c:pt idx="423">
                  <c:v>2011.1721461187215</c:v>
                </c:pt>
                <c:pt idx="424">
                  <c:v>2011.25</c:v>
                </c:pt>
                <c:pt idx="425">
                  <c:v>2011.5657534246575</c:v>
                </c:pt>
                <c:pt idx="426">
                  <c:v>2011.6107305936073</c:v>
                </c:pt>
                <c:pt idx="427">
                  <c:v>2011.7187214611872</c:v>
                </c:pt>
              </c:numCache>
            </c:numRef>
          </c:xVal>
          <c:yVal>
            <c:numRef>
              <c:f>'11-2'!$B$3:$B$430</c:f>
              <c:numCache>
                <c:formatCode>General</c:formatCode>
                <c:ptCount val="428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  <c:pt idx="151">
                  <c:v>151</c:v>
                </c:pt>
                <c:pt idx="152">
                  <c:v>152</c:v>
                </c:pt>
                <c:pt idx="153">
                  <c:v>153</c:v>
                </c:pt>
                <c:pt idx="154">
                  <c:v>154</c:v>
                </c:pt>
                <c:pt idx="155">
                  <c:v>155</c:v>
                </c:pt>
                <c:pt idx="156">
                  <c:v>156</c:v>
                </c:pt>
                <c:pt idx="157">
                  <c:v>157</c:v>
                </c:pt>
                <c:pt idx="158">
                  <c:v>158</c:v>
                </c:pt>
                <c:pt idx="159">
                  <c:v>159</c:v>
                </c:pt>
                <c:pt idx="160">
                  <c:v>160</c:v>
                </c:pt>
                <c:pt idx="161">
                  <c:v>161</c:v>
                </c:pt>
                <c:pt idx="162">
                  <c:v>162</c:v>
                </c:pt>
                <c:pt idx="163">
                  <c:v>163</c:v>
                </c:pt>
                <c:pt idx="164">
                  <c:v>164</c:v>
                </c:pt>
                <c:pt idx="165">
                  <c:v>165</c:v>
                </c:pt>
                <c:pt idx="166">
                  <c:v>166</c:v>
                </c:pt>
                <c:pt idx="167">
                  <c:v>167</c:v>
                </c:pt>
                <c:pt idx="168">
                  <c:v>168</c:v>
                </c:pt>
                <c:pt idx="169">
                  <c:v>169</c:v>
                </c:pt>
                <c:pt idx="170">
                  <c:v>170</c:v>
                </c:pt>
                <c:pt idx="171">
                  <c:v>171</c:v>
                </c:pt>
                <c:pt idx="172">
                  <c:v>172</c:v>
                </c:pt>
                <c:pt idx="173">
                  <c:v>173</c:v>
                </c:pt>
                <c:pt idx="174">
                  <c:v>174</c:v>
                </c:pt>
                <c:pt idx="175">
                  <c:v>175</c:v>
                </c:pt>
                <c:pt idx="176">
                  <c:v>176</c:v>
                </c:pt>
                <c:pt idx="177">
                  <c:v>177</c:v>
                </c:pt>
                <c:pt idx="178">
                  <c:v>178</c:v>
                </c:pt>
                <c:pt idx="179">
                  <c:v>179</c:v>
                </c:pt>
                <c:pt idx="180">
                  <c:v>180</c:v>
                </c:pt>
                <c:pt idx="181">
                  <c:v>181</c:v>
                </c:pt>
                <c:pt idx="182">
                  <c:v>182</c:v>
                </c:pt>
                <c:pt idx="183">
                  <c:v>183</c:v>
                </c:pt>
                <c:pt idx="184">
                  <c:v>184</c:v>
                </c:pt>
                <c:pt idx="185">
                  <c:v>185</c:v>
                </c:pt>
                <c:pt idx="186">
                  <c:v>186</c:v>
                </c:pt>
                <c:pt idx="187">
                  <c:v>187</c:v>
                </c:pt>
                <c:pt idx="188">
                  <c:v>188</c:v>
                </c:pt>
                <c:pt idx="189">
                  <c:v>189</c:v>
                </c:pt>
                <c:pt idx="190">
                  <c:v>190</c:v>
                </c:pt>
                <c:pt idx="191">
                  <c:v>191</c:v>
                </c:pt>
                <c:pt idx="192">
                  <c:v>192</c:v>
                </c:pt>
                <c:pt idx="193">
                  <c:v>193</c:v>
                </c:pt>
                <c:pt idx="194">
                  <c:v>194</c:v>
                </c:pt>
                <c:pt idx="195">
                  <c:v>195</c:v>
                </c:pt>
                <c:pt idx="196">
                  <c:v>196</c:v>
                </c:pt>
                <c:pt idx="197">
                  <c:v>197</c:v>
                </c:pt>
                <c:pt idx="198">
                  <c:v>198</c:v>
                </c:pt>
                <c:pt idx="199">
                  <c:v>199</c:v>
                </c:pt>
                <c:pt idx="200">
                  <c:v>200</c:v>
                </c:pt>
                <c:pt idx="201">
                  <c:v>201</c:v>
                </c:pt>
                <c:pt idx="202">
                  <c:v>202</c:v>
                </c:pt>
                <c:pt idx="203">
                  <c:v>203</c:v>
                </c:pt>
                <c:pt idx="204">
                  <c:v>204</c:v>
                </c:pt>
                <c:pt idx="205">
                  <c:v>205</c:v>
                </c:pt>
                <c:pt idx="206">
                  <c:v>206</c:v>
                </c:pt>
                <c:pt idx="207">
                  <c:v>207</c:v>
                </c:pt>
                <c:pt idx="208">
                  <c:v>208</c:v>
                </c:pt>
                <c:pt idx="209">
                  <c:v>209</c:v>
                </c:pt>
                <c:pt idx="210">
                  <c:v>210</c:v>
                </c:pt>
                <c:pt idx="211">
                  <c:v>211</c:v>
                </c:pt>
                <c:pt idx="212">
                  <c:v>212</c:v>
                </c:pt>
                <c:pt idx="213">
                  <c:v>213</c:v>
                </c:pt>
                <c:pt idx="214">
                  <c:v>214</c:v>
                </c:pt>
                <c:pt idx="215">
                  <c:v>215</c:v>
                </c:pt>
                <c:pt idx="216">
                  <c:v>216</c:v>
                </c:pt>
                <c:pt idx="217">
                  <c:v>217</c:v>
                </c:pt>
                <c:pt idx="218">
                  <c:v>218</c:v>
                </c:pt>
                <c:pt idx="219">
                  <c:v>219</c:v>
                </c:pt>
                <c:pt idx="220">
                  <c:v>220</c:v>
                </c:pt>
                <c:pt idx="221">
                  <c:v>221</c:v>
                </c:pt>
                <c:pt idx="222">
                  <c:v>222</c:v>
                </c:pt>
                <c:pt idx="223">
                  <c:v>223</c:v>
                </c:pt>
                <c:pt idx="224">
                  <c:v>224</c:v>
                </c:pt>
                <c:pt idx="225">
                  <c:v>225</c:v>
                </c:pt>
                <c:pt idx="226">
                  <c:v>226</c:v>
                </c:pt>
                <c:pt idx="227">
                  <c:v>227</c:v>
                </c:pt>
                <c:pt idx="228">
                  <c:v>228</c:v>
                </c:pt>
                <c:pt idx="229">
                  <c:v>229</c:v>
                </c:pt>
                <c:pt idx="230">
                  <c:v>230</c:v>
                </c:pt>
                <c:pt idx="231">
                  <c:v>231</c:v>
                </c:pt>
                <c:pt idx="232">
                  <c:v>232</c:v>
                </c:pt>
                <c:pt idx="233">
                  <c:v>233</c:v>
                </c:pt>
                <c:pt idx="234">
                  <c:v>234</c:v>
                </c:pt>
                <c:pt idx="235">
                  <c:v>235</c:v>
                </c:pt>
                <c:pt idx="236">
                  <c:v>236</c:v>
                </c:pt>
                <c:pt idx="237">
                  <c:v>237</c:v>
                </c:pt>
                <c:pt idx="238">
                  <c:v>238</c:v>
                </c:pt>
                <c:pt idx="239">
                  <c:v>239</c:v>
                </c:pt>
                <c:pt idx="240">
                  <c:v>240</c:v>
                </c:pt>
                <c:pt idx="241">
                  <c:v>241</c:v>
                </c:pt>
                <c:pt idx="242">
                  <c:v>242</c:v>
                </c:pt>
                <c:pt idx="243">
                  <c:v>243</c:v>
                </c:pt>
                <c:pt idx="244">
                  <c:v>244</c:v>
                </c:pt>
                <c:pt idx="245">
                  <c:v>245</c:v>
                </c:pt>
                <c:pt idx="246">
                  <c:v>246</c:v>
                </c:pt>
                <c:pt idx="247">
                  <c:v>247</c:v>
                </c:pt>
                <c:pt idx="248">
                  <c:v>248</c:v>
                </c:pt>
                <c:pt idx="249">
                  <c:v>249</c:v>
                </c:pt>
                <c:pt idx="250">
                  <c:v>250</c:v>
                </c:pt>
                <c:pt idx="251">
                  <c:v>251</c:v>
                </c:pt>
                <c:pt idx="252">
                  <c:v>252</c:v>
                </c:pt>
                <c:pt idx="253">
                  <c:v>253</c:v>
                </c:pt>
                <c:pt idx="254">
                  <c:v>254</c:v>
                </c:pt>
                <c:pt idx="255">
                  <c:v>255</c:v>
                </c:pt>
                <c:pt idx="256">
                  <c:v>256</c:v>
                </c:pt>
                <c:pt idx="257">
                  <c:v>257</c:v>
                </c:pt>
                <c:pt idx="258">
                  <c:v>258</c:v>
                </c:pt>
                <c:pt idx="259">
                  <c:v>259</c:v>
                </c:pt>
                <c:pt idx="260">
                  <c:v>260</c:v>
                </c:pt>
                <c:pt idx="261">
                  <c:v>261</c:v>
                </c:pt>
                <c:pt idx="262">
                  <c:v>262</c:v>
                </c:pt>
                <c:pt idx="263">
                  <c:v>263</c:v>
                </c:pt>
                <c:pt idx="264">
                  <c:v>264</c:v>
                </c:pt>
                <c:pt idx="265">
                  <c:v>265</c:v>
                </c:pt>
                <c:pt idx="266">
                  <c:v>266</c:v>
                </c:pt>
                <c:pt idx="267">
                  <c:v>267</c:v>
                </c:pt>
                <c:pt idx="268">
                  <c:v>268</c:v>
                </c:pt>
                <c:pt idx="269">
                  <c:v>269</c:v>
                </c:pt>
                <c:pt idx="270">
                  <c:v>270</c:v>
                </c:pt>
                <c:pt idx="271">
                  <c:v>271</c:v>
                </c:pt>
                <c:pt idx="272">
                  <c:v>272</c:v>
                </c:pt>
                <c:pt idx="273">
                  <c:v>273</c:v>
                </c:pt>
                <c:pt idx="274">
                  <c:v>274</c:v>
                </c:pt>
                <c:pt idx="275">
                  <c:v>275</c:v>
                </c:pt>
                <c:pt idx="276">
                  <c:v>276</c:v>
                </c:pt>
                <c:pt idx="277">
                  <c:v>277</c:v>
                </c:pt>
                <c:pt idx="278">
                  <c:v>278</c:v>
                </c:pt>
                <c:pt idx="279">
                  <c:v>279</c:v>
                </c:pt>
                <c:pt idx="280">
                  <c:v>280</c:v>
                </c:pt>
                <c:pt idx="281">
                  <c:v>281</c:v>
                </c:pt>
                <c:pt idx="282">
                  <c:v>282</c:v>
                </c:pt>
                <c:pt idx="283">
                  <c:v>283</c:v>
                </c:pt>
                <c:pt idx="284">
                  <c:v>284</c:v>
                </c:pt>
                <c:pt idx="285">
                  <c:v>285</c:v>
                </c:pt>
                <c:pt idx="286">
                  <c:v>286</c:v>
                </c:pt>
                <c:pt idx="287">
                  <c:v>287</c:v>
                </c:pt>
                <c:pt idx="288">
                  <c:v>288</c:v>
                </c:pt>
                <c:pt idx="289">
                  <c:v>289</c:v>
                </c:pt>
                <c:pt idx="290">
                  <c:v>290</c:v>
                </c:pt>
                <c:pt idx="291">
                  <c:v>291</c:v>
                </c:pt>
                <c:pt idx="292">
                  <c:v>292</c:v>
                </c:pt>
                <c:pt idx="293">
                  <c:v>293</c:v>
                </c:pt>
                <c:pt idx="294">
                  <c:v>294</c:v>
                </c:pt>
                <c:pt idx="295">
                  <c:v>295</c:v>
                </c:pt>
                <c:pt idx="296">
                  <c:v>296</c:v>
                </c:pt>
                <c:pt idx="297">
                  <c:v>297</c:v>
                </c:pt>
                <c:pt idx="298">
                  <c:v>298</c:v>
                </c:pt>
                <c:pt idx="299">
                  <c:v>299</c:v>
                </c:pt>
                <c:pt idx="300">
                  <c:v>300</c:v>
                </c:pt>
                <c:pt idx="301">
                  <c:v>301</c:v>
                </c:pt>
                <c:pt idx="302">
                  <c:v>302</c:v>
                </c:pt>
                <c:pt idx="303">
                  <c:v>303</c:v>
                </c:pt>
                <c:pt idx="304">
                  <c:v>304</c:v>
                </c:pt>
                <c:pt idx="305">
                  <c:v>305</c:v>
                </c:pt>
                <c:pt idx="306">
                  <c:v>306</c:v>
                </c:pt>
                <c:pt idx="307">
                  <c:v>307</c:v>
                </c:pt>
                <c:pt idx="308">
                  <c:v>308</c:v>
                </c:pt>
                <c:pt idx="309">
                  <c:v>309</c:v>
                </c:pt>
                <c:pt idx="310">
                  <c:v>310</c:v>
                </c:pt>
                <c:pt idx="311">
                  <c:v>311</c:v>
                </c:pt>
                <c:pt idx="312">
                  <c:v>312</c:v>
                </c:pt>
                <c:pt idx="313">
                  <c:v>313</c:v>
                </c:pt>
                <c:pt idx="314">
                  <c:v>314</c:v>
                </c:pt>
                <c:pt idx="315">
                  <c:v>315</c:v>
                </c:pt>
                <c:pt idx="316">
                  <c:v>316</c:v>
                </c:pt>
                <c:pt idx="317">
                  <c:v>317</c:v>
                </c:pt>
                <c:pt idx="318">
                  <c:v>318</c:v>
                </c:pt>
                <c:pt idx="319">
                  <c:v>319</c:v>
                </c:pt>
                <c:pt idx="320">
                  <c:v>320</c:v>
                </c:pt>
                <c:pt idx="321">
                  <c:v>321</c:v>
                </c:pt>
                <c:pt idx="322">
                  <c:v>322</c:v>
                </c:pt>
                <c:pt idx="323">
                  <c:v>323</c:v>
                </c:pt>
                <c:pt idx="324">
                  <c:v>324</c:v>
                </c:pt>
                <c:pt idx="325">
                  <c:v>325</c:v>
                </c:pt>
                <c:pt idx="326">
                  <c:v>326</c:v>
                </c:pt>
                <c:pt idx="327">
                  <c:v>327</c:v>
                </c:pt>
                <c:pt idx="328">
                  <c:v>328</c:v>
                </c:pt>
                <c:pt idx="329">
                  <c:v>329</c:v>
                </c:pt>
                <c:pt idx="330">
                  <c:v>330</c:v>
                </c:pt>
                <c:pt idx="331">
                  <c:v>331</c:v>
                </c:pt>
                <c:pt idx="332">
                  <c:v>332</c:v>
                </c:pt>
                <c:pt idx="333">
                  <c:v>333</c:v>
                </c:pt>
                <c:pt idx="334">
                  <c:v>334</c:v>
                </c:pt>
                <c:pt idx="335">
                  <c:v>335</c:v>
                </c:pt>
                <c:pt idx="336">
                  <c:v>336</c:v>
                </c:pt>
                <c:pt idx="337">
                  <c:v>337</c:v>
                </c:pt>
                <c:pt idx="338">
                  <c:v>338</c:v>
                </c:pt>
                <c:pt idx="339">
                  <c:v>339</c:v>
                </c:pt>
                <c:pt idx="340">
                  <c:v>340</c:v>
                </c:pt>
                <c:pt idx="341">
                  <c:v>341</c:v>
                </c:pt>
                <c:pt idx="342">
                  <c:v>342</c:v>
                </c:pt>
                <c:pt idx="343">
                  <c:v>343</c:v>
                </c:pt>
                <c:pt idx="344">
                  <c:v>344</c:v>
                </c:pt>
                <c:pt idx="345">
                  <c:v>345</c:v>
                </c:pt>
                <c:pt idx="346">
                  <c:v>346</c:v>
                </c:pt>
                <c:pt idx="347">
                  <c:v>347</c:v>
                </c:pt>
                <c:pt idx="348">
                  <c:v>348</c:v>
                </c:pt>
                <c:pt idx="349">
                  <c:v>349</c:v>
                </c:pt>
                <c:pt idx="350">
                  <c:v>350</c:v>
                </c:pt>
                <c:pt idx="351">
                  <c:v>351</c:v>
                </c:pt>
                <c:pt idx="352">
                  <c:v>352</c:v>
                </c:pt>
                <c:pt idx="353">
                  <c:v>353</c:v>
                </c:pt>
                <c:pt idx="354">
                  <c:v>354</c:v>
                </c:pt>
                <c:pt idx="355">
                  <c:v>355</c:v>
                </c:pt>
                <c:pt idx="356">
                  <c:v>356</c:v>
                </c:pt>
                <c:pt idx="357">
                  <c:v>357</c:v>
                </c:pt>
                <c:pt idx="358">
                  <c:v>358</c:v>
                </c:pt>
                <c:pt idx="359">
                  <c:v>359</c:v>
                </c:pt>
                <c:pt idx="360">
                  <c:v>360</c:v>
                </c:pt>
                <c:pt idx="361">
                  <c:v>361</c:v>
                </c:pt>
                <c:pt idx="362">
                  <c:v>362</c:v>
                </c:pt>
                <c:pt idx="363">
                  <c:v>363</c:v>
                </c:pt>
                <c:pt idx="364">
                  <c:v>364</c:v>
                </c:pt>
                <c:pt idx="365">
                  <c:v>365</c:v>
                </c:pt>
                <c:pt idx="366">
                  <c:v>366</c:v>
                </c:pt>
                <c:pt idx="367">
                  <c:v>367</c:v>
                </c:pt>
                <c:pt idx="368">
                  <c:v>368</c:v>
                </c:pt>
                <c:pt idx="369">
                  <c:v>369</c:v>
                </c:pt>
                <c:pt idx="370">
                  <c:v>370</c:v>
                </c:pt>
                <c:pt idx="371">
                  <c:v>371</c:v>
                </c:pt>
                <c:pt idx="372">
                  <c:v>372</c:v>
                </c:pt>
                <c:pt idx="373">
                  <c:v>373</c:v>
                </c:pt>
                <c:pt idx="374">
                  <c:v>374</c:v>
                </c:pt>
                <c:pt idx="375">
                  <c:v>375</c:v>
                </c:pt>
                <c:pt idx="376">
                  <c:v>376</c:v>
                </c:pt>
                <c:pt idx="377">
                  <c:v>377</c:v>
                </c:pt>
                <c:pt idx="378">
                  <c:v>378</c:v>
                </c:pt>
                <c:pt idx="379">
                  <c:v>379</c:v>
                </c:pt>
                <c:pt idx="380">
                  <c:v>380</c:v>
                </c:pt>
                <c:pt idx="381">
                  <c:v>381</c:v>
                </c:pt>
                <c:pt idx="382">
                  <c:v>382</c:v>
                </c:pt>
                <c:pt idx="383">
                  <c:v>383</c:v>
                </c:pt>
                <c:pt idx="384">
                  <c:v>384</c:v>
                </c:pt>
                <c:pt idx="385">
                  <c:v>385</c:v>
                </c:pt>
                <c:pt idx="386">
                  <c:v>386</c:v>
                </c:pt>
                <c:pt idx="387">
                  <c:v>387</c:v>
                </c:pt>
                <c:pt idx="388">
                  <c:v>388</c:v>
                </c:pt>
                <c:pt idx="389">
                  <c:v>389</c:v>
                </c:pt>
                <c:pt idx="390">
                  <c:v>390</c:v>
                </c:pt>
                <c:pt idx="391">
                  <c:v>391</c:v>
                </c:pt>
                <c:pt idx="392">
                  <c:v>392</c:v>
                </c:pt>
                <c:pt idx="393">
                  <c:v>393</c:v>
                </c:pt>
                <c:pt idx="394">
                  <c:v>394</c:v>
                </c:pt>
                <c:pt idx="395">
                  <c:v>395</c:v>
                </c:pt>
                <c:pt idx="396">
                  <c:v>396</c:v>
                </c:pt>
                <c:pt idx="397">
                  <c:v>397</c:v>
                </c:pt>
                <c:pt idx="398">
                  <c:v>398</c:v>
                </c:pt>
                <c:pt idx="399">
                  <c:v>399</c:v>
                </c:pt>
                <c:pt idx="400">
                  <c:v>400</c:v>
                </c:pt>
                <c:pt idx="401">
                  <c:v>401</c:v>
                </c:pt>
                <c:pt idx="402">
                  <c:v>402</c:v>
                </c:pt>
                <c:pt idx="403">
                  <c:v>403</c:v>
                </c:pt>
                <c:pt idx="404">
                  <c:v>404</c:v>
                </c:pt>
                <c:pt idx="405">
                  <c:v>405</c:v>
                </c:pt>
                <c:pt idx="406">
                  <c:v>406</c:v>
                </c:pt>
                <c:pt idx="407">
                  <c:v>407</c:v>
                </c:pt>
                <c:pt idx="408">
                  <c:v>408</c:v>
                </c:pt>
                <c:pt idx="409">
                  <c:v>409</c:v>
                </c:pt>
                <c:pt idx="410">
                  <c:v>410</c:v>
                </c:pt>
                <c:pt idx="411">
                  <c:v>411</c:v>
                </c:pt>
                <c:pt idx="412">
                  <c:v>412</c:v>
                </c:pt>
                <c:pt idx="413">
                  <c:v>413</c:v>
                </c:pt>
                <c:pt idx="414">
                  <c:v>414</c:v>
                </c:pt>
                <c:pt idx="415">
                  <c:v>415</c:v>
                </c:pt>
                <c:pt idx="416">
                  <c:v>416</c:v>
                </c:pt>
                <c:pt idx="417">
                  <c:v>417</c:v>
                </c:pt>
                <c:pt idx="418">
                  <c:v>418</c:v>
                </c:pt>
                <c:pt idx="419">
                  <c:v>419</c:v>
                </c:pt>
                <c:pt idx="420">
                  <c:v>420</c:v>
                </c:pt>
                <c:pt idx="421">
                  <c:v>421</c:v>
                </c:pt>
                <c:pt idx="422">
                  <c:v>422</c:v>
                </c:pt>
                <c:pt idx="423">
                  <c:v>423</c:v>
                </c:pt>
                <c:pt idx="424">
                  <c:v>424</c:v>
                </c:pt>
                <c:pt idx="425">
                  <c:v>425</c:v>
                </c:pt>
                <c:pt idx="426">
                  <c:v>426</c:v>
                </c:pt>
                <c:pt idx="427">
                  <c:v>427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7191040"/>
        <c:axId val="77192576"/>
      </c:scatterChart>
      <c:valAx>
        <c:axId val="77191040"/>
        <c:scaling>
          <c:orientation val="minMax"/>
          <c:max val="2013"/>
          <c:min val="1995"/>
        </c:scaling>
        <c:delete val="0"/>
        <c:axPos val="b"/>
        <c:numFmt formatCode="General" sourceLinked="1"/>
        <c:majorTickMark val="out"/>
        <c:minorTickMark val="out"/>
        <c:tickLblPos val="nextTo"/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77192576"/>
        <c:crosses val="autoZero"/>
        <c:crossBetween val="midCat"/>
        <c:majorUnit val="5"/>
        <c:minorUnit val="1"/>
      </c:valAx>
      <c:valAx>
        <c:axId val="77192576"/>
        <c:scaling>
          <c:orientation val="minMax"/>
          <c:max val="450"/>
          <c:min val="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7191040"/>
        <c:crosses val="autoZero"/>
        <c:crossBetween val="midCat"/>
        <c:majorUnit val="100"/>
        <c:minorUnit val="50"/>
      </c:valAx>
      <c:spPr>
        <a:ln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0"/>
            </a:pPr>
            <a:r>
              <a:rPr lang="en-US" sz="1600" b="0"/>
              <a:t>a. WTO disputes by topic</a:t>
            </a:r>
          </a:p>
        </c:rich>
      </c:tx>
      <c:layout>
        <c:manualLayout>
          <c:xMode val="edge"/>
          <c:yMode val="edge"/>
          <c:x val="1.124984433276042E-2"/>
          <c:y val="3.517090713122824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6.8557274929246639E-2"/>
          <c:y val="8.7622572620800018E-2"/>
          <c:w val="0.88326629259319123"/>
          <c:h val="0.64912458141008234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pattFill prst="dashUpDiag">
                <a:fgClr>
                  <a:schemeClr val="tx1"/>
                </a:fgClr>
                <a:bgClr>
                  <a:srgbClr val="CCFFFF"/>
                </a:bgClr>
              </a:patt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pattFill prst="smGrid">
                <a:fgClr>
                  <a:srgbClr val="006600"/>
                </a:fgClr>
                <a:bgClr>
                  <a:schemeClr val="bg1"/>
                </a:bgClr>
              </a:pattFill>
              <a:ln>
                <a:solidFill>
                  <a:srgbClr val="006600"/>
                </a:solidFill>
              </a:ln>
            </c:spPr>
          </c:dPt>
          <c:dPt>
            <c:idx val="2"/>
            <c:bubble3D val="0"/>
            <c:spPr>
              <a:pattFill prst="pct30">
                <a:fgClr>
                  <a:srgbClr val="FF0000"/>
                </a:fgClr>
                <a:bgClr>
                  <a:schemeClr val="bg1"/>
                </a:bgClr>
              </a:pattFill>
              <a:ln>
                <a:solidFill>
                  <a:srgbClr val="FF0000"/>
                </a:solidFill>
              </a:ln>
            </c:spPr>
          </c:dPt>
          <c:dPt>
            <c:idx val="3"/>
            <c:bubble3D val="0"/>
            <c:spPr>
              <a:pattFill prst="lgCheck">
                <a:fgClr>
                  <a:srgbClr val="0000FF"/>
                </a:fgClr>
                <a:bgClr>
                  <a:schemeClr val="bg1"/>
                </a:bgClr>
              </a:pattFill>
              <a:ln>
                <a:solidFill>
                  <a:srgbClr val="0000FF"/>
                </a:solidFill>
              </a:ln>
            </c:spPr>
          </c:dPt>
          <c:dPt>
            <c:idx val="4"/>
            <c:bubble3D val="0"/>
            <c:spPr>
              <a:pattFill prst="lgGrid">
                <a:fgClr>
                  <a:srgbClr val="006600"/>
                </a:fgClr>
                <a:bgClr>
                  <a:schemeClr val="bg1"/>
                </a:bgClr>
              </a:pattFill>
              <a:ln>
                <a:solidFill>
                  <a:srgbClr val="006600"/>
                </a:solidFill>
              </a:ln>
            </c:spPr>
          </c:dPt>
          <c:dPt>
            <c:idx val="5"/>
            <c:bubble3D val="0"/>
            <c:spPr>
              <a:pattFill prst="wdUpDiag">
                <a:fgClr>
                  <a:srgbClr val="FF0000"/>
                </a:fgClr>
                <a:bgClr>
                  <a:schemeClr val="bg1"/>
                </a:bgClr>
              </a:pattFill>
              <a:ln>
                <a:solidFill>
                  <a:srgbClr val="FF0000"/>
                </a:solidFill>
              </a:ln>
            </c:spPr>
          </c:dPt>
          <c:dPt>
            <c:idx val="6"/>
            <c:bubble3D val="0"/>
            <c:spPr>
              <a:pattFill prst="lgConfetti">
                <a:fgClr>
                  <a:srgbClr val="0000FF"/>
                </a:fgClr>
                <a:bgClr>
                  <a:schemeClr val="bg1"/>
                </a:bgClr>
              </a:pattFill>
              <a:ln>
                <a:solidFill>
                  <a:srgbClr val="0000FF"/>
                </a:solidFill>
              </a:ln>
            </c:spPr>
          </c:dPt>
          <c:dPt>
            <c:idx val="7"/>
            <c:bubble3D val="0"/>
            <c:spPr>
              <a:solidFill>
                <a:srgbClr val="CCFFCC"/>
              </a:solidFill>
              <a:ln>
                <a:solidFill>
                  <a:srgbClr val="006600"/>
                </a:solidFill>
              </a:ln>
            </c:spPr>
          </c:dPt>
          <c:dPt>
            <c:idx val="8"/>
            <c:bubble3D val="0"/>
            <c:spPr>
              <a:pattFill prst="pct10">
                <a:fgClr>
                  <a:srgbClr val="FF0000"/>
                </a:fgClr>
                <a:bgClr>
                  <a:schemeClr val="bg1"/>
                </a:bgClr>
              </a:pattFill>
              <a:ln>
                <a:solidFill>
                  <a:schemeClr val="accent1"/>
                </a:solidFill>
              </a:ln>
            </c:spPr>
          </c:dPt>
          <c:dPt>
            <c:idx val="9"/>
            <c:bubble3D val="0"/>
            <c:spPr>
              <a:solidFill>
                <a:srgbClr val="0000FF"/>
              </a:solidFill>
              <a:ln>
                <a:solidFill>
                  <a:srgbClr val="0000FF"/>
                </a:solidFill>
              </a:ln>
            </c:spPr>
          </c:dPt>
          <c:dLbls>
            <c:txPr>
              <a:bodyPr/>
              <a:lstStyle/>
              <a:p>
                <a:pPr>
                  <a:defRPr sz="1400">
                    <a:solidFill>
                      <a:srgbClr val="FF0000"/>
                    </a:solidFill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'11-3'!$V$12:$V$21</c:f>
              <c:strCache>
                <c:ptCount val="10"/>
                <c:pt idx="0">
                  <c:v>10 other topics</c:v>
                </c:pt>
                <c:pt idx="1">
                  <c:v>Quantity restrictions</c:v>
                </c:pt>
                <c:pt idx="2">
                  <c:v>Customs valuation</c:v>
                </c:pt>
                <c:pt idx="3">
                  <c:v>TRIPS</c:v>
                </c:pt>
                <c:pt idx="4">
                  <c:v>Other subsidies</c:v>
                </c:pt>
                <c:pt idx="5">
                  <c:v>Export subsidy</c:v>
                </c:pt>
                <c:pt idx="6">
                  <c:v>Nat treatment: int tax</c:v>
                </c:pt>
                <c:pt idx="7">
                  <c:v>Sanitary &amp; ph barriers</c:v>
                </c:pt>
                <c:pt idx="8">
                  <c:v>Safeguards</c:v>
                </c:pt>
                <c:pt idx="9">
                  <c:v>Antidumping</c:v>
                </c:pt>
              </c:strCache>
            </c:strRef>
          </c:cat>
          <c:val>
            <c:numRef>
              <c:f>'11-3'!$W$12:$W$21</c:f>
              <c:numCache>
                <c:formatCode>0.0</c:formatCode>
                <c:ptCount val="10"/>
                <c:pt idx="0">
                  <c:v>18.032786885245901</c:v>
                </c:pt>
                <c:pt idx="1">
                  <c:v>5.8548009367681502</c:v>
                </c:pt>
                <c:pt idx="2">
                  <c:v>5.8548009367681502</c:v>
                </c:pt>
                <c:pt idx="3">
                  <c:v>6.3231850117096018</c:v>
                </c:pt>
                <c:pt idx="4">
                  <c:v>6.3231850117096018</c:v>
                </c:pt>
                <c:pt idx="5">
                  <c:v>7.0257611241217797</c:v>
                </c:pt>
                <c:pt idx="6">
                  <c:v>7.2599531615925059</c:v>
                </c:pt>
                <c:pt idx="7">
                  <c:v>7.4941451990632322</c:v>
                </c:pt>
                <c:pt idx="8">
                  <c:v>10.070257611241217</c:v>
                </c:pt>
                <c:pt idx="9">
                  <c:v>25.761124121779858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1.9003240430723285E-2"/>
          <c:y val="0.77036043985881075"/>
          <c:w val="0.96199321125914983"/>
          <c:h val="0.21239818083084439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0"/>
            </a:pPr>
            <a:r>
              <a:rPr lang="en-US" sz="1600" b="0"/>
              <a:t>b. WTO dispute involvement as respondent</a:t>
            </a:r>
          </a:p>
        </c:rich>
      </c:tx>
      <c:layout>
        <c:manualLayout>
          <c:xMode val="edge"/>
          <c:yMode val="edge"/>
          <c:x val="1.4027777777777778E-2"/>
          <c:y val="3.726837270341206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6.6977690288713906E-2"/>
          <c:y val="8.5553313648293966E-2"/>
          <c:w val="0.88326629259319123"/>
          <c:h val="0.64912458141008234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pattFill prst="dashUpDiag">
                <a:fgClr>
                  <a:schemeClr val="tx1"/>
                </a:fgClr>
                <a:bgClr>
                  <a:srgbClr val="CCFFFF"/>
                </a:bgClr>
              </a:patt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pattFill prst="smGrid">
                <a:fgClr>
                  <a:srgbClr val="006600"/>
                </a:fgClr>
                <a:bgClr>
                  <a:schemeClr val="bg1"/>
                </a:bgClr>
              </a:pattFill>
              <a:ln>
                <a:solidFill>
                  <a:srgbClr val="006600"/>
                </a:solidFill>
              </a:ln>
            </c:spPr>
          </c:dPt>
          <c:dPt>
            <c:idx val="2"/>
            <c:bubble3D val="0"/>
            <c:spPr>
              <a:pattFill prst="pct30">
                <a:fgClr>
                  <a:srgbClr val="FF0000"/>
                </a:fgClr>
                <a:bgClr>
                  <a:schemeClr val="bg1"/>
                </a:bgClr>
              </a:pattFill>
              <a:ln>
                <a:solidFill>
                  <a:srgbClr val="FF0000"/>
                </a:solidFill>
              </a:ln>
            </c:spPr>
          </c:dPt>
          <c:dPt>
            <c:idx val="3"/>
            <c:bubble3D val="0"/>
            <c:spPr>
              <a:pattFill prst="lgCheck">
                <a:fgClr>
                  <a:srgbClr val="0000FF"/>
                </a:fgClr>
                <a:bgClr>
                  <a:schemeClr val="bg1"/>
                </a:bgClr>
              </a:pattFill>
              <a:ln>
                <a:solidFill>
                  <a:srgbClr val="0000FF"/>
                </a:solidFill>
              </a:ln>
            </c:spPr>
          </c:dPt>
          <c:dPt>
            <c:idx val="4"/>
            <c:bubble3D val="0"/>
            <c:spPr>
              <a:pattFill prst="lgGrid">
                <a:fgClr>
                  <a:srgbClr val="006600"/>
                </a:fgClr>
                <a:bgClr>
                  <a:schemeClr val="bg1"/>
                </a:bgClr>
              </a:pattFill>
              <a:ln>
                <a:solidFill>
                  <a:srgbClr val="006600"/>
                </a:solidFill>
              </a:ln>
            </c:spPr>
          </c:dPt>
          <c:dPt>
            <c:idx val="5"/>
            <c:bubble3D val="0"/>
            <c:spPr>
              <a:pattFill prst="wdUpDiag">
                <a:fgClr>
                  <a:srgbClr val="FF0000"/>
                </a:fgClr>
                <a:bgClr>
                  <a:schemeClr val="bg1"/>
                </a:bgClr>
              </a:pattFill>
              <a:ln>
                <a:solidFill>
                  <a:srgbClr val="FF0000"/>
                </a:solidFill>
              </a:ln>
            </c:spPr>
          </c:dPt>
          <c:dPt>
            <c:idx val="6"/>
            <c:bubble3D val="0"/>
            <c:spPr>
              <a:pattFill prst="lgConfetti">
                <a:fgClr>
                  <a:srgbClr val="0000FF"/>
                </a:fgClr>
                <a:bgClr>
                  <a:schemeClr val="bg1"/>
                </a:bgClr>
              </a:pattFill>
              <a:ln>
                <a:solidFill>
                  <a:srgbClr val="0000FF"/>
                </a:solidFill>
              </a:ln>
            </c:spPr>
          </c:dPt>
          <c:dPt>
            <c:idx val="7"/>
            <c:bubble3D val="0"/>
            <c:spPr>
              <a:solidFill>
                <a:srgbClr val="CCFFCC"/>
              </a:solidFill>
              <a:ln>
                <a:solidFill>
                  <a:srgbClr val="006600"/>
                </a:solidFill>
              </a:ln>
            </c:spPr>
          </c:dPt>
          <c:dPt>
            <c:idx val="8"/>
            <c:bubble3D val="0"/>
            <c:spPr>
              <a:pattFill prst="pct10">
                <a:fgClr>
                  <a:srgbClr val="FF0000"/>
                </a:fgClr>
                <a:bgClr>
                  <a:schemeClr val="bg1"/>
                </a:bgClr>
              </a:pattFill>
              <a:ln>
                <a:solidFill>
                  <a:schemeClr val="accent1"/>
                </a:solidFill>
              </a:ln>
            </c:spPr>
          </c:dPt>
          <c:dPt>
            <c:idx val="9"/>
            <c:bubble3D val="0"/>
            <c:spPr>
              <a:solidFill>
                <a:srgbClr val="0000FF"/>
              </a:solidFill>
              <a:ln>
                <a:solidFill>
                  <a:srgbClr val="0000FF"/>
                </a:solidFill>
              </a:ln>
            </c:spPr>
          </c:dPt>
          <c:dLbls>
            <c:txPr>
              <a:bodyPr/>
              <a:lstStyle/>
              <a:p>
                <a:pPr>
                  <a:defRPr sz="1400">
                    <a:solidFill>
                      <a:srgbClr val="FF0000"/>
                    </a:solidFill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'11-3'!$V$64:$V$73</c:f>
              <c:strCache>
                <c:ptCount val="10"/>
                <c:pt idx="0">
                  <c:v>39 other countries</c:v>
                </c:pt>
                <c:pt idx="1">
                  <c:v>South Korea</c:v>
                </c:pt>
                <c:pt idx="2">
                  <c:v>Mexico</c:v>
                </c:pt>
                <c:pt idx="3">
                  <c:v>Japan</c:v>
                </c:pt>
                <c:pt idx="4">
                  <c:v>Argentina</c:v>
                </c:pt>
                <c:pt idx="5">
                  <c:v>Canada</c:v>
                </c:pt>
                <c:pt idx="6">
                  <c:v>India</c:v>
                </c:pt>
                <c:pt idx="7">
                  <c:v>China</c:v>
                </c:pt>
                <c:pt idx="8">
                  <c:v>European Union</c:v>
                </c:pt>
                <c:pt idx="9">
                  <c:v>USA</c:v>
                </c:pt>
              </c:strCache>
            </c:strRef>
          </c:cat>
          <c:val>
            <c:numRef>
              <c:f>'11-3'!$W$64:$W$73</c:f>
              <c:numCache>
                <c:formatCode>0.0</c:formatCode>
                <c:ptCount val="10"/>
                <c:pt idx="0">
                  <c:v>29.039812646370017</c:v>
                </c:pt>
                <c:pt idx="1">
                  <c:v>3.278688524590164</c:v>
                </c:pt>
                <c:pt idx="2">
                  <c:v>3.278688524590164</c:v>
                </c:pt>
                <c:pt idx="3">
                  <c:v>3.5128805620608898</c:v>
                </c:pt>
                <c:pt idx="4">
                  <c:v>3.9812646370023419</c:v>
                </c:pt>
                <c:pt idx="5">
                  <c:v>3.9812646370023419</c:v>
                </c:pt>
                <c:pt idx="6">
                  <c:v>4.6838407494145198</c:v>
                </c:pt>
                <c:pt idx="7">
                  <c:v>5.3864168618266977</c:v>
                </c:pt>
                <c:pt idx="8">
                  <c:v>16.393442622950818</c:v>
                </c:pt>
                <c:pt idx="9">
                  <c:v>26.463700234192036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1.9003240430723285E-2"/>
          <c:y val="0.77036043985881075"/>
          <c:w val="0.96199321125914983"/>
          <c:h val="0.21239818083084439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917520746528954E-2"/>
          <c:y val="9.8053313648293963E-2"/>
          <c:w val="0.88326629259319123"/>
          <c:h val="0.64912458141008234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pattFill prst="dashUpDiag">
                <a:fgClr>
                  <a:schemeClr val="tx1"/>
                </a:fgClr>
                <a:bgClr>
                  <a:srgbClr val="CCFFFF"/>
                </a:bgClr>
              </a:patt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pattFill prst="smGrid">
                <a:fgClr>
                  <a:srgbClr val="006600"/>
                </a:fgClr>
                <a:bgClr>
                  <a:schemeClr val="bg1"/>
                </a:bgClr>
              </a:pattFill>
              <a:ln>
                <a:solidFill>
                  <a:srgbClr val="006600"/>
                </a:solidFill>
              </a:ln>
            </c:spPr>
          </c:dPt>
          <c:dPt>
            <c:idx val="2"/>
            <c:bubble3D val="0"/>
            <c:spPr>
              <a:pattFill prst="pct30">
                <a:fgClr>
                  <a:srgbClr val="FF0000"/>
                </a:fgClr>
                <a:bgClr>
                  <a:schemeClr val="bg1"/>
                </a:bgClr>
              </a:pattFill>
              <a:ln>
                <a:solidFill>
                  <a:srgbClr val="FF0000"/>
                </a:solidFill>
              </a:ln>
            </c:spPr>
          </c:dPt>
          <c:dPt>
            <c:idx val="3"/>
            <c:bubble3D val="0"/>
            <c:spPr>
              <a:pattFill prst="lgCheck">
                <a:fgClr>
                  <a:srgbClr val="0000FF"/>
                </a:fgClr>
                <a:bgClr>
                  <a:schemeClr val="bg1"/>
                </a:bgClr>
              </a:pattFill>
              <a:ln>
                <a:solidFill>
                  <a:srgbClr val="0000FF"/>
                </a:solidFill>
              </a:ln>
            </c:spPr>
          </c:dPt>
          <c:dPt>
            <c:idx val="4"/>
            <c:bubble3D val="0"/>
            <c:spPr>
              <a:pattFill prst="lgGrid">
                <a:fgClr>
                  <a:srgbClr val="006600"/>
                </a:fgClr>
                <a:bgClr>
                  <a:schemeClr val="bg1"/>
                </a:bgClr>
              </a:pattFill>
              <a:ln>
                <a:solidFill>
                  <a:srgbClr val="006600"/>
                </a:solidFill>
              </a:ln>
            </c:spPr>
          </c:dPt>
          <c:dPt>
            <c:idx val="5"/>
            <c:bubble3D val="0"/>
            <c:spPr>
              <a:pattFill prst="wdUpDiag">
                <a:fgClr>
                  <a:srgbClr val="FF0000"/>
                </a:fgClr>
                <a:bgClr>
                  <a:schemeClr val="bg1"/>
                </a:bgClr>
              </a:pattFill>
              <a:ln>
                <a:solidFill>
                  <a:srgbClr val="FF0000"/>
                </a:solidFill>
              </a:ln>
            </c:spPr>
          </c:dPt>
          <c:dPt>
            <c:idx val="6"/>
            <c:bubble3D val="0"/>
            <c:spPr>
              <a:pattFill prst="lgConfetti">
                <a:fgClr>
                  <a:srgbClr val="0000FF"/>
                </a:fgClr>
                <a:bgClr>
                  <a:schemeClr val="bg1"/>
                </a:bgClr>
              </a:pattFill>
              <a:ln>
                <a:solidFill>
                  <a:srgbClr val="0000FF"/>
                </a:solidFill>
              </a:ln>
            </c:spPr>
          </c:dPt>
          <c:dPt>
            <c:idx val="7"/>
            <c:bubble3D val="0"/>
            <c:spPr>
              <a:solidFill>
                <a:srgbClr val="CCFFCC"/>
              </a:solidFill>
              <a:ln>
                <a:solidFill>
                  <a:srgbClr val="006600"/>
                </a:solidFill>
              </a:ln>
            </c:spPr>
          </c:dPt>
          <c:dPt>
            <c:idx val="8"/>
            <c:bubble3D val="0"/>
            <c:spPr>
              <a:pattFill prst="pct10">
                <a:fgClr>
                  <a:srgbClr val="FF0000"/>
                </a:fgClr>
                <a:bgClr>
                  <a:schemeClr val="bg1"/>
                </a:bgClr>
              </a:pattFill>
              <a:ln>
                <a:solidFill>
                  <a:schemeClr val="accent1"/>
                </a:solidFill>
              </a:ln>
            </c:spPr>
          </c:dPt>
          <c:dPt>
            <c:idx val="9"/>
            <c:bubble3D val="0"/>
            <c:spPr>
              <a:solidFill>
                <a:srgbClr val="0000FF"/>
              </a:solidFill>
              <a:ln>
                <a:solidFill>
                  <a:srgbClr val="0000FF"/>
                </a:solidFill>
              </a:ln>
            </c:spPr>
          </c:dPt>
          <c:dLbls>
            <c:txPr>
              <a:bodyPr/>
              <a:lstStyle/>
              <a:p>
                <a:pPr>
                  <a:defRPr sz="1400">
                    <a:solidFill>
                      <a:srgbClr val="FF0000"/>
                    </a:solidFill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'11-4'!$W$54:$W$63</c:f>
              <c:strCache>
                <c:ptCount val="10"/>
                <c:pt idx="0">
                  <c:v>33 other countries</c:v>
                </c:pt>
                <c:pt idx="1">
                  <c:v>Japan</c:v>
                </c:pt>
                <c:pt idx="2">
                  <c:v>Argentina</c:v>
                </c:pt>
                <c:pt idx="3">
                  <c:v>South Korea</c:v>
                </c:pt>
                <c:pt idx="4">
                  <c:v>India</c:v>
                </c:pt>
                <c:pt idx="5">
                  <c:v>Mexico</c:v>
                </c:pt>
                <c:pt idx="6">
                  <c:v>Brazil</c:v>
                </c:pt>
                <c:pt idx="7">
                  <c:v>Canada</c:v>
                </c:pt>
                <c:pt idx="8">
                  <c:v>European Union</c:v>
                </c:pt>
                <c:pt idx="9">
                  <c:v>USA</c:v>
                </c:pt>
              </c:strCache>
            </c:strRef>
          </c:cat>
          <c:val>
            <c:numRef>
              <c:f>'11-4'!$V$54:$V$63</c:f>
              <c:numCache>
                <c:formatCode>0.0</c:formatCode>
                <c:ptCount val="10"/>
                <c:pt idx="0">
                  <c:v>28.571428571428573</c:v>
                </c:pt>
                <c:pt idx="1">
                  <c:v>3.0769230769230771</c:v>
                </c:pt>
                <c:pt idx="2">
                  <c:v>3.2967032967032965</c:v>
                </c:pt>
                <c:pt idx="3">
                  <c:v>3.2967032967032965</c:v>
                </c:pt>
                <c:pt idx="4">
                  <c:v>4.1758241758241761</c:v>
                </c:pt>
                <c:pt idx="5">
                  <c:v>4.615384615384615</c:v>
                </c:pt>
                <c:pt idx="6">
                  <c:v>5.4945054945054945</c:v>
                </c:pt>
                <c:pt idx="7">
                  <c:v>7.2527472527472527</c:v>
                </c:pt>
                <c:pt idx="8">
                  <c:v>18.681318681318682</c:v>
                </c:pt>
                <c:pt idx="9">
                  <c:v>21.53846153846154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1.9003240430723285E-2"/>
          <c:y val="0.77452706692913387"/>
          <c:w val="0.96199321125914983"/>
          <c:h val="0.20823146325459319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0"/>
            </a:pPr>
            <a:r>
              <a:rPr lang="en-US" sz="1600" b="0"/>
              <a:t>b. WTO dispute involvement</a:t>
            </a:r>
            <a:r>
              <a:rPr lang="en-US" sz="1600" b="0" baseline="0"/>
              <a:t> as third party</a:t>
            </a:r>
            <a:endParaRPr lang="en-US" sz="1600" b="0"/>
          </a:p>
        </c:rich>
      </c:tx>
      <c:layout>
        <c:manualLayout>
          <c:xMode val="edge"/>
          <c:yMode val="edge"/>
          <c:x val="1.4027777777777778E-2"/>
          <c:y val="3.935170603674541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6.9205380577427825E-2"/>
          <c:y val="8.3469980314960626E-2"/>
          <c:w val="0.88326629259319123"/>
          <c:h val="0.64912458141008234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pattFill prst="dashUpDiag">
                <a:fgClr>
                  <a:schemeClr val="tx1"/>
                </a:fgClr>
                <a:bgClr>
                  <a:srgbClr val="CCFFFF"/>
                </a:bgClr>
              </a:patt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pattFill prst="smGrid">
                <a:fgClr>
                  <a:srgbClr val="006600"/>
                </a:fgClr>
                <a:bgClr>
                  <a:schemeClr val="bg1"/>
                </a:bgClr>
              </a:pattFill>
              <a:ln>
                <a:solidFill>
                  <a:srgbClr val="006600"/>
                </a:solidFill>
              </a:ln>
            </c:spPr>
          </c:dPt>
          <c:dPt>
            <c:idx val="2"/>
            <c:bubble3D val="0"/>
            <c:spPr>
              <a:pattFill prst="pct30">
                <a:fgClr>
                  <a:srgbClr val="FF0000"/>
                </a:fgClr>
                <a:bgClr>
                  <a:schemeClr val="bg1"/>
                </a:bgClr>
              </a:pattFill>
              <a:ln>
                <a:solidFill>
                  <a:srgbClr val="FF0000"/>
                </a:solidFill>
              </a:ln>
            </c:spPr>
          </c:dPt>
          <c:dPt>
            <c:idx val="3"/>
            <c:bubble3D val="0"/>
            <c:spPr>
              <a:pattFill prst="lgCheck">
                <a:fgClr>
                  <a:srgbClr val="0000FF"/>
                </a:fgClr>
                <a:bgClr>
                  <a:schemeClr val="bg1"/>
                </a:bgClr>
              </a:pattFill>
              <a:ln>
                <a:solidFill>
                  <a:srgbClr val="0000FF"/>
                </a:solidFill>
              </a:ln>
            </c:spPr>
          </c:dPt>
          <c:dPt>
            <c:idx val="4"/>
            <c:bubble3D val="0"/>
            <c:spPr>
              <a:pattFill prst="lgGrid">
                <a:fgClr>
                  <a:srgbClr val="006600"/>
                </a:fgClr>
                <a:bgClr>
                  <a:schemeClr val="bg1"/>
                </a:bgClr>
              </a:pattFill>
              <a:ln>
                <a:solidFill>
                  <a:srgbClr val="006600"/>
                </a:solidFill>
              </a:ln>
            </c:spPr>
          </c:dPt>
          <c:dPt>
            <c:idx val="5"/>
            <c:bubble3D val="0"/>
            <c:spPr>
              <a:pattFill prst="wdUpDiag">
                <a:fgClr>
                  <a:srgbClr val="FF0000"/>
                </a:fgClr>
                <a:bgClr>
                  <a:schemeClr val="bg1"/>
                </a:bgClr>
              </a:pattFill>
              <a:ln>
                <a:solidFill>
                  <a:srgbClr val="FF0000"/>
                </a:solidFill>
              </a:ln>
            </c:spPr>
          </c:dPt>
          <c:dPt>
            <c:idx val="6"/>
            <c:bubble3D val="0"/>
            <c:spPr>
              <a:pattFill prst="lgConfetti">
                <a:fgClr>
                  <a:srgbClr val="0000FF"/>
                </a:fgClr>
                <a:bgClr>
                  <a:schemeClr val="bg1"/>
                </a:bgClr>
              </a:pattFill>
              <a:ln>
                <a:solidFill>
                  <a:srgbClr val="0000FF"/>
                </a:solidFill>
              </a:ln>
            </c:spPr>
          </c:dPt>
          <c:dPt>
            <c:idx val="7"/>
            <c:bubble3D val="0"/>
            <c:spPr>
              <a:solidFill>
                <a:srgbClr val="CCFFCC"/>
              </a:solidFill>
              <a:ln>
                <a:solidFill>
                  <a:srgbClr val="006600"/>
                </a:solidFill>
              </a:ln>
            </c:spPr>
          </c:dPt>
          <c:dPt>
            <c:idx val="8"/>
            <c:bubble3D val="0"/>
            <c:spPr>
              <a:pattFill prst="pct10">
                <a:fgClr>
                  <a:srgbClr val="FF0000"/>
                </a:fgClr>
                <a:bgClr>
                  <a:schemeClr val="bg1"/>
                </a:bgClr>
              </a:pattFill>
              <a:ln>
                <a:solidFill>
                  <a:schemeClr val="accent1"/>
                </a:solidFill>
              </a:ln>
            </c:spPr>
          </c:dPt>
          <c:dPt>
            <c:idx val="9"/>
            <c:bubble3D val="0"/>
            <c:spPr>
              <a:solidFill>
                <a:srgbClr val="0000FF"/>
              </a:solidFill>
              <a:ln>
                <a:solidFill>
                  <a:srgbClr val="0000FF"/>
                </a:solidFill>
              </a:ln>
            </c:spPr>
          </c:dPt>
          <c:dLbls>
            <c:dLbl>
              <c:idx val="0"/>
              <c:layout>
                <c:manualLayout>
                  <c:x val="-7.8201368523949169E-2"/>
                  <c:y val="0.29022988505747127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5.865102639296188E-2"/>
                  <c:y val="8.045977011494251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solidFill>
                      <a:srgbClr val="FF0000"/>
                    </a:solidFill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'11-4'!$AB$54:$AB$63</c:f>
              <c:strCache>
                <c:ptCount val="10"/>
                <c:pt idx="0">
                  <c:v>37 other countries</c:v>
                </c:pt>
                <c:pt idx="1">
                  <c:v>Barbados</c:v>
                </c:pt>
                <c:pt idx="2">
                  <c:v>Tanzania</c:v>
                </c:pt>
                <c:pt idx="3">
                  <c:v>Malawi</c:v>
                </c:pt>
                <c:pt idx="4">
                  <c:v>Canada</c:v>
                </c:pt>
                <c:pt idx="5">
                  <c:v>Jamaica</c:v>
                </c:pt>
                <c:pt idx="6">
                  <c:v>Congo</c:v>
                </c:pt>
                <c:pt idx="7">
                  <c:v>St Vincent &amp; ..</c:v>
                </c:pt>
                <c:pt idx="8">
                  <c:v>Grenada</c:v>
                </c:pt>
                <c:pt idx="9">
                  <c:v>St Kitts &amp; Nevis</c:v>
                </c:pt>
              </c:strCache>
            </c:strRef>
          </c:cat>
          <c:val>
            <c:numRef>
              <c:f>'11-4'!$AA$54:$AA$63</c:f>
              <c:numCache>
                <c:formatCode>0.0</c:formatCode>
                <c:ptCount val="10"/>
                <c:pt idx="0">
                  <c:v>46.537059538274605</c:v>
                </c:pt>
                <c:pt idx="1">
                  <c:v>4.4349939246658563</c:v>
                </c:pt>
                <c:pt idx="2">
                  <c:v>4.4349939246658563</c:v>
                </c:pt>
                <c:pt idx="3">
                  <c:v>4.9210206561360872</c:v>
                </c:pt>
                <c:pt idx="4">
                  <c:v>5.1640340218712026</c:v>
                </c:pt>
                <c:pt idx="5">
                  <c:v>5.8323207776427708</c:v>
                </c:pt>
                <c:pt idx="6">
                  <c:v>6.0145808019441072</c:v>
                </c:pt>
                <c:pt idx="7">
                  <c:v>6.5006075334143381</c:v>
                </c:pt>
                <c:pt idx="8">
                  <c:v>8.019441069258809</c:v>
                </c:pt>
                <c:pt idx="9">
                  <c:v>8.1409477521263671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1.9003240430723285E-2"/>
          <c:y val="0.78702706692913382"/>
          <c:w val="0.96199321125914983"/>
          <c:h val="0.19573146325459317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0"/>
            </a:pPr>
            <a:r>
              <a:rPr lang="en-US" sz="1800" b="0"/>
              <a:t>a.</a:t>
            </a:r>
            <a:r>
              <a:rPr lang="en-US" sz="1800" b="0" baseline="0"/>
              <a:t> At average</a:t>
            </a:r>
            <a:endParaRPr lang="en-US" sz="1800" b="0"/>
          </a:p>
        </c:rich>
      </c:tx>
      <c:layout>
        <c:manualLayout>
          <c:xMode val="edge"/>
          <c:yMode val="edge"/>
          <c:x val="4.8338801399825028E-2"/>
          <c:y val="5.974455120193676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665915497936495"/>
          <c:y val="0.12516065458939141"/>
          <c:w val="0.83844746679392346"/>
          <c:h val="0.6882167705748246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'11-5'!$A$14</c:f>
              <c:strCache>
                <c:ptCount val="1"/>
                <c:pt idx="0">
                  <c:v># of products</c:v>
                </c:pt>
              </c:strCache>
            </c:strRef>
          </c:tx>
          <c:spPr>
            <a:solidFill>
              <a:srgbClr val="0000FF"/>
            </a:solidFill>
            <a:ln w="19050">
              <a:solidFill>
                <a:srgbClr val="0000FF"/>
              </a:solidFill>
            </a:ln>
          </c:spPr>
          <c:invertIfNegative val="0"/>
          <c:cat>
            <c:strRef>
              <c:f>'11-5'!$C$13:$D$13</c:f>
              <c:strCache>
                <c:ptCount val="2"/>
                <c:pt idx="0">
                  <c:v>no policy change</c:v>
                </c:pt>
                <c:pt idx="1">
                  <c:v>policy change</c:v>
                </c:pt>
              </c:strCache>
            </c:strRef>
          </c:cat>
          <c:val>
            <c:numRef>
              <c:f>'11-5'!$C$14:$D$14</c:f>
              <c:numCache>
                <c:formatCode>0</c:formatCode>
                <c:ptCount val="2"/>
                <c:pt idx="0">
                  <c:v>200.23752969121139</c:v>
                </c:pt>
                <c:pt idx="1">
                  <c:v>71.496437054631826</c:v>
                </c:pt>
              </c:numCache>
            </c:numRef>
          </c:val>
        </c:ser>
        <c:ser>
          <c:idx val="1"/>
          <c:order val="1"/>
          <c:tx>
            <c:strRef>
              <c:f>'11-5'!$A$15</c:f>
              <c:strCache>
                <c:ptCount val="1"/>
                <c:pt idx="0">
                  <c:v>value of imports</c:v>
                </c:pt>
              </c:strCache>
            </c:strRef>
          </c:tx>
          <c:spPr>
            <a:pattFill prst="lgConfetti">
              <a:fgClr>
                <a:srgbClr val="FF0000"/>
              </a:fgClr>
              <a:bgClr>
                <a:schemeClr val="bg1"/>
              </a:bgClr>
            </a:pattFill>
            <a:ln w="19050">
              <a:solidFill>
                <a:srgbClr val="FF0000"/>
              </a:solidFill>
            </a:ln>
          </c:spPr>
          <c:invertIfNegative val="0"/>
          <c:cat>
            <c:strRef>
              <c:f>'11-5'!$C$13:$D$13</c:f>
              <c:strCache>
                <c:ptCount val="2"/>
                <c:pt idx="0">
                  <c:v>no policy change</c:v>
                </c:pt>
                <c:pt idx="1">
                  <c:v>policy change</c:v>
                </c:pt>
              </c:strCache>
            </c:strRef>
          </c:cat>
          <c:val>
            <c:numRef>
              <c:f>'11-5'!$C$15:$D$15</c:f>
              <c:numCache>
                <c:formatCode>0</c:formatCode>
                <c:ptCount val="2"/>
                <c:pt idx="0">
                  <c:v>100.59243301467617</c:v>
                </c:pt>
                <c:pt idx="1">
                  <c:v>99.824962972936575</c:v>
                </c:pt>
              </c:numCache>
            </c:numRef>
          </c:val>
        </c:ser>
        <c:ser>
          <c:idx val="2"/>
          <c:order val="2"/>
          <c:tx>
            <c:strRef>
              <c:f>'11-5'!$A$16</c:f>
              <c:strCache>
                <c:ptCount val="1"/>
                <c:pt idx="0">
                  <c:v>share of market</c:v>
                </c:pt>
              </c:strCache>
            </c:strRef>
          </c:tx>
          <c:spPr>
            <a:pattFill prst="wdUpDiag">
              <a:fgClr>
                <a:srgbClr val="006600"/>
              </a:fgClr>
              <a:bgClr>
                <a:schemeClr val="bg1"/>
              </a:bgClr>
            </a:pattFill>
            <a:ln w="19050">
              <a:solidFill>
                <a:srgbClr val="006600"/>
              </a:solidFill>
            </a:ln>
          </c:spPr>
          <c:invertIfNegative val="0"/>
          <c:cat>
            <c:strRef>
              <c:f>'11-5'!$C$13:$D$13</c:f>
              <c:strCache>
                <c:ptCount val="2"/>
                <c:pt idx="0">
                  <c:v>no policy change</c:v>
                </c:pt>
                <c:pt idx="1">
                  <c:v>policy change</c:v>
                </c:pt>
              </c:strCache>
            </c:strRef>
          </c:cat>
          <c:val>
            <c:numRef>
              <c:f>'11-5'!$C$16:$D$16</c:f>
              <c:numCache>
                <c:formatCode>0</c:formatCode>
                <c:ptCount val="2"/>
                <c:pt idx="0">
                  <c:v>72.857142857142861</c:v>
                </c:pt>
                <c:pt idx="1">
                  <c:v>108.0952380952381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8796672"/>
        <c:axId val="78798208"/>
      </c:barChart>
      <c:catAx>
        <c:axId val="78796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8798208"/>
        <c:crosses val="autoZero"/>
        <c:auto val="1"/>
        <c:lblAlgn val="ctr"/>
        <c:lblOffset val="100"/>
        <c:noMultiLvlLbl val="0"/>
      </c:catAx>
      <c:valAx>
        <c:axId val="78798208"/>
        <c:scaling>
          <c:orientation val="minMax"/>
          <c:max val="210"/>
          <c:min val="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8796672"/>
        <c:crosses val="autoZero"/>
        <c:crossBetween val="between"/>
        <c:majorUnit val="50"/>
      </c:valAx>
      <c:spPr>
        <a:ln>
          <a:noFill/>
        </a:ln>
      </c:spPr>
    </c:plotArea>
    <c:legend>
      <c:legendPos val="b"/>
      <c:layout>
        <c:manualLayout>
          <c:xMode val="edge"/>
          <c:yMode val="edge"/>
          <c:x val="1.4809711286089242E-2"/>
          <c:y val="0.88536561628257548"/>
          <c:w val="0.93575616179290722"/>
          <c:h val="9.7278354109220672E-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0"/>
            </a:pPr>
            <a:r>
              <a:rPr lang="en-US" sz="1800" b="0"/>
              <a:t>b.</a:t>
            </a:r>
            <a:r>
              <a:rPr lang="en-US" sz="1800" b="0" baseline="0"/>
              <a:t> At median</a:t>
            </a:r>
            <a:endParaRPr lang="en-US" sz="1800" b="0"/>
          </a:p>
        </c:rich>
      </c:tx>
      <c:layout>
        <c:manualLayout>
          <c:xMode val="edge"/>
          <c:yMode val="edge"/>
          <c:x val="9.4499530902863761E-3"/>
          <c:y val="6.180561023622047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665915497936495"/>
          <c:y val="0.12515059055118111"/>
          <c:w val="0.83844746679392346"/>
          <c:h val="0.688194389763779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'11-5'!$A$14</c:f>
              <c:strCache>
                <c:ptCount val="1"/>
                <c:pt idx="0">
                  <c:v># of products</c:v>
                </c:pt>
              </c:strCache>
            </c:strRef>
          </c:tx>
          <c:spPr>
            <a:solidFill>
              <a:srgbClr val="0000FF"/>
            </a:solidFill>
            <a:ln w="19050">
              <a:solidFill>
                <a:srgbClr val="0000FF"/>
              </a:solidFill>
            </a:ln>
          </c:spPr>
          <c:invertIfNegative val="0"/>
          <c:cat>
            <c:strRef>
              <c:f>'11-5'!$F$13:$G$13</c:f>
              <c:strCache>
                <c:ptCount val="2"/>
                <c:pt idx="0">
                  <c:v>no policy change</c:v>
                </c:pt>
                <c:pt idx="1">
                  <c:v>policy change</c:v>
                </c:pt>
              </c:strCache>
            </c:strRef>
          </c:cat>
          <c:val>
            <c:numRef>
              <c:f>'11-5'!$F$14:$G$14</c:f>
              <c:numCache>
                <c:formatCode>0</c:formatCode>
                <c:ptCount val="2"/>
                <c:pt idx="0">
                  <c:v>11.282660332541568</c:v>
                </c:pt>
                <c:pt idx="1">
                  <c:v>5.9382422802850359</c:v>
                </c:pt>
              </c:numCache>
            </c:numRef>
          </c:val>
        </c:ser>
        <c:ser>
          <c:idx val="1"/>
          <c:order val="1"/>
          <c:tx>
            <c:strRef>
              <c:f>'11-5'!$A$15</c:f>
              <c:strCache>
                <c:ptCount val="1"/>
                <c:pt idx="0">
                  <c:v>value of imports</c:v>
                </c:pt>
              </c:strCache>
            </c:strRef>
          </c:tx>
          <c:spPr>
            <a:pattFill prst="lgConfetti">
              <a:fgClr>
                <a:srgbClr val="FF0000"/>
              </a:fgClr>
              <a:bgClr>
                <a:schemeClr val="bg1"/>
              </a:bgClr>
            </a:pattFill>
            <a:ln w="19050">
              <a:solidFill>
                <a:srgbClr val="FF0000"/>
              </a:solidFill>
            </a:ln>
          </c:spPr>
          <c:invertIfNegative val="0"/>
          <c:cat>
            <c:strRef>
              <c:f>'11-5'!$F$13:$G$13</c:f>
              <c:strCache>
                <c:ptCount val="2"/>
                <c:pt idx="0">
                  <c:v>no policy change</c:v>
                </c:pt>
                <c:pt idx="1">
                  <c:v>policy change</c:v>
                </c:pt>
              </c:strCache>
            </c:strRef>
          </c:cat>
          <c:val>
            <c:numRef>
              <c:f>'11-5'!$F$15:$G$15</c:f>
              <c:numCache>
                <c:formatCode>0</c:formatCode>
                <c:ptCount val="2"/>
                <c:pt idx="0">
                  <c:v>18.109600107715092</c:v>
                </c:pt>
                <c:pt idx="1">
                  <c:v>7.5804497105156852</c:v>
                </c:pt>
              </c:numCache>
            </c:numRef>
          </c:val>
        </c:ser>
        <c:ser>
          <c:idx val="2"/>
          <c:order val="2"/>
          <c:tx>
            <c:strRef>
              <c:f>'11-5'!$A$16</c:f>
              <c:strCache>
                <c:ptCount val="1"/>
                <c:pt idx="0">
                  <c:v>share of market</c:v>
                </c:pt>
              </c:strCache>
            </c:strRef>
          </c:tx>
          <c:spPr>
            <a:pattFill prst="wdUpDiag">
              <a:fgClr>
                <a:srgbClr val="006600"/>
              </a:fgClr>
              <a:bgClr>
                <a:schemeClr val="bg1"/>
              </a:bgClr>
            </a:pattFill>
            <a:ln w="19050">
              <a:solidFill>
                <a:srgbClr val="006600"/>
              </a:solidFill>
            </a:ln>
          </c:spPr>
          <c:invertIfNegative val="0"/>
          <c:cat>
            <c:strRef>
              <c:f>'11-5'!$F$13:$G$13</c:f>
              <c:strCache>
                <c:ptCount val="2"/>
                <c:pt idx="0">
                  <c:v>no policy change</c:v>
                </c:pt>
                <c:pt idx="1">
                  <c:v>policy change</c:v>
                </c:pt>
              </c:strCache>
            </c:strRef>
          </c:cat>
          <c:val>
            <c:numRef>
              <c:f>'11-5'!$F$16:$G$16</c:f>
              <c:numCache>
                <c:formatCode>0</c:formatCode>
                <c:ptCount val="2"/>
                <c:pt idx="0">
                  <c:v>27.61904761904762</c:v>
                </c:pt>
                <c:pt idx="1">
                  <c:v>64.761904761904759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8816384"/>
        <c:axId val="78817920"/>
      </c:barChart>
      <c:catAx>
        <c:axId val="78816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8817920"/>
        <c:crosses val="autoZero"/>
        <c:auto val="1"/>
        <c:lblAlgn val="ctr"/>
        <c:lblOffset val="100"/>
        <c:noMultiLvlLbl val="0"/>
      </c:catAx>
      <c:valAx>
        <c:axId val="78817920"/>
        <c:scaling>
          <c:orientation val="minMax"/>
          <c:max val="70"/>
          <c:min val="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8816384"/>
        <c:crosses val="autoZero"/>
        <c:crossBetween val="between"/>
        <c:majorUnit val="20"/>
      </c:valAx>
      <c:spPr>
        <a:ln>
          <a:noFill/>
        </a:ln>
      </c:spPr>
    </c:plotArea>
    <c:legend>
      <c:legendPos val="b"/>
      <c:layout>
        <c:manualLayout>
          <c:xMode val="edge"/>
          <c:yMode val="edge"/>
          <c:x val="2.8679883928976253E-2"/>
          <c:y val="0.88742667322834645"/>
          <c:w val="0.93575616179290722"/>
          <c:h val="9.729543963254593E-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2953156822810592E-2"/>
          <c:y val="3.685897435897436E-2"/>
          <c:w val="0.90835030549898166"/>
          <c:h val="0.89022435897435892"/>
        </c:manualLayout>
      </c:layout>
      <c:scatterChart>
        <c:scatterStyle val="smoothMarker"/>
        <c:varyColors val="0"/>
        <c:ser>
          <c:idx val="0"/>
          <c:order val="0"/>
          <c:spPr>
            <a:ln w="4445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'11-9'!$A$7:$A$9</c:f>
              <c:numCache>
                <c:formatCode>General</c:formatCode>
                <c:ptCount val="3"/>
                <c:pt idx="0">
                  <c:v>0</c:v>
                </c:pt>
                <c:pt idx="1">
                  <c:v>2.3333333333333335</c:v>
                </c:pt>
                <c:pt idx="2">
                  <c:v>3.5</c:v>
                </c:pt>
              </c:numCache>
            </c:numRef>
          </c:xVal>
          <c:yVal>
            <c:numRef>
              <c:f>'11-9'!$B$7:$B$9</c:f>
              <c:numCache>
                <c:formatCode>General</c:formatCode>
                <c:ptCount val="3"/>
                <c:pt idx="0">
                  <c:v>7</c:v>
                </c:pt>
                <c:pt idx="1">
                  <c:v>2.333333333333333</c:v>
                </c:pt>
                <c:pt idx="2">
                  <c:v>0</c:v>
                </c:pt>
              </c:numCache>
            </c:numRef>
          </c:yVal>
          <c:smooth val="1"/>
        </c:ser>
        <c:ser>
          <c:idx val="1"/>
          <c:order val="1"/>
          <c:spPr>
            <a:ln w="44450">
              <a:solidFill>
                <a:srgbClr val="FF0000"/>
              </a:solidFill>
              <a:prstDash val="sysDash"/>
            </a:ln>
          </c:spPr>
          <c:marker>
            <c:symbol val="none"/>
          </c:marker>
          <c:xVal>
            <c:numRef>
              <c:f>'11-9'!$A$13:$A$15</c:f>
              <c:numCache>
                <c:formatCode>General</c:formatCode>
                <c:ptCount val="3"/>
                <c:pt idx="0">
                  <c:v>0</c:v>
                </c:pt>
                <c:pt idx="1">
                  <c:v>2.3333333333333335</c:v>
                </c:pt>
                <c:pt idx="2">
                  <c:v>7</c:v>
                </c:pt>
              </c:numCache>
            </c:numRef>
          </c:xVal>
          <c:yVal>
            <c:numRef>
              <c:f>'11-9'!$B$13:$B$15</c:f>
              <c:numCache>
                <c:formatCode>General</c:formatCode>
                <c:ptCount val="3"/>
                <c:pt idx="0">
                  <c:v>3.5</c:v>
                </c:pt>
                <c:pt idx="1">
                  <c:v>2.333333333333333</c:v>
                </c:pt>
                <c:pt idx="2">
                  <c:v>0</c:v>
                </c:pt>
              </c:numCache>
            </c:numRef>
          </c:yVal>
          <c:smooth val="1"/>
        </c:ser>
        <c:ser>
          <c:idx val="2"/>
          <c:order val="2"/>
          <c:spPr>
            <a:ln w="19050">
              <a:solidFill>
                <a:srgbClr val="0000FF"/>
              </a:solidFill>
              <a:prstDash val="sysDash"/>
            </a:ln>
          </c:spPr>
          <c:marker>
            <c:symbol val="none"/>
          </c:marker>
          <c:xVal>
            <c:numRef>
              <c:f>'11-9'!$A$23:$A$43</c:f>
              <c:numCache>
                <c:formatCode>General</c:formatCode>
                <c:ptCount val="21"/>
                <c:pt idx="0">
                  <c:v>0.1</c:v>
                </c:pt>
                <c:pt idx="1">
                  <c:v>0.35000000000000009</c:v>
                </c:pt>
                <c:pt idx="2">
                  <c:v>0.70000000000000018</c:v>
                </c:pt>
                <c:pt idx="3">
                  <c:v>1.0500000000000003</c:v>
                </c:pt>
                <c:pt idx="4">
                  <c:v>1.4000000000000004</c:v>
                </c:pt>
                <c:pt idx="5">
                  <c:v>1.7500000000000004</c:v>
                </c:pt>
                <c:pt idx="6">
                  <c:v>2.1000000000000005</c:v>
                </c:pt>
                <c:pt idx="7">
                  <c:v>2.4500000000000006</c:v>
                </c:pt>
                <c:pt idx="8">
                  <c:v>2.8000000000000007</c:v>
                </c:pt>
                <c:pt idx="9">
                  <c:v>3.1500000000000008</c:v>
                </c:pt>
                <c:pt idx="10">
                  <c:v>3.5000000000000009</c:v>
                </c:pt>
                <c:pt idx="11">
                  <c:v>3.850000000000001</c:v>
                </c:pt>
                <c:pt idx="12">
                  <c:v>4.2000000000000011</c:v>
                </c:pt>
                <c:pt idx="13">
                  <c:v>4.5500000000000007</c:v>
                </c:pt>
                <c:pt idx="14">
                  <c:v>4.9000000000000004</c:v>
                </c:pt>
                <c:pt idx="15">
                  <c:v>5.25</c:v>
                </c:pt>
                <c:pt idx="16">
                  <c:v>5.6</c:v>
                </c:pt>
                <c:pt idx="17">
                  <c:v>5.9499999999999993</c:v>
                </c:pt>
                <c:pt idx="18">
                  <c:v>6.2999999999999989</c:v>
                </c:pt>
                <c:pt idx="19">
                  <c:v>6.6499999999999986</c:v>
                </c:pt>
                <c:pt idx="20">
                  <c:v>6.9999999999999982</c:v>
                </c:pt>
              </c:numCache>
            </c:numRef>
          </c:xVal>
          <c:yVal>
            <c:numRef>
              <c:f>'11-9'!$B$23:$B$43</c:f>
              <c:numCache>
                <c:formatCode>General</c:formatCode>
                <c:ptCount val="21"/>
                <c:pt idx="0">
                  <c:v>-47.544444444444466</c:v>
                </c:pt>
                <c:pt idx="1">
                  <c:v>-8.9055555555555568</c:v>
                </c:pt>
                <c:pt idx="2">
                  <c:v>-1.4777777777777787</c:v>
                </c:pt>
                <c:pt idx="3">
                  <c:v>0.76481481481481328</c:v>
                </c:pt>
                <c:pt idx="4">
                  <c:v>1.7111111111111104</c:v>
                </c:pt>
                <c:pt idx="5">
                  <c:v>2.1388888888888884</c:v>
                </c:pt>
                <c:pt idx="6">
                  <c:v>2.3074074074074065</c:v>
                </c:pt>
                <c:pt idx="7">
                  <c:v>2.3277777777777766</c:v>
                </c:pt>
                <c:pt idx="8">
                  <c:v>2.2555555555555546</c:v>
                </c:pt>
                <c:pt idx="9">
                  <c:v>2.121604938271604</c:v>
                </c:pt>
                <c:pt idx="10">
                  <c:v>1.9444444444444433</c:v>
                </c:pt>
                <c:pt idx="11">
                  <c:v>1.7358585858585847</c:v>
                </c:pt>
                <c:pt idx="12">
                  <c:v>1.5037037037037024</c:v>
                </c:pt>
                <c:pt idx="13">
                  <c:v>1.2534188034188025</c:v>
                </c:pt>
                <c:pt idx="14">
                  <c:v>0.98888888888888826</c:v>
                </c:pt>
                <c:pt idx="15">
                  <c:v>0.71296296296296258</c:v>
                </c:pt>
                <c:pt idx="16">
                  <c:v>0.4277777777777777</c:v>
                </c:pt>
                <c:pt idx="17">
                  <c:v>0.13496732026143821</c:v>
                </c:pt>
                <c:pt idx="18">
                  <c:v>-0.16419753086419697</c:v>
                </c:pt>
                <c:pt idx="19">
                  <c:v>-0.46871345029239675</c:v>
                </c:pt>
                <c:pt idx="20">
                  <c:v>-0.77777777777777646</c:v>
                </c:pt>
              </c:numCache>
            </c:numRef>
          </c:yVal>
          <c:smooth val="1"/>
        </c:ser>
        <c:ser>
          <c:idx val="4"/>
          <c:order val="3"/>
          <c:spPr>
            <a:ln w="19050">
              <a:solidFill>
                <a:srgbClr val="0000FF"/>
              </a:solidFill>
              <a:prstDash val="sysDash"/>
            </a:ln>
          </c:spPr>
          <c:marker>
            <c:symbol val="none"/>
          </c:marker>
          <c:xVal>
            <c:numRef>
              <c:f>'11-9'!$A$23:$A$43</c:f>
              <c:numCache>
                <c:formatCode>General</c:formatCode>
                <c:ptCount val="21"/>
                <c:pt idx="0">
                  <c:v>0.1</c:v>
                </c:pt>
                <c:pt idx="1">
                  <c:v>0.35000000000000009</c:v>
                </c:pt>
                <c:pt idx="2">
                  <c:v>0.70000000000000018</c:v>
                </c:pt>
                <c:pt idx="3">
                  <c:v>1.0500000000000003</c:v>
                </c:pt>
                <c:pt idx="4">
                  <c:v>1.4000000000000004</c:v>
                </c:pt>
                <c:pt idx="5">
                  <c:v>1.7500000000000004</c:v>
                </c:pt>
                <c:pt idx="6">
                  <c:v>2.1000000000000005</c:v>
                </c:pt>
                <c:pt idx="7">
                  <c:v>2.4500000000000006</c:v>
                </c:pt>
                <c:pt idx="8">
                  <c:v>2.8000000000000007</c:v>
                </c:pt>
                <c:pt idx="9">
                  <c:v>3.1500000000000008</c:v>
                </c:pt>
                <c:pt idx="10">
                  <c:v>3.5000000000000009</c:v>
                </c:pt>
                <c:pt idx="11">
                  <c:v>3.850000000000001</c:v>
                </c:pt>
                <c:pt idx="12">
                  <c:v>4.2000000000000011</c:v>
                </c:pt>
                <c:pt idx="13">
                  <c:v>4.5500000000000007</c:v>
                </c:pt>
                <c:pt idx="14">
                  <c:v>4.9000000000000004</c:v>
                </c:pt>
                <c:pt idx="15">
                  <c:v>5.25</c:v>
                </c:pt>
                <c:pt idx="16">
                  <c:v>5.6</c:v>
                </c:pt>
                <c:pt idx="17">
                  <c:v>5.9499999999999993</c:v>
                </c:pt>
                <c:pt idx="18">
                  <c:v>6.2999999999999989</c:v>
                </c:pt>
                <c:pt idx="19">
                  <c:v>6.6499999999999986</c:v>
                </c:pt>
                <c:pt idx="20">
                  <c:v>6.9999999999999982</c:v>
                </c:pt>
              </c:numCache>
            </c:numRef>
          </c:xVal>
          <c:yVal>
            <c:numRef>
              <c:f>'11-9'!$C$23:$C$43</c:f>
              <c:numCache>
                <c:formatCode>General</c:formatCode>
                <c:ptCount val="21"/>
                <c:pt idx="0">
                  <c:v>-54.35</c:v>
                </c:pt>
                <c:pt idx="1">
                  <c:v>-10.849999999999996</c:v>
                </c:pt>
                <c:pt idx="2">
                  <c:v>-2.4499999999999984</c:v>
                </c:pt>
                <c:pt idx="3">
                  <c:v>0.11666666666666714</c:v>
                </c:pt>
                <c:pt idx="4">
                  <c:v>1.2250000000000005</c:v>
                </c:pt>
                <c:pt idx="5">
                  <c:v>1.7500000000000009</c:v>
                </c:pt>
                <c:pt idx="6">
                  <c:v>1.9833333333333334</c:v>
                </c:pt>
                <c:pt idx="7">
                  <c:v>2.0499999999999994</c:v>
                </c:pt>
                <c:pt idx="8">
                  <c:v>2.0124999999999997</c:v>
                </c:pt>
                <c:pt idx="9">
                  <c:v>1.9055555555555552</c:v>
                </c:pt>
                <c:pt idx="10">
                  <c:v>1.7499999999999996</c:v>
                </c:pt>
                <c:pt idx="11">
                  <c:v>1.5590909090909084</c:v>
                </c:pt>
                <c:pt idx="12">
                  <c:v>1.3416666666666659</c:v>
                </c:pt>
                <c:pt idx="13">
                  <c:v>1.1038461538461533</c:v>
                </c:pt>
                <c:pt idx="14">
                  <c:v>0.84999999999999964</c:v>
                </c:pt>
                <c:pt idx="15">
                  <c:v>0.58333333333333326</c:v>
                </c:pt>
                <c:pt idx="16">
                  <c:v>0.30625000000000036</c:v>
                </c:pt>
                <c:pt idx="17">
                  <c:v>2.058823529411824E-2</c:v>
                </c:pt>
                <c:pt idx="18">
                  <c:v>-0.27222222222222137</c:v>
                </c:pt>
                <c:pt idx="19">
                  <c:v>-0.57105263157894615</c:v>
                </c:pt>
                <c:pt idx="20">
                  <c:v>-0.87499999999999845</c:v>
                </c:pt>
              </c:numCache>
            </c:numRef>
          </c:yVal>
          <c:smooth val="1"/>
        </c:ser>
        <c:ser>
          <c:idx val="3"/>
          <c:order val="4"/>
          <c:spPr>
            <a:ln w="3810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'11-9'!$H$11:$H$12</c:f>
              <c:numCache>
                <c:formatCode>General</c:formatCode>
                <c:ptCount val="2"/>
                <c:pt idx="0">
                  <c:v>0</c:v>
                </c:pt>
                <c:pt idx="1">
                  <c:v>4.375</c:v>
                </c:pt>
              </c:numCache>
            </c:numRef>
          </c:xVal>
          <c:yVal>
            <c:numRef>
              <c:f>'11-9'!$I$11:$I$12</c:f>
              <c:numCache>
                <c:formatCode>General</c:formatCode>
                <c:ptCount val="2"/>
                <c:pt idx="0">
                  <c:v>8.75</c:v>
                </c:pt>
                <c:pt idx="1">
                  <c:v>0</c:v>
                </c:pt>
              </c:numCache>
            </c:numRef>
          </c:yVal>
          <c:smooth val="1"/>
        </c:ser>
        <c:ser>
          <c:idx val="5"/>
          <c:order val="5"/>
          <c:spPr>
            <a:ln w="19050">
              <a:solidFill>
                <a:srgbClr val="FF00FF"/>
              </a:solidFill>
              <a:prstDash val="lgDash"/>
            </a:ln>
          </c:spPr>
          <c:marker>
            <c:symbol val="none"/>
          </c:marker>
          <c:dPt>
            <c:idx val="1"/>
            <c:marker>
              <c:symbol val="square"/>
              <c:size val="10"/>
              <c:spPr>
                <a:solidFill>
                  <a:srgbClr val="FFCC66">
                    <a:alpha val="50196"/>
                  </a:srgbClr>
                </a:solidFill>
                <a:ln w="25400">
                  <a:solidFill>
                    <a:srgbClr val="996633"/>
                  </a:solidFill>
                  <a:prstDash val="solid"/>
                </a:ln>
              </c:spPr>
            </c:marker>
            <c:bubble3D val="0"/>
            <c:spPr>
              <a:ln w="19050">
                <a:solidFill>
                  <a:srgbClr val="996633"/>
                </a:solidFill>
                <a:prstDash val="lgDash"/>
              </a:ln>
            </c:spPr>
          </c:dPt>
          <c:dPt>
            <c:idx val="2"/>
            <c:bubble3D val="0"/>
            <c:spPr>
              <a:ln w="19050">
                <a:solidFill>
                  <a:srgbClr val="996633"/>
                </a:solidFill>
                <a:prstDash val="lgDash"/>
              </a:ln>
            </c:spPr>
          </c:dPt>
          <c:xVal>
            <c:numRef>
              <c:f>'11-9'!$H$16:$H$18</c:f>
              <c:numCache>
                <c:formatCode>General</c:formatCode>
                <c:ptCount val="3"/>
                <c:pt idx="0">
                  <c:v>0</c:v>
                </c:pt>
                <c:pt idx="1">
                  <c:v>3.5</c:v>
                </c:pt>
                <c:pt idx="2">
                  <c:v>3.5</c:v>
                </c:pt>
              </c:numCache>
            </c:numRef>
          </c:xVal>
          <c:yVal>
            <c:numRef>
              <c:f>'11-9'!$I$16:$I$18</c:f>
              <c:numCache>
                <c:formatCode>General</c:formatCode>
                <c:ptCount val="3"/>
                <c:pt idx="0">
                  <c:v>1.75</c:v>
                </c:pt>
                <c:pt idx="1">
                  <c:v>1.75</c:v>
                </c:pt>
                <c:pt idx="2">
                  <c:v>0</c:v>
                </c:pt>
              </c:numCache>
            </c:numRef>
          </c:yVal>
          <c:smooth val="0"/>
        </c:ser>
        <c:ser>
          <c:idx val="6"/>
          <c:order val="6"/>
          <c:spPr>
            <a:ln w="19050">
              <a:solidFill>
                <a:srgbClr val="00FF00"/>
              </a:solidFill>
              <a:prstDash val="lgDash"/>
            </a:ln>
          </c:spPr>
          <c:marker>
            <c:symbol val="none"/>
          </c:marker>
          <c:dPt>
            <c:idx val="1"/>
            <c:marker>
              <c:symbol val="circle"/>
              <c:size val="10"/>
              <c:spPr>
                <a:solidFill>
                  <a:srgbClr val="CCFFCC">
                    <a:alpha val="50196"/>
                  </a:srgbClr>
                </a:solidFill>
                <a:ln w="25400">
                  <a:solidFill>
                    <a:srgbClr val="006600"/>
                  </a:solidFill>
                  <a:prstDash val="solid"/>
                </a:ln>
              </c:spPr>
            </c:marker>
            <c:bubble3D val="0"/>
            <c:spPr>
              <a:ln w="19050">
                <a:solidFill>
                  <a:srgbClr val="006600"/>
                </a:solidFill>
                <a:prstDash val="lgDash"/>
              </a:ln>
            </c:spPr>
          </c:dPt>
          <c:dPt>
            <c:idx val="2"/>
            <c:bubble3D val="0"/>
            <c:spPr>
              <a:ln w="19050">
                <a:solidFill>
                  <a:srgbClr val="006600"/>
                </a:solidFill>
                <a:prstDash val="lgDash"/>
              </a:ln>
            </c:spPr>
          </c:dPt>
          <c:xVal>
            <c:numRef>
              <c:f>'11-9'!$K$16:$K$18</c:f>
              <c:numCache>
                <c:formatCode>General</c:formatCode>
                <c:ptCount val="3"/>
                <c:pt idx="0">
                  <c:v>0</c:v>
                </c:pt>
                <c:pt idx="1">
                  <c:v>2.3333333333333335</c:v>
                </c:pt>
                <c:pt idx="2">
                  <c:v>2.3333333333333335</c:v>
                </c:pt>
              </c:numCache>
            </c:numRef>
          </c:xVal>
          <c:yVal>
            <c:numRef>
              <c:f>'11-9'!$L$16:$L$18</c:f>
              <c:numCache>
                <c:formatCode>General</c:formatCode>
                <c:ptCount val="3"/>
                <c:pt idx="0">
                  <c:v>2.3333333333333335</c:v>
                </c:pt>
                <c:pt idx="1">
                  <c:v>2.3333333333333335</c:v>
                </c:pt>
                <c:pt idx="2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5434752"/>
        <c:axId val="85436672"/>
      </c:scatterChart>
      <c:valAx>
        <c:axId val="85434752"/>
        <c:scaling>
          <c:orientation val="minMax"/>
          <c:max val="8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rgbClr val="0000FF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>
                    <a:solidFill>
                      <a:srgbClr val="0000FF"/>
                    </a:solidFill>
                  </a:rPr>
                  <a:t>output American firm</a:t>
                </a:r>
              </a:p>
            </c:rich>
          </c:tx>
          <c:layout>
            <c:manualLayout>
              <c:xMode val="edge"/>
              <c:yMode val="edge"/>
              <c:x val="0.38085539714867617"/>
              <c:y val="0.937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out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FF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436672"/>
        <c:crosses val="autoZero"/>
        <c:crossBetween val="midCat"/>
        <c:majorUnit val="9"/>
        <c:minorUnit val="2"/>
      </c:valAx>
      <c:valAx>
        <c:axId val="85436672"/>
        <c:scaling>
          <c:orientation val="minMax"/>
          <c:max val="4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rgbClr val="FF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>
                    <a:solidFill>
                      <a:srgbClr val="FF0000"/>
                    </a:solidFill>
                  </a:rPr>
                  <a:t>output British firm</a:t>
                </a:r>
              </a:p>
            </c:rich>
          </c:tx>
          <c:layout>
            <c:manualLayout>
              <c:xMode val="edge"/>
              <c:yMode val="edge"/>
              <c:x val="8.1466395112016286E-3"/>
              <c:y val="0.32211538461538464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out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FF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434752"/>
        <c:crosses val="autoZero"/>
        <c:crossBetween val="midCat"/>
        <c:majorUnit val="5"/>
        <c:minorUnit val="1"/>
      </c:valAx>
      <c:spPr>
        <a:noFill/>
        <a:ln w="12700">
          <a:noFill/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5668703326544465E-2"/>
          <c:y val="3.0222502187226597E-2"/>
          <c:w val="0.91378139850644946"/>
          <c:h val="0.89955751531058614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'11-10'!$B$16</c:f>
              <c:strCache>
                <c:ptCount val="1"/>
                <c:pt idx="0">
                  <c:v>pb</c:v>
                </c:pt>
              </c:strCache>
            </c:strRef>
          </c:tx>
          <c:spPr>
            <a:ln w="19050">
              <a:solidFill>
                <a:srgbClr val="0000FF"/>
              </a:solidFill>
              <a:prstDash val="sysDash"/>
            </a:ln>
          </c:spPr>
          <c:marker>
            <c:symbol val="none"/>
          </c:marker>
          <c:xVal>
            <c:numRef>
              <c:f>'11-10'!$A$17:$A$33</c:f>
              <c:numCache>
                <c:formatCode>General</c:formatCode>
                <c:ptCount val="17"/>
                <c:pt idx="0">
                  <c:v>2</c:v>
                </c:pt>
                <c:pt idx="1">
                  <c:v>2.5</c:v>
                </c:pt>
                <c:pt idx="2">
                  <c:v>3</c:v>
                </c:pt>
                <c:pt idx="3">
                  <c:v>3.5</c:v>
                </c:pt>
                <c:pt idx="4">
                  <c:v>4</c:v>
                </c:pt>
                <c:pt idx="5">
                  <c:v>4.5</c:v>
                </c:pt>
                <c:pt idx="6">
                  <c:v>5</c:v>
                </c:pt>
                <c:pt idx="7">
                  <c:v>5.5</c:v>
                </c:pt>
                <c:pt idx="8">
                  <c:v>6</c:v>
                </c:pt>
                <c:pt idx="9">
                  <c:v>6.5</c:v>
                </c:pt>
                <c:pt idx="10">
                  <c:v>7</c:v>
                </c:pt>
                <c:pt idx="11">
                  <c:v>7.5</c:v>
                </c:pt>
                <c:pt idx="12">
                  <c:v>8</c:v>
                </c:pt>
                <c:pt idx="13">
                  <c:v>8.5</c:v>
                </c:pt>
                <c:pt idx="14">
                  <c:v>9</c:v>
                </c:pt>
                <c:pt idx="15">
                  <c:v>9.5</c:v>
                </c:pt>
                <c:pt idx="16">
                  <c:v>10</c:v>
                </c:pt>
              </c:numCache>
            </c:numRef>
          </c:xVal>
          <c:yVal>
            <c:numRef>
              <c:f>'11-10'!$B$17:$B$33</c:f>
              <c:numCache>
                <c:formatCode>General</c:formatCode>
                <c:ptCount val="17"/>
                <c:pt idx="0">
                  <c:v>14</c:v>
                </c:pt>
                <c:pt idx="1">
                  <c:v>9.1666666666666661</c:v>
                </c:pt>
                <c:pt idx="2">
                  <c:v>7</c:v>
                </c:pt>
                <c:pt idx="3">
                  <c:v>5.9</c:v>
                </c:pt>
                <c:pt idx="4">
                  <c:v>5.333333333333333</c:v>
                </c:pt>
                <c:pt idx="5">
                  <c:v>5.0714285714285712</c:v>
                </c:pt>
                <c:pt idx="6">
                  <c:v>5</c:v>
                </c:pt>
                <c:pt idx="7">
                  <c:v>5.0555555555555554</c:v>
                </c:pt>
                <c:pt idx="8">
                  <c:v>5.2</c:v>
                </c:pt>
                <c:pt idx="9">
                  <c:v>5.4090909090909092</c:v>
                </c:pt>
                <c:pt idx="10">
                  <c:v>5.6666666666666661</c:v>
                </c:pt>
                <c:pt idx="11">
                  <c:v>5.9615384615384617</c:v>
                </c:pt>
                <c:pt idx="12">
                  <c:v>6.2857142857142856</c:v>
                </c:pt>
                <c:pt idx="13">
                  <c:v>6.6333333333333329</c:v>
                </c:pt>
                <c:pt idx="14">
                  <c:v>7</c:v>
                </c:pt>
                <c:pt idx="15">
                  <c:v>7.382352941176471</c:v>
                </c:pt>
                <c:pt idx="16">
                  <c:v>7.7777777777777777</c:v>
                </c:pt>
              </c:numCache>
            </c:numRef>
          </c:yVal>
          <c:smooth val="1"/>
        </c:ser>
        <c:ser>
          <c:idx val="1"/>
          <c:order val="1"/>
          <c:spPr>
            <a:ln w="19050">
              <a:solidFill>
                <a:srgbClr val="FF0000"/>
              </a:solidFill>
              <a:prstDash val="sysDash"/>
            </a:ln>
          </c:spPr>
          <c:marker>
            <c:symbol val="none"/>
          </c:marker>
          <c:xVal>
            <c:numRef>
              <c:f>'11-10'!$D$17:$D$33</c:f>
              <c:numCache>
                <c:formatCode>General</c:formatCode>
                <c:ptCount val="17"/>
                <c:pt idx="0">
                  <c:v>14</c:v>
                </c:pt>
                <c:pt idx="1">
                  <c:v>9.1666666666666661</c:v>
                </c:pt>
                <c:pt idx="2">
                  <c:v>7</c:v>
                </c:pt>
                <c:pt idx="3">
                  <c:v>5.9</c:v>
                </c:pt>
                <c:pt idx="4">
                  <c:v>5.333333333333333</c:v>
                </c:pt>
                <c:pt idx="5">
                  <c:v>5.0714285714285712</c:v>
                </c:pt>
                <c:pt idx="6">
                  <c:v>5</c:v>
                </c:pt>
                <c:pt idx="7">
                  <c:v>5.0555555555555554</c:v>
                </c:pt>
                <c:pt idx="8">
                  <c:v>5.2</c:v>
                </c:pt>
                <c:pt idx="9">
                  <c:v>5.4090909090909092</c:v>
                </c:pt>
                <c:pt idx="10">
                  <c:v>5.6666666666666661</c:v>
                </c:pt>
                <c:pt idx="11">
                  <c:v>5.9615384615384617</c:v>
                </c:pt>
                <c:pt idx="12">
                  <c:v>6.2857142857142856</c:v>
                </c:pt>
                <c:pt idx="13">
                  <c:v>6.6333333333333329</c:v>
                </c:pt>
                <c:pt idx="14">
                  <c:v>7</c:v>
                </c:pt>
                <c:pt idx="15">
                  <c:v>7.382352941176471</c:v>
                </c:pt>
                <c:pt idx="16">
                  <c:v>7.7777777777777777</c:v>
                </c:pt>
              </c:numCache>
            </c:numRef>
          </c:xVal>
          <c:yVal>
            <c:numRef>
              <c:f>'11-10'!$C$17:$C$33</c:f>
              <c:numCache>
                <c:formatCode>General</c:formatCode>
                <c:ptCount val="17"/>
                <c:pt idx="0">
                  <c:v>2</c:v>
                </c:pt>
                <c:pt idx="1">
                  <c:v>2.5</c:v>
                </c:pt>
                <c:pt idx="2">
                  <c:v>3</c:v>
                </c:pt>
                <c:pt idx="3">
                  <c:v>3.5</c:v>
                </c:pt>
                <c:pt idx="4">
                  <c:v>4</c:v>
                </c:pt>
                <c:pt idx="5">
                  <c:v>4.5</c:v>
                </c:pt>
                <c:pt idx="6">
                  <c:v>5</c:v>
                </c:pt>
                <c:pt idx="7">
                  <c:v>5.5</c:v>
                </c:pt>
                <c:pt idx="8">
                  <c:v>6</c:v>
                </c:pt>
                <c:pt idx="9">
                  <c:v>6.5</c:v>
                </c:pt>
                <c:pt idx="10">
                  <c:v>7</c:v>
                </c:pt>
                <c:pt idx="11">
                  <c:v>7.5</c:v>
                </c:pt>
                <c:pt idx="12">
                  <c:v>8</c:v>
                </c:pt>
                <c:pt idx="13">
                  <c:v>8.5</c:v>
                </c:pt>
                <c:pt idx="14">
                  <c:v>9</c:v>
                </c:pt>
                <c:pt idx="15">
                  <c:v>9.5</c:v>
                </c:pt>
                <c:pt idx="16">
                  <c:v>10</c:v>
                </c:pt>
              </c:numCache>
            </c:numRef>
          </c:yVal>
          <c:smooth val="1"/>
        </c:ser>
        <c:ser>
          <c:idx val="2"/>
          <c:order val="2"/>
          <c:spPr>
            <a:ln w="19050">
              <a:solidFill>
                <a:srgbClr val="00FF00"/>
              </a:solidFill>
              <a:prstDash val="lgDash"/>
            </a:ln>
          </c:spPr>
          <c:marker>
            <c:symbol val="none"/>
          </c:marker>
          <c:dPt>
            <c:idx val="1"/>
            <c:marker>
              <c:symbol val="circle"/>
              <c:size val="10"/>
              <c:spPr>
                <a:solidFill>
                  <a:srgbClr val="CCFFCC">
                    <a:alpha val="50000"/>
                  </a:srgbClr>
                </a:solidFill>
                <a:ln w="25400">
                  <a:solidFill>
                    <a:srgbClr val="006600"/>
                  </a:solidFill>
                  <a:prstDash val="solid"/>
                </a:ln>
              </c:spPr>
            </c:marker>
            <c:bubble3D val="0"/>
            <c:spPr>
              <a:ln w="19050">
                <a:solidFill>
                  <a:srgbClr val="006600"/>
                </a:solidFill>
                <a:prstDash val="lgDash"/>
              </a:ln>
            </c:spPr>
          </c:dPt>
          <c:dPt>
            <c:idx val="2"/>
            <c:bubble3D val="0"/>
            <c:spPr>
              <a:ln w="19050">
                <a:solidFill>
                  <a:srgbClr val="006600"/>
                </a:solidFill>
                <a:prstDash val="lgDash"/>
              </a:ln>
            </c:spPr>
          </c:dPt>
          <c:xVal>
            <c:numRef>
              <c:f>'11-10'!$E$3:$E$5</c:f>
              <c:numCache>
                <c:formatCode>General</c:formatCode>
                <c:ptCount val="3"/>
                <c:pt idx="0">
                  <c:v>0</c:v>
                </c:pt>
                <c:pt idx="1">
                  <c:v>5</c:v>
                </c:pt>
                <c:pt idx="2">
                  <c:v>5</c:v>
                </c:pt>
              </c:numCache>
            </c:numRef>
          </c:xVal>
          <c:yVal>
            <c:numRef>
              <c:f>'11-10'!$F$3:$F$5</c:f>
              <c:numCache>
                <c:formatCode>General</c:formatCode>
                <c:ptCount val="3"/>
                <c:pt idx="0">
                  <c:v>5</c:v>
                </c:pt>
                <c:pt idx="1">
                  <c:v>5</c:v>
                </c:pt>
                <c:pt idx="2">
                  <c:v>0</c:v>
                </c:pt>
              </c:numCache>
            </c:numRef>
          </c:yVal>
          <c:smooth val="0"/>
        </c:ser>
        <c:ser>
          <c:idx val="3"/>
          <c:order val="3"/>
          <c:spPr>
            <a:ln w="44450">
              <a:solidFill>
                <a:srgbClr val="FF0000"/>
              </a:solidFill>
              <a:prstDash val="solid"/>
            </a:ln>
          </c:spPr>
          <c:marker>
            <c:symbol val="none"/>
          </c:marker>
          <c:dPt>
            <c:idx val="1"/>
            <c:bubble3D val="0"/>
            <c:spPr>
              <a:ln w="44450">
                <a:solidFill>
                  <a:srgbClr val="0000FF"/>
                </a:solidFill>
                <a:prstDash val="solid"/>
              </a:ln>
            </c:spPr>
          </c:dPt>
          <c:xVal>
            <c:numRef>
              <c:f>'11-10'!$E$9:$E$10</c:f>
              <c:numCache>
                <c:formatCode>General</c:formatCode>
                <c:ptCount val="2"/>
                <c:pt idx="0">
                  <c:v>0</c:v>
                </c:pt>
                <c:pt idx="1">
                  <c:v>7.5</c:v>
                </c:pt>
              </c:numCache>
            </c:numRef>
          </c:xVal>
          <c:yVal>
            <c:numRef>
              <c:f>'11-10'!$F$9:$F$10</c:f>
              <c:numCache>
                <c:formatCode>General</c:formatCode>
                <c:ptCount val="2"/>
                <c:pt idx="0">
                  <c:v>-5</c:v>
                </c:pt>
                <c:pt idx="1">
                  <c:v>10</c:v>
                </c:pt>
              </c:numCache>
            </c:numRef>
          </c:yVal>
          <c:smooth val="1"/>
        </c:ser>
        <c:ser>
          <c:idx val="4"/>
          <c:order val="4"/>
          <c:spPr>
            <a:ln w="44450">
              <a:solidFill>
                <a:srgbClr val="FF0000"/>
              </a:solidFill>
              <a:prstDash val="sysDash"/>
            </a:ln>
          </c:spPr>
          <c:marker>
            <c:symbol val="none"/>
          </c:marker>
          <c:xVal>
            <c:numRef>
              <c:f>'11-10'!$H$9:$H$10</c:f>
              <c:numCache>
                <c:formatCode>General</c:formatCode>
                <c:ptCount val="2"/>
                <c:pt idx="0">
                  <c:v>0</c:v>
                </c:pt>
                <c:pt idx="1">
                  <c:v>10</c:v>
                </c:pt>
              </c:numCache>
            </c:numRef>
          </c:xVal>
          <c:yVal>
            <c:numRef>
              <c:f>'11-10'!$I$9:$I$10</c:f>
              <c:numCache>
                <c:formatCode>General</c:formatCode>
                <c:ptCount val="2"/>
                <c:pt idx="0">
                  <c:v>2.5</c:v>
                </c:pt>
                <c:pt idx="1">
                  <c:v>7.5</c:v>
                </c:pt>
              </c:numCache>
            </c:numRef>
          </c:yVal>
          <c:smooth val="1"/>
        </c:ser>
        <c:ser>
          <c:idx val="5"/>
          <c:order val="5"/>
          <c:spPr>
            <a:ln w="19050">
              <a:solidFill>
                <a:srgbClr val="0000FF"/>
              </a:solidFill>
              <a:prstDash val="sysDash"/>
            </a:ln>
          </c:spPr>
          <c:marker>
            <c:symbol val="none"/>
          </c:marker>
          <c:xVal>
            <c:numRef>
              <c:f>'11-10'!$E$17:$E$33</c:f>
              <c:numCache>
                <c:formatCode>General</c:formatCode>
                <c:ptCount val="17"/>
                <c:pt idx="0">
                  <c:v>2</c:v>
                </c:pt>
                <c:pt idx="1">
                  <c:v>2.5</c:v>
                </c:pt>
                <c:pt idx="2">
                  <c:v>3</c:v>
                </c:pt>
                <c:pt idx="3">
                  <c:v>3.5</c:v>
                </c:pt>
                <c:pt idx="4">
                  <c:v>4</c:v>
                </c:pt>
                <c:pt idx="5">
                  <c:v>4.5</c:v>
                </c:pt>
                <c:pt idx="6">
                  <c:v>5</c:v>
                </c:pt>
                <c:pt idx="7">
                  <c:v>5.5</c:v>
                </c:pt>
                <c:pt idx="8">
                  <c:v>6</c:v>
                </c:pt>
                <c:pt idx="9">
                  <c:v>6.5</c:v>
                </c:pt>
                <c:pt idx="10">
                  <c:v>7</c:v>
                </c:pt>
                <c:pt idx="11">
                  <c:v>7.5</c:v>
                </c:pt>
                <c:pt idx="12">
                  <c:v>8</c:v>
                </c:pt>
                <c:pt idx="13">
                  <c:v>8.5</c:v>
                </c:pt>
                <c:pt idx="14">
                  <c:v>9</c:v>
                </c:pt>
                <c:pt idx="15">
                  <c:v>9.5</c:v>
                </c:pt>
                <c:pt idx="16">
                  <c:v>10</c:v>
                </c:pt>
              </c:numCache>
            </c:numRef>
          </c:xVal>
          <c:yVal>
            <c:numRef>
              <c:f>'11-10'!$F$17:$F$33</c:f>
              <c:numCache>
                <c:formatCode>General</c:formatCode>
                <c:ptCount val="17"/>
                <c:pt idx="0">
                  <c:v>16</c:v>
                </c:pt>
                <c:pt idx="1">
                  <c:v>10.5</c:v>
                </c:pt>
                <c:pt idx="2">
                  <c:v>8</c:v>
                </c:pt>
                <c:pt idx="3">
                  <c:v>6.7</c:v>
                </c:pt>
                <c:pt idx="4">
                  <c:v>6</c:v>
                </c:pt>
                <c:pt idx="5">
                  <c:v>5.6428571428571432</c:v>
                </c:pt>
                <c:pt idx="6">
                  <c:v>5.5</c:v>
                </c:pt>
                <c:pt idx="7">
                  <c:v>5.5</c:v>
                </c:pt>
                <c:pt idx="8">
                  <c:v>5.6</c:v>
                </c:pt>
                <c:pt idx="9">
                  <c:v>5.7727272727272734</c:v>
                </c:pt>
                <c:pt idx="10">
                  <c:v>6</c:v>
                </c:pt>
                <c:pt idx="11">
                  <c:v>6.2692307692307692</c:v>
                </c:pt>
                <c:pt idx="12">
                  <c:v>6.5714285714285712</c:v>
                </c:pt>
                <c:pt idx="13">
                  <c:v>6.9</c:v>
                </c:pt>
                <c:pt idx="14">
                  <c:v>7.25</c:v>
                </c:pt>
                <c:pt idx="15">
                  <c:v>7.617647058823529</c:v>
                </c:pt>
                <c:pt idx="16">
                  <c:v>8</c:v>
                </c:pt>
              </c:numCache>
            </c:numRef>
          </c:yVal>
          <c:smooth val="1"/>
        </c:ser>
        <c:ser>
          <c:idx val="6"/>
          <c:order val="6"/>
          <c:spPr>
            <a:ln w="19050">
              <a:solidFill>
                <a:srgbClr val="FF00FF"/>
              </a:solidFill>
              <a:prstDash val="lgDash"/>
            </a:ln>
          </c:spPr>
          <c:marker>
            <c:symbol val="none"/>
          </c:marker>
          <c:dPt>
            <c:idx val="1"/>
            <c:marker>
              <c:symbol val="square"/>
              <c:size val="10"/>
              <c:spPr>
                <a:solidFill>
                  <a:srgbClr val="FFCC66">
                    <a:alpha val="50000"/>
                  </a:srgbClr>
                </a:solidFill>
                <a:ln w="25400">
                  <a:solidFill>
                    <a:srgbClr val="996633"/>
                  </a:solidFill>
                  <a:prstDash val="solid"/>
                </a:ln>
              </c:spPr>
            </c:marker>
            <c:bubble3D val="0"/>
            <c:spPr>
              <a:ln w="19050">
                <a:solidFill>
                  <a:srgbClr val="996633"/>
                </a:solidFill>
                <a:prstDash val="lgDash"/>
              </a:ln>
            </c:spPr>
          </c:dPt>
          <c:dPt>
            <c:idx val="2"/>
            <c:bubble3D val="0"/>
            <c:spPr>
              <a:ln w="19050">
                <a:solidFill>
                  <a:srgbClr val="996633"/>
                </a:solidFill>
                <a:prstDash val="lgDash"/>
              </a:ln>
            </c:spPr>
          </c:dPt>
          <c:xVal>
            <c:numRef>
              <c:f>'11-10'!$H$3:$H$5</c:f>
              <c:numCache>
                <c:formatCode>General</c:formatCode>
                <c:ptCount val="3"/>
                <c:pt idx="0">
                  <c:v>0</c:v>
                </c:pt>
                <c:pt idx="1">
                  <c:v>7</c:v>
                </c:pt>
                <c:pt idx="2">
                  <c:v>7</c:v>
                </c:pt>
              </c:numCache>
            </c:numRef>
          </c:xVal>
          <c:yVal>
            <c:numRef>
              <c:f>'11-10'!$I$3:$I$5</c:f>
              <c:numCache>
                <c:formatCode>General</c:formatCode>
                <c:ptCount val="3"/>
                <c:pt idx="0">
                  <c:v>6</c:v>
                </c:pt>
                <c:pt idx="1">
                  <c:v>6</c:v>
                </c:pt>
                <c:pt idx="2">
                  <c:v>0</c:v>
                </c:pt>
              </c:numCache>
            </c:numRef>
          </c:yVal>
          <c:smooth val="0"/>
        </c:ser>
        <c:ser>
          <c:idx val="7"/>
          <c:order val="7"/>
          <c:spPr>
            <a:ln w="3810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'11-10'!$K$9:$K$10</c:f>
              <c:numCache>
                <c:formatCode>General</c:formatCode>
                <c:ptCount val="2"/>
                <c:pt idx="0">
                  <c:v>0</c:v>
                </c:pt>
                <c:pt idx="1">
                  <c:v>8</c:v>
                </c:pt>
              </c:numCache>
            </c:numRef>
          </c:xVal>
          <c:yVal>
            <c:numRef>
              <c:f>'11-10'!$L$9:$L$10</c:f>
              <c:numCache>
                <c:formatCode>General</c:formatCode>
                <c:ptCount val="2"/>
                <c:pt idx="0">
                  <c:v>-8</c:v>
                </c:pt>
                <c:pt idx="1">
                  <c:v>8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5477248"/>
        <c:axId val="85491712"/>
      </c:scatterChart>
      <c:valAx>
        <c:axId val="85477248"/>
        <c:scaling>
          <c:orientation val="minMax"/>
          <c:max val="8"/>
          <c:min val="3"/>
        </c:scaling>
        <c:delete val="0"/>
        <c:axPos val="b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rgbClr val="0000FF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>
                    <a:solidFill>
                      <a:srgbClr val="0000FF"/>
                    </a:solidFill>
                  </a:rPr>
                  <a:t>price American firm</a:t>
                </a:r>
              </a:p>
            </c:rich>
          </c:tx>
          <c:layout>
            <c:manualLayout>
              <c:xMode val="edge"/>
              <c:yMode val="edge"/>
              <c:x val="0.38289205702647655"/>
              <c:y val="0.94133557305336824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out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FF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491712"/>
        <c:crosses val="autoZero"/>
        <c:crossBetween val="midCat"/>
        <c:majorUnit val="9"/>
        <c:minorUnit val="1"/>
      </c:valAx>
      <c:valAx>
        <c:axId val="85491712"/>
        <c:scaling>
          <c:orientation val="minMax"/>
          <c:max val="8"/>
          <c:min val="3"/>
        </c:scaling>
        <c:delete val="0"/>
        <c:axPos val="l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rgbClr val="FF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>
                    <a:solidFill>
                      <a:srgbClr val="FF0000"/>
                    </a:solidFill>
                  </a:rPr>
                  <a:t>price British firm</a:t>
                </a:r>
              </a:p>
            </c:rich>
          </c:tx>
          <c:layout>
            <c:manualLayout>
              <c:xMode val="edge"/>
              <c:yMode val="edge"/>
              <c:x val="8.1466395112016286E-3"/>
              <c:y val="0.2924452843394575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out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FF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477248"/>
        <c:crosses val="autoZero"/>
        <c:crossBetween val="midCat"/>
        <c:majorUnit val="9"/>
        <c:minorUnit val="1"/>
      </c:valAx>
      <c:spPr>
        <a:noFill/>
        <a:ln w="12700">
          <a:noFill/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0.15833</cdr:x>
      <cdr:y>0.025</cdr:y>
    </cdr:from>
    <cdr:to>
      <cdr:x>0.26837</cdr:x>
      <cdr:y>0.16653</cdr:y>
    </cdr:to>
    <cdr:sp macro="" textlink="">
      <cdr:nvSpPr>
        <cdr:cNvPr id="32770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447800" y="152400"/>
          <a:ext cx="1006205" cy="86276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00FF"/>
              </a:solidFill>
              <a:latin typeface="Arial"/>
              <a:cs typeface="Arial"/>
            </a:rPr>
            <a:t>firm A </a:t>
          </a:r>
        </a:p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00FF"/>
              </a:solidFill>
              <a:latin typeface="Arial"/>
              <a:cs typeface="Arial"/>
            </a:rPr>
            <a:t>reaction </a:t>
          </a:r>
        </a:p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00FF"/>
              </a:solidFill>
              <a:latin typeface="Arial"/>
              <a:cs typeface="Arial"/>
            </a:rPr>
            <a:t>curve</a:t>
          </a:r>
        </a:p>
      </cdr:txBody>
    </cdr:sp>
  </cdr:relSizeAnchor>
  <cdr:relSizeAnchor xmlns:cdr="http://schemas.openxmlformats.org/drawingml/2006/chartDrawing">
    <cdr:from>
      <cdr:x>0.79167</cdr:x>
      <cdr:y>0.8</cdr:y>
    </cdr:from>
    <cdr:to>
      <cdr:x>0.89814</cdr:x>
      <cdr:y>0.90541</cdr:y>
    </cdr:to>
    <cdr:sp macro="" textlink="">
      <cdr:nvSpPr>
        <cdr:cNvPr id="32771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239000" y="4876800"/>
          <a:ext cx="973561" cy="64257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FF0000"/>
              </a:solidFill>
              <a:latin typeface="Arial"/>
              <a:cs typeface="Arial"/>
            </a:rPr>
            <a:t>firm B </a:t>
          </a:r>
        </a:p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FF0000"/>
              </a:solidFill>
              <a:latin typeface="Arial"/>
              <a:cs typeface="Arial"/>
            </a:rPr>
            <a:t>reaction </a:t>
          </a:r>
        </a:p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FF0000"/>
              </a:solidFill>
              <a:latin typeface="Arial"/>
              <a:cs typeface="Arial"/>
            </a:rPr>
            <a:t>curve</a:t>
          </a:r>
        </a:p>
      </cdr:txBody>
    </cdr:sp>
  </cdr:relSizeAnchor>
  <cdr:relSizeAnchor xmlns:cdr="http://schemas.openxmlformats.org/drawingml/2006/chartDrawing">
    <cdr:from>
      <cdr:x>0.49791</cdr:x>
      <cdr:y>0.4813</cdr:y>
    </cdr:from>
    <cdr:to>
      <cdr:x>0.72152</cdr:x>
      <cdr:y>0.53889</cdr:y>
    </cdr:to>
    <cdr:sp macro="" textlink="">
      <cdr:nvSpPr>
        <cdr:cNvPr id="32780" name="Text Box 1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552908" y="2934014"/>
          <a:ext cx="2044689" cy="35106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996633"/>
              </a:solidFill>
              <a:latin typeface="Arial"/>
              <a:cs typeface="Arial"/>
            </a:rPr>
            <a:t>Brander-Spencer</a:t>
          </a:r>
        </a:p>
      </cdr:txBody>
    </cdr:sp>
  </cdr:relSizeAnchor>
  <cdr:relSizeAnchor xmlns:cdr="http://schemas.openxmlformats.org/drawingml/2006/chartDrawing">
    <cdr:from>
      <cdr:x>0.35</cdr:x>
      <cdr:y>0.0375</cdr:y>
    </cdr:from>
    <cdr:to>
      <cdr:x>0.543</cdr:x>
      <cdr:y>0.14814</cdr:y>
    </cdr:to>
    <cdr:sp macro="" textlink="">
      <cdr:nvSpPr>
        <cdr:cNvPr id="32782" name="Text Box 1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200400" y="228600"/>
          <a:ext cx="1764792" cy="67446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00FF"/>
              </a:solidFill>
              <a:latin typeface="Arial"/>
              <a:cs typeface="Arial"/>
            </a:rPr>
            <a:t>firm A </a:t>
          </a:r>
        </a:p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00FF"/>
              </a:solidFill>
              <a:latin typeface="Arial"/>
              <a:cs typeface="Arial"/>
            </a:rPr>
            <a:t>reaction curve after subsidy</a:t>
          </a:r>
        </a:p>
      </cdr:txBody>
    </cdr:sp>
  </cdr:relSizeAnchor>
  <cdr:relSizeAnchor xmlns:cdr="http://schemas.openxmlformats.org/drawingml/2006/chartDrawing">
    <cdr:from>
      <cdr:x>0.45348</cdr:x>
      <cdr:y>0.50437</cdr:y>
    </cdr:from>
    <cdr:to>
      <cdr:x>0.50222</cdr:x>
      <cdr:y>0.52804</cdr:y>
    </cdr:to>
    <cdr:sp macro="" textlink="">
      <cdr:nvSpPr>
        <cdr:cNvPr id="32783" name="Line 15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4146612" y="3074633"/>
          <a:ext cx="445679" cy="144293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19050">
          <a:solidFill>
            <a:srgbClr val="996633"/>
          </a:solidFill>
          <a:round/>
          <a:headEnd/>
          <a:tailEnd type="triangle" w="med" len="med"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</cdr:sp>
  </cdr:relSizeAnchor>
  <cdr:relSizeAnchor xmlns:cdr="http://schemas.openxmlformats.org/drawingml/2006/chartDrawing">
    <cdr:from>
      <cdr:x>0.19167</cdr:x>
      <cdr:y>0.3625</cdr:y>
    </cdr:from>
    <cdr:to>
      <cdr:x>0.31976</cdr:x>
      <cdr:y>0.42008</cdr:y>
    </cdr:to>
    <cdr:sp macro="" textlink="">
      <cdr:nvSpPr>
        <cdr:cNvPr id="32784" name="Text Box 1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752600" y="2209800"/>
          <a:ext cx="1171255" cy="35100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6600"/>
              </a:solidFill>
              <a:latin typeface="Arial"/>
              <a:cs typeface="Arial"/>
            </a:rPr>
            <a:t>Cournot</a:t>
          </a:r>
        </a:p>
      </cdr:txBody>
    </cdr:sp>
  </cdr:relSizeAnchor>
  <cdr:relSizeAnchor xmlns:cdr="http://schemas.openxmlformats.org/drawingml/2006/chartDrawing">
    <cdr:from>
      <cdr:x>0.26667</cdr:x>
      <cdr:y>0.3875</cdr:y>
    </cdr:from>
    <cdr:to>
      <cdr:x>0.31419</cdr:x>
      <cdr:y>0.40478</cdr:y>
    </cdr:to>
    <cdr:sp macro="" textlink="">
      <cdr:nvSpPr>
        <cdr:cNvPr id="32785" name="Line 17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2438400" y="2362200"/>
          <a:ext cx="434523" cy="105339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19050">
          <a:solidFill>
            <a:srgbClr val="006600"/>
          </a:solidFill>
          <a:round/>
          <a:headEnd/>
          <a:tailEnd type="triangle" w="med" len="med"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</cdr:sp>
  </cdr:relSizeAnchor>
  <cdr:relSizeAnchor xmlns:cdr="http://schemas.openxmlformats.org/drawingml/2006/chartDrawing">
    <cdr:from>
      <cdr:x>0.26039</cdr:x>
      <cdr:y>0.1404</cdr:y>
    </cdr:from>
    <cdr:to>
      <cdr:x>0.35079</cdr:x>
      <cdr:y>0.16628</cdr:y>
    </cdr:to>
    <cdr:sp macro="" textlink="">
      <cdr:nvSpPr>
        <cdr:cNvPr id="32786" name="AutoShape 18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 rot="-1019148">
          <a:off x="1217791" y="567474"/>
          <a:ext cx="422783" cy="104594"/>
        </a:xfrm>
        <a:prstGeom xmlns:a="http://schemas.openxmlformats.org/drawingml/2006/main" prst="rightArrow">
          <a:avLst>
            <a:gd name="adj1" fmla="val 50000"/>
            <a:gd name="adj2" fmla="val 58758"/>
          </a:avLst>
        </a:prstGeom>
        <a:solidFill xmlns:a="http://schemas.openxmlformats.org/drawingml/2006/main">
          <a:srgbClr val="CCFFFF">
            <a:alpha val="50196"/>
          </a:srgbClr>
        </a:solidFill>
        <a:ln xmlns:a="http://schemas.openxmlformats.org/drawingml/2006/main" w="19050">
          <a:solidFill>
            <a:srgbClr val="0000FF"/>
          </a:solidFill>
          <a:miter lim="800000"/>
          <a:headEnd/>
          <a:tailEnd/>
        </a:ln>
      </cdr:spPr>
    </cdr:sp>
  </cdr:relSizeAnchor>
  <cdr:relSizeAnchor xmlns:cdr="http://schemas.openxmlformats.org/drawingml/2006/chartDrawing">
    <cdr:from>
      <cdr:x>0.18333</cdr:x>
      <cdr:y>0.8125</cdr:y>
    </cdr:from>
    <cdr:to>
      <cdr:x>0.31561</cdr:x>
      <cdr:y>0.93192</cdr:y>
    </cdr:to>
    <cdr:sp macro="" textlink="">
      <cdr:nvSpPr>
        <cdr:cNvPr id="32789" name="Text Box 2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676400" y="4953000"/>
          <a:ext cx="1209568" cy="72798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00FF"/>
              </a:solidFill>
              <a:latin typeface="Arial"/>
              <a:cs typeface="Arial"/>
            </a:rPr>
            <a:t>firm A </a:t>
          </a:r>
        </a:p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00FF"/>
              </a:solidFill>
              <a:latin typeface="Arial"/>
              <a:cs typeface="Arial"/>
            </a:rPr>
            <a:t>iso-profit </a:t>
          </a:r>
        </a:p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00FF"/>
              </a:solidFill>
              <a:latin typeface="Arial"/>
              <a:cs typeface="Arial"/>
            </a:rPr>
            <a:t>curves</a:t>
          </a:r>
        </a:p>
      </cdr:txBody>
    </cdr:sp>
  </cdr:relSizeAnchor>
  <cdr:relSizeAnchor xmlns:cdr="http://schemas.openxmlformats.org/drawingml/2006/chartDrawing">
    <cdr:from>
      <cdr:x>0.41548</cdr:x>
      <cdr:y>0.76826</cdr:y>
    </cdr:from>
    <cdr:to>
      <cdr:x>0.50588</cdr:x>
      <cdr:y>0.79414</cdr:y>
    </cdr:to>
    <cdr:sp macro="" textlink="">
      <cdr:nvSpPr>
        <cdr:cNvPr id="12" name="AutoShape 18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 rot="-1019148">
          <a:off x="1943100" y="3105150"/>
          <a:ext cx="422783" cy="104594"/>
        </a:xfrm>
        <a:prstGeom xmlns:a="http://schemas.openxmlformats.org/drawingml/2006/main" prst="rightArrow">
          <a:avLst>
            <a:gd name="adj1" fmla="val 50000"/>
            <a:gd name="adj2" fmla="val 58758"/>
          </a:avLst>
        </a:prstGeom>
        <a:solidFill xmlns:a="http://schemas.openxmlformats.org/drawingml/2006/main">
          <a:srgbClr val="CCFFFF">
            <a:alpha val="50196"/>
          </a:srgbClr>
        </a:solidFill>
        <a:ln xmlns:a="http://schemas.openxmlformats.org/drawingml/2006/main" w="19050">
          <a:solidFill>
            <a:srgbClr val="0000FF"/>
          </a:solidFill>
          <a:miter lim="800000"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0.59935</cdr:x>
      <cdr:y>0.20825</cdr:y>
    </cdr:from>
    <cdr:to>
      <cdr:x>0.7823</cdr:x>
      <cdr:y>0.33967</cdr:y>
    </cdr:to>
    <cdr:sp macro="" textlink="">
      <cdr:nvSpPr>
        <cdr:cNvPr id="59393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480480" y="1269479"/>
          <a:ext cx="1672895" cy="80113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rot="2040000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00FF"/>
              </a:solidFill>
              <a:latin typeface="Arial"/>
              <a:cs typeface="Arial"/>
            </a:rPr>
            <a:t>firm A </a:t>
          </a:r>
        </a:p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00FF"/>
              </a:solidFill>
              <a:latin typeface="Arial"/>
              <a:cs typeface="Arial"/>
            </a:rPr>
            <a:t>reaction </a:t>
          </a:r>
        </a:p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00FF"/>
              </a:solidFill>
              <a:latin typeface="Arial"/>
              <a:cs typeface="Arial"/>
            </a:rPr>
            <a:t>curve</a:t>
          </a:r>
        </a:p>
      </cdr:txBody>
    </cdr:sp>
  </cdr:relSizeAnchor>
  <cdr:relSizeAnchor xmlns:cdr="http://schemas.openxmlformats.org/drawingml/2006/chartDrawing">
    <cdr:from>
      <cdr:x>0.63363</cdr:x>
      <cdr:y>0.67398</cdr:y>
    </cdr:from>
    <cdr:to>
      <cdr:x>0.84916</cdr:x>
      <cdr:y>0.84913</cdr:y>
    </cdr:to>
    <cdr:sp macro="" textlink="">
      <cdr:nvSpPr>
        <cdr:cNvPr id="59394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793878" y="4108556"/>
          <a:ext cx="1970806" cy="106771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rot="2040000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00FF"/>
              </a:solidFill>
              <a:latin typeface="Arial"/>
              <a:cs typeface="Arial"/>
            </a:rPr>
            <a:t>firm A </a:t>
          </a:r>
        </a:p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00FF"/>
              </a:solidFill>
              <a:latin typeface="Arial"/>
              <a:cs typeface="Arial"/>
            </a:rPr>
            <a:t>reaction </a:t>
          </a:r>
        </a:p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00FF"/>
              </a:solidFill>
              <a:latin typeface="Arial"/>
              <a:cs typeface="Arial"/>
            </a:rPr>
            <a:t>curve </a:t>
          </a:r>
        </a:p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00FF"/>
              </a:solidFill>
              <a:latin typeface="Arial"/>
              <a:cs typeface="Arial"/>
            </a:rPr>
            <a:t>after tax</a:t>
          </a:r>
        </a:p>
      </cdr:txBody>
    </cdr:sp>
  </cdr:relSizeAnchor>
  <cdr:relSizeAnchor xmlns:cdr="http://schemas.openxmlformats.org/drawingml/2006/chartDrawing">
    <cdr:from>
      <cdr:x>0.07402</cdr:x>
      <cdr:y>0.69587</cdr:y>
    </cdr:from>
    <cdr:to>
      <cdr:x>0.2631</cdr:x>
      <cdr:y>0.82753</cdr:y>
    </cdr:to>
    <cdr:sp macro="" textlink="">
      <cdr:nvSpPr>
        <cdr:cNvPr id="59395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45307" y="2474341"/>
          <a:ext cx="882055" cy="46815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rot="-1500000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FF0000"/>
              </a:solidFill>
              <a:latin typeface="Arial"/>
              <a:cs typeface="Arial"/>
            </a:rPr>
            <a:t>firm B </a:t>
          </a:r>
        </a:p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FF0000"/>
              </a:solidFill>
              <a:latin typeface="Arial"/>
              <a:cs typeface="Arial"/>
            </a:rPr>
            <a:t>reaction </a:t>
          </a:r>
        </a:p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FF0000"/>
              </a:solidFill>
              <a:latin typeface="Arial"/>
              <a:cs typeface="Arial"/>
            </a:rPr>
            <a:t>curve</a:t>
          </a:r>
        </a:p>
      </cdr:txBody>
    </cdr:sp>
  </cdr:relSizeAnchor>
  <cdr:relSizeAnchor xmlns:cdr="http://schemas.openxmlformats.org/drawingml/2006/chartDrawing">
    <cdr:from>
      <cdr:x>0.4583</cdr:x>
      <cdr:y>0.59396</cdr:y>
    </cdr:from>
    <cdr:to>
      <cdr:x>0.59032</cdr:x>
      <cdr:y>0.65772</cdr:y>
    </cdr:to>
    <cdr:sp macro="" textlink="">
      <cdr:nvSpPr>
        <cdr:cNvPr id="59396" name="Text Box 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43385" y="2163052"/>
          <a:ext cx="617386" cy="23218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6600"/>
              </a:solidFill>
              <a:latin typeface="Arial"/>
              <a:cs typeface="Arial"/>
            </a:rPr>
            <a:t>Bertrand</a:t>
          </a:r>
        </a:p>
      </cdr:txBody>
    </cdr:sp>
  </cdr:relSizeAnchor>
  <cdr:relSizeAnchor xmlns:cdr="http://schemas.openxmlformats.org/drawingml/2006/chartDrawing">
    <cdr:from>
      <cdr:x>0.82759</cdr:x>
      <cdr:y>0.44622</cdr:y>
    </cdr:from>
    <cdr:to>
      <cdr:x>0.9618</cdr:x>
      <cdr:y>0.55524</cdr:y>
    </cdr:to>
    <cdr:sp macro="" textlink="">
      <cdr:nvSpPr>
        <cdr:cNvPr id="59397" name="Text Box 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870429" y="1624994"/>
          <a:ext cx="627695" cy="39702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996633"/>
              </a:solidFill>
              <a:latin typeface="Arial"/>
              <a:cs typeface="Arial"/>
            </a:rPr>
            <a:t>Eaton-Grossman</a:t>
          </a:r>
        </a:p>
      </cdr:txBody>
    </cdr:sp>
  </cdr:relSizeAnchor>
  <cdr:relSizeAnchor xmlns:cdr="http://schemas.openxmlformats.org/drawingml/2006/chartDrawing">
    <cdr:from>
      <cdr:x>0.42572</cdr:x>
      <cdr:y>0.57593</cdr:y>
    </cdr:from>
    <cdr:to>
      <cdr:x>0.45609</cdr:x>
      <cdr:y>0.6078</cdr:y>
    </cdr:to>
    <cdr:sp macro="" textlink="">
      <cdr:nvSpPr>
        <cdr:cNvPr id="59398" name="Line 6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>
          <a:off x="3892819" y="3510854"/>
          <a:ext cx="277703" cy="194279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19050">
          <a:solidFill>
            <a:srgbClr val="006600"/>
          </a:solidFill>
          <a:round/>
          <a:headEnd/>
          <a:tailEnd type="triangle" w="med" len="med"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</cdr:sp>
  </cdr:relSizeAnchor>
  <cdr:relSizeAnchor xmlns:cdr="http://schemas.openxmlformats.org/drawingml/2006/chartDrawing">
    <cdr:from>
      <cdr:x>0.79483</cdr:x>
      <cdr:y>0.40072</cdr:y>
    </cdr:from>
    <cdr:to>
      <cdr:x>0.835</cdr:x>
      <cdr:y>0.44842</cdr:y>
    </cdr:to>
    <cdr:sp macro="" textlink="">
      <cdr:nvSpPr>
        <cdr:cNvPr id="59399" name="Line 7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>
          <a:off x="7267894" y="2442818"/>
          <a:ext cx="367315" cy="290779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19050">
          <a:solidFill>
            <a:srgbClr val="996633"/>
          </a:solidFill>
          <a:round/>
          <a:headEnd/>
          <a:tailEnd type="triangle" w="med" len="med"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</cdr:sp>
  </cdr:relSizeAnchor>
  <cdr:relSizeAnchor xmlns:cdr="http://schemas.openxmlformats.org/drawingml/2006/chartDrawing">
    <cdr:from>
      <cdr:x>0.33734</cdr:x>
      <cdr:y>0.77065</cdr:y>
    </cdr:from>
    <cdr:to>
      <cdr:x>0.55071</cdr:x>
      <cdr:y>0.79761</cdr:y>
    </cdr:to>
    <cdr:sp macro="" textlink="">
      <cdr:nvSpPr>
        <cdr:cNvPr id="59400" name="AutoShape 8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 rot="1741808">
          <a:off x="3084662" y="4697891"/>
          <a:ext cx="1951020" cy="164352"/>
        </a:xfrm>
        <a:prstGeom xmlns:a="http://schemas.openxmlformats.org/drawingml/2006/main" prst="rightArrow">
          <a:avLst>
            <a:gd name="adj1" fmla="val 50000"/>
            <a:gd name="adj2" fmla="val 131443"/>
          </a:avLst>
        </a:prstGeom>
        <a:solidFill xmlns:a="http://schemas.openxmlformats.org/drawingml/2006/main">
          <a:srgbClr val="CCFFFF">
            <a:alpha val="50196"/>
          </a:srgbClr>
        </a:solidFill>
        <a:ln xmlns:a="http://schemas.openxmlformats.org/drawingml/2006/main" w="19050">
          <a:solidFill>
            <a:srgbClr val="0000FF"/>
          </a:solidFill>
          <a:miter lim="800000"/>
          <a:headEnd/>
          <a:tailEnd/>
        </a:ln>
      </cdr:spPr>
    </cdr:sp>
  </cdr:relSizeAnchor>
  <cdr:relSizeAnchor xmlns:cdr="http://schemas.openxmlformats.org/drawingml/2006/chartDrawing">
    <cdr:from>
      <cdr:x>0.10229</cdr:x>
      <cdr:y>0.10576</cdr:y>
    </cdr:from>
    <cdr:to>
      <cdr:x>0.23418</cdr:x>
      <cdr:y>0.2014</cdr:y>
    </cdr:to>
    <cdr:sp macro="" textlink="">
      <cdr:nvSpPr>
        <cdr:cNvPr id="59402" name="Text Box 10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77191" y="376074"/>
          <a:ext cx="615253" cy="34006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00FF"/>
              </a:solidFill>
              <a:latin typeface="Arial"/>
              <a:cs typeface="Arial"/>
            </a:rPr>
            <a:t>firm A </a:t>
          </a:r>
        </a:p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00FF"/>
              </a:solidFill>
              <a:latin typeface="Arial"/>
              <a:cs typeface="Arial"/>
            </a:rPr>
            <a:t>iso-profits</a:t>
          </a:r>
        </a:p>
      </cdr:txBody>
    </cdr:sp>
  </cdr:relSizeAnchor>
  <cdr:relSizeAnchor xmlns:cdr="http://schemas.openxmlformats.org/drawingml/2006/chartDrawing">
    <cdr:from>
      <cdr:x>0.44466</cdr:x>
      <cdr:y>0.07982</cdr:y>
    </cdr:from>
    <cdr:to>
      <cdr:x>0.57186</cdr:x>
      <cdr:y>0.17546</cdr:y>
    </cdr:to>
    <cdr:sp macro="" textlink="">
      <cdr:nvSpPr>
        <cdr:cNvPr id="59403" name="Text Box 1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074382" y="283836"/>
          <a:ext cx="593352" cy="34006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r" rtl="0">
            <a:defRPr sz="1000"/>
          </a:pPr>
          <a:r>
            <a:rPr lang="en-US" sz="1400" b="0" i="0" u="none" strike="noStrike" baseline="0">
              <a:solidFill>
                <a:srgbClr val="FF0000"/>
              </a:solidFill>
              <a:latin typeface="Arial"/>
              <a:cs typeface="Arial"/>
            </a:rPr>
            <a:t>firm B </a:t>
          </a:r>
        </a:p>
        <a:p xmlns:a="http://schemas.openxmlformats.org/drawingml/2006/main">
          <a:pPr algn="r" rtl="0">
            <a:defRPr sz="1000"/>
          </a:pPr>
          <a:r>
            <a:rPr lang="en-US" sz="1400" b="0" i="0" u="none" strike="noStrike" baseline="0">
              <a:solidFill>
                <a:srgbClr val="FF0000"/>
              </a:solidFill>
              <a:latin typeface="Arial"/>
              <a:cs typeface="Arial"/>
            </a:rPr>
            <a:t>iso-profit</a:t>
          </a:r>
        </a:p>
      </cdr:txBody>
    </cdr:sp>
  </cdr:relSizeAnchor>
  <cdr:relSizeAnchor xmlns:cdr="http://schemas.openxmlformats.org/drawingml/2006/chartDrawing">
    <cdr:from>
      <cdr:x>0.65304</cdr:x>
      <cdr:y>0.14851</cdr:y>
    </cdr:from>
    <cdr:to>
      <cdr:x>0.85913</cdr:x>
      <cdr:y>0.17213</cdr:y>
    </cdr:to>
    <cdr:sp macro="" textlink="">
      <cdr:nvSpPr>
        <cdr:cNvPr id="14" name="AutoShape 8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 rot="1741808">
          <a:off x="5971382" y="905320"/>
          <a:ext cx="1884457" cy="143998"/>
        </a:xfrm>
        <a:prstGeom xmlns:a="http://schemas.openxmlformats.org/drawingml/2006/main" prst="rightArrow">
          <a:avLst>
            <a:gd name="adj1" fmla="val 50000"/>
            <a:gd name="adj2" fmla="val 131443"/>
          </a:avLst>
        </a:prstGeom>
        <a:solidFill xmlns:a="http://schemas.openxmlformats.org/drawingml/2006/main">
          <a:srgbClr val="CCFFFF">
            <a:alpha val="50196"/>
          </a:srgbClr>
        </a:solidFill>
        <a:ln xmlns:a="http://schemas.openxmlformats.org/drawingml/2006/main" w="19050">
          <a:solidFill>
            <a:srgbClr val="0000FF"/>
          </a:solidFill>
          <a:miter lim="800000"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C3ACC9-46DC-44EF-BD1D-50F7B267A759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88E57F-AE1D-4A7D-B5F9-D4BDE8B27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968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7658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2000" smtClean="0"/>
              <a:t>    </a:t>
            </a:r>
            <a:r>
              <a:rPr lang="en-US" sz="2400" b="1" smtClean="0"/>
              <a:t>INTERNATIONAL TRADE</a:t>
            </a:r>
            <a:endParaRPr lang="en-US" b="1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152400" y="762000"/>
            <a:ext cx="8839200" cy="601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Placeholder 6"/>
          <p:cNvSpPr txBox="1">
            <a:spLocks/>
          </p:cNvSpPr>
          <p:nvPr userDrawn="1"/>
        </p:nvSpPr>
        <p:spPr>
          <a:xfrm>
            <a:off x="4572000" y="0"/>
            <a:ext cx="2286000" cy="3810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CHARLES</a:t>
            </a:r>
            <a:r>
              <a:rPr lang="en-US" sz="1400" baseline="0" smtClean="0">
                <a:solidFill>
                  <a:schemeClr val="bg1"/>
                </a:solidFill>
              </a:rPr>
              <a:t> VAN MARREWIJK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1" name="Title Placeholder 6"/>
          <p:cNvSpPr txBox="1">
            <a:spLocks/>
          </p:cNvSpPr>
          <p:nvPr userDrawn="1"/>
        </p:nvSpPr>
        <p:spPr>
          <a:xfrm>
            <a:off x="6858000" y="4894"/>
            <a:ext cx="2286000" cy="37610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OXFORD</a:t>
            </a:r>
            <a:r>
              <a:rPr lang="en-US" sz="1400" baseline="0" smtClean="0">
                <a:solidFill>
                  <a:schemeClr val="bg1"/>
                </a:solidFill>
              </a:rPr>
              <a:t> UNIVERSITY PRESS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3" name="Title Placeholder 6"/>
          <p:cNvSpPr txBox="1">
            <a:spLocks/>
          </p:cNvSpPr>
          <p:nvPr userDrawn="1"/>
        </p:nvSpPr>
        <p:spPr>
          <a:xfrm>
            <a:off x="0" y="381000"/>
            <a:ext cx="9144000" cy="381000"/>
          </a:xfrm>
          <a:prstGeom prst="rect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smtClean="0"/>
              <a:t>    </a:t>
            </a:r>
            <a:r>
              <a:rPr lang="en-US" sz="2400" b="1" smtClean="0"/>
              <a:t>CHAPTER 11	  STRATEGIC TRADE</a:t>
            </a:r>
            <a:r>
              <a:rPr lang="en-US" sz="2400" b="1" baseline="0" smtClean="0"/>
              <a:t> POLICY</a:t>
            </a:r>
            <a:endParaRPr lang="en-US" sz="2000" b="1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534400" y="374226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38C5687-65B0-4D45-A645-94781508680D}" type="slidenum">
              <a:rPr lang="en-US" smtClean="0">
                <a:solidFill>
                  <a:schemeClr val="bg1"/>
                </a:solidFill>
              </a:rPr>
              <a:pPr algn="r"/>
              <a:t>‹#›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611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24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2134612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228600" y="762000"/>
            <a:ext cx="5257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11.1 cumulative </a:t>
            </a:r>
            <a:r>
              <a:rPr lang="nl-NL" b="1"/>
              <a:t>number of WTO disputes since 1995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01920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0791362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1295400" y="762000"/>
            <a:ext cx="36129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11.10 Eaton-Grossman </a:t>
            </a:r>
            <a:r>
              <a:rPr lang="nl-NL" b="1"/>
              <a:t>equilibrium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410245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2501690"/>
              </p:ext>
            </p:extLst>
          </p:nvPr>
        </p:nvGraphicFramePr>
        <p:xfrm>
          <a:off x="2959" y="756820"/>
          <a:ext cx="4569041" cy="6101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228600" y="762000"/>
            <a:ext cx="5791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11.2 trade dispute by topic and respondent (per cent)</a:t>
            </a:r>
            <a:endParaRPr lang="en-US" b="1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8026042"/>
              </p:ext>
            </p:extLst>
          </p:nvPr>
        </p:nvGraphicFramePr>
        <p:xfrm>
          <a:off x="4572001" y="762000"/>
          <a:ext cx="4572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0245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3634456"/>
              </p:ext>
            </p:extLst>
          </p:nvPr>
        </p:nvGraphicFramePr>
        <p:xfrm>
          <a:off x="6658" y="762000"/>
          <a:ext cx="4565342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228600" y="762000"/>
            <a:ext cx="6553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11.3 trade dispute by complainant and third parties (per cent)</a:t>
            </a:r>
            <a:endParaRPr lang="en-US" b="1"/>
          </a:p>
        </p:txBody>
      </p:sp>
      <p:sp>
        <p:nvSpPr>
          <p:cNvPr id="5" name="TextBox 4"/>
          <p:cNvSpPr txBox="1"/>
          <p:nvPr/>
        </p:nvSpPr>
        <p:spPr>
          <a:xfrm>
            <a:off x="11837" y="1066800"/>
            <a:ext cx="3841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smtClean="0"/>
              <a:t>a. WTO dispute involvement as complainant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3408482"/>
              </p:ext>
            </p:extLst>
          </p:nvPr>
        </p:nvGraphicFramePr>
        <p:xfrm>
          <a:off x="4572001" y="762000"/>
          <a:ext cx="4572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255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2429442"/>
              </p:ext>
            </p:extLst>
          </p:nvPr>
        </p:nvGraphicFramePr>
        <p:xfrm>
          <a:off x="0" y="764958"/>
          <a:ext cx="4572000" cy="6093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228600" y="762000"/>
            <a:ext cx="7162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11.4 scope </a:t>
            </a:r>
            <a:r>
              <a:rPr lang="nl-NL" b="1"/>
              <a:t>of WTO disputes; products, value, and market share, index</a:t>
            </a:r>
            <a:endParaRPr lang="en-US" b="1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3229468"/>
              </p:ext>
            </p:extLst>
          </p:nvPr>
        </p:nvGraphicFramePr>
        <p:xfrm>
          <a:off x="4572001" y="762000"/>
          <a:ext cx="4587536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255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822960" y="5986046"/>
            <a:ext cx="745236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" name="Straight Connector 2"/>
          <p:cNvCxnSpPr/>
          <p:nvPr/>
        </p:nvCxnSpPr>
        <p:spPr bwMode="auto">
          <a:xfrm>
            <a:off x="822960" y="1642646"/>
            <a:ext cx="0" cy="4343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" name="Straight Connector 3"/>
          <p:cNvCxnSpPr/>
          <p:nvPr/>
        </p:nvCxnSpPr>
        <p:spPr bwMode="auto">
          <a:xfrm>
            <a:off x="4572000" y="1642646"/>
            <a:ext cx="0" cy="43434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66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Straight Connector 4"/>
          <p:cNvCxnSpPr/>
          <p:nvPr/>
        </p:nvCxnSpPr>
        <p:spPr bwMode="auto">
          <a:xfrm>
            <a:off x="1554480" y="5894606"/>
            <a:ext cx="0" cy="914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Straight Connector 5"/>
          <p:cNvCxnSpPr/>
          <p:nvPr/>
        </p:nvCxnSpPr>
        <p:spPr bwMode="auto">
          <a:xfrm>
            <a:off x="2331720" y="5900321"/>
            <a:ext cx="0" cy="914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Connector 6"/>
          <p:cNvCxnSpPr/>
          <p:nvPr/>
        </p:nvCxnSpPr>
        <p:spPr bwMode="auto">
          <a:xfrm>
            <a:off x="3063240" y="5900321"/>
            <a:ext cx="0" cy="914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Connector 7"/>
          <p:cNvCxnSpPr/>
          <p:nvPr/>
        </p:nvCxnSpPr>
        <p:spPr bwMode="auto">
          <a:xfrm>
            <a:off x="3840480" y="5894606"/>
            <a:ext cx="0" cy="914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Connector 8"/>
          <p:cNvCxnSpPr/>
          <p:nvPr/>
        </p:nvCxnSpPr>
        <p:spPr bwMode="auto">
          <a:xfrm>
            <a:off x="5322570" y="5888891"/>
            <a:ext cx="0" cy="914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Connector 9"/>
          <p:cNvCxnSpPr/>
          <p:nvPr/>
        </p:nvCxnSpPr>
        <p:spPr bwMode="auto">
          <a:xfrm>
            <a:off x="6080760" y="5894606"/>
            <a:ext cx="0" cy="914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Connector 10"/>
          <p:cNvCxnSpPr/>
          <p:nvPr/>
        </p:nvCxnSpPr>
        <p:spPr bwMode="auto">
          <a:xfrm>
            <a:off x="6812280" y="5894606"/>
            <a:ext cx="0" cy="914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Connector 11"/>
          <p:cNvCxnSpPr/>
          <p:nvPr/>
        </p:nvCxnSpPr>
        <p:spPr bwMode="auto">
          <a:xfrm>
            <a:off x="7575233" y="5884128"/>
            <a:ext cx="0" cy="914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4421901" y="6000601"/>
            <a:ext cx="2872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15599" y="5986046"/>
            <a:ext cx="3898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20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97880" y="5986046"/>
            <a:ext cx="3898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Times New Roman" pitchFamily="18" charset="0"/>
              </a:rPr>
              <a:t>4</a:t>
            </a: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617354" y="5986046"/>
            <a:ext cx="3898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Times New Roman" pitchFamily="18" charset="0"/>
              </a:rPr>
              <a:t>6</a:t>
            </a: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382550" y="5991761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80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325880" y="5986046"/>
            <a:ext cx="4587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-80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03120" y="5986046"/>
            <a:ext cx="4587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-60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833850" y="5986046"/>
            <a:ext cx="4587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-40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610301" y="5991761"/>
            <a:ext cx="4587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-20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380007" y="6214646"/>
            <a:ext cx="23839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percent change in volumes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88263" y="2313509"/>
            <a:ext cx="430887" cy="687047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density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952500" y="1939695"/>
            <a:ext cx="7336971" cy="3354020"/>
          </a:xfrm>
          <a:custGeom>
            <a:avLst/>
            <a:gdLst>
              <a:gd name="connsiteX0" fmla="*/ 0 w 7336971"/>
              <a:gd name="connsiteY0" fmla="*/ 3354020 h 3354020"/>
              <a:gd name="connsiteX1" fmla="*/ 446314 w 7336971"/>
              <a:gd name="connsiteY1" fmla="*/ 3185291 h 3354020"/>
              <a:gd name="connsiteX2" fmla="*/ 1028700 w 7336971"/>
              <a:gd name="connsiteY2" fmla="*/ 2967577 h 3354020"/>
              <a:gd name="connsiteX3" fmla="*/ 1480457 w 7336971"/>
              <a:gd name="connsiteY3" fmla="*/ 2749862 h 3354020"/>
              <a:gd name="connsiteX4" fmla="*/ 1741714 w 7336971"/>
              <a:gd name="connsiteY4" fmla="*/ 2543034 h 3354020"/>
              <a:gd name="connsiteX5" fmla="*/ 1877786 w 7336971"/>
              <a:gd name="connsiteY5" fmla="*/ 2406962 h 3354020"/>
              <a:gd name="connsiteX6" fmla="*/ 2220686 w 7336971"/>
              <a:gd name="connsiteY6" fmla="*/ 1840905 h 3354020"/>
              <a:gd name="connsiteX7" fmla="*/ 2460171 w 7336971"/>
              <a:gd name="connsiteY7" fmla="*/ 1345605 h 3354020"/>
              <a:gd name="connsiteX8" fmla="*/ 2748643 w 7336971"/>
              <a:gd name="connsiteY8" fmla="*/ 839420 h 3354020"/>
              <a:gd name="connsiteX9" fmla="*/ 2960914 w 7336971"/>
              <a:gd name="connsiteY9" fmla="*/ 518291 h 3354020"/>
              <a:gd name="connsiteX10" fmla="*/ 3162300 w 7336971"/>
              <a:gd name="connsiteY10" fmla="*/ 300577 h 3354020"/>
              <a:gd name="connsiteX11" fmla="*/ 3309257 w 7336971"/>
              <a:gd name="connsiteY11" fmla="*/ 137291 h 3354020"/>
              <a:gd name="connsiteX12" fmla="*/ 3450771 w 7336971"/>
              <a:gd name="connsiteY12" fmla="*/ 82862 h 3354020"/>
              <a:gd name="connsiteX13" fmla="*/ 3657600 w 7336971"/>
              <a:gd name="connsiteY13" fmla="*/ 6662 h 3354020"/>
              <a:gd name="connsiteX14" fmla="*/ 3722914 w 7336971"/>
              <a:gd name="connsiteY14" fmla="*/ 22991 h 3354020"/>
              <a:gd name="connsiteX15" fmla="*/ 4016829 w 7336971"/>
              <a:gd name="connsiteY15" fmla="*/ 175391 h 3354020"/>
              <a:gd name="connsiteX16" fmla="*/ 4131129 w 7336971"/>
              <a:gd name="connsiteY16" fmla="*/ 295134 h 3354020"/>
              <a:gd name="connsiteX17" fmla="*/ 4299857 w 7336971"/>
              <a:gd name="connsiteY17" fmla="*/ 491077 h 3354020"/>
              <a:gd name="connsiteX18" fmla="*/ 4441371 w 7336971"/>
              <a:gd name="connsiteY18" fmla="*/ 659805 h 3354020"/>
              <a:gd name="connsiteX19" fmla="*/ 4686300 w 7336971"/>
              <a:gd name="connsiteY19" fmla="*/ 1117005 h 3354020"/>
              <a:gd name="connsiteX20" fmla="*/ 4958443 w 7336971"/>
              <a:gd name="connsiteY20" fmla="*/ 1574205 h 3354020"/>
              <a:gd name="connsiteX21" fmla="*/ 5159829 w 7336971"/>
              <a:gd name="connsiteY21" fmla="*/ 1873562 h 3354020"/>
              <a:gd name="connsiteX22" fmla="*/ 5377543 w 7336971"/>
              <a:gd name="connsiteY22" fmla="*/ 2102162 h 3354020"/>
              <a:gd name="connsiteX23" fmla="*/ 5595257 w 7336971"/>
              <a:gd name="connsiteY23" fmla="*/ 2303548 h 3354020"/>
              <a:gd name="connsiteX24" fmla="*/ 5872843 w 7336971"/>
              <a:gd name="connsiteY24" fmla="*/ 2477720 h 3354020"/>
              <a:gd name="connsiteX25" fmla="*/ 6193971 w 7336971"/>
              <a:gd name="connsiteY25" fmla="*/ 2613791 h 3354020"/>
              <a:gd name="connsiteX26" fmla="*/ 6525986 w 7336971"/>
              <a:gd name="connsiteY26" fmla="*/ 2777077 h 3354020"/>
              <a:gd name="connsiteX27" fmla="*/ 6961414 w 7336971"/>
              <a:gd name="connsiteY27" fmla="*/ 3016562 h 3354020"/>
              <a:gd name="connsiteX28" fmla="*/ 7336971 w 7336971"/>
              <a:gd name="connsiteY28" fmla="*/ 3261491 h 3354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7336971" h="3354020">
                <a:moveTo>
                  <a:pt x="0" y="3354020"/>
                </a:moveTo>
                <a:lnTo>
                  <a:pt x="446314" y="3185291"/>
                </a:lnTo>
                <a:cubicBezTo>
                  <a:pt x="617764" y="3120884"/>
                  <a:pt x="856343" y="3040148"/>
                  <a:pt x="1028700" y="2967577"/>
                </a:cubicBezTo>
                <a:cubicBezTo>
                  <a:pt x="1201057" y="2895006"/>
                  <a:pt x="1361621" y="2820619"/>
                  <a:pt x="1480457" y="2749862"/>
                </a:cubicBezTo>
                <a:cubicBezTo>
                  <a:pt x="1599293" y="2679105"/>
                  <a:pt x="1675493" y="2600184"/>
                  <a:pt x="1741714" y="2543034"/>
                </a:cubicBezTo>
                <a:cubicBezTo>
                  <a:pt x="1807935" y="2485884"/>
                  <a:pt x="1797957" y="2523983"/>
                  <a:pt x="1877786" y="2406962"/>
                </a:cubicBezTo>
                <a:cubicBezTo>
                  <a:pt x="1957615" y="2289940"/>
                  <a:pt x="2123622" y="2017798"/>
                  <a:pt x="2220686" y="1840905"/>
                </a:cubicBezTo>
                <a:cubicBezTo>
                  <a:pt x="2317750" y="1664012"/>
                  <a:pt x="2372178" y="1512519"/>
                  <a:pt x="2460171" y="1345605"/>
                </a:cubicBezTo>
                <a:cubicBezTo>
                  <a:pt x="2548164" y="1178691"/>
                  <a:pt x="2665186" y="977306"/>
                  <a:pt x="2748643" y="839420"/>
                </a:cubicBezTo>
                <a:cubicBezTo>
                  <a:pt x="2832100" y="701534"/>
                  <a:pt x="2891971" y="608098"/>
                  <a:pt x="2960914" y="518291"/>
                </a:cubicBezTo>
                <a:cubicBezTo>
                  <a:pt x="3029857" y="428484"/>
                  <a:pt x="3104243" y="364077"/>
                  <a:pt x="3162300" y="300577"/>
                </a:cubicBezTo>
                <a:cubicBezTo>
                  <a:pt x="3220357" y="237077"/>
                  <a:pt x="3261179" y="173577"/>
                  <a:pt x="3309257" y="137291"/>
                </a:cubicBezTo>
                <a:cubicBezTo>
                  <a:pt x="3357335" y="101005"/>
                  <a:pt x="3450771" y="82862"/>
                  <a:pt x="3450771" y="82862"/>
                </a:cubicBezTo>
                <a:cubicBezTo>
                  <a:pt x="3508828" y="61091"/>
                  <a:pt x="3612243" y="16641"/>
                  <a:pt x="3657600" y="6662"/>
                </a:cubicBezTo>
                <a:cubicBezTo>
                  <a:pt x="3702957" y="-3317"/>
                  <a:pt x="3663043" y="-5131"/>
                  <a:pt x="3722914" y="22991"/>
                </a:cubicBezTo>
                <a:cubicBezTo>
                  <a:pt x="3782786" y="51112"/>
                  <a:pt x="3948793" y="130034"/>
                  <a:pt x="4016829" y="175391"/>
                </a:cubicBezTo>
                <a:cubicBezTo>
                  <a:pt x="4084865" y="220748"/>
                  <a:pt x="4083958" y="242520"/>
                  <a:pt x="4131129" y="295134"/>
                </a:cubicBezTo>
                <a:cubicBezTo>
                  <a:pt x="4178300" y="347748"/>
                  <a:pt x="4248150" y="430298"/>
                  <a:pt x="4299857" y="491077"/>
                </a:cubicBezTo>
                <a:cubicBezTo>
                  <a:pt x="4351564" y="551855"/>
                  <a:pt x="4376964" y="555484"/>
                  <a:pt x="4441371" y="659805"/>
                </a:cubicBezTo>
                <a:cubicBezTo>
                  <a:pt x="4505778" y="764126"/>
                  <a:pt x="4600121" y="964605"/>
                  <a:pt x="4686300" y="1117005"/>
                </a:cubicBezTo>
                <a:cubicBezTo>
                  <a:pt x="4772479" y="1269405"/>
                  <a:pt x="4879522" y="1448112"/>
                  <a:pt x="4958443" y="1574205"/>
                </a:cubicBezTo>
                <a:cubicBezTo>
                  <a:pt x="5037364" y="1700298"/>
                  <a:pt x="5089979" y="1785569"/>
                  <a:pt x="5159829" y="1873562"/>
                </a:cubicBezTo>
                <a:cubicBezTo>
                  <a:pt x="5229679" y="1961555"/>
                  <a:pt x="5304972" y="2030498"/>
                  <a:pt x="5377543" y="2102162"/>
                </a:cubicBezTo>
                <a:cubicBezTo>
                  <a:pt x="5450114" y="2173826"/>
                  <a:pt x="5512707" y="2240955"/>
                  <a:pt x="5595257" y="2303548"/>
                </a:cubicBezTo>
                <a:cubicBezTo>
                  <a:pt x="5677807" y="2366141"/>
                  <a:pt x="5773057" y="2426013"/>
                  <a:pt x="5872843" y="2477720"/>
                </a:cubicBezTo>
                <a:cubicBezTo>
                  <a:pt x="5972629" y="2529427"/>
                  <a:pt x="6085114" y="2563898"/>
                  <a:pt x="6193971" y="2613791"/>
                </a:cubicBezTo>
                <a:cubicBezTo>
                  <a:pt x="6302828" y="2663684"/>
                  <a:pt x="6398079" y="2709948"/>
                  <a:pt x="6525986" y="2777077"/>
                </a:cubicBezTo>
                <a:cubicBezTo>
                  <a:pt x="6653893" y="2844205"/>
                  <a:pt x="6826250" y="2935826"/>
                  <a:pt x="6961414" y="3016562"/>
                </a:cubicBezTo>
                <a:cubicBezTo>
                  <a:pt x="7096578" y="3097298"/>
                  <a:pt x="7216774" y="3179394"/>
                  <a:pt x="7336971" y="3261491"/>
                </a:cubicBezTo>
              </a:path>
            </a:pathLst>
          </a:custGeom>
          <a:noFill/>
          <a:ln w="38100" cmpd="sng">
            <a:solidFill>
              <a:srgbClr val="0000FF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180742" y="2191286"/>
            <a:ext cx="14366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FF"/>
                </a:solidFill>
                <a:latin typeface="Times New Roman" pitchFamily="18" charset="0"/>
              </a:rPr>
              <a:t>Global policies</a:t>
            </a:r>
            <a:endParaRPr lang="en-US" sz="16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1148443" y="3265844"/>
            <a:ext cx="6841671" cy="1957113"/>
          </a:xfrm>
          <a:custGeom>
            <a:avLst/>
            <a:gdLst>
              <a:gd name="connsiteX0" fmla="*/ 0 w 6841671"/>
              <a:gd name="connsiteY0" fmla="*/ 1695856 h 1957113"/>
              <a:gd name="connsiteX1" fmla="*/ 337457 w 6841671"/>
              <a:gd name="connsiteY1" fmla="*/ 1548899 h 1957113"/>
              <a:gd name="connsiteX2" fmla="*/ 506186 w 6841671"/>
              <a:gd name="connsiteY2" fmla="*/ 1478142 h 1957113"/>
              <a:gd name="connsiteX3" fmla="*/ 740228 w 6841671"/>
              <a:gd name="connsiteY3" fmla="*/ 1336628 h 1957113"/>
              <a:gd name="connsiteX4" fmla="*/ 1012371 w 6841671"/>
              <a:gd name="connsiteY4" fmla="*/ 1167899 h 1957113"/>
              <a:gd name="connsiteX5" fmla="*/ 1246414 w 6841671"/>
              <a:gd name="connsiteY5" fmla="*/ 999171 h 1957113"/>
              <a:gd name="connsiteX6" fmla="*/ 1632857 w 6841671"/>
              <a:gd name="connsiteY6" fmla="*/ 716142 h 1957113"/>
              <a:gd name="connsiteX7" fmla="*/ 2008414 w 6841671"/>
              <a:gd name="connsiteY7" fmla="*/ 454885 h 1957113"/>
              <a:gd name="connsiteX8" fmla="*/ 2226128 w 6841671"/>
              <a:gd name="connsiteY8" fmla="*/ 324256 h 1957113"/>
              <a:gd name="connsiteX9" fmla="*/ 2460171 w 6841671"/>
              <a:gd name="connsiteY9" fmla="*/ 182742 h 1957113"/>
              <a:gd name="connsiteX10" fmla="*/ 2792186 w 6841671"/>
              <a:gd name="connsiteY10" fmla="*/ 57556 h 1957113"/>
              <a:gd name="connsiteX11" fmla="*/ 2928257 w 6841671"/>
              <a:gd name="connsiteY11" fmla="*/ 3128 h 1957113"/>
              <a:gd name="connsiteX12" fmla="*/ 3162300 w 6841671"/>
              <a:gd name="connsiteY12" fmla="*/ 8571 h 1957113"/>
              <a:gd name="connsiteX13" fmla="*/ 3423557 w 6841671"/>
              <a:gd name="connsiteY13" fmla="*/ 24899 h 1957113"/>
              <a:gd name="connsiteX14" fmla="*/ 3684814 w 6841671"/>
              <a:gd name="connsiteY14" fmla="*/ 117428 h 1957113"/>
              <a:gd name="connsiteX15" fmla="*/ 3967843 w 6841671"/>
              <a:gd name="connsiteY15" fmla="*/ 237171 h 1957113"/>
              <a:gd name="connsiteX16" fmla="*/ 4218214 w 6841671"/>
              <a:gd name="connsiteY16" fmla="*/ 367799 h 1957113"/>
              <a:gd name="connsiteX17" fmla="*/ 4408714 w 6841671"/>
              <a:gd name="connsiteY17" fmla="*/ 476656 h 1957113"/>
              <a:gd name="connsiteX18" fmla="*/ 4686300 w 6841671"/>
              <a:gd name="connsiteY18" fmla="*/ 683485 h 1957113"/>
              <a:gd name="connsiteX19" fmla="*/ 4985657 w 6841671"/>
              <a:gd name="connsiteY19" fmla="*/ 912085 h 1957113"/>
              <a:gd name="connsiteX20" fmla="*/ 5350328 w 6841671"/>
              <a:gd name="connsiteY20" fmla="*/ 1184228 h 1957113"/>
              <a:gd name="connsiteX21" fmla="*/ 5644243 w 6841671"/>
              <a:gd name="connsiteY21" fmla="*/ 1401942 h 1957113"/>
              <a:gd name="connsiteX22" fmla="*/ 6008914 w 6841671"/>
              <a:gd name="connsiteY22" fmla="*/ 1603328 h 1957113"/>
              <a:gd name="connsiteX23" fmla="*/ 6313714 w 6841671"/>
              <a:gd name="connsiteY23" fmla="*/ 1772056 h 1957113"/>
              <a:gd name="connsiteX24" fmla="*/ 6623957 w 6841671"/>
              <a:gd name="connsiteY24" fmla="*/ 1880913 h 1957113"/>
              <a:gd name="connsiteX25" fmla="*/ 6841671 w 6841671"/>
              <a:gd name="connsiteY25" fmla="*/ 1957113 h 1957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6841671" h="1957113">
                <a:moveTo>
                  <a:pt x="0" y="1695856"/>
                </a:moveTo>
                <a:lnTo>
                  <a:pt x="337457" y="1548899"/>
                </a:lnTo>
                <a:cubicBezTo>
                  <a:pt x="421821" y="1512613"/>
                  <a:pt x="439058" y="1513520"/>
                  <a:pt x="506186" y="1478142"/>
                </a:cubicBezTo>
                <a:cubicBezTo>
                  <a:pt x="573314" y="1442764"/>
                  <a:pt x="740228" y="1336628"/>
                  <a:pt x="740228" y="1336628"/>
                </a:cubicBezTo>
                <a:cubicBezTo>
                  <a:pt x="824592" y="1284921"/>
                  <a:pt x="928007" y="1224142"/>
                  <a:pt x="1012371" y="1167899"/>
                </a:cubicBezTo>
                <a:cubicBezTo>
                  <a:pt x="1096735" y="1111656"/>
                  <a:pt x="1246414" y="999171"/>
                  <a:pt x="1246414" y="999171"/>
                </a:cubicBezTo>
                <a:lnTo>
                  <a:pt x="1632857" y="716142"/>
                </a:lnTo>
                <a:cubicBezTo>
                  <a:pt x="1759857" y="625428"/>
                  <a:pt x="1909536" y="520199"/>
                  <a:pt x="2008414" y="454885"/>
                </a:cubicBezTo>
                <a:cubicBezTo>
                  <a:pt x="2107293" y="389571"/>
                  <a:pt x="2226128" y="324256"/>
                  <a:pt x="2226128" y="324256"/>
                </a:cubicBezTo>
                <a:cubicBezTo>
                  <a:pt x="2301421" y="278899"/>
                  <a:pt x="2365828" y="227192"/>
                  <a:pt x="2460171" y="182742"/>
                </a:cubicBezTo>
                <a:cubicBezTo>
                  <a:pt x="2554514" y="138292"/>
                  <a:pt x="2714172" y="87492"/>
                  <a:pt x="2792186" y="57556"/>
                </a:cubicBezTo>
                <a:cubicBezTo>
                  <a:pt x="2870200" y="27620"/>
                  <a:pt x="2866571" y="11292"/>
                  <a:pt x="2928257" y="3128"/>
                </a:cubicBezTo>
                <a:cubicBezTo>
                  <a:pt x="2989943" y="-5036"/>
                  <a:pt x="3079750" y="4942"/>
                  <a:pt x="3162300" y="8571"/>
                </a:cubicBezTo>
                <a:cubicBezTo>
                  <a:pt x="3244850" y="12199"/>
                  <a:pt x="3336471" y="6756"/>
                  <a:pt x="3423557" y="24899"/>
                </a:cubicBezTo>
                <a:cubicBezTo>
                  <a:pt x="3510643" y="43042"/>
                  <a:pt x="3594100" y="82049"/>
                  <a:pt x="3684814" y="117428"/>
                </a:cubicBezTo>
                <a:cubicBezTo>
                  <a:pt x="3775528" y="152807"/>
                  <a:pt x="3878943" y="195443"/>
                  <a:pt x="3967843" y="237171"/>
                </a:cubicBezTo>
                <a:cubicBezTo>
                  <a:pt x="4056743" y="278899"/>
                  <a:pt x="4144736" y="327885"/>
                  <a:pt x="4218214" y="367799"/>
                </a:cubicBezTo>
                <a:cubicBezTo>
                  <a:pt x="4291692" y="407713"/>
                  <a:pt x="4330700" y="424042"/>
                  <a:pt x="4408714" y="476656"/>
                </a:cubicBezTo>
                <a:cubicBezTo>
                  <a:pt x="4486728" y="529270"/>
                  <a:pt x="4686300" y="683485"/>
                  <a:pt x="4686300" y="683485"/>
                </a:cubicBezTo>
                <a:lnTo>
                  <a:pt x="4985657" y="912085"/>
                </a:lnTo>
                <a:lnTo>
                  <a:pt x="5350328" y="1184228"/>
                </a:lnTo>
                <a:cubicBezTo>
                  <a:pt x="5460092" y="1265871"/>
                  <a:pt x="5534479" y="1332092"/>
                  <a:pt x="5644243" y="1401942"/>
                </a:cubicBezTo>
                <a:cubicBezTo>
                  <a:pt x="5754007" y="1471792"/>
                  <a:pt x="6008914" y="1603328"/>
                  <a:pt x="6008914" y="1603328"/>
                </a:cubicBezTo>
                <a:cubicBezTo>
                  <a:pt x="6120493" y="1665014"/>
                  <a:pt x="6211207" y="1725792"/>
                  <a:pt x="6313714" y="1772056"/>
                </a:cubicBezTo>
                <a:cubicBezTo>
                  <a:pt x="6416221" y="1818320"/>
                  <a:pt x="6623957" y="1880913"/>
                  <a:pt x="6623957" y="1880913"/>
                </a:cubicBezTo>
                <a:lnTo>
                  <a:pt x="6841671" y="1957113"/>
                </a:lnTo>
              </a:path>
            </a:pathLst>
          </a:custGeom>
          <a:noFill/>
          <a:ln w="38100" cmpd="sng">
            <a:solidFill>
              <a:srgbClr val="FF0000"/>
            </a:solidFill>
            <a:prstDash val="sysDash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939308" y="4157246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FF0000"/>
                </a:solidFill>
                <a:latin typeface="Times New Roman" pitchFamily="18" charset="0"/>
              </a:rPr>
              <a:t>Partial policies</a:t>
            </a:r>
            <a:endParaRPr lang="en-US" sz="16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28600" y="762000"/>
            <a:ext cx="7162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11.5a WTO disputes and per cent change in volumes and prices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410245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822960" y="5986046"/>
            <a:ext cx="745236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" name="Straight Connector 2"/>
          <p:cNvCxnSpPr/>
          <p:nvPr/>
        </p:nvCxnSpPr>
        <p:spPr bwMode="auto">
          <a:xfrm>
            <a:off x="822960" y="1642646"/>
            <a:ext cx="0" cy="4343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" name="Straight Connector 3"/>
          <p:cNvCxnSpPr/>
          <p:nvPr/>
        </p:nvCxnSpPr>
        <p:spPr bwMode="auto">
          <a:xfrm>
            <a:off x="4572000" y="1642646"/>
            <a:ext cx="0" cy="43434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66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Straight Connector 4"/>
          <p:cNvCxnSpPr/>
          <p:nvPr/>
        </p:nvCxnSpPr>
        <p:spPr bwMode="auto">
          <a:xfrm>
            <a:off x="914400" y="5894606"/>
            <a:ext cx="0" cy="914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Straight Connector 5"/>
          <p:cNvCxnSpPr/>
          <p:nvPr/>
        </p:nvCxnSpPr>
        <p:spPr bwMode="auto">
          <a:xfrm>
            <a:off x="2103910" y="5900321"/>
            <a:ext cx="0" cy="914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Connector 6"/>
          <p:cNvCxnSpPr/>
          <p:nvPr/>
        </p:nvCxnSpPr>
        <p:spPr bwMode="auto">
          <a:xfrm>
            <a:off x="3339139" y="5894606"/>
            <a:ext cx="0" cy="914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Connector 7"/>
          <p:cNvCxnSpPr/>
          <p:nvPr/>
        </p:nvCxnSpPr>
        <p:spPr bwMode="auto">
          <a:xfrm>
            <a:off x="5784811" y="5888891"/>
            <a:ext cx="0" cy="914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Connector 8"/>
          <p:cNvCxnSpPr/>
          <p:nvPr/>
        </p:nvCxnSpPr>
        <p:spPr bwMode="auto">
          <a:xfrm>
            <a:off x="7016789" y="5894606"/>
            <a:ext cx="0" cy="914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Connector 9"/>
          <p:cNvCxnSpPr/>
          <p:nvPr/>
        </p:nvCxnSpPr>
        <p:spPr bwMode="auto">
          <a:xfrm>
            <a:off x="8217555" y="5894606"/>
            <a:ext cx="0" cy="914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Box 10"/>
          <p:cNvSpPr txBox="1"/>
          <p:nvPr/>
        </p:nvSpPr>
        <p:spPr>
          <a:xfrm>
            <a:off x="4421901" y="6000601"/>
            <a:ext cx="2872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77840" y="5986046"/>
            <a:ext cx="3898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20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33909" y="5986046"/>
            <a:ext cx="3898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Times New Roman" pitchFamily="18" charset="0"/>
              </a:rPr>
              <a:t>4</a:t>
            </a: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022629" y="5986046"/>
            <a:ext cx="3898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Times New Roman" pitchFamily="18" charset="0"/>
              </a:rPr>
              <a:t>6</a:t>
            </a: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5800" y="5986046"/>
            <a:ext cx="4587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-60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874520" y="5986046"/>
            <a:ext cx="4587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-40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108960" y="5991761"/>
            <a:ext cx="4587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-20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953611" y="6214646"/>
            <a:ext cx="32367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percent change in prices / unit values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8263" y="2313509"/>
            <a:ext cx="430887" cy="687047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density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735588" y="3467325"/>
            <a:ext cx="14366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FF"/>
                </a:solidFill>
                <a:latin typeface="Times New Roman" pitchFamily="18" charset="0"/>
              </a:rPr>
              <a:t>Global policies</a:t>
            </a:r>
            <a:endParaRPr lang="en-US" sz="16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486400" y="1962686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FF0000"/>
                </a:solidFill>
                <a:latin typeface="Times New Roman" pitchFamily="18" charset="0"/>
              </a:rPr>
              <a:t>Partial policies</a:t>
            </a:r>
            <a:endParaRPr lang="en-US" sz="16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914400" y="2198227"/>
            <a:ext cx="7296281" cy="3570739"/>
          </a:xfrm>
          <a:custGeom>
            <a:avLst/>
            <a:gdLst>
              <a:gd name="connsiteX0" fmla="*/ 0 w 7296281"/>
              <a:gd name="connsiteY0" fmla="*/ 3537147 h 3570739"/>
              <a:gd name="connsiteX1" fmla="*/ 233330 w 7296281"/>
              <a:gd name="connsiteY1" fmla="*/ 3448860 h 3570739"/>
              <a:gd name="connsiteX2" fmla="*/ 416210 w 7296281"/>
              <a:gd name="connsiteY2" fmla="*/ 3392105 h 3570739"/>
              <a:gd name="connsiteX3" fmla="*/ 605396 w 7296281"/>
              <a:gd name="connsiteY3" fmla="*/ 3253368 h 3570739"/>
              <a:gd name="connsiteX4" fmla="*/ 826113 w 7296281"/>
              <a:gd name="connsiteY4" fmla="*/ 3051569 h 3570739"/>
              <a:gd name="connsiteX5" fmla="*/ 1027912 w 7296281"/>
              <a:gd name="connsiteY5" fmla="*/ 2799321 h 3570739"/>
              <a:gd name="connsiteX6" fmla="*/ 1444121 w 7296281"/>
              <a:gd name="connsiteY6" fmla="*/ 2326356 h 3570739"/>
              <a:gd name="connsiteX7" fmla="*/ 1784657 w 7296281"/>
              <a:gd name="connsiteY7" fmla="*/ 1903840 h 3570739"/>
              <a:gd name="connsiteX8" fmla="*/ 2017986 w 7296281"/>
              <a:gd name="connsiteY8" fmla="*/ 1544386 h 3570739"/>
              <a:gd name="connsiteX9" fmla="*/ 2263928 w 7296281"/>
              <a:gd name="connsiteY9" fmla="*/ 1273219 h 3570739"/>
              <a:gd name="connsiteX10" fmla="*/ 2610770 w 7296281"/>
              <a:gd name="connsiteY10" fmla="*/ 951602 h 3570739"/>
              <a:gd name="connsiteX11" fmla="*/ 2900855 w 7296281"/>
              <a:gd name="connsiteY11" fmla="*/ 636292 h 3570739"/>
              <a:gd name="connsiteX12" fmla="*/ 3090041 w 7296281"/>
              <a:gd name="connsiteY12" fmla="*/ 459718 h 3570739"/>
              <a:gd name="connsiteX13" fmla="*/ 3235084 w 7296281"/>
              <a:gd name="connsiteY13" fmla="*/ 320982 h 3570739"/>
              <a:gd name="connsiteX14" fmla="*/ 3348596 w 7296281"/>
              <a:gd name="connsiteY14" fmla="*/ 226389 h 3570739"/>
              <a:gd name="connsiteX15" fmla="*/ 3424270 w 7296281"/>
              <a:gd name="connsiteY15" fmla="*/ 175939 h 3570739"/>
              <a:gd name="connsiteX16" fmla="*/ 3670212 w 7296281"/>
              <a:gd name="connsiteY16" fmla="*/ 75040 h 3570739"/>
              <a:gd name="connsiteX17" fmla="*/ 3872011 w 7296281"/>
              <a:gd name="connsiteY17" fmla="*/ 11978 h 3570739"/>
              <a:gd name="connsiteX18" fmla="*/ 3960298 w 7296281"/>
              <a:gd name="connsiteY18" fmla="*/ 5671 h 3570739"/>
              <a:gd name="connsiteX19" fmla="*/ 4168403 w 7296281"/>
              <a:gd name="connsiteY19" fmla="*/ 75040 h 3570739"/>
              <a:gd name="connsiteX20" fmla="*/ 4225159 w 7296281"/>
              <a:gd name="connsiteY20" fmla="*/ 119183 h 3570739"/>
              <a:gd name="connsiteX21" fmla="*/ 4319752 w 7296281"/>
              <a:gd name="connsiteY21" fmla="*/ 207470 h 3570739"/>
              <a:gd name="connsiteX22" fmla="*/ 4496326 w 7296281"/>
              <a:gd name="connsiteY22" fmla="*/ 390350 h 3570739"/>
              <a:gd name="connsiteX23" fmla="*/ 4578306 w 7296281"/>
              <a:gd name="connsiteY23" fmla="*/ 522780 h 3570739"/>
              <a:gd name="connsiteX24" fmla="*/ 4786411 w 7296281"/>
              <a:gd name="connsiteY24" fmla="*/ 787641 h 3570739"/>
              <a:gd name="connsiteX25" fmla="*/ 4937760 w 7296281"/>
              <a:gd name="connsiteY25" fmla="*/ 1008358 h 3570739"/>
              <a:gd name="connsiteX26" fmla="*/ 5038659 w 7296281"/>
              <a:gd name="connsiteY26" fmla="*/ 1128176 h 3570739"/>
              <a:gd name="connsiteX27" fmla="*/ 5089109 w 7296281"/>
              <a:gd name="connsiteY27" fmla="*/ 1222769 h 3570739"/>
              <a:gd name="connsiteX28" fmla="*/ 5240458 w 7296281"/>
              <a:gd name="connsiteY28" fmla="*/ 1512855 h 3570739"/>
              <a:gd name="connsiteX29" fmla="*/ 5417032 w 7296281"/>
              <a:gd name="connsiteY29" fmla="*/ 1866002 h 3570739"/>
              <a:gd name="connsiteX30" fmla="*/ 5656668 w 7296281"/>
              <a:gd name="connsiteY30" fmla="*/ 2345274 h 3570739"/>
              <a:gd name="connsiteX31" fmla="*/ 5896303 w 7296281"/>
              <a:gd name="connsiteY31" fmla="*/ 2729953 h 3570739"/>
              <a:gd name="connsiteX32" fmla="*/ 6053959 w 7296281"/>
              <a:gd name="connsiteY32" fmla="*/ 2944364 h 3570739"/>
              <a:gd name="connsiteX33" fmla="*/ 6117021 w 7296281"/>
              <a:gd name="connsiteY33" fmla="*/ 3013732 h 3570739"/>
              <a:gd name="connsiteX34" fmla="*/ 6236839 w 7296281"/>
              <a:gd name="connsiteY34" fmla="*/ 3095713 h 3570739"/>
              <a:gd name="connsiteX35" fmla="*/ 6501699 w 7296281"/>
              <a:gd name="connsiteY35" fmla="*/ 3278593 h 3570739"/>
              <a:gd name="connsiteX36" fmla="*/ 6810703 w 7296281"/>
              <a:gd name="connsiteY36" fmla="*/ 3442554 h 3570739"/>
              <a:gd name="connsiteX37" fmla="*/ 7044033 w 7296281"/>
              <a:gd name="connsiteY37" fmla="*/ 3530841 h 3570739"/>
              <a:gd name="connsiteX38" fmla="*/ 7182770 w 7296281"/>
              <a:gd name="connsiteY38" fmla="*/ 3568678 h 3570739"/>
              <a:gd name="connsiteX39" fmla="*/ 7296281 w 7296281"/>
              <a:gd name="connsiteY39" fmla="*/ 3562372 h 3570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7296281" h="3570739">
                <a:moveTo>
                  <a:pt x="0" y="3537147"/>
                </a:moveTo>
                <a:cubicBezTo>
                  <a:pt x="81981" y="3505090"/>
                  <a:pt x="163962" y="3473034"/>
                  <a:pt x="233330" y="3448860"/>
                </a:cubicBezTo>
                <a:cubicBezTo>
                  <a:pt x="302698" y="3424686"/>
                  <a:pt x="354199" y="3424687"/>
                  <a:pt x="416210" y="3392105"/>
                </a:cubicBezTo>
                <a:cubicBezTo>
                  <a:pt x="478221" y="3359523"/>
                  <a:pt x="537079" y="3310124"/>
                  <a:pt x="605396" y="3253368"/>
                </a:cubicBezTo>
                <a:cubicBezTo>
                  <a:pt x="673713" y="3196612"/>
                  <a:pt x="755694" y="3127243"/>
                  <a:pt x="826113" y="3051569"/>
                </a:cubicBezTo>
                <a:cubicBezTo>
                  <a:pt x="896532" y="2975895"/>
                  <a:pt x="924911" y="2920190"/>
                  <a:pt x="1027912" y="2799321"/>
                </a:cubicBezTo>
                <a:cubicBezTo>
                  <a:pt x="1130913" y="2678452"/>
                  <a:pt x="1317997" y="2475603"/>
                  <a:pt x="1444121" y="2326356"/>
                </a:cubicBezTo>
                <a:cubicBezTo>
                  <a:pt x="1570245" y="2177109"/>
                  <a:pt x="1689013" y="2034168"/>
                  <a:pt x="1784657" y="1903840"/>
                </a:cubicBezTo>
                <a:cubicBezTo>
                  <a:pt x="1880301" y="1773512"/>
                  <a:pt x="1938108" y="1649489"/>
                  <a:pt x="2017986" y="1544386"/>
                </a:cubicBezTo>
                <a:cubicBezTo>
                  <a:pt x="2097865" y="1439282"/>
                  <a:pt x="2165131" y="1372016"/>
                  <a:pt x="2263928" y="1273219"/>
                </a:cubicBezTo>
                <a:cubicBezTo>
                  <a:pt x="2362725" y="1174422"/>
                  <a:pt x="2504616" y="1057756"/>
                  <a:pt x="2610770" y="951602"/>
                </a:cubicBezTo>
                <a:cubicBezTo>
                  <a:pt x="2716924" y="845448"/>
                  <a:pt x="2820977" y="718273"/>
                  <a:pt x="2900855" y="636292"/>
                </a:cubicBezTo>
                <a:cubicBezTo>
                  <a:pt x="2980734" y="554311"/>
                  <a:pt x="3034336" y="512269"/>
                  <a:pt x="3090041" y="459718"/>
                </a:cubicBezTo>
                <a:cubicBezTo>
                  <a:pt x="3145746" y="407167"/>
                  <a:pt x="3191992" y="359870"/>
                  <a:pt x="3235084" y="320982"/>
                </a:cubicBezTo>
                <a:cubicBezTo>
                  <a:pt x="3278176" y="282094"/>
                  <a:pt x="3317065" y="250563"/>
                  <a:pt x="3348596" y="226389"/>
                </a:cubicBezTo>
                <a:cubicBezTo>
                  <a:pt x="3380127" y="202215"/>
                  <a:pt x="3370667" y="201164"/>
                  <a:pt x="3424270" y="175939"/>
                </a:cubicBezTo>
                <a:cubicBezTo>
                  <a:pt x="3477873" y="150714"/>
                  <a:pt x="3595589" y="102367"/>
                  <a:pt x="3670212" y="75040"/>
                </a:cubicBezTo>
                <a:cubicBezTo>
                  <a:pt x="3744835" y="47713"/>
                  <a:pt x="3823663" y="23539"/>
                  <a:pt x="3872011" y="11978"/>
                </a:cubicBezTo>
                <a:cubicBezTo>
                  <a:pt x="3920359" y="417"/>
                  <a:pt x="3910899" y="-4839"/>
                  <a:pt x="3960298" y="5671"/>
                </a:cubicBezTo>
                <a:cubicBezTo>
                  <a:pt x="4009697" y="16181"/>
                  <a:pt x="4124260" y="56121"/>
                  <a:pt x="4168403" y="75040"/>
                </a:cubicBezTo>
                <a:cubicBezTo>
                  <a:pt x="4212547" y="93959"/>
                  <a:pt x="4199934" y="97111"/>
                  <a:pt x="4225159" y="119183"/>
                </a:cubicBezTo>
                <a:cubicBezTo>
                  <a:pt x="4250384" y="141255"/>
                  <a:pt x="4274558" y="162276"/>
                  <a:pt x="4319752" y="207470"/>
                </a:cubicBezTo>
                <a:cubicBezTo>
                  <a:pt x="4364946" y="252664"/>
                  <a:pt x="4453234" y="337798"/>
                  <a:pt x="4496326" y="390350"/>
                </a:cubicBezTo>
                <a:cubicBezTo>
                  <a:pt x="4539418" y="442902"/>
                  <a:pt x="4529959" y="456565"/>
                  <a:pt x="4578306" y="522780"/>
                </a:cubicBezTo>
                <a:cubicBezTo>
                  <a:pt x="4626654" y="588995"/>
                  <a:pt x="4726502" y="706711"/>
                  <a:pt x="4786411" y="787641"/>
                </a:cubicBezTo>
                <a:cubicBezTo>
                  <a:pt x="4846320" y="868571"/>
                  <a:pt x="4895719" y="951602"/>
                  <a:pt x="4937760" y="1008358"/>
                </a:cubicBezTo>
                <a:cubicBezTo>
                  <a:pt x="4979801" y="1065114"/>
                  <a:pt x="5013434" y="1092441"/>
                  <a:pt x="5038659" y="1128176"/>
                </a:cubicBezTo>
                <a:cubicBezTo>
                  <a:pt x="5063884" y="1163911"/>
                  <a:pt x="5055476" y="1158656"/>
                  <a:pt x="5089109" y="1222769"/>
                </a:cubicBezTo>
                <a:cubicBezTo>
                  <a:pt x="5122742" y="1286882"/>
                  <a:pt x="5185804" y="1405650"/>
                  <a:pt x="5240458" y="1512855"/>
                </a:cubicBezTo>
                <a:cubicBezTo>
                  <a:pt x="5295112" y="1620060"/>
                  <a:pt x="5417032" y="1866002"/>
                  <a:pt x="5417032" y="1866002"/>
                </a:cubicBezTo>
                <a:cubicBezTo>
                  <a:pt x="5486400" y="2004738"/>
                  <a:pt x="5576790" y="2201282"/>
                  <a:pt x="5656668" y="2345274"/>
                </a:cubicBezTo>
                <a:cubicBezTo>
                  <a:pt x="5736546" y="2489266"/>
                  <a:pt x="5830088" y="2630105"/>
                  <a:pt x="5896303" y="2729953"/>
                </a:cubicBezTo>
                <a:cubicBezTo>
                  <a:pt x="5962518" y="2829801"/>
                  <a:pt x="6017173" y="2897067"/>
                  <a:pt x="6053959" y="2944364"/>
                </a:cubicBezTo>
                <a:cubicBezTo>
                  <a:pt x="6090745" y="2991660"/>
                  <a:pt x="6086541" y="2988507"/>
                  <a:pt x="6117021" y="3013732"/>
                </a:cubicBezTo>
                <a:cubicBezTo>
                  <a:pt x="6147501" y="3038957"/>
                  <a:pt x="6236839" y="3095713"/>
                  <a:pt x="6236839" y="3095713"/>
                </a:cubicBezTo>
                <a:cubicBezTo>
                  <a:pt x="6300952" y="3139856"/>
                  <a:pt x="6406055" y="3220786"/>
                  <a:pt x="6501699" y="3278593"/>
                </a:cubicBezTo>
                <a:cubicBezTo>
                  <a:pt x="6597343" y="3336400"/>
                  <a:pt x="6720314" y="3400513"/>
                  <a:pt x="6810703" y="3442554"/>
                </a:cubicBezTo>
                <a:cubicBezTo>
                  <a:pt x="6901092" y="3484595"/>
                  <a:pt x="6982022" y="3509820"/>
                  <a:pt x="7044033" y="3530841"/>
                </a:cubicBezTo>
                <a:cubicBezTo>
                  <a:pt x="7106044" y="3551862"/>
                  <a:pt x="7140729" y="3563423"/>
                  <a:pt x="7182770" y="3568678"/>
                </a:cubicBezTo>
                <a:cubicBezTo>
                  <a:pt x="7224811" y="3573933"/>
                  <a:pt x="7260546" y="3568152"/>
                  <a:pt x="7296281" y="3562372"/>
                </a:cubicBezTo>
              </a:path>
            </a:pathLst>
          </a:custGeom>
          <a:noFill/>
          <a:ln w="38100" cmpd="sng">
            <a:solidFill>
              <a:srgbClr val="0000FF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914400" y="2186951"/>
            <a:ext cx="7308894" cy="3668241"/>
          </a:xfrm>
          <a:custGeom>
            <a:avLst/>
            <a:gdLst>
              <a:gd name="connsiteX0" fmla="*/ 0 w 7308894"/>
              <a:gd name="connsiteY0" fmla="*/ 3668241 h 3668241"/>
              <a:gd name="connsiteX1" fmla="*/ 220717 w 7308894"/>
              <a:gd name="connsiteY1" fmla="*/ 3649323 h 3668241"/>
              <a:gd name="connsiteX2" fmla="*/ 397291 w 7308894"/>
              <a:gd name="connsiteY2" fmla="*/ 3579954 h 3668241"/>
              <a:gd name="connsiteX3" fmla="*/ 706295 w 7308894"/>
              <a:gd name="connsiteY3" fmla="*/ 3434912 h 3668241"/>
              <a:gd name="connsiteX4" fmla="*/ 813501 w 7308894"/>
              <a:gd name="connsiteY4" fmla="*/ 3384462 h 3668241"/>
              <a:gd name="connsiteX5" fmla="*/ 958543 w 7308894"/>
              <a:gd name="connsiteY5" fmla="*/ 3277256 h 3668241"/>
              <a:gd name="connsiteX6" fmla="*/ 1053137 w 7308894"/>
              <a:gd name="connsiteY6" fmla="*/ 3176357 h 3668241"/>
              <a:gd name="connsiteX7" fmla="*/ 1229710 w 7308894"/>
              <a:gd name="connsiteY7" fmla="*/ 2955640 h 3668241"/>
              <a:gd name="connsiteX8" fmla="*/ 1387366 w 7308894"/>
              <a:gd name="connsiteY8" fmla="*/ 2690779 h 3668241"/>
              <a:gd name="connsiteX9" fmla="*/ 1551327 w 7308894"/>
              <a:gd name="connsiteY9" fmla="*/ 2407000 h 3668241"/>
              <a:gd name="connsiteX10" fmla="*/ 1809881 w 7308894"/>
              <a:gd name="connsiteY10" fmla="*/ 1990790 h 3668241"/>
              <a:gd name="connsiteX11" fmla="*/ 2030599 w 7308894"/>
              <a:gd name="connsiteY11" fmla="*/ 1606112 h 3668241"/>
              <a:gd name="connsiteX12" fmla="*/ 2352215 w 7308894"/>
              <a:gd name="connsiteY12" fmla="*/ 1145758 h 3668241"/>
              <a:gd name="connsiteX13" fmla="*/ 2560320 w 7308894"/>
              <a:gd name="connsiteY13" fmla="*/ 899816 h 3668241"/>
              <a:gd name="connsiteX14" fmla="*/ 2692750 w 7308894"/>
              <a:gd name="connsiteY14" fmla="*/ 761080 h 3668241"/>
              <a:gd name="connsiteX15" fmla="*/ 2806262 w 7308894"/>
              <a:gd name="connsiteY15" fmla="*/ 704324 h 3668241"/>
              <a:gd name="connsiteX16" fmla="*/ 3039592 w 7308894"/>
              <a:gd name="connsiteY16" fmla="*/ 584506 h 3668241"/>
              <a:gd name="connsiteX17" fmla="*/ 3197247 w 7308894"/>
              <a:gd name="connsiteY17" fmla="*/ 489913 h 3668241"/>
              <a:gd name="connsiteX18" fmla="*/ 3348596 w 7308894"/>
              <a:gd name="connsiteY18" fmla="*/ 489913 h 3668241"/>
              <a:gd name="connsiteX19" fmla="*/ 3512557 w 7308894"/>
              <a:gd name="connsiteY19" fmla="*/ 502525 h 3668241"/>
              <a:gd name="connsiteX20" fmla="*/ 3733274 w 7308894"/>
              <a:gd name="connsiteY20" fmla="*/ 445769 h 3668241"/>
              <a:gd name="connsiteX21" fmla="*/ 3859399 w 7308894"/>
              <a:gd name="connsiteY21" fmla="*/ 357483 h 3668241"/>
              <a:gd name="connsiteX22" fmla="*/ 4010748 w 7308894"/>
              <a:gd name="connsiteY22" fmla="*/ 231358 h 3668241"/>
              <a:gd name="connsiteX23" fmla="*/ 4155790 w 7308894"/>
              <a:gd name="connsiteY23" fmla="*/ 117847 h 3668241"/>
              <a:gd name="connsiteX24" fmla="*/ 4256690 w 7308894"/>
              <a:gd name="connsiteY24" fmla="*/ 23254 h 3668241"/>
              <a:gd name="connsiteX25" fmla="*/ 4313446 w 7308894"/>
              <a:gd name="connsiteY25" fmla="*/ 4335 h 3668241"/>
              <a:gd name="connsiteX26" fmla="*/ 4439570 w 7308894"/>
              <a:gd name="connsiteY26" fmla="*/ 10641 h 3668241"/>
              <a:gd name="connsiteX27" fmla="*/ 4553081 w 7308894"/>
              <a:gd name="connsiteY27" fmla="*/ 4335 h 3668241"/>
              <a:gd name="connsiteX28" fmla="*/ 4691818 w 7308894"/>
              <a:gd name="connsiteY28" fmla="*/ 86316 h 3668241"/>
              <a:gd name="connsiteX29" fmla="*/ 4830554 w 7308894"/>
              <a:gd name="connsiteY29" fmla="*/ 168296 h 3668241"/>
              <a:gd name="connsiteX30" fmla="*/ 4925148 w 7308894"/>
              <a:gd name="connsiteY30" fmla="*/ 307033 h 3668241"/>
              <a:gd name="connsiteX31" fmla="*/ 5101721 w 7308894"/>
              <a:gd name="connsiteY31" fmla="*/ 534056 h 3668241"/>
              <a:gd name="connsiteX32" fmla="*/ 5265683 w 7308894"/>
              <a:gd name="connsiteY32" fmla="*/ 830448 h 3668241"/>
              <a:gd name="connsiteX33" fmla="*/ 5467481 w 7308894"/>
              <a:gd name="connsiteY33" fmla="*/ 1215127 h 3668241"/>
              <a:gd name="connsiteX34" fmla="*/ 5675586 w 7308894"/>
              <a:gd name="connsiteY34" fmla="*/ 1694398 h 3668241"/>
              <a:gd name="connsiteX35" fmla="*/ 6009815 w 7308894"/>
              <a:gd name="connsiteY35" fmla="*/ 2388081 h 3668241"/>
              <a:gd name="connsiteX36" fmla="*/ 6173777 w 7308894"/>
              <a:gd name="connsiteY36" fmla="*/ 2753841 h 3668241"/>
              <a:gd name="connsiteX37" fmla="*/ 6362963 w 7308894"/>
              <a:gd name="connsiteY37" fmla="*/ 3025008 h 3668241"/>
              <a:gd name="connsiteX38" fmla="*/ 6444943 w 7308894"/>
              <a:gd name="connsiteY38" fmla="*/ 3144826 h 3668241"/>
              <a:gd name="connsiteX39" fmla="*/ 6697192 w 7308894"/>
              <a:gd name="connsiteY39" fmla="*/ 3296175 h 3668241"/>
              <a:gd name="connsiteX40" fmla="*/ 6936828 w 7308894"/>
              <a:gd name="connsiteY40" fmla="*/ 3371849 h 3668241"/>
              <a:gd name="connsiteX41" fmla="*/ 7195382 w 7308894"/>
              <a:gd name="connsiteY41" fmla="*/ 3466443 h 3668241"/>
              <a:gd name="connsiteX42" fmla="*/ 7308894 w 7308894"/>
              <a:gd name="connsiteY42" fmla="*/ 3479055 h 36682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7308894" h="3668241">
                <a:moveTo>
                  <a:pt x="0" y="3668241"/>
                </a:moveTo>
                <a:cubicBezTo>
                  <a:pt x="77251" y="3666139"/>
                  <a:pt x="154502" y="3664037"/>
                  <a:pt x="220717" y="3649323"/>
                </a:cubicBezTo>
                <a:cubicBezTo>
                  <a:pt x="286932" y="3634609"/>
                  <a:pt x="316361" y="3615689"/>
                  <a:pt x="397291" y="3579954"/>
                </a:cubicBezTo>
                <a:cubicBezTo>
                  <a:pt x="478221" y="3544219"/>
                  <a:pt x="706295" y="3434912"/>
                  <a:pt x="706295" y="3434912"/>
                </a:cubicBezTo>
                <a:cubicBezTo>
                  <a:pt x="775663" y="3402330"/>
                  <a:pt x="771460" y="3410738"/>
                  <a:pt x="813501" y="3384462"/>
                </a:cubicBezTo>
                <a:cubicBezTo>
                  <a:pt x="855542" y="3358186"/>
                  <a:pt x="918604" y="3311940"/>
                  <a:pt x="958543" y="3277256"/>
                </a:cubicBezTo>
                <a:cubicBezTo>
                  <a:pt x="998482" y="3242572"/>
                  <a:pt x="1007943" y="3229960"/>
                  <a:pt x="1053137" y="3176357"/>
                </a:cubicBezTo>
                <a:cubicBezTo>
                  <a:pt x="1098331" y="3122754"/>
                  <a:pt x="1174005" y="3036570"/>
                  <a:pt x="1229710" y="2955640"/>
                </a:cubicBezTo>
                <a:cubicBezTo>
                  <a:pt x="1285415" y="2874710"/>
                  <a:pt x="1333763" y="2782219"/>
                  <a:pt x="1387366" y="2690779"/>
                </a:cubicBezTo>
                <a:cubicBezTo>
                  <a:pt x="1440969" y="2599339"/>
                  <a:pt x="1480908" y="2523665"/>
                  <a:pt x="1551327" y="2407000"/>
                </a:cubicBezTo>
                <a:cubicBezTo>
                  <a:pt x="1621746" y="2290335"/>
                  <a:pt x="1730002" y="2124271"/>
                  <a:pt x="1809881" y="1990790"/>
                </a:cubicBezTo>
                <a:cubicBezTo>
                  <a:pt x="1889760" y="1857309"/>
                  <a:pt x="1940210" y="1746951"/>
                  <a:pt x="2030599" y="1606112"/>
                </a:cubicBezTo>
                <a:cubicBezTo>
                  <a:pt x="2120988" y="1465273"/>
                  <a:pt x="2263928" y="1263474"/>
                  <a:pt x="2352215" y="1145758"/>
                </a:cubicBezTo>
                <a:cubicBezTo>
                  <a:pt x="2440502" y="1028042"/>
                  <a:pt x="2503564" y="963929"/>
                  <a:pt x="2560320" y="899816"/>
                </a:cubicBezTo>
                <a:cubicBezTo>
                  <a:pt x="2617076" y="835703"/>
                  <a:pt x="2651760" y="793662"/>
                  <a:pt x="2692750" y="761080"/>
                </a:cubicBezTo>
                <a:cubicBezTo>
                  <a:pt x="2733740" y="728498"/>
                  <a:pt x="2806262" y="704324"/>
                  <a:pt x="2806262" y="704324"/>
                </a:cubicBezTo>
                <a:cubicBezTo>
                  <a:pt x="2864069" y="674895"/>
                  <a:pt x="2974428" y="620241"/>
                  <a:pt x="3039592" y="584506"/>
                </a:cubicBezTo>
                <a:cubicBezTo>
                  <a:pt x="3104756" y="548771"/>
                  <a:pt x="3145746" y="505678"/>
                  <a:pt x="3197247" y="489913"/>
                </a:cubicBezTo>
                <a:cubicBezTo>
                  <a:pt x="3248748" y="474147"/>
                  <a:pt x="3296044" y="487811"/>
                  <a:pt x="3348596" y="489913"/>
                </a:cubicBezTo>
                <a:cubicBezTo>
                  <a:pt x="3401148" y="492015"/>
                  <a:pt x="3448444" y="509882"/>
                  <a:pt x="3512557" y="502525"/>
                </a:cubicBezTo>
                <a:cubicBezTo>
                  <a:pt x="3576670" y="495168"/>
                  <a:pt x="3675467" y="469943"/>
                  <a:pt x="3733274" y="445769"/>
                </a:cubicBezTo>
                <a:cubicBezTo>
                  <a:pt x="3791081" y="421595"/>
                  <a:pt x="3813153" y="393218"/>
                  <a:pt x="3859399" y="357483"/>
                </a:cubicBezTo>
                <a:cubicBezTo>
                  <a:pt x="3905645" y="321748"/>
                  <a:pt x="3961350" y="271297"/>
                  <a:pt x="4010748" y="231358"/>
                </a:cubicBezTo>
                <a:cubicBezTo>
                  <a:pt x="4060146" y="191419"/>
                  <a:pt x="4114800" y="152531"/>
                  <a:pt x="4155790" y="117847"/>
                </a:cubicBezTo>
                <a:cubicBezTo>
                  <a:pt x="4196780" y="83163"/>
                  <a:pt x="4230414" y="42173"/>
                  <a:pt x="4256690" y="23254"/>
                </a:cubicBezTo>
                <a:cubicBezTo>
                  <a:pt x="4282966" y="4335"/>
                  <a:pt x="4282966" y="6437"/>
                  <a:pt x="4313446" y="4335"/>
                </a:cubicBezTo>
                <a:cubicBezTo>
                  <a:pt x="4343926" y="2233"/>
                  <a:pt x="4399631" y="10641"/>
                  <a:pt x="4439570" y="10641"/>
                </a:cubicBezTo>
                <a:cubicBezTo>
                  <a:pt x="4479509" y="10641"/>
                  <a:pt x="4511040" y="-8277"/>
                  <a:pt x="4553081" y="4335"/>
                </a:cubicBezTo>
                <a:cubicBezTo>
                  <a:pt x="4595122" y="16947"/>
                  <a:pt x="4691818" y="86316"/>
                  <a:pt x="4691818" y="86316"/>
                </a:cubicBezTo>
                <a:cubicBezTo>
                  <a:pt x="4738063" y="113643"/>
                  <a:pt x="4791666" y="131510"/>
                  <a:pt x="4830554" y="168296"/>
                </a:cubicBezTo>
                <a:cubicBezTo>
                  <a:pt x="4869442" y="205082"/>
                  <a:pt x="4879954" y="246073"/>
                  <a:pt x="4925148" y="307033"/>
                </a:cubicBezTo>
                <a:cubicBezTo>
                  <a:pt x="4970342" y="367993"/>
                  <a:pt x="5044965" y="446820"/>
                  <a:pt x="5101721" y="534056"/>
                </a:cubicBezTo>
                <a:cubicBezTo>
                  <a:pt x="5158477" y="621292"/>
                  <a:pt x="5204723" y="716936"/>
                  <a:pt x="5265683" y="830448"/>
                </a:cubicBezTo>
                <a:cubicBezTo>
                  <a:pt x="5326643" y="943960"/>
                  <a:pt x="5399164" y="1071135"/>
                  <a:pt x="5467481" y="1215127"/>
                </a:cubicBezTo>
                <a:cubicBezTo>
                  <a:pt x="5535798" y="1359119"/>
                  <a:pt x="5585197" y="1498906"/>
                  <a:pt x="5675586" y="1694398"/>
                </a:cubicBezTo>
                <a:cubicBezTo>
                  <a:pt x="5765975" y="1889890"/>
                  <a:pt x="5926783" y="2211507"/>
                  <a:pt x="6009815" y="2388081"/>
                </a:cubicBezTo>
                <a:cubicBezTo>
                  <a:pt x="6092847" y="2564655"/>
                  <a:pt x="6114919" y="2647686"/>
                  <a:pt x="6173777" y="2753841"/>
                </a:cubicBezTo>
                <a:cubicBezTo>
                  <a:pt x="6232635" y="2859995"/>
                  <a:pt x="6317769" y="2959844"/>
                  <a:pt x="6362963" y="3025008"/>
                </a:cubicBezTo>
                <a:cubicBezTo>
                  <a:pt x="6408157" y="3090172"/>
                  <a:pt x="6389238" y="3099632"/>
                  <a:pt x="6444943" y="3144826"/>
                </a:cubicBezTo>
                <a:cubicBezTo>
                  <a:pt x="6500648" y="3190020"/>
                  <a:pt x="6615211" y="3258338"/>
                  <a:pt x="6697192" y="3296175"/>
                </a:cubicBezTo>
                <a:cubicBezTo>
                  <a:pt x="6779173" y="3334012"/>
                  <a:pt x="6853796" y="3343471"/>
                  <a:pt x="6936828" y="3371849"/>
                </a:cubicBezTo>
                <a:cubicBezTo>
                  <a:pt x="7019860" y="3400227"/>
                  <a:pt x="7133371" y="3448575"/>
                  <a:pt x="7195382" y="3466443"/>
                </a:cubicBezTo>
                <a:cubicBezTo>
                  <a:pt x="7257393" y="3484311"/>
                  <a:pt x="7283143" y="3481683"/>
                  <a:pt x="7308894" y="3479055"/>
                </a:cubicBezTo>
              </a:path>
            </a:pathLst>
          </a:custGeom>
          <a:noFill/>
          <a:ln w="38100" cmpd="sng">
            <a:solidFill>
              <a:srgbClr val="FF0000"/>
            </a:solidFill>
            <a:prstDash val="sysDash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28600" y="762000"/>
            <a:ext cx="7162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11.5b WTO disputes and per cent change in volumes and prices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410245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Arrow Connector 1"/>
          <p:cNvCxnSpPr/>
          <p:nvPr/>
        </p:nvCxnSpPr>
        <p:spPr bwMode="auto">
          <a:xfrm flipV="1">
            <a:off x="2023546" y="5105400"/>
            <a:ext cx="182880" cy="13716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Line 3"/>
          <p:cNvSpPr>
            <a:spLocks noChangeShapeType="1"/>
          </p:cNvSpPr>
          <p:nvPr/>
        </p:nvSpPr>
        <p:spPr bwMode="auto">
          <a:xfrm>
            <a:off x="926266" y="1752600"/>
            <a:ext cx="2095500" cy="4572000"/>
          </a:xfrm>
          <a:prstGeom prst="line">
            <a:avLst/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012758" y="2636520"/>
            <a:ext cx="46519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FF0000"/>
                </a:solidFill>
                <a:latin typeface="Times New Roman" pitchFamily="18" charset="0"/>
              </a:rPr>
              <a:t>MR</a:t>
            </a: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V="1">
            <a:off x="926266" y="3200400"/>
            <a:ext cx="3733800" cy="28956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364156" y="2909887"/>
            <a:ext cx="539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FF"/>
                </a:solidFill>
                <a:latin typeface="Times New Roman" pitchFamily="18" charset="0"/>
              </a:rPr>
              <a:t>MC</a:t>
            </a:r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926266" y="6324600"/>
            <a:ext cx="441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295076" y="1236133"/>
            <a:ext cx="704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Times New Roman" pitchFamily="18" charset="0"/>
              </a:rPr>
              <a:t>Price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3395146" y="6338887"/>
            <a:ext cx="1035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Times New Roman" pitchFamily="18" charset="0"/>
              </a:rPr>
              <a:t>Quantity</a:t>
            </a:r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>
            <a:off x="926266" y="1752600"/>
            <a:ext cx="4191000" cy="4572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1459666" y="2133600"/>
            <a:ext cx="1009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FF0000"/>
                </a:solidFill>
                <a:latin typeface="Times New Roman" pitchFamily="18" charset="0"/>
              </a:rPr>
              <a:t>demand</a:t>
            </a:r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>
            <a:off x="2391529" y="3360738"/>
            <a:ext cx="0" cy="2971800"/>
          </a:xfrm>
          <a:prstGeom prst="line">
            <a:avLst/>
          </a:prstGeom>
          <a:noFill/>
          <a:ln w="19050">
            <a:solidFill>
              <a:srgbClr val="996633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 rot="-5400000">
            <a:off x="1688266" y="2590800"/>
            <a:ext cx="0" cy="1524000"/>
          </a:xfrm>
          <a:prstGeom prst="line">
            <a:avLst/>
          </a:prstGeom>
          <a:noFill/>
          <a:ln w="19050">
            <a:solidFill>
              <a:srgbClr val="996633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2081966" y="6324600"/>
            <a:ext cx="606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Times New Roman" pitchFamily="18" charset="0"/>
              </a:rPr>
              <a:t>q</a:t>
            </a:r>
            <a:r>
              <a:rPr lang="en-US" altLang="en-US" sz="1600" baseline="-25000">
                <a:solidFill>
                  <a:srgbClr val="000000"/>
                </a:solidFill>
                <a:latin typeface="Times New Roman" pitchFamily="18" charset="0"/>
              </a:rPr>
              <a:t>mon</a:t>
            </a:r>
            <a:endParaRPr lang="en-US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" name="Text Box 17"/>
          <p:cNvSpPr txBox="1">
            <a:spLocks noChangeArrowheads="1"/>
          </p:cNvSpPr>
          <p:nvPr/>
        </p:nvSpPr>
        <p:spPr bwMode="auto">
          <a:xfrm>
            <a:off x="469066" y="3139440"/>
            <a:ext cx="53091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996633"/>
                </a:solidFill>
                <a:latin typeface="Times New Roman" pitchFamily="18" charset="0"/>
              </a:rPr>
              <a:t>p</a:t>
            </a:r>
            <a:r>
              <a:rPr lang="en-US" altLang="en-US" sz="1600" baseline="-25000">
                <a:solidFill>
                  <a:srgbClr val="996633"/>
                </a:solidFill>
                <a:latin typeface="Times New Roman" pitchFamily="18" charset="0"/>
              </a:rPr>
              <a:t>mon</a:t>
            </a:r>
            <a:endParaRPr lang="en-US" altLang="en-US" sz="1600">
              <a:solidFill>
                <a:srgbClr val="996633"/>
              </a:solidFill>
              <a:latin typeface="Times New Roman" pitchFamily="18" charset="0"/>
            </a:endParaRPr>
          </a:p>
        </p:txBody>
      </p:sp>
      <p:sp>
        <p:nvSpPr>
          <p:cNvPr id="16" name="Oval 18"/>
          <p:cNvSpPr>
            <a:spLocks noChangeArrowheads="1"/>
          </p:cNvSpPr>
          <p:nvPr/>
        </p:nvSpPr>
        <p:spPr bwMode="auto">
          <a:xfrm>
            <a:off x="2307391" y="3276600"/>
            <a:ext cx="152400" cy="152400"/>
          </a:xfrm>
          <a:prstGeom prst="ellipse">
            <a:avLst/>
          </a:prstGeom>
          <a:solidFill>
            <a:srgbClr val="FFFFCC">
              <a:alpha val="60000"/>
            </a:srgbClr>
          </a:solidFill>
          <a:ln w="28575" algn="ctr">
            <a:solidFill>
              <a:srgbClr val="996633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7" name="Oval 19"/>
          <p:cNvSpPr>
            <a:spLocks noChangeArrowheads="1"/>
          </p:cNvSpPr>
          <p:nvPr/>
        </p:nvSpPr>
        <p:spPr bwMode="auto">
          <a:xfrm>
            <a:off x="2310566" y="4878388"/>
            <a:ext cx="152400" cy="152400"/>
          </a:xfrm>
          <a:prstGeom prst="ellipse">
            <a:avLst/>
          </a:prstGeom>
          <a:solidFill>
            <a:srgbClr val="FFFFCC">
              <a:alpha val="60000"/>
            </a:srgbClr>
          </a:solidFill>
          <a:ln w="28575" algn="ctr">
            <a:solidFill>
              <a:srgbClr val="996633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>
            <a:off x="926266" y="1219200"/>
            <a:ext cx="0" cy="510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" name="Line 22"/>
          <p:cNvSpPr>
            <a:spLocks noChangeShapeType="1"/>
          </p:cNvSpPr>
          <p:nvPr/>
        </p:nvSpPr>
        <p:spPr bwMode="auto">
          <a:xfrm>
            <a:off x="916741" y="4302125"/>
            <a:ext cx="2362200" cy="0"/>
          </a:xfrm>
          <a:prstGeom prst="line">
            <a:avLst/>
          </a:prstGeom>
          <a:noFill/>
          <a:ln w="28575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" name="Text Box 23"/>
          <p:cNvSpPr txBox="1">
            <a:spLocks noChangeArrowheads="1"/>
          </p:cNvSpPr>
          <p:nvPr/>
        </p:nvSpPr>
        <p:spPr bwMode="auto">
          <a:xfrm>
            <a:off x="560506" y="4099560"/>
            <a:ext cx="41710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Times New Roman" pitchFamily="18" charset="0"/>
              </a:rPr>
              <a:t>p</a:t>
            </a:r>
            <a:r>
              <a:rPr lang="en-US" altLang="en-US" sz="1600" baseline="-25000">
                <a:solidFill>
                  <a:srgbClr val="000000"/>
                </a:solidFill>
                <a:latin typeface="Times New Roman" pitchFamily="18" charset="0"/>
              </a:rPr>
              <a:t>pc</a:t>
            </a:r>
            <a:endParaRPr lang="en-US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" name="Oval 25"/>
          <p:cNvSpPr>
            <a:spLocks noChangeArrowheads="1"/>
          </p:cNvSpPr>
          <p:nvPr/>
        </p:nvSpPr>
        <p:spPr bwMode="auto">
          <a:xfrm>
            <a:off x="3178929" y="4221163"/>
            <a:ext cx="152400" cy="152400"/>
          </a:xfrm>
          <a:prstGeom prst="ellipse">
            <a:avLst/>
          </a:prstGeom>
          <a:solidFill>
            <a:srgbClr val="CCFFCC">
              <a:alpha val="50196"/>
            </a:srgbClr>
          </a:solidFill>
          <a:ln w="28575" algn="ctr">
            <a:solidFill>
              <a:srgbClr val="0066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302825" y="4145280"/>
            <a:ext cx="32092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6600"/>
                </a:solidFill>
                <a:latin typeface="Times New Roman" pitchFamily="18" charset="0"/>
              </a:rPr>
              <a:t>B</a:t>
            </a:r>
            <a:endParaRPr lang="en-US" altLang="en-US" sz="1600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23" name="Text Box 28"/>
          <p:cNvSpPr txBox="1">
            <a:spLocks noChangeArrowheads="1"/>
          </p:cNvSpPr>
          <p:nvPr/>
        </p:nvSpPr>
        <p:spPr bwMode="auto">
          <a:xfrm>
            <a:off x="2343586" y="3014246"/>
            <a:ext cx="33214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996633"/>
                </a:solidFill>
                <a:latin typeface="Times New Roman" pitchFamily="18" charset="0"/>
              </a:rPr>
              <a:t>A</a:t>
            </a:r>
            <a:endParaRPr lang="en-US" altLang="en-US" sz="1600">
              <a:solidFill>
                <a:srgbClr val="996633"/>
              </a:solidFill>
              <a:latin typeface="Times New Roman" pitchFamily="18" charset="0"/>
            </a:endParaRPr>
          </a:p>
        </p:txBody>
      </p:sp>
      <p:sp>
        <p:nvSpPr>
          <p:cNvPr id="24" name="Line 32"/>
          <p:cNvSpPr>
            <a:spLocks noChangeShapeType="1"/>
          </p:cNvSpPr>
          <p:nvPr/>
        </p:nvSpPr>
        <p:spPr bwMode="auto">
          <a:xfrm>
            <a:off x="4507666" y="5638800"/>
            <a:ext cx="0" cy="685800"/>
          </a:xfrm>
          <a:prstGeom prst="line">
            <a:avLst/>
          </a:prstGeom>
          <a:noFill/>
          <a:ln w="28575" cap="rnd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5" name="Line 33"/>
          <p:cNvSpPr>
            <a:spLocks noChangeShapeType="1"/>
          </p:cNvSpPr>
          <p:nvPr/>
        </p:nvSpPr>
        <p:spPr bwMode="auto">
          <a:xfrm>
            <a:off x="1535866" y="5638800"/>
            <a:ext cx="0" cy="685800"/>
          </a:xfrm>
          <a:prstGeom prst="line">
            <a:avLst/>
          </a:prstGeom>
          <a:noFill/>
          <a:ln w="28575" cap="rnd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6" name="Line 34"/>
          <p:cNvSpPr>
            <a:spLocks noChangeShapeType="1"/>
          </p:cNvSpPr>
          <p:nvPr/>
        </p:nvSpPr>
        <p:spPr bwMode="auto">
          <a:xfrm>
            <a:off x="926266" y="5638800"/>
            <a:ext cx="4191000" cy="0"/>
          </a:xfrm>
          <a:prstGeom prst="line">
            <a:avLst/>
          </a:prstGeom>
          <a:noFill/>
          <a:ln w="28575">
            <a:solidFill>
              <a:srgbClr val="006600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" name="Text Box 35"/>
          <p:cNvSpPr txBox="1">
            <a:spLocks noChangeArrowheads="1"/>
          </p:cNvSpPr>
          <p:nvPr/>
        </p:nvSpPr>
        <p:spPr bwMode="auto">
          <a:xfrm>
            <a:off x="349286" y="5410200"/>
            <a:ext cx="60785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6600"/>
                </a:solidFill>
                <a:latin typeface="Times New Roman" pitchFamily="18" charset="0"/>
              </a:rPr>
              <a:t>p</a:t>
            </a:r>
            <a:r>
              <a:rPr lang="en-US" altLang="en-US" sz="1600" baseline="-25000">
                <a:solidFill>
                  <a:srgbClr val="006600"/>
                </a:solidFill>
                <a:latin typeface="Times New Roman" pitchFamily="18" charset="0"/>
              </a:rPr>
              <a:t>world</a:t>
            </a:r>
            <a:endParaRPr lang="en-US" altLang="en-US" sz="1600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28" name="Oval 36"/>
          <p:cNvSpPr>
            <a:spLocks noChangeArrowheads="1"/>
          </p:cNvSpPr>
          <p:nvPr/>
        </p:nvSpPr>
        <p:spPr bwMode="auto">
          <a:xfrm>
            <a:off x="1459666" y="5562600"/>
            <a:ext cx="152400" cy="152400"/>
          </a:xfrm>
          <a:prstGeom prst="ellipse">
            <a:avLst/>
          </a:prstGeom>
          <a:solidFill>
            <a:srgbClr val="CCFFFF">
              <a:alpha val="50196"/>
            </a:srgbClr>
          </a:solidFill>
          <a:ln w="28575" algn="ctr">
            <a:solidFill>
              <a:srgbClr val="0000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9" name="Oval 37"/>
          <p:cNvSpPr>
            <a:spLocks noChangeArrowheads="1"/>
          </p:cNvSpPr>
          <p:nvPr/>
        </p:nvSpPr>
        <p:spPr bwMode="auto">
          <a:xfrm>
            <a:off x="4431466" y="5562600"/>
            <a:ext cx="152400" cy="152400"/>
          </a:xfrm>
          <a:prstGeom prst="ellipse">
            <a:avLst/>
          </a:prstGeom>
          <a:solidFill>
            <a:srgbClr val="FFCC99">
              <a:alpha val="50196"/>
            </a:srgbClr>
          </a:solidFill>
          <a:ln w="28575" algn="ctr">
            <a:solidFill>
              <a:srgbClr val="FF00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" name="Text Box 38"/>
          <p:cNvSpPr txBox="1">
            <a:spLocks noChangeArrowheads="1"/>
          </p:cNvSpPr>
          <p:nvPr/>
        </p:nvSpPr>
        <p:spPr bwMode="auto">
          <a:xfrm>
            <a:off x="1339016" y="6324600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Times New Roman" pitchFamily="18" charset="0"/>
              </a:rPr>
              <a:t>q</a:t>
            </a:r>
            <a:r>
              <a:rPr lang="en-US" altLang="en-US" sz="1600" baseline="-25000">
                <a:solidFill>
                  <a:srgbClr val="000000"/>
                </a:solidFill>
                <a:latin typeface="Times New Roman" pitchFamily="18" charset="0"/>
              </a:rPr>
              <a:t>s</a:t>
            </a:r>
            <a:endParaRPr lang="en-US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1" name="Text Box 39"/>
          <p:cNvSpPr txBox="1">
            <a:spLocks noChangeArrowheads="1"/>
          </p:cNvSpPr>
          <p:nvPr/>
        </p:nvSpPr>
        <p:spPr bwMode="auto">
          <a:xfrm>
            <a:off x="4275891" y="6324600"/>
            <a:ext cx="3952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Times New Roman" pitchFamily="18" charset="0"/>
              </a:rPr>
              <a:t>q</a:t>
            </a:r>
            <a:r>
              <a:rPr lang="en-US" altLang="en-US" sz="1600" baseline="-25000">
                <a:solidFill>
                  <a:srgbClr val="000000"/>
                </a:solidFill>
                <a:latin typeface="Times New Roman" pitchFamily="18" charset="0"/>
              </a:rPr>
              <a:t>d</a:t>
            </a:r>
            <a:endParaRPr lang="en-US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2" name="Line 48"/>
          <p:cNvSpPr>
            <a:spLocks noChangeShapeType="1"/>
          </p:cNvSpPr>
          <p:nvPr/>
        </p:nvSpPr>
        <p:spPr bwMode="auto">
          <a:xfrm>
            <a:off x="926266" y="3886203"/>
            <a:ext cx="4267200" cy="0"/>
          </a:xfrm>
          <a:prstGeom prst="line">
            <a:avLst/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3" name="Oval 49"/>
          <p:cNvSpPr>
            <a:spLocks noChangeArrowheads="1"/>
          </p:cNvSpPr>
          <p:nvPr/>
        </p:nvSpPr>
        <p:spPr bwMode="auto">
          <a:xfrm>
            <a:off x="2793166" y="3817940"/>
            <a:ext cx="152400" cy="152400"/>
          </a:xfrm>
          <a:prstGeom prst="ellipse">
            <a:avLst/>
          </a:prstGeom>
          <a:solidFill>
            <a:srgbClr val="CCFFCC">
              <a:alpha val="50196"/>
            </a:srgbClr>
          </a:solidFill>
          <a:ln w="28575" algn="ctr">
            <a:solidFill>
              <a:srgbClr val="0066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4" name="Text Box 35"/>
          <p:cNvSpPr txBox="1">
            <a:spLocks noChangeArrowheads="1"/>
          </p:cNvSpPr>
          <p:nvPr/>
        </p:nvSpPr>
        <p:spPr bwMode="auto">
          <a:xfrm>
            <a:off x="149026" y="5086886"/>
            <a:ext cx="84991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6600"/>
                </a:solidFill>
                <a:latin typeface="Times New Roman" pitchFamily="18" charset="0"/>
              </a:rPr>
              <a:t>p</a:t>
            </a:r>
            <a:r>
              <a:rPr lang="en-US" altLang="en-US" sz="1600" baseline="-25000" smtClean="0">
                <a:solidFill>
                  <a:srgbClr val="006600"/>
                </a:solidFill>
                <a:latin typeface="Times New Roman" pitchFamily="18" charset="0"/>
              </a:rPr>
              <a:t>world</a:t>
            </a:r>
            <a:r>
              <a:rPr lang="en-US" altLang="en-US" sz="1600" smtClean="0">
                <a:solidFill>
                  <a:srgbClr val="006600"/>
                </a:solidFill>
                <a:latin typeface="Times New Roman" pitchFamily="18" charset="0"/>
              </a:rPr>
              <a:t>+t</a:t>
            </a:r>
            <a:r>
              <a:rPr lang="en-US" altLang="en-US" sz="1600" baseline="-25000" smtClean="0">
                <a:solidFill>
                  <a:srgbClr val="006600"/>
                </a:solidFill>
                <a:latin typeface="Times New Roman" pitchFamily="18" charset="0"/>
              </a:rPr>
              <a:t>0</a:t>
            </a:r>
            <a:endParaRPr lang="en-US" altLang="en-US" sz="1600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35" name="Text Box 35"/>
          <p:cNvSpPr txBox="1">
            <a:spLocks noChangeArrowheads="1"/>
          </p:cNvSpPr>
          <p:nvPr/>
        </p:nvSpPr>
        <p:spPr bwMode="auto">
          <a:xfrm>
            <a:off x="149026" y="3669566"/>
            <a:ext cx="84991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6600"/>
                </a:solidFill>
                <a:latin typeface="Times New Roman" pitchFamily="18" charset="0"/>
              </a:rPr>
              <a:t>p</a:t>
            </a:r>
            <a:r>
              <a:rPr lang="en-US" altLang="en-US" sz="1600" baseline="-25000" smtClean="0">
                <a:solidFill>
                  <a:srgbClr val="006600"/>
                </a:solidFill>
                <a:latin typeface="Times New Roman" pitchFamily="18" charset="0"/>
              </a:rPr>
              <a:t>world</a:t>
            </a:r>
            <a:r>
              <a:rPr lang="en-US" altLang="en-US" sz="1600" smtClean="0">
                <a:solidFill>
                  <a:srgbClr val="006600"/>
                </a:solidFill>
                <a:latin typeface="Times New Roman" pitchFamily="18" charset="0"/>
              </a:rPr>
              <a:t>+t</a:t>
            </a:r>
            <a:r>
              <a:rPr lang="en-US" altLang="en-US" sz="1600" baseline="-25000" smtClean="0">
                <a:solidFill>
                  <a:srgbClr val="006600"/>
                </a:solidFill>
                <a:latin typeface="Times New Roman" pitchFamily="18" charset="0"/>
              </a:rPr>
              <a:t>1</a:t>
            </a:r>
            <a:endParaRPr lang="en-US" altLang="en-US" sz="1600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36" name="Line 48"/>
          <p:cNvSpPr>
            <a:spLocks noChangeShapeType="1"/>
          </p:cNvSpPr>
          <p:nvPr/>
        </p:nvSpPr>
        <p:spPr bwMode="auto">
          <a:xfrm>
            <a:off x="926266" y="5288280"/>
            <a:ext cx="4267200" cy="0"/>
          </a:xfrm>
          <a:prstGeom prst="line">
            <a:avLst/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7" name="Oval 25"/>
          <p:cNvSpPr>
            <a:spLocks noChangeArrowheads="1"/>
          </p:cNvSpPr>
          <p:nvPr/>
        </p:nvSpPr>
        <p:spPr bwMode="auto">
          <a:xfrm>
            <a:off x="1888291" y="5212080"/>
            <a:ext cx="152400" cy="152400"/>
          </a:xfrm>
          <a:prstGeom prst="ellipse">
            <a:avLst/>
          </a:prstGeom>
          <a:solidFill>
            <a:srgbClr val="CCFFCC">
              <a:alpha val="50196"/>
            </a:srgbClr>
          </a:solidFill>
          <a:ln w="28575" algn="ctr">
            <a:solidFill>
              <a:srgbClr val="0066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8" name="Oval 25"/>
          <p:cNvSpPr>
            <a:spLocks noChangeArrowheads="1"/>
          </p:cNvSpPr>
          <p:nvPr/>
        </p:nvSpPr>
        <p:spPr bwMode="auto">
          <a:xfrm>
            <a:off x="4089413" y="5213774"/>
            <a:ext cx="152400" cy="152400"/>
          </a:xfrm>
          <a:prstGeom prst="ellipse">
            <a:avLst/>
          </a:prstGeom>
          <a:solidFill>
            <a:srgbClr val="CCFFCC">
              <a:alpha val="50196"/>
            </a:srgbClr>
          </a:solidFill>
          <a:ln w="28575" algn="ctr">
            <a:solidFill>
              <a:srgbClr val="0066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9" name="Text Box 27"/>
          <p:cNvSpPr txBox="1">
            <a:spLocks noChangeArrowheads="1"/>
          </p:cNvSpPr>
          <p:nvPr/>
        </p:nvSpPr>
        <p:spPr bwMode="auto">
          <a:xfrm>
            <a:off x="2434145" y="4812566"/>
            <a:ext cx="32092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996633"/>
                </a:solidFill>
                <a:latin typeface="Times New Roman" pitchFamily="18" charset="0"/>
              </a:rPr>
              <a:t>C</a:t>
            </a:r>
            <a:endParaRPr lang="en-US" altLang="en-US" sz="1600">
              <a:solidFill>
                <a:srgbClr val="996633"/>
              </a:solidFill>
              <a:latin typeface="Times New Roman" pitchFamily="18" charset="0"/>
            </a:endParaRPr>
          </a:p>
        </p:txBody>
      </p:sp>
      <p:sp>
        <p:nvSpPr>
          <p:cNvPr id="40" name="Text Box 27"/>
          <p:cNvSpPr txBox="1">
            <a:spLocks noChangeArrowheads="1"/>
          </p:cNvSpPr>
          <p:nvPr/>
        </p:nvSpPr>
        <p:spPr bwMode="auto">
          <a:xfrm>
            <a:off x="1508524" y="5608320"/>
            <a:ext cx="33214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FF"/>
                </a:solidFill>
                <a:latin typeface="Times New Roman" pitchFamily="18" charset="0"/>
              </a:rPr>
              <a:t>D</a:t>
            </a:r>
            <a:endParaRPr lang="en-US" altLang="en-US" sz="16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1" name="Text Box 27"/>
          <p:cNvSpPr txBox="1">
            <a:spLocks noChangeArrowheads="1"/>
          </p:cNvSpPr>
          <p:nvPr/>
        </p:nvSpPr>
        <p:spPr bwMode="auto">
          <a:xfrm>
            <a:off x="4228446" y="5608320"/>
            <a:ext cx="3097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FF0000"/>
                </a:solidFill>
                <a:latin typeface="Times New Roman" pitchFamily="18" charset="0"/>
              </a:rPr>
              <a:t>E</a:t>
            </a:r>
          </a:p>
        </p:txBody>
      </p:sp>
      <p:sp>
        <p:nvSpPr>
          <p:cNvPr id="42" name="Text Box 27"/>
          <p:cNvSpPr txBox="1">
            <a:spLocks noChangeArrowheads="1"/>
          </p:cNvSpPr>
          <p:nvPr/>
        </p:nvSpPr>
        <p:spPr bwMode="auto">
          <a:xfrm>
            <a:off x="1700254" y="4954588"/>
            <a:ext cx="36901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FF"/>
                </a:solidFill>
                <a:latin typeface="Times New Roman" pitchFamily="18" charset="0"/>
              </a:rPr>
              <a:t>D'</a:t>
            </a:r>
            <a:endParaRPr lang="en-US" altLang="en-US" sz="16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3" name="Text Box 27"/>
          <p:cNvSpPr txBox="1">
            <a:spLocks noChangeArrowheads="1"/>
          </p:cNvSpPr>
          <p:nvPr/>
        </p:nvSpPr>
        <p:spPr bwMode="auto">
          <a:xfrm>
            <a:off x="4076429" y="4949726"/>
            <a:ext cx="34657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FF0000"/>
                </a:solidFill>
                <a:latin typeface="Times New Roman" pitchFamily="18" charset="0"/>
              </a:rPr>
              <a:t>E'</a:t>
            </a:r>
            <a:endParaRPr lang="en-US" altLang="en-US" sz="16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4" name="Text Box 27"/>
          <p:cNvSpPr txBox="1">
            <a:spLocks noChangeArrowheads="1"/>
          </p:cNvSpPr>
          <p:nvPr/>
        </p:nvSpPr>
        <p:spPr bwMode="auto">
          <a:xfrm>
            <a:off x="2800786" y="3547649"/>
            <a:ext cx="29847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6600"/>
                </a:solidFill>
                <a:latin typeface="Times New Roman" pitchFamily="18" charset="0"/>
              </a:rPr>
              <a:t>F</a:t>
            </a:r>
            <a:endParaRPr lang="en-US" altLang="en-US" sz="1600">
              <a:solidFill>
                <a:srgbClr val="006600"/>
              </a:solidFill>
              <a:latin typeface="Times New Roman" pitchFamily="18" charset="0"/>
            </a:endParaRPr>
          </a:p>
        </p:txBody>
      </p:sp>
      <p:cxnSp>
        <p:nvCxnSpPr>
          <p:cNvPr id="45" name="Straight Arrow Connector 44"/>
          <p:cNvCxnSpPr/>
          <p:nvPr/>
        </p:nvCxnSpPr>
        <p:spPr bwMode="auto">
          <a:xfrm flipV="1">
            <a:off x="1612066" y="5425440"/>
            <a:ext cx="182880" cy="13716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Straight Arrow Connector 45"/>
          <p:cNvCxnSpPr/>
          <p:nvPr/>
        </p:nvCxnSpPr>
        <p:spPr bwMode="auto">
          <a:xfrm flipV="1">
            <a:off x="2617906" y="4648200"/>
            <a:ext cx="182880" cy="13716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Straight Arrow Connector 46"/>
          <p:cNvCxnSpPr/>
          <p:nvPr/>
        </p:nvCxnSpPr>
        <p:spPr bwMode="auto">
          <a:xfrm flipH="1" flipV="1">
            <a:off x="4275892" y="5410200"/>
            <a:ext cx="147107" cy="1524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Straight Arrow Connector 47"/>
          <p:cNvCxnSpPr/>
          <p:nvPr/>
        </p:nvCxnSpPr>
        <p:spPr bwMode="auto">
          <a:xfrm flipH="1" flipV="1">
            <a:off x="3933839" y="5044440"/>
            <a:ext cx="147107" cy="1524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Straight Arrow Connector 48"/>
          <p:cNvCxnSpPr/>
          <p:nvPr/>
        </p:nvCxnSpPr>
        <p:spPr bwMode="auto">
          <a:xfrm flipH="1" flipV="1">
            <a:off x="3486586" y="4556760"/>
            <a:ext cx="147107" cy="1524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Straight Arrow Connector 49"/>
          <p:cNvCxnSpPr/>
          <p:nvPr/>
        </p:nvCxnSpPr>
        <p:spPr bwMode="auto">
          <a:xfrm flipH="1" flipV="1">
            <a:off x="2997954" y="4014788"/>
            <a:ext cx="135467" cy="14573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66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Straight Arrow Connector 50"/>
          <p:cNvCxnSpPr/>
          <p:nvPr/>
        </p:nvCxnSpPr>
        <p:spPr bwMode="auto">
          <a:xfrm flipH="1" flipV="1">
            <a:off x="2562240" y="3535680"/>
            <a:ext cx="145201" cy="16478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66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Rectangle 52"/>
          <p:cNvSpPr/>
          <p:nvPr/>
        </p:nvSpPr>
        <p:spPr>
          <a:xfrm>
            <a:off x="228600" y="762000"/>
            <a:ext cx="7162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11.7 market power and tariff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410245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56"/>
          <p:cNvSpPr>
            <a:spLocks noChangeArrowheads="1"/>
          </p:cNvSpPr>
          <p:nvPr/>
        </p:nvSpPr>
        <p:spPr bwMode="auto">
          <a:xfrm>
            <a:off x="926266" y="2954119"/>
            <a:ext cx="3200400" cy="3436938"/>
          </a:xfrm>
          <a:prstGeom prst="rtTriangle">
            <a:avLst/>
          </a:prstGeom>
          <a:solidFill>
            <a:srgbClr val="FFCC99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" name="Line 51"/>
          <p:cNvSpPr>
            <a:spLocks noChangeShapeType="1"/>
          </p:cNvSpPr>
          <p:nvPr/>
        </p:nvSpPr>
        <p:spPr bwMode="auto">
          <a:xfrm>
            <a:off x="926266" y="2917833"/>
            <a:ext cx="3200400" cy="346528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" name="Line 3"/>
          <p:cNvSpPr>
            <a:spLocks noChangeShapeType="1"/>
          </p:cNvSpPr>
          <p:nvPr/>
        </p:nvSpPr>
        <p:spPr bwMode="auto">
          <a:xfrm>
            <a:off x="3669466" y="4782919"/>
            <a:ext cx="0" cy="1600200"/>
          </a:xfrm>
          <a:prstGeom prst="line">
            <a:avLst/>
          </a:prstGeom>
          <a:noFill/>
          <a:ln w="19050">
            <a:solidFill>
              <a:srgbClr val="0066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 flipV="1">
            <a:off x="926266" y="3258919"/>
            <a:ext cx="3733800" cy="28956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4316345" y="2954119"/>
            <a:ext cx="46519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0000FF"/>
                </a:solidFill>
                <a:latin typeface="Times New Roman" pitchFamily="18" charset="0"/>
              </a:rPr>
              <a:t>MC</a:t>
            </a:r>
          </a:p>
        </p:txBody>
      </p:sp>
      <p:sp>
        <p:nvSpPr>
          <p:cNvPr id="7" name="Line 11"/>
          <p:cNvSpPr>
            <a:spLocks noChangeShapeType="1"/>
          </p:cNvSpPr>
          <p:nvPr/>
        </p:nvSpPr>
        <p:spPr bwMode="auto">
          <a:xfrm>
            <a:off x="926266" y="6383119"/>
            <a:ext cx="441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300791" y="1277719"/>
            <a:ext cx="704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Times New Roman" pitchFamily="18" charset="0"/>
              </a:rPr>
              <a:t>Price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4629586" y="6391057"/>
            <a:ext cx="1035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Times New Roman" pitchFamily="18" charset="0"/>
              </a:rPr>
              <a:t>Quantity</a:t>
            </a:r>
          </a:p>
        </p:txBody>
      </p:sp>
      <p:sp>
        <p:nvSpPr>
          <p:cNvPr id="10" name="Line 14"/>
          <p:cNvSpPr>
            <a:spLocks noChangeShapeType="1"/>
          </p:cNvSpPr>
          <p:nvPr/>
        </p:nvSpPr>
        <p:spPr bwMode="auto">
          <a:xfrm>
            <a:off x="926266" y="1811119"/>
            <a:ext cx="4191000" cy="4572000"/>
          </a:xfrm>
          <a:prstGeom prst="line">
            <a:avLst/>
          </a:prstGeom>
          <a:noFill/>
          <a:ln w="28575">
            <a:solidFill>
              <a:srgbClr val="FF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 rot="2854483">
            <a:off x="1248210" y="2260952"/>
            <a:ext cx="75373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FF9966"/>
                </a:solidFill>
                <a:latin typeface="Times New Roman" pitchFamily="18" charset="0"/>
              </a:rPr>
              <a:t>demand</a:t>
            </a:r>
          </a:p>
        </p:txBody>
      </p:sp>
      <p:sp>
        <p:nvSpPr>
          <p:cNvPr id="12" name="Line 22"/>
          <p:cNvSpPr>
            <a:spLocks noChangeShapeType="1"/>
          </p:cNvSpPr>
          <p:nvPr/>
        </p:nvSpPr>
        <p:spPr bwMode="auto">
          <a:xfrm>
            <a:off x="926266" y="1277719"/>
            <a:ext cx="0" cy="510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" name="Line 25"/>
          <p:cNvSpPr>
            <a:spLocks noChangeShapeType="1"/>
          </p:cNvSpPr>
          <p:nvPr/>
        </p:nvSpPr>
        <p:spPr bwMode="auto">
          <a:xfrm>
            <a:off x="4507666" y="5697319"/>
            <a:ext cx="0" cy="685800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" name="Line 26"/>
          <p:cNvSpPr>
            <a:spLocks noChangeShapeType="1"/>
          </p:cNvSpPr>
          <p:nvPr/>
        </p:nvSpPr>
        <p:spPr bwMode="auto">
          <a:xfrm>
            <a:off x="1535866" y="5697319"/>
            <a:ext cx="0" cy="685800"/>
          </a:xfrm>
          <a:prstGeom prst="line">
            <a:avLst/>
          </a:prstGeom>
          <a:noFill/>
          <a:ln w="28575" cap="rnd">
            <a:solidFill>
              <a:srgbClr val="0000FF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" name="Line 27"/>
          <p:cNvSpPr>
            <a:spLocks noChangeShapeType="1"/>
          </p:cNvSpPr>
          <p:nvPr/>
        </p:nvSpPr>
        <p:spPr bwMode="auto">
          <a:xfrm>
            <a:off x="926266" y="5697319"/>
            <a:ext cx="4191000" cy="0"/>
          </a:xfrm>
          <a:prstGeom prst="line">
            <a:avLst/>
          </a:prstGeom>
          <a:noFill/>
          <a:ln w="28575">
            <a:solidFill>
              <a:srgbClr val="0000FF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" name="Text Box 28"/>
          <p:cNvSpPr txBox="1">
            <a:spLocks noChangeArrowheads="1"/>
          </p:cNvSpPr>
          <p:nvPr/>
        </p:nvSpPr>
        <p:spPr bwMode="auto">
          <a:xfrm>
            <a:off x="316666" y="5468719"/>
            <a:ext cx="673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Times New Roman" pitchFamily="18" charset="0"/>
              </a:rPr>
              <a:t>p</a:t>
            </a:r>
            <a:r>
              <a:rPr lang="en-US" altLang="en-US" sz="1600" baseline="-25000">
                <a:solidFill>
                  <a:srgbClr val="000000"/>
                </a:solidFill>
                <a:latin typeface="Times New Roman" pitchFamily="18" charset="0"/>
              </a:rPr>
              <a:t>world</a:t>
            </a:r>
            <a:endParaRPr lang="en-US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7" name="Oval 29"/>
          <p:cNvSpPr>
            <a:spLocks noChangeArrowheads="1"/>
          </p:cNvSpPr>
          <p:nvPr/>
        </p:nvSpPr>
        <p:spPr bwMode="auto">
          <a:xfrm>
            <a:off x="1459666" y="5621119"/>
            <a:ext cx="152400" cy="152400"/>
          </a:xfrm>
          <a:prstGeom prst="ellipse">
            <a:avLst/>
          </a:prstGeom>
          <a:solidFill>
            <a:srgbClr val="FFFFCC">
              <a:alpha val="50196"/>
            </a:srgbClr>
          </a:solidFill>
          <a:ln w="28575" algn="ctr">
            <a:solidFill>
              <a:srgbClr val="0000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" name="Oval 30"/>
          <p:cNvSpPr>
            <a:spLocks noChangeArrowheads="1"/>
          </p:cNvSpPr>
          <p:nvPr/>
        </p:nvSpPr>
        <p:spPr bwMode="auto">
          <a:xfrm>
            <a:off x="4431466" y="5621119"/>
            <a:ext cx="152400" cy="152400"/>
          </a:xfrm>
          <a:prstGeom prst="ellipse">
            <a:avLst/>
          </a:prstGeom>
          <a:solidFill>
            <a:srgbClr val="FFFFCC">
              <a:alpha val="50196"/>
            </a:srgbClr>
          </a:solidFill>
          <a:ln w="28575" algn="ctr">
            <a:solidFill>
              <a:srgbClr val="FF00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" name="Text Box 31"/>
          <p:cNvSpPr txBox="1">
            <a:spLocks noChangeArrowheads="1"/>
          </p:cNvSpPr>
          <p:nvPr/>
        </p:nvSpPr>
        <p:spPr bwMode="auto">
          <a:xfrm>
            <a:off x="1362612" y="6306919"/>
            <a:ext cx="34015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FF"/>
                </a:solidFill>
                <a:latin typeface="Times New Roman" pitchFamily="18" charset="0"/>
              </a:rPr>
              <a:t>q</a:t>
            </a:r>
            <a:r>
              <a:rPr lang="en-US" altLang="en-US" sz="1600" baseline="-25000">
                <a:solidFill>
                  <a:srgbClr val="0000FF"/>
                </a:solidFill>
                <a:latin typeface="Times New Roman" pitchFamily="18" charset="0"/>
              </a:rPr>
              <a:t>s</a:t>
            </a:r>
            <a:endParaRPr lang="en-US" altLang="en-US" sz="16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0" name="Text Box 32"/>
          <p:cNvSpPr txBox="1">
            <a:spLocks noChangeArrowheads="1"/>
          </p:cNvSpPr>
          <p:nvPr/>
        </p:nvSpPr>
        <p:spPr bwMode="auto">
          <a:xfrm>
            <a:off x="4345288" y="6306919"/>
            <a:ext cx="35618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FF0000"/>
                </a:solidFill>
                <a:latin typeface="Times New Roman" pitchFamily="18" charset="0"/>
              </a:rPr>
              <a:t>q</a:t>
            </a:r>
            <a:r>
              <a:rPr lang="en-US" altLang="en-US" sz="1600" baseline="-25000">
                <a:solidFill>
                  <a:srgbClr val="FF0000"/>
                </a:solidFill>
                <a:latin typeface="Times New Roman" pitchFamily="18" charset="0"/>
              </a:rPr>
              <a:t>d</a:t>
            </a:r>
            <a:endParaRPr lang="en-US" altLang="en-US" sz="16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1" name="Line 33"/>
          <p:cNvSpPr>
            <a:spLocks noChangeShapeType="1"/>
          </p:cNvSpPr>
          <p:nvPr/>
        </p:nvSpPr>
        <p:spPr bwMode="auto">
          <a:xfrm>
            <a:off x="926266" y="4782919"/>
            <a:ext cx="4343400" cy="0"/>
          </a:xfrm>
          <a:prstGeom prst="line">
            <a:avLst/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" name="Oval 35"/>
          <p:cNvSpPr>
            <a:spLocks noChangeArrowheads="1"/>
          </p:cNvSpPr>
          <p:nvPr/>
        </p:nvSpPr>
        <p:spPr bwMode="auto">
          <a:xfrm>
            <a:off x="3593266" y="4706719"/>
            <a:ext cx="152400" cy="152400"/>
          </a:xfrm>
          <a:prstGeom prst="ellipse">
            <a:avLst/>
          </a:prstGeom>
          <a:solidFill>
            <a:srgbClr val="CCFFCC">
              <a:alpha val="50196"/>
            </a:srgbClr>
          </a:solidFill>
          <a:ln w="28575" algn="ctr">
            <a:solidFill>
              <a:srgbClr val="0066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" name="Line 37"/>
          <p:cNvSpPr>
            <a:spLocks noChangeShapeType="1"/>
          </p:cNvSpPr>
          <p:nvPr/>
        </p:nvSpPr>
        <p:spPr bwMode="auto">
          <a:xfrm>
            <a:off x="4964866" y="4782919"/>
            <a:ext cx="0" cy="914400"/>
          </a:xfrm>
          <a:prstGeom prst="line">
            <a:avLst/>
          </a:prstGeom>
          <a:noFill/>
          <a:ln w="19050">
            <a:solidFill>
              <a:srgbClr val="0066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4" name="Text Box 38"/>
          <p:cNvSpPr txBox="1">
            <a:spLocks noChangeArrowheads="1"/>
          </p:cNvSpPr>
          <p:nvPr/>
        </p:nvSpPr>
        <p:spPr bwMode="auto">
          <a:xfrm>
            <a:off x="4452546" y="5011519"/>
            <a:ext cx="5388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006600"/>
                </a:solidFill>
                <a:latin typeface="Times New Roman" pitchFamily="18" charset="0"/>
              </a:rPr>
              <a:t>tariff</a:t>
            </a:r>
          </a:p>
        </p:txBody>
      </p:sp>
      <p:sp>
        <p:nvSpPr>
          <p:cNvPr id="25" name="AutoShape 47"/>
          <p:cNvSpPr>
            <a:spLocks noChangeArrowheads="1"/>
          </p:cNvSpPr>
          <p:nvPr/>
        </p:nvSpPr>
        <p:spPr bwMode="auto">
          <a:xfrm>
            <a:off x="5041066" y="4020921"/>
            <a:ext cx="122238" cy="728662"/>
          </a:xfrm>
          <a:prstGeom prst="upDownArrow">
            <a:avLst>
              <a:gd name="adj1" fmla="val 50000"/>
              <a:gd name="adj2" fmla="val 56883"/>
            </a:avLst>
          </a:prstGeom>
          <a:solidFill>
            <a:srgbClr val="FFFFCC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6" name="Text Box 48"/>
          <p:cNvSpPr txBox="1">
            <a:spLocks noChangeArrowheads="1"/>
          </p:cNvSpPr>
          <p:nvPr/>
        </p:nvSpPr>
        <p:spPr bwMode="auto">
          <a:xfrm>
            <a:off x="4326056" y="4159032"/>
            <a:ext cx="806450" cy="398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lnSpc>
                <a:spcPct val="7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000000"/>
                </a:solidFill>
                <a:latin typeface="Times New Roman" pitchFamily="18" charset="0"/>
              </a:rPr>
              <a:t>higher price</a:t>
            </a:r>
          </a:p>
        </p:txBody>
      </p:sp>
      <p:sp>
        <p:nvSpPr>
          <p:cNvPr id="27" name="Text Box 6"/>
          <p:cNvSpPr txBox="1">
            <a:spLocks noChangeArrowheads="1"/>
          </p:cNvSpPr>
          <p:nvPr/>
        </p:nvSpPr>
        <p:spPr bwMode="auto">
          <a:xfrm>
            <a:off x="2114986" y="5849719"/>
            <a:ext cx="46519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smtClean="0">
                <a:solidFill>
                  <a:srgbClr val="FF0000"/>
                </a:solidFill>
                <a:latin typeface="Times New Roman" pitchFamily="18" charset="0"/>
              </a:rPr>
              <a:t>MR</a:t>
            </a:r>
            <a:endParaRPr lang="en-US" altLang="en-US" sz="14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8" name="Line 42"/>
          <p:cNvSpPr>
            <a:spLocks noChangeShapeType="1"/>
          </p:cNvSpPr>
          <p:nvPr/>
        </p:nvSpPr>
        <p:spPr bwMode="auto">
          <a:xfrm>
            <a:off x="923091" y="2954119"/>
            <a:ext cx="1412875" cy="34290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9" name="Text Box 50"/>
          <p:cNvSpPr txBox="1">
            <a:spLocks noChangeArrowheads="1"/>
          </p:cNvSpPr>
          <p:nvPr/>
        </p:nvSpPr>
        <p:spPr bwMode="auto">
          <a:xfrm rot="2786703">
            <a:off x="865952" y="2993982"/>
            <a:ext cx="1022350" cy="398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lnSpc>
                <a:spcPct val="7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FF0000"/>
                </a:solidFill>
                <a:latin typeface="Times New Roman" pitchFamily="18" charset="0"/>
              </a:rPr>
              <a:t>residual demand</a:t>
            </a:r>
          </a:p>
        </p:txBody>
      </p:sp>
      <p:sp>
        <p:nvSpPr>
          <p:cNvPr id="30" name="Line 43"/>
          <p:cNvSpPr>
            <a:spLocks noChangeShapeType="1"/>
          </p:cNvSpPr>
          <p:nvPr/>
        </p:nvSpPr>
        <p:spPr bwMode="auto">
          <a:xfrm flipV="1">
            <a:off x="1916866" y="4020919"/>
            <a:ext cx="0" cy="2362200"/>
          </a:xfrm>
          <a:prstGeom prst="line">
            <a:avLst/>
          </a:prstGeom>
          <a:noFill/>
          <a:ln w="28575">
            <a:solidFill>
              <a:srgbClr val="66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1" name="Line 44"/>
          <p:cNvSpPr>
            <a:spLocks noChangeShapeType="1"/>
          </p:cNvSpPr>
          <p:nvPr/>
        </p:nvSpPr>
        <p:spPr bwMode="auto">
          <a:xfrm rot="16200000" flipV="1">
            <a:off x="3145591" y="1811120"/>
            <a:ext cx="0" cy="4419600"/>
          </a:xfrm>
          <a:prstGeom prst="line">
            <a:avLst/>
          </a:prstGeom>
          <a:noFill/>
          <a:ln w="28575">
            <a:solidFill>
              <a:srgbClr val="66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2" name="Oval 46"/>
          <p:cNvSpPr>
            <a:spLocks noChangeArrowheads="1"/>
          </p:cNvSpPr>
          <p:nvPr/>
        </p:nvSpPr>
        <p:spPr bwMode="auto">
          <a:xfrm>
            <a:off x="1840666" y="3944719"/>
            <a:ext cx="152400" cy="152400"/>
          </a:xfrm>
          <a:prstGeom prst="ellipse">
            <a:avLst/>
          </a:prstGeom>
          <a:solidFill>
            <a:srgbClr val="CC9900">
              <a:alpha val="50196"/>
            </a:srgbClr>
          </a:solidFill>
          <a:ln w="28575" algn="ctr">
            <a:solidFill>
              <a:srgbClr val="6633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3" name="Oval 45"/>
          <p:cNvSpPr>
            <a:spLocks noChangeArrowheads="1"/>
          </p:cNvSpPr>
          <p:nvPr/>
        </p:nvSpPr>
        <p:spPr bwMode="auto">
          <a:xfrm>
            <a:off x="1840666" y="5316319"/>
            <a:ext cx="152400" cy="152400"/>
          </a:xfrm>
          <a:prstGeom prst="ellipse">
            <a:avLst/>
          </a:prstGeom>
          <a:solidFill>
            <a:srgbClr val="CC9900">
              <a:alpha val="50196"/>
            </a:srgbClr>
          </a:solidFill>
          <a:ln w="28575" algn="ctr">
            <a:solidFill>
              <a:srgbClr val="6633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4" name="Text Box 51"/>
          <p:cNvSpPr txBox="1">
            <a:spLocks noChangeArrowheads="1"/>
          </p:cNvSpPr>
          <p:nvPr/>
        </p:nvSpPr>
        <p:spPr bwMode="auto">
          <a:xfrm>
            <a:off x="200143" y="3792319"/>
            <a:ext cx="8175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 err="1">
                <a:solidFill>
                  <a:srgbClr val="000000"/>
                </a:solidFill>
                <a:latin typeface="Times New Roman" pitchFamily="18" charset="0"/>
              </a:rPr>
              <a:t>p</a:t>
            </a:r>
            <a:r>
              <a:rPr lang="en-US" altLang="en-US" sz="1600" baseline="-25000" dirty="0" err="1">
                <a:solidFill>
                  <a:srgbClr val="000000"/>
                </a:solidFill>
                <a:latin typeface="Times New Roman" pitchFamily="18" charset="0"/>
              </a:rPr>
              <a:t>quotum</a:t>
            </a:r>
            <a:endParaRPr lang="en-US" altLang="en-US" sz="16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5" name="Text Box 52"/>
          <p:cNvSpPr txBox="1">
            <a:spLocks noChangeArrowheads="1"/>
          </p:cNvSpPr>
          <p:nvPr/>
        </p:nvSpPr>
        <p:spPr bwMode="auto">
          <a:xfrm>
            <a:off x="363973" y="4554319"/>
            <a:ext cx="6080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Times New Roman" pitchFamily="18" charset="0"/>
              </a:rPr>
              <a:t>p</a:t>
            </a:r>
            <a:r>
              <a:rPr lang="en-US" altLang="en-US" sz="1600" baseline="-25000">
                <a:solidFill>
                  <a:srgbClr val="000000"/>
                </a:solidFill>
                <a:latin typeface="Times New Roman" pitchFamily="18" charset="0"/>
              </a:rPr>
              <a:t>tariff</a:t>
            </a:r>
            <a:endParaRPr lang="en-US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6" name="Line 4"/>
          <p:cNvSpPr>
            <a:spLocks noChangeShapeType="1"/>
          </p:cNvSpPr>
          <p:nvPr/>
        </p:nvSpPr>
        <p:spPr bwMode="auto">
          <a:xfrm>
            <a:off x="2678866" y="4782919"/>
            <a:ext cx="0" cy="1600200"/>
          </a:xfrm>
          <a:prstGeom prst="line">
            <a:avLst/>
          </a:prstGeom>
          <a:noFill/>
          <a:ln w="19050">
            <a:solidFill>
              <a:srgbClr val="0066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7" name="Oval 34"/>
          <p:cNvSpPr>
            <a:spLocks noChangeArrowheads="1"/>
          </p:cNvSpPr>
          <p:nvPr/>
        </p:nvSpPr>
        <p:spPr bwMode="auto">
          <a:xfrm>
            <a:off x="2602666" y="4706719"/>
            <a:ext cx="152400" cy="152400"/>
          </a:xfrm>
          <a:prstGeom prst="ellipse">
            <a:avLst/>
          </a:prstGeom>
          <a:solidFill>
            <a:srgbClr val="CCFFCC">
              <a:alpha val="50196"/>
            </a:srgbClr>
          </a:solidFill>
          <a:ln w="28575" algn="ctr">
            <a:solidFill>
              <a:srgbClr val="0066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8" name="Line 49"/>
          <p:cNvSpPr>
            <a:spLocks noChangeShapeType="1"/>
          </p:cNvSpPr>
          <p:nvPr/>
        </p:nvSpPr>
        <p:spPr bwMode="auto">
          <a:xfrm rot="19052560" flipV="1">
            <a:off x="1586874" y="3455105"/>
            <a:ext cx="682505" cy="35281"/>
          </a:xfrm>
          <a:prstGeom prst="line">
            <a:avLst/>
          </a:prstGeom>
          <a:noFill/>
          <a:ln w="38100" cmpd="dbl">
            <a:solidFill>
              <a:srgbClr val="6633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9" name="Line 50"/>
          <p:cNvSpPr>
            <a:spLocks noChangeShapeType="1"/>
          </p:cNvSpPr>
          <p:nvPr/>
        </p:nvSpPr>
        <p:spPr bwMode="auto">
          <a:xfrm rot="19052560" flipV="1">
            <a:off x="3644274" y="5664905"/>
            <a:ext cx="682505" cy="35281"/>
          </a:xfrm>
          <a:prstGeom prst="line">
            <a:avLst/>
          </a:prstGeom>
          <a:noFill/>
          <a:ln w="38100" cmpd="dbl">
            <a:solidFill>
              <a:srgbClr val="6633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709346" y="4706719"/>
            <a:ext cx="3321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6600"/>
                </a:solidFill>
                <a:latin typeface="Times New Roman" pitchFamily="18" charset="0"/>
              </a:rPr>
              <a:t>A</a:t>
            </a:r>
            <a:endParaRPr lang="en-US" sz="1600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378915" y="4723652"/>
            <a:ext cx="3209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6600"/>
                </a:solidFill>
                <a:latin typeface="Times New Roman" pitchFamily="18" charset="0"/>
              </a:rPr>
              <a:t>B</a:t>
            </a:r>
            <a:endParaRPr lang="en-US" sz="1600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931224" y="5240119"/>
            <a:ext cx="320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996633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840666" y="3682365"/>
            <a:ext cx="3321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996633"/>
                </a:solidFill>
                <a:latin typeface="Times New Roman" pitchFamily="18" charset="0"/>
              </a:rPr>
              <a:t>D</a:t>
            </a:r>
            <a:endParaRPr lang="en-US" sz="1600">
              <a:solidFill>
                <a:srgbClr val="996633"/>
              </a:solidFill>
              <a:latin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28600" y="762000"/>
            <a:ext cx="7162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11.8 market power and quota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9255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5386772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5334000" y="762000"/>
            <a:ext cx="34048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11.9 Brander-Spencer </a:t>
            </a:r>
            <a:r>
              <a:rPr lang="nl-NL" b="1"/>
              <a:t>equilibrium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410245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ernational Tra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spcAft>
            <a:spcPts val="600"/>
          </a:spcAft>
          <a:defRPr sz="240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262</Words>
  <Application>Microsoft Office PowerPoint</Application>
  <PresentationFormat>On-screen Show (4:3)</PresentationFormat>
  <Paragraphs>113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International Trade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van Marrewijk</dc:creator>
  <cp:lastModifiedBy>Charles van Marrewijk</cp:lastModifiedBy>
  <cp:revision>25</cp:revision>
  <dcterms:created xsi:type="dcterms:W3CDTF">2016-11-17T05:58:19Z</dcterms:created>
  <dcterms:modified xsi:type="dcterms:W3CDTF">2017-01-18T02:13:41Z</dcterms:modified>
</cp:coreProperties>
</file>