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drawings/drawing8.xml" ContentType="application/vnd.openxmlformats-officedocument.drawingml.chartshapes+xml"/>
  <Override PartName="/ppt/charts/chart11.xml" ContentType="application/vnd.openxmlformats-officedocument.drawingml.chart+xml"/>
  <Override PartName="/ppt/drawings/drawing9.xml" ContentType="application/vnd.openxmlformats-officedocument.drawingml.chartshapes+xml"/>
  <Override PartName="/ppt/charts/chart12.xml" ContentType="application/vnd.openxmlformats-officedocument.drawingml.chart+xml"/>
  <Override PartName="/ppt/drawings/drawing10.xml" ContentType="application/vnd.openxmlformats-officedocument.drawingml.chartshapes+xml"/>
  <Override PartName="/ppt/charts/chart13.xml" ContentType="application/vnd.openxmlformats-officedocument.drawingml.chart+xml"/>
  <Override PartName="/ppt/drawings/drawing11.xml" ContentType="application/vnd.openxmlformats-officedocument.drawingml.chartshapes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1" r:id="rId2"/>
    <p:sldId id="257" r:id="rId3"/>
    <p:sldId id="276" r:id="rId4"/>
    <p:sldId id="258" r:id="rId5"/>
    <p:sldId id="277" r:id="rId6"/>
    <p:sldId id="280" r:id="rId7"/>
    <p:sldId id="278" r:id="rId8"/>
    <p:sldId id="279" r:id="rId9"/>
    <p:sldId id="259" r:id="rId10"/>
    <p:sldId id="260" r:id="rId11"/>
    <p:sldId id="274" r:id="rId12"/>
    <p:sldId id="282" r:id="rId13"/>
    <p:sldId id="281" r:id="rId14"/>
    <p:sldId id="283" r:id="rId15"/>
    <p:sldId id="275" r:id="rId16"/>
    <p:sldId id="272" r:id="rId17"/>
    <p:sldId id="261" r:id="rId18"/>
    <p:sldId id="26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66FF"/>
    <a:srgbClr val="6699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516" y="-84"/>
      </p:cViewPr>
      <p:guideLst>
        <p:guide orient="horz" pos="3696"/>
        <p:guide pos="1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G:\books\OUP%20Trade\Website\Trade%20present\ch%2013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G:\books\OUP%20Trade\Website\Trade%20present\ch%2013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G:\books\OUP%20Trade\Website\Trade%20present\ch%2013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G:\books\OUP%20Trade\Website\Trade%20present\ch%2013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G:\books\OUP%20Trade\Website\Trade%20present\ch%2013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13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G:\books\OUP%20Trade\Website\Trade%20present\ch%2013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G:\books\OUP%20Trade\Website\Trade%20present\ch%2013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G:\books\OUP%20Trade\Website\Trade%20present\ch%2013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G:\books\OUP%20Trade\Website\Trade%20present\ch%2013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G:\books\OUP%20Trade\Website\Trade%20present\ch%2013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G:\books\OUP%20Trade\Website\Trade%20present\ch%2013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13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9974628171478578E-2"/>
          <c:y val="5.1400554097404488E-2"/>
          <c:w val="0.88945603674540685"/>
          <c:h val="0.84092957130358703"/>
        </c:manualLayout>
      </c:layout>
      <c:bubbleChart>
        <c:varyColors val="0"/>
        <c:ser>
          <c:idx val="0"/>
          <c:order val="0"/>
          <c:spPr>
            <a:solidFill>
              <a:srgbClr val="CCFFFF">
                <a:alpha val="50000"/>
              </a:srgbClr>
            </a:solidFill>
            <a:ln w="19050">
              <a:solidFill>
                <a:srgbClr val="0000FF"/>
              </a:solidFill>
            </a:ln>
          </c:spPr>
          <c:invertIfNegative val="0"/>
          <c:dPt>
            <c:idx val="21"/>
            <c:invertIfNegative val="0"/>
            <c:bubble3D val="0"/>
            <c:spPr>
              <a:solidFill>
                <a:srgbClr val="FFC000">
                  <a:alpha val="50000"/>
                </a:srgbClr>
              </a:solidFill>
              <a:ln w="19050">
                <a:solidFill>
                  <a:srgbClr val="0000FF"/>
                </a:solidFill>
              </a:ln>
            </c:spPr>
          </c:dPt>
          <c:xVal>
            <c:numRef>
              <c:f>'13-2'!$F$7:$F$27</c:f>
              <c:numCache>
                <c:formatCode>General</c:formatCode>
                <c:ptCount val="21"/>
                <c:pt idx="0">
                  <c:v>15</c:v>
                </c:pt>
                <c:pt idx="1">
                  <c:v>16</c:v>
                </c:pt>
                <c:pt idx="2">
                  <c:v>19</c:v>
                </c:pt>
                <c:pt idx="3">
                  <c:v>19</c:v>
                </c:pt>
                <c:pt idx="4">
                  <c:v>21</c:v>
                </c:pt>
                <c:pt idx="5">
                  <c:v>22</c:v>
                </c:pt>
                <c:pt idx="6">
                  <c:v>23</c:v>
                </c:pt>
                <c:pt idx="7">
                  <c:v>30</c:v>
                </c:pt>
                <c:pt idx="8">
                  <c:v>30</c:v>
                </c:pt>
                <c:pt idx="9">
                  <c:v>32</c:v>
                </c:pt>
                <c:pt idx="10">
                  <c:v>34</c:v>
                </c:pt>
                <c:pt idx="11">
                  <c:v>48</c:v>
                </c:pt>
                <c:pt idx="12">
                  <c:v>56.000000000000007</c:v>
                </c:pt>
                <c:pt idx="13">
                  <c:v>56.999999999999993</c:v>
                </c:pt>
                <c:pt idx="14">
                  <c:v>56.999999999999993</c:v>
                </c:pt>
                <c:pt idx="15">
                  <c:v>57.999999999999993</c:v>
                </c:pt>
                <c:pt idx="16">
                  <c:v>59</c:v>
                </c:pt>
                <c:pt idx="17">
                  <c:v>61</c:v>
                </c:pt>
                <c:pt idx="18">
                  <c:v>65</c:v>
                </c:pt>
                <c:pt idx="19">
                  <c:v>70</c:v>
                </c:pt>
                <c:pt idx="20">
                  <c:v>75</c:v>
                </c:pt>
              </c:numCache>
            </c:numRef>
          </c:xVal>
          <c:yVal>
            <c:numRef>
              <c:f>'13-2'!$G$7:$G$27</c:f>
              <c:numCache>
                <c:formatCode>General</c:formatCode>
                <c:ptCount val="21"/>
                <c:pt idx="0">
                  <c:v>10</c:v>
                </c:pt>
                <c:pt idx="1">
                  <c:v>14.000000000000002</c:v>
                </c:pt>
                <c:pt idx="2">
                  <c:v>12</c:v>
                </c:pt>
                <c:pt idx="3">
                  <c:v>9</c:v>
                </c:pt>
                <c:pt idx="4">
                  <c:v>9</c:v>
                </c:pt>
                <c:pt idx="5">
                  <c:v>16</c:v>
                </c:pt>
                <c:pt idx="6">
                  <c:v>21</c:v>
                </c:pt>
                <c:pt idx="7">
                  <c:v>30</c:v>
                </c:pt>
                <c:pt idx="8">
                  <c:v>9</c:v>
                </c:pt>
                <c:pt idx="9">
                  <c:v>16</c:v>
                </c:pt>
                <c:pt idx="10">
                  <c:v>13</c:v>
                </c:pt>
                <c:pt idx="11">
                  <c:v>6</c:v>
                </c:pt>
                <c:pt idx="12">
                  <c:v>19</c:v>
                </c:pt>
                <c:pt idx="13">
                  <c:v>39</c:v>
                </c:pt>
                <c:pt idx="14">
                  <c:v>16</c:v>
                </c:pt>
                <c:pt idx="15">
                  <c:v>31</c:v>
                </c:pt>
                <c:pt idx="16">
                  <c:v>11</c:v>
                </c:pt>
                <c:pt idx="17">
                  <c:v>15</c:v>
                </c:pt>
                <c:pt idx="18">
                  <c:v>23</c:v>
                </c:pt>
                <c:pt idx="19">
                  <c:v>47</c:v>
                </c:pt>
                <c:pt idx="20">
                  <c:v>28.000000000000004</c:v>
                </c:pt>
              </c:numCache>
            </c:numRef>
          </c:yVal>
          <c:bubbleSize>
            <c:numRef>
              <c:f>'13-2'!$H$7:$H$27</c:f>
              <c:numCache>
                <c:formatCode>General</c:formatCode>
                <c:ptCount val="21"/>
                <c:pt idx="0">
                  <c:v>11.1</c:v>
                </c:pt>
                <c:pt idx="1">
                  <c:v>6.5</c:v>
                </c:pt>
                <c:pt idx="2">
                  <c:v>2.7</c:v>
                </c:pt>
                <c:pt idx="3">
                  <c:v>4.3</c:v>
                </c:pt>
                <c:pt idx="4">
                  <c:v>4.8</c:v>
                </c:pt>
                <c:pt idx="5">
                  <c:v>3.6</c:v>
                </c:pt>
                <c:pt idx="6">
                  <c:v>6.8</c:v>
                </c:pt>
                <c:pt idx="7">
                  <c:v>0.9</c:v>
                </c:pt>
                <c:pt idx="8">
                  <c:v>20.6</c:v>
                </c:pt>
                <c:pt idx="9">
                  <c:v>9.3000000000000007</c:v>
                </c:pt>
                <c:pt idx="10">
                  <c:v>0.5</c:v>
                </c:pt>
                <c:pt idx="11">
                  <c:v>1.5</c:v>
                </c:pt>
                <c:pt idx="12">
                  <c:v>0.3</c:v>
                </c:pt>
                <c:pt idx="13">
                  <c:v>0.8</c:v>
                </c:pt>
                <c:pt idx="14">
                  <c:v>3.4</c:v>
                </c:pt>
                <c:pt idx="15">
                  <c:v>1.5</c:v>
                </c:pt>
                <c:pt idx="16">
                  <c:v>3.9</c:v>
                </c:pt>
                <c:pt idx="17">
                  <c:v>8.6999999999999993</c:v>
                </c:pt>
                <c:pt idx="18">
                  <c:v>3.3</c:v>
                </c:pt>
                <c:pt idx="19">
                  <c:v>1.7</c:v>
                </c:pt>
                <c:pt idx="20">
                  <c:v>3.9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80"/>
        <c:showNegBubbles val="0"/>
        <c:axId val="73118464"/>
        <c:axId val="73120384"/>
      </c:bubbleChart>
      <c:valAx>
        <c:axId val="73118464"/>
        <c:scaling>
          <c:orientation val="minMax"/>
          <c:max val="8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en-US" sz="1600" b="0"/>
                  <a:t>Fraction of firms in sector that export (%)</a:t>
                </a:r>
              </a:p>
            </c:rich>
          </c:tx>
          <c:layout>
            <c:manualLayout>
              <c:xMode val="edge"/>
              <c:yMode val="edge"/>
              <c:x val="0.32497342519685041"/>
              <c:y val="0.93655729823420564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3120384"/>
        <c:crosses val="autoZero"/>
        <c:crossBetween val="midCat"/>
        <c:majorUnit val="80"/>
        <c:minorUnit val="10"/>
      </c:valAx>
      <c:valAx>
        <c:axId val="73120384"/>
        <c:scaling>
          <c:orientation val="minMax"/>
          <c:max val="8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US" sz="1600" b="0"/>
                  <a:t>mean exports as share of total (%)</a:t>
                </a:r>
              </a:p>
            </c:rich>
          </c:tx>
          <c:layout>
            <c:manualLayout>
              <c:xMode val="edge"/>
              <c:yMode val="edge"/>
              <c:x val="1.6666666666666666E-2"/>
              <c:y val="0.14661766701052589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3118464"/>
        <c:crosses val="autoZero"/>
        <c:crossBetween val="midCat"/>
        <c:majorUnit val="80"/>
        <c:minorUnit val="1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318354899291855E-2"/>
          <c:y val="3.5028248587570622E-2"/>
          <c:w val="0.88840354474290273"/>
          <c:h val="0.87005792072601096"/>
        </c:manualLayout>
      </c:layout>
      <c:scatterChart>
        <c:scatterStyle val="smoothMarker"/>
        <c:varyColors val="0"/>
        <c:ser>
          <c:idx val="1"/>
          <c:order val="0"/>
          <c:tx>
            <c:strRef>
              <c:f>'13-12'!$B$3</c:f>
              <c:strCache>
                <c:ptCount val="1"/>
                <c:pt idx="0">
                  <c:v>pdf</c:v>
                </c:pt>
              </c:strCache>
            </c:strRef>
          </c:tx>
          <c:spPr>
            <a:ln w="44450">
              <a:solidFill>
                <a:srgbClr val="006600"/>
              </a:solidFill>
              <a:prstDash val="sysDash"/>
            </a:ln>
          </c:spPr>
          <c:marker>
            <c:symbol val="none"/>
          </c:marker>
          <c:xVal>
            <c:numRef>
              <c:f>'13-12'!$A$4:$A$104</c:f>
              <c:numCache>
                <c:formatCode>0.00</c:formatCode>
                <c:ptCount val="101"/>
                <c:pt idx="0">
                  <c:v>0</c:v>
                </c:pt>
                <c:pt idx="1">
                  <c:v>0.01</c:v>
                </c:pt>
                <c:pt idx="2" formatCode="General">
                  <c:v>0.02</c:v>
                </c:pt>
                <c:pt idx="3" formatCode="General">
                  <c:v>0.03</c:v>
                </c:pt>
                <c:pt idx="4" formatCode="General">
                  <c:v>0.04</c:v>
                </c:pt>
                <c:pt idx="5" formatCode="General">
                  <c:v>0.05</c:v>
                </c:pt>
                <c:pt idx="6" formatCode="General">
                  <c:v>6.0000000000000005E-2</c:v>
                </c:pt>
                <c:pt idx="7" formatCode="General">
                  <c:v>7.0000000000000007E-2</c:v>
                </c:pt>
                <c:pt idx="8" formatCode="General">
                  <c:v>0.08</c:v>
                </c:pt>
                <c:pt idx="9" formatCode="General">
                  <c:v>0.09</c:v>
                </c:pt>
                <c:pt idx="10" formatCode="General">
                  <c:v>9.9999999999999992E-2</c:v>
                </c:pt>
                <c:pt idx="11" formatCode="General">
                  <c:v>0.10999999999999999</c:v>
                </c:pt>
                <c:pt idx="12" formatCode="General">
                  <c:v>0.11999999999999998</c:v>
                </c:pt>
                <c:pt idx="13" formatCode="General">
                  <c:v>0.12999999999999998</c:v>
                </c:pt>
                <c:pt idx="14" formatCode="General">
                  <c:v>0.13999999999999999</c:v>
                </c:pt>
                <c:pt idx="15" formatCode="General">
                  <c:v>0.15</c:v>
                </c:pt>
                <c:pt idx="16" formatCode="General">
                  <c:v>0.16</c:v>
                </c:pt>
                <c:pt idx="17" formatCode="General">
                  <c:v>0.17</c:v>
                </c:pt>
                <c:pt idx="18" formatCode="General">
                  <c:v>0.18000000000000002</c:v>
                </c:pt>
                <c:pt idx="19" formatCode="General">
                  <c:v>0.19000000000000003</c:v>
                </c:pt>
                <c:pt idx="20" formatCode="General">
                  <c:v>0.20000000000000004</c:v>
                </c:pt>
                <c:pt idx="21" formatCode="General">
                  <c:v>0.21000000000000005</c:v>
                </c:pt>
                <c:pt idx="22" formatCode="General">
                  <c:v>0.22000000000000006</c:v>
                </c:pt>
                <c:pt idx="23" formatCode="General">
                  <c:v>0.23000000000000007</c:v>
                </c:pt>
                <c:pt idx="24" formatCode="General">
                  <c:v>0.24000000000000007</c:v>
                </c:pt>
                <c:pt idx="25" formatCode="General">
                  <c:v>0.25000000000000006</c:v>
                </c:pt>
                <c:pt idx="26" formatCode="General">
                  <c:v>0.26000000000000006</c:v>
                </c:pt>
                <c:pt idx="27" formatCode="General">
                  <c:v>0.27000000000000007</c:v>
                </c:pt>
                <c:pt idx="28" formatCode="General">
                  <c:v>0.28000000000000008</c:v>
                </c:pt>
                <c:pt idx="29" formatCode="General">
                  <c:v>0.29000000000000009</c:v>
                </c:pt>
                <c:pt idx="30" formatCode="General">
                  <c:v>0.3000000000000001</c:v>
                </c:pt>
                <c:pt idx="31" formatCode="General">
                  <c:v>0.31000000000000011</c:v>
                </c:pt>
                <c:pt idx="32" formatCode="General">
                  <c:v>0.32000000000000012</c:v>
                </c:pt>
                <c:pt idx="33" formatCode="General">
                  <c:v>0.33000000000000013</c:v>
                </c:pt>
                <c:pt idx="34" formatCode="General">
                  <c:v>0.34000000000000014</c:v>
                </c:pt>
                <c:pt idx="35" formatCode="General">
                  <c:v>0.35000000000000014</c:v>
                </c:pt>
                <c:pt idx="36" formatCode="General">
                  <c:v>0.36000000000000015</c:v>
                </c:pt>
                <c:pt idx="37" formatCode="General">
                  <c:v>0.37000000000000016</c:v>
                </c:pt>
                <c:pt idx="38" formatCode="General">
                  <c:v>0.38000000000000017</c:v>
                </c:pt>
                <c:pt idx="39" formatCode="General">
                  <c:v>0.39000000000000018</c:v>
                </c:pt>
                <c:pt idx="40" formatCode="General">
                  <c:v>0.40000000000000019</c:v>
                </c:pt>
                <c:pt idx="41" formatCode="General">
                  <c:v>0.4100000000000002</c:v>
                </c:pt>
                <c:pt idx="42" formatCode="General">
                  <c:v>0.42000000000000021</c:v>
                </c:pt>
                <c:pt idx="43" formatCode="General">
                  <c:v>0.43000000000000022</c:v>
                </c:pt>
                <c:pt idx="44" formatCode="General">
                  <c:v>0.44000000000000022</c:v>
                </c:pt>
                <c:pt idx="45" formatCode="General">
                  <c:v>0.45000000000000023</c:v>
                </c:pt>
                <c:pt idx="46" formatCode="General">
                  <c:v>0.46000000000000024</c:v>
                </c:pt>
                <c:pt idx="47" formatCode="General">
                  <c:v>0.47000000000000025</c:v>
                </c:pt>
                <c:pt idx="48" formatCode="General">
                  <c:v>0.48000000000000026</c:v>
                </c:pt>
                <c:pt idx="49" formatCode="General">
                  <c:v>0.49000000000000027</c:v>
                </c:pt>
                <c:pt idx="50" formatCode="General">
                  <c:v>0.50000000000000022</c:v>
                </c:pt>
                <c:pt idx="51" formatCode="General">
                  <c:v>0.51000000000000023</c:v>
                </c:pt>
                <c:pt idx="52" formatCode="General">
                  <c:v>0.52000000000000024</c:v>
                </c:pt>
                <c:pt idx="53" formatCode="General">
                  <c:v>0.53000000000000025</c:v>
                </c:pt>
                <c:pt idx="54" formatCode="General">
                  <c:v>0.54000000000000026</c:v>
                </c:pt>
                <c:pt idx="55" formatCode="General">
                  <c:v>0.55000000000000027</c:v>
                </c:pt>
                <c:pt idx="56" formatCode="General">
                  <c:v>0.56000000000000028</c:v>
                </c:pt>
                <c:pt idx="57" formatCode="General">
                  <c:v>0.57000000000000028</c:v>
                </c:pt>
                <c:pt idx="58" formatCode="General">
                  <c:v>0.58000000000000029</c:v>
                </c:pt>
                <c:pt idx="59" formatCode="General">
                  <c:v>0.5900000000000003</c:v>
                </c:pt>
                <c:pt idx="60" formatCode="General">
                  <c:v>0.60000000000000031</c:v>
                </c:pt>
                <c:pt idx="61" formatCode="General">
                  <c:v>0.61000000000000032</c:v>
                </c:pt>
                <c:pt idx="62" formatCode="General">
                  <c:v>0.62000000000000033</c:v>
                </c:pt>
                <c:pt idx="63" formatCode="General">
                  <c:v>0.63000000000000034</c:v>
                </c:pt>
                <c:pt idx="64" formatCode="General">
                  <c:v>0.64000000000000035</c:v>
                </c:pt>
                <c:pt idx="65" formatCode="General">
                  <c:v>0.65000000000000036</c:v>
                </c:pt>
                <c:pt idx="66" formatCode="General">
                  <c:v>0.66000000000000036</c:v>
                </c:pt>
                <c:pt idx="67" formatCode="General">
                  <c:v>0.67000000000000037</c:v>
                </c:pt>
                <c:pt idx="68" formatCode="General">
                  <c:v>0.68000000000000038</c:v>
                </c:pt>
                <c:pt idx="69" formatCode="General">
                  <c:v>0.69000000000000039</c:v>
                </c:pt>
                <c:pt idx="70" formatCode="General">
                  <c:v>0.7000000000000004</c:v>
                </c:pt>
                <c:pt idx="71" formatCode="General">
                  <c:v>0.71000000000000041</c:v>
                </c:pt>
                <c:pt idx="72" formatCode="General">
                  <c:v>0.72000000000000042</c:v>
                </c:pt>
                <c:pt idx="73" formatCode="General">
                  <c:v>0.73000000000000043</c:v>
                </c:pt>
                <c:pt idx="74" formatCode="General">
                  <c:v>0.74000000000000044</c:v>
                </c:pt>
                <c:pt idx="75" formatCode="General">
                  <c:v>0.75000000000000044</c:v>
                </c:pt>
                <c:pt idx="76" formatCode="General">
                  <c:v>0.76000000000000045</c:v>
                </c:pt>
                <c:pt idx="77" formatCode="General">
                  <c:v>0.77000000000000046</c:v>
                </c:pt>
                <c:pt idx="78" formatCode="General">
                  <c:v>0.78000000000000047</c:v>
                </c:pt>
                <c:pt idx="79" formatCode="General">
                  <c:v>0.79000000000000048</c:v>
                </c:pt>
                <c:pt idx="80" formatCode="General">
                  <c:v>0.80000000000000049</c:v>
                </c:pt>
                <c:pt idx="81" formatCode="General">
                  <c:v>0.8100000000000005</c:v>
                </c:pt>
                <c:pt idx="82" formatCode="General">
                  <c:v>0.82000000000000051</c:v>
                </c:pt>
                <c:pt idx="83" formatCode="General">
                  <c:v>0.83000000000000052</c:v>
                </c:pt>
                <c:pt idx="84" formatCode="General">
                  <c:v>0.84000000000000052</c:v>
                </c:pt>
                <c:pt idx="85" formatCode="General">
                  <c:v>0.85000000000000053</c:v>
                </c:pt>
                <c:pt idx="86" formatCode="General">
                  <c:v>0.86000000000000054</c:v>
                </c:pt>
                <c:pt idx="87" formatCode="General">
                  <c:v>0.87000000000000055</c:v>
                </c:pt>
                <c:pt idx="88" formatCode="General">
                  <c:v>0.88000000000000056</c:v>
                </c:pt>
                <c:pt idx="89" formatCode="General">
                  <c:v>0.89000000000000057</c:v>
                </c:pt>
                <c:pt idx="90" formatCode="General">
                  <c:v>0.90000000000000058</c:v>
                </c:pt>
                <c:pt idx="91" formatCode="General">
                  <c:v>0.91000000000000059</c:v>
                </c:pt>
                <c:pt idx="92" formatCode="General">
                  <c:v>0.9200000000000006</c:v>
                </c:pt>
                <c:pt idx="93" formatCode="General">
                  <c:v>0.9300000000000006</c:v>
                </c:pt>
                <c:pt idx="94" formatCode="General">
                  <c:v>0.94000000000000061</c:v>
                </c:pt>
                <c:pt idx="95" formatCode="General">
                  <c:v>0.95000000000000062</c:v>
                </c:pt>
                <c:pt idx="96" formatCode="General">
                  <c:v>0.96000000000000063</c:v>
                </c:pt>
                <c:pt idx="97" formatCode="General">
                  <c:v>0.97000000000000064</c:v>
                </c:pt>
                <c:pt idx="98" formatCode="General">
                  <c:v>0.98000000000000065</c:v>
                </c:pt>
                <c:pt idx="99" formatCode="General">
                  <c:v>0.99000000000000066</c:v>
                </c:pt>
                <c:pt idx="100" formatCode="General">
                  <c:v>0.99999999990000066</c:v>
                </c:pt>
              </c:numCache>
            </c:numRef>
          </c:xVal>
          <c:yVal>
            <c:numRef>
              <c:f>'13-12'!$B$4:$B$104</c:f>
              <c:numCache>
                <c:formatCode>General</c:formatCode>
                <c:ptCount val="101"/>
                <c:pt idx="0">
                  <c:v>0</c:v>
                </c:pt>
                <c:pt idx="1">
                  <c:v>2.9403000000000007E-3</c:v>
                </c:pt>
                <c:pt idx="2">
                  <c:v>1.1524800000000007E-2</c:v>
                </c:pt>
                <c:pt idx="3">
                  <c:v>2.5404299999999984E-2</c:v>
                </c:pt>
                <c:pt idx="4">
                  <c:v>4.4236799999999979E-2</c:v>
                </c:pt>
                <c:pt idx="5">
                  <c:v>6.7687499999999956E-2</c:v>
                </c:pt>
                <c:pt idx="6">
                  <c:v>9.5428800000000008E-2</c:v>
                </c:pt>
                <c:pt idx="7">
                  <c:v>0.12714029999999998</c:v>
                </c:pt>
                <c:pt idx="8">
                  <c:v>0.16250879999999995</c:v>
                </c:pt>
                <c:pt idx="9">
                  <c:v>0.20122830000000008</c:v>
                </c:pt>
                <c:pt idx="10">
                  <c:v>0.24300000000000002</c:v>
                </c:pt>
                <c:pt idx="11">
                  <c:v>0.28753229999999985</c:v>
                </c:pt>
                <c:pt idx="12">
                  <c:v>0.3345407999999998</c:v>
                </c:pt>
                <c:pt idx="13">
                  <c:v>0.38374829999999988</c:v>
                </c:pt>
                <c:pt idx="14">
                  <c:v>0.43488479999999974</c:v>
                </c:pt>
                <c:pt idx="15">
                  <c:v>0.48768749999999972</c:v>
                </c:pt>
                <c:pt idx="16">
                  <c:v>0.54190079999999996</c:v>
                </c:pt>
                <c:pt idx="17">
                  <c:v>0.59727630000000009</c:v>
                </c:pt>
                <c:pt idx="18">
                  <c:v>0.65357280000000018</c:v>
                </c:pt>
                <c:pt idx="19">
                  <c:v>0.71055629999999981</c:v>
                </c:pt>
                <c:pt idx="20">
                  <c:v>0.76800000000000035</c:v>
                </c:pt>
                <c:pt idx="21">
                  <c:v>0.82568430000000026</c:v>
                </c:pt>
                <c:pt idx="22">
                  <c:v>0.8833968000000002</c:v>
                </c:pt>
                <c:pt idx="23">
                  <c:v>0.94093230000000017</c:v>
                </c:pt>
                <c:pt idx="24">
                  <c:v>0.99809280000000045</c:v>
                </c:pt>
                <c:pt idx="25">
                  <c:v>1.0546875000000002</c:v>
                </c:pt>
                <c:pt idx="26">
                  <c:v>1.1105328000000001</c:v>
                </c:pt>
                <c:pt idx="27">
                  <c:v>1.1654523000000001</c:v>
                </c:pt>
                <c:pt idx="28">
                  <c:v>1.2192768000000005</c:v>
                </c:pt>
                <c:pt idx="29">
                  <c:v>1.2718443000000006</c:v>
                </c:pt>
                <c:pt idx="30">
                  <c:v>1.3230000000000004</c:v>
                </c:pt>
                <c:pt idx="31">
                  <c:v>1.3725963000000001</c:v>
                </c:pt>
                <c:pt idx="32">
                  <c:v>1.4204928000000006</c:v>
                </c:pt>
                <c:pt idx="33">
                  <c:v>1.4665563000000006</c:v>
                </c:pt>
                <c:pt idx="34">
                  <c:v>1.5106608000000006</c:v>
                </c:pt>
                <c:pt idx="35">
                  <c:v>1.5526875000000004</c:v>
                </c:pt>
                <c:pt idx="36">
                  <c:v>1.5925248000000005</c:v>
                </c:pt>
                <c:pt idx="37">
                  <c:v>1.6300683000000005</c:v>
                </c:pt>
                <c:pt idx="38">
                  <c:v>1.6652208000000006</c:v>
                </c:pt>
                <c:pt idx="39">
                  <c:v>1.6978923000000006</c:v>
                </c:pt>
                <c:pt idx="40">
                  <c:v>1.7280000000000002</c:v>
                </c:pt>
                <c:pt idx="41">
                  <c:v>1.7554683000000004</c:v>
                </c:pt>
                <c:pt idx="42">
                  <c:v>1.7802288000000006</c:v>
                </c:pt>
                <c:pt idx="43">
                  <c:v>1.8022203000000006</c:v>
                </c:pt>
                <c:pt idx="44">
                  <c:v>1.8213888000000005</c:v>
                </c:pt>
                <c:pt idx="45">
                  <c:v>1.8376875000000004</c:v>
                </c:pt>
                <c:pt idx="46">
                  <c:v>1.8510768000000002</c:v>
                </c:pt>
                <c:pt idx="47">
                  <c:v>1.8615243000000001</c:v>
                </c:pt>
                <c:pt idx="48">
                  <c:v>1.8690048000000001</c:v>
                </c:pt>
                <c:pt idx="49">
                  <c:v>1.8735002999999999</c:v>
                </c:pt>
                <c:pt idx="50">
                  <c:v>1.875</c:v>
                </c:pt>
                <c:pt idx="51">
                  <c:v>1.8735002999999999</c:v>
                </c:pt>
                <c:pt idx="52">
                  <c:v>1.8690047999999999</c:v>
                </c:pt>
                <c:pt idx="53">
                  <c:v>1.8615242999999997</c:v>
                </c:pt>
                <c:pt idx="54">
                  <c:v>1.8510767999999995</c:v>
                </c:pt>
                <c:pt idx="55">
                  <c:v>1.8376874999999995</c:v>
                </c:pt>
                <c:pt idx="56">
                  <c:v>1.8213887999999996</c:v>
                </c:pt>
                <c:pt idx="57">
                  <c:v>1.8022202999999992</c:v>
                </c:pt>
                <c:pt idx="58">
                  <c:v>1.7802287999999993</c:v>
                </c:pt>
                <c:pt idx="59">
                  <c:v>1.7554682999999993</c:v>
                </c:pt>
                <c:pt idx="60">
                  <c:v>1.7279999999999991</c:v>
                </c:pt>
                <c:pt idx="61">
                  <c:v>1.697892299999999</c:v>
                </c:pt>
                <c:pt idx="62">
                  <c:v>1.6652207999999988</c:v>
                </c:pt>
                <c:pt idx="63">
                  <c:v>1.6300682999999987</c:v>
                </c:pt>
                <c:pt idx="64">
                  <c:v>1.5925247999999985</c:v>
                </c:pt>
                <c:pt idx="65">
                  <c:v>1.5526874999999984</c:v>
                </c:pt>
                <c:pt idx="66">
                  <c:v>1.5106607999999984</c:v>
                </c:pt>
                <c:pt idx="67">
                  <c:v>1.4665562999999981</c:v>
                </c:pt>
                <c:pt idx="68">
                  <c:v>1.4204927999999983</c:v>
                </c:pt>
                <c:pt idx="69">
                  <c:v>1.3725962999999981</c:v>
                </c:pt>
                <c:pt idx="70">
                  <c:v>1.3229999999999977</c:v>
                </c:pt>
                <c:pt idx="71">
                  <c:v>1.2718442999999979</c:v>
                </c:pt>
                <c:pt idx="72">
                  <c:v>1.2192767999999974</c:v>
                </c:pt>
                <c:pt idx="73">
                  <c:v>1.1654522999999974</c:v>
                </c:pt>
                <c:pt idx="74">
                  <c:v>1.1105327999999977</c:v>
                </c:pt>
                <c:pt idx="75">
                  <c:v>1.0546874999999973</c:v>
                </c:pt>
                <c:pt idx="76">
                  <c:v>0.99809279999999723</c:v>
                </c:pt>
                <c:pt idx="77">
                  <c:v>0.94093229999999706</c:v>
                </c:pt>
                <c:pt idx="78">
                  <c:v>0.88339679999999743</c:v>
                </c:pt>
                <c:pt idx="79">
                  <c:v>0.82568429999999737</c:v>
                </c:pt>
                <c:pt idx="80">
                  <c:v>0.76799999999999691</c:v>
                </c:pt>
                <c:pt idx="81">
                  <c:v>0.71055629999999703</c:v>
                </c:pt>
                <c:pt idx="82">
                  <c:v>0.65357279999999707</c:v>
                </c:pt>
                <c:pt idx="83">
                  <c:v>0.59727629999999698</c:v>
                </c:pt>
                <c:pt idx="84">
                  <c:v>0.54190079999999696</c:v>
                </c:pt>
                <c:pt idx="85">
                  <c:v>0.48768749999999711</c:v>
                </c:pt>
                <c:pt idx="86">
                  <c:v>0.43488479999999724</c:v>
                </c:pt>
                <c:pt idx="87">
                  <c:v>0.38374829999999732</c:v>
                </c:pt>
                <c:pt idx="88">
                  <c:v>0.33454079999999731</c:v>
                </c:pt>
                <c:pt idx="89">
                  <c:v>0.28753229999999746</c:v>
                </c:pt>
                <c:pt idx="90">
                  <c:v>0.24299999999999755</c:v>
                </c:pt>
                <c:pt idx="91">
                  <c:v>0.20122829999999758</c:v>
                </c:pt>
                <c:pt idx="92">
                  <c:v>0.16250879999999779</c:v>
                </c:pt>
                <c:pt idx="93">
                  <c:v>0.12714029999999793</c:v>
                </c:pt>
                <c:pt idx="94">
                  <c:v>9.5428799999998162E-2</c:v>
                </c:pt>
                <c:pt idx="95">
                  <c:v>6.768749999999836E-2</c:v>
                </c:pt>
                <c:pt idx="96">
                  <c:v>4.4236799999998654E-2</c:v>
                </c:pt>
                <c:pt idx="97">
                  <c:v>2.5404299999998946E-2</c:v>
                </c:pt>
                <c:pt idx="98">
                  <c:v>1.152479999999927E-2</c:v>
                </c:pt>
                <c:pt idx="99">
                  <c:v>2.9402999999996169E-3</c:v>
                </c:pt>
                <c:pt idx="100">
                  <c:v>2.9999605279431884E-19</c:v>
                </c:pt>
              </c:numCache>
            </c:numRef>
          </c:yVal>
          <c:smooth val="1"/>
        </c:ser>
        <c:ser>
          <c:idx val="3"/>
          <c:order val="1"/>
          <c:tx>
            <c:v>pdf</c:v>
          </c:tx>
          <c:spPr>
            <a:ln w="28575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'13-12'!$F$27:$F$28</c:f>
              <c:numCache>
                <c:formatCode>General</c:formatCode>
                <c:ptCount val="2"/>
                <c:pt idx="0">
                  <c:v>0.3000000000000001</c:v>
                </c:pt>
                <c:pt idx="1">
                  <c:v>0.3000000000000001</c:v>
                </c:pt>
              </c:numCache>
            </c:numRef>
          </c:xVal>
          <c:yVal>
            <c:numRef>
              <c:f>'13-12'!$G$27:$G$28</c:f>
              <c:numCache>
                <c:formatCode>General</c:formatCode>
                <c:ptCount val="2"/>
                <c:pt idx="0">
                  <c:v>0</c:v>
                </c:pt>
                <c:pt idx="1">
                  <c:v>1.3230000000000004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6247808"/>
        <c:axId val="76249344"/>
      </c:scatterChart>
      <c:valAx>
        <c:axId val="76247808"/>
        <c:scaling>
          <c:orientation val="minMax"/>
          <c:max val="1"/>
          <c:min val="0"/>
        </c:scaling>
        <c:delete val="0"/>
        <c:axPos val="b"/>
        <c:numFmt formatCode="0" sourceLinked="0"/>
        <c:majorTickMark val="out"/>
        <c:minorTickMark val="out"/>
        <c:tickLblPos val="nextTo"/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76249344"/>
        <c:crosses val="autoZero"/>
        <c:crossBetween val="midCat"/>
        <c:majorUnit val="2"/>
        <c:minorUnit val="1"/>
      </c:valAx>
      <c:valAx>
        <c:axId val="76249344"/>
        <c:scaling>
          <c:orientation val="minMax"/>
          <c:max val="2.2000000000000002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nl-NL" sz="1600"/>
                  <a:t>density</a:t>
                </a:r>
              </a:p>
            </c:rich>
          </c:tx>
          <c:layout>
            <c:manualLayout>
              <c:xMode val="edge"/>
              <c:yMode val="edge"/>
              <c:x val="1.7505470459518599E-2"/>
              <c:y val="0.15509657902931626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 b="0" i="0" u="none" strike="noStrike" baseline="0">
                <a:solidFill>
                  <a:sysClr val="windowText" lastClr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76247808"/>
        <c:crosses val="autoZero"/>
        <c:crossBetween val="midCat"/>
        <c:majorUnit val="3"/>
        <c:minorUnit val="1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833770507567295E-2"/>
          <c:y val="5.7627214028095251E-2"/>
          <c:w val="0.84463985212648318"/>
          <c:h val="0.84745902982493015"/>
        </c:manualLayout>
      </c:layout>
      <c:scatterChart>
        <c:scatterStyle val="smoothMarker"/>
        <c:varyColors val="0"/>
        <c:ser>
          <c:idx val="1"/>
          <c:order val="0"/>
          <c:tx>
            <c:strRef>
              <c:f>'13-11'!$B$3</c:f>
              <c:strCache>
                <c:ptCount val="1"/>
                <c:pt idx="0">
                  <c:v>pdf</c:v>
                </c:pt>
              </c:strCache>
            </c:strRef>
          </c:tx>
          <c:spPr>
            <a:ln w="444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'13-11'!$A$4:$A$104</c:f>
              <c:numCache>
                <c:formatCode>0.00</c:formatCode>
                <c:ptCount val="101"/>
                <c:pt idx="0">
                  <c:v>0</c:v>
                </c:pt>
                <c:pt idx="1">
                  <c:v>0.01</c:v>
                </c:pt>
                <c:pt idx="2" formatCode="General">
                  <c:v>0.02</c:v>
                </c:pt>
                <c:pt idx="3" formatCode="General">
                  <c:v>0.03</c:v>
                </c:pt>
                <c:pt idx="4" formatCode="General">
                  <c:v>0.04</c:v>
                </c:pt>
                <c:pt idx="5" formatCode="General">
                  <c:v>0.05</c:v>
                </c:pt>
                <c:pt idx="6" formatCode="General">
                  <c:v>6.0000000000000005E-2</c:v>
                </c:pt>
                <c:pt idx="7" formatCode="General">
                  <c:v>7.0000000000000007E-2</c:v>
                </c:pt>
                <c:pt idx="8" formatCode="General">
                  <c:v>0.08</c:v>
                </c:pt>
                <c:pt idx="9" formatCode="General">
                  <c:v>0.09</c:v>
                </c:pt>
                <c:pt idx="10" formatCode="General">
                  <c:v>9.9999999999999992E-2</c:v>
                </c:pt>
                <c:pt idx="11" formatCode="General">
                  <c:v>0.10999999999999999</c:v>
                </c:pt>
                <c:pt idx="12" formatCode="General">
                  <c:v>0.11999999999999998</c:v>
                </c:pt>
                <c:pt idx="13" formatCode="General">
                  <c:v>0.12999999999999998</c:v>
                </c:pt>
                <c:pt idx="14" formatCode="General">
                  <c:v>0.13999999999999999</c:v>
                </c:pt>
                <c:pt idx="15" formatCode="General">
                  <c:v>0.15</c:v>
                </c:pt>
                <c:pt idx="16" formatCode="General">
                  <c:v>0.16</c:v>
                </c:pt>
                <c:pt idx="17" formatCode="General">
                  <c:v>0.17</c:v>
                </c:pt>
                <c:pt idx="18" formatCode="General">
                  <c:v>0.18000000000000002</c:v>
                </c:pt>
                <c:pt idx="19" formatCode="General">
                  <c:v>0.19000000000000003</c:v>
                </c:pt>
                <c:pt idx="20" formatCode="General">
                  <c:v>0.20000000000000004</c:v>
                </c:pt>
                <c:pt idx="21" formatCode="General">
                  <c:v>0.21000000000000005</c:v>
                </c:pt>
                <c:pt idx="22" formatCode="General">
                  <c:v>0.22000000000000006</c:v>
                </c:pt>
                <c:pt idx="23" formatCode="General">
                  <c:v>0.23000000000000007</c:v>
                </c:pt>
                <c:pt idx="24" formatCode="General">
                  <c:v>0.24000000000000007</c:v>
                </c:pt>
                <c:pt idx="25" formatCode="General">
                  <c:v>0.25000000000000006</c:v>
                </c:pt>
                <c:pt idx="26" formatCode="General">
                  <c:v>0.26000000000000006</c:v>
                </c:pt>
                <c:pt idx="27" formatCode="General">
                  <c:v>0.27000000000000007</c:v>
                </c:pt>
                <c:pt idx="28" formatCode="General">
                  <c:v>0.28000000000000008</c:v>
                </c:pt>
                <c:pt idx="29" formatCode="General">
                  <c:v>0.29000000000000009</c:v>
                </c:pt>
                <c:pt idx="30" formatCode="General">
                  <c:v>0.3000000000000001</c:v>
                </c:pt>
                <c:pt idx="31" formatCode="General">
                  <c:v>0.31000000000000011</c:v>
                </c:pt>
                <c:pt idx="32" formatCode="General">
                  <c:v>0.32000000000000012</c:v>
                </c:pt>
                <c:pt idx="33" formatCode="General">
                  <c:v>0.33000000000000013</c:v>
                </c:pt>
                <c:pt idx="34" formatCode="General">
                  <c:v>0.34000000000000014</c:v>
                </c:pt>
                <c:pt idx="35" formatCode="General">
                  <c:v>0.35000000000000014</c:v>
                </c:pt>
                <c:pt idx="36" formatCode="General">
                  <c:v>0.36000000000000015</c:v>
                </c:pt>
                <c:pt idx="37" formatCode="General">
                  <c:v>0.37000000000000016</c:v>
                </c:pt>
                <c:pt idx="38" formatCode="General">
                  <c:v>0.38000000000000017</c:v>
                </c:pt>
                <c:pt idx="39" formatCode="General">
                  <c:v>0.39000000000000018</c:v>
                </c:pt>
                <c:pt idx="40" formatCode="General">
                  <c:v>0.40000000000000019</c:v>
                </c:pt>
                <c:pt idx="41" formatCode="General">
                  <c:v>0.4100000000000002</c:v>
                </c:pt>
                <c:pt idx="42" formatCode="General">
                  <c:v>0.42000000000000021</c:v>
                </c:pt>
                <c:pt idx="43" formatCode="General">
                  <c:v>0.43000000000000022</c:v>
                </c:pt>
                <c:pt idx="44" formatCode="General">
                  <c:v>0.44000000000000022</c:v>
                </c:pt>
                <c:pt idx="45" formatCode="General">
                  <c:v>0.45000000000000023</c:v>
                </c:pt>
                <c:pt idx="46" formatCode="General">
                  <c:v>0.46000000000000024</c:v>
                </c:pt>
                <c:pt idx="47" formatCode="General">
                  <c:v>0.47000000000000025</c:v>
                </c:pt>
                <c:pt idx="48" formatCode="General">
                  <c:v>0.48000000000000026</c:v>
                </c:pt>
                <c:pt idx="49" formatCode="General">
                  <c:v>0.49000000000000027</c:v>
                </c:pt>
                <c:pt idx="50" formatCode="General">
                  <c:v>0.50000000000000022</c:v>
                </c:pt>
                <c:pt idx="51" formatCode="General">
                  <c:v>0.51000000000000023</c:v>
                </c:pt>
                <c:pt idx="52" formatCode="General">
                  <c:v>0.52000000000000024</c:v>
                </c:pt>
                <c:pt idx="53" formatCode="General">
                  <c:v>0.53000000000000025</c:v>
                </c:pt>
                <c:pt idx="54" formatCode="General">
                  <c:v>0.54000000000000026</c:v>
                </c:pt>
                <c:pt idx="55" formatCode="General">
                  <c:v>0.55000000000000027</c:v>
                </c:pt>
                <c:pt idx="56" formatCode="General">
                  <c:v>0.56000000000000028</c:v>
                </c:pt>
                <c:pt idx="57" formatCode="General">
                  <c:v>0.57000000000000028</c:v>
                </c:pt>
                <c:pt idx="58" formatCode="General">
                  <c:v>0.58000000000000029</c:v>
                </c:pt>
                <c:pt idx="59" formatCode="General">
                  <c:v>0.5900000000000003</c:v>
                </c:pt>
                <c:pt idx="60" formatCode="General">
                  <c:v>0.60000000000000031</c:v>
                </c:pt>
                <c:pt idx="61" formatCode="General">
                  <c:v>0.61000000000000032</c:v>
                </c:pt>
                <c:pt idx="62" formatCode="General">
                  <c:v>0.62000000000000033</c:v>
                </c:pt>
                <c:pt idx="63" formatCode="General">
                  <c:v>0.63000000000000034</c:v>
                </c:pt>
                <c:pt idx="64" formatCode="General">
                  <c:v>0.64000000000000035</c:v>
                </c:pt>
                <c:pt idx="65" formatCode="General">
                  <c:v>0.65000000000000036</c:v>
                </c:pt>
                <c:pt idx="66" formatCode="General">
                  <c:v>0.66000000000000036</c:v>
                </c:pt>
                <c:pt idx="67" formatCode="General">
                  <c:v>0.67000000000000037</c:v>
                </c:pt>
                <c:pt idx="68" formatCode="General">
                  <c:v>0.68000000000000038</c:v>
                </c:pt>
                <c:pt idx="69" formatCode="General">
                  <c:v>0.69000000000000039</c:v>
                </c:pt>
                <c:pt idx="70" formatCode="General">
                  <c:v>0.7000000000000004</c:v>
                </c:pt>
                <c:pt idx="71" formatCode="General">
                  <c:v>0.71000000000000041</c:v>
                </c:pt>
                <c:pt idx="72" formatCode="General">
                  <c:v>0.72000000000000042</c:v>
                </c:pt>
                <c:pt idx="73" formatCode="General">
                  <c:v>0.73000000000000043</c:v>
                </c:pt>
                <c:pt idx="74" formatCode="General">
                  <c:v>0.74000000000000044</c:v>
                </c:pt>
                <c:pt idx="75" formatCode="General">
                  <c:v>0.75000000000000044</c:v>
                </c:pt>
                <c:pt idx="76" formatCode="General">
                  <c:v>0.76000000000000045</c:v>
                </c:pt>
                <c:pt idx="77" formatCode="General">
                  <c:v>0.77000000000000046</c:v>
                </c:pt>
                <c:pt idx="78" formatCode="General">
                  <c:v>0.78000000000000047</c:v>
                </c:pt>
                <c:pt idx="79" formatCode="General">
                  <c:v>0.79000000000000048</c:v>
                </c:pt>
                <c:pt idx="80" formatCode="General">
                  <c:v>0.80000000000000049</c:v>
                </c:pt>
                <c:pt idx="81" formatCode="General">
                  <c:v>0.8100000000000005</c:v>
                </c:pt>
                <c:pt idx="82" formatCode="General">
                  <c:v>0.82000000000000051</c:v>
                </c:pt>
                <c:pt idx="83" formatCode="General">
                  <c:v>0.83000000000000052</c:v>
                </c:pt>
                <c:pt idx="84" formatCode="General">
                  <c:v>0.84000000000000052</c:v>
                </c:pt>
                <c:pt idx="85" formatCode="General">
                  <c:v>0.85000000000000053</c:v>
                </c:pt>
                <c:pt idx="86" formatCode="General">
                  <c:v>0.86000000000000054</c:v>
                </c:pt>
                <c:pt idx="87" formatCode="General">
                  <c:v>0.87000000000000055</c:v>
                </c:pt>
                <c:pt idx="88" formatCode="General">
                  <c:v>0.88000000000000056</c:v>
                </c:pt>
                <c:pt idx="89" formatCode="General">
                  <c:v>0.89000000000000057</c:v>
                </c:pt>
                <c:pt idx="90" formatCode="General">
                  <c:v>0.90000000000000058</c:v>
                </c:pt>
                <c:pt idx="91" formatCode="General">
                  <c:v>0.91000000000000059</c:v>
                </c:pt>
                <c:pt idx="92" formatCode="General">
                  <c:v>0.9200000000000006</c:v>
                </c:pt>
                <c:pt idx="93" formatCode="General">
                  <c:v>0.9300000000000006</c:v>
                </c:pt>
                <c:pt idx="94" formatCode="General">
                  <c:v>0.94000000000000061</c:v>
                </c:pt>
                <c:pt idx="95" formatCode="General">
                  <c:v>0.95000000000000062</c:v>
                </c:pt>
                <c:pt idx="96" formatCode="General">
                  <c:v>0.96000000000000063</c:v>
                </c:pt>
                <c:pt idx="97" formatCode="General">
                  <c:v>0.97000000000000064</c:v>
                </c:pt>
                <c:pt idx="98" formatCode="General">
                  <c:v>0.98000000000000065</c:v>
                </c:pt>
                <c:pt idx="99" formatCode="General">
                  <c:v>0.99000000000000066</c:v>
                </c:pt>
                <c:pt idx="100" formatCode="General">
                  <c:v>0.99999999990000066</c:v>
                </c:pt>
              </c:numCache>
            </c:numRef>
          </c:xVal>
          <c:yVal>
            <c:numRef>
              <c:f>'13-11'!$B$4:$B$104</c:f>
              <c:numCache>
                <c:formatCode>General</c:formatCode>
                <c:ptCount val="101"/>
                <c:pt idx="0">
                  <c:v>0</c:v>
                </c:pt>
                <c:pt idx="1">
                  <c:v>2.9403000000000007E-3</c:v>
                </c:pt>
                <c:pt idx="2">
                  <c:v>1.1524800000000007E-2</c:v>
                </c:pt>
                <c:pt idx="3">
                  <c:v>2.5404299999999984E-2</c:v>
                </c:pt>
                <c:pt idx="4">
                  <c:v>4.4236799999999979E-2</c:v>
                </c:pt>
                <c:pt idx="5">
                  <c:v>6.7687499999999956E-2</c:v>
                </c:pt>
                <c:pt idx="6">
                  <c:v>9.5428800000000008E-2</c:v>
                </c:pt>
                <c:pt idx="7">
                  <c:v>0.12714029999999998</c:v>
                </c:pt>
                <c:pt idx="8">
                  <c:v>0.16250879999999995</c:v>
                </c:pt>
                <c:pt idx="9">
                  <c:v>0.20122830000000008</c:v>
                </c:pt>
                <c:pt idx="10">
                  <c:v>0.24300000000000002</c:v>
                </c:pt>
                <c:pt idx="11">
                  <c:v>0.28753229999999985</c:v>
                </c:pt>
                <c:pt idx="12">
                  <c:v>0.3345407999999998</c:v>
                </c:pt>
                <c:pt idx="13">
                  <c:v>0.38374829999999988</c:v>
                </c:pt>
                <c:pt idx="14">
                  <c:v>0.43488479999999974</c:v>
                </c:pt>
                <c:pt idx="15">
                  <c:v>0.48768749999999972</c:v>
                </c:pt>
                <c:pt idx="16">
                  <c:v>0.54190079999999996</c:v>
                </c:pt>
                <c:pt idx="17">
                  <c:v>0.59727630000000009</c:v>
                </c:pt>
                <c:pt idx="18">
                  <c:v>0.65357280000000018</c:v>
                </c:pt>
                <c:pt idx="19">
                  <c:v>0.71055629999999981</c:v>
                </c:pt>
                <c:pt idx="20">
                  <c:v>0.76800000000000035</c:v>
                </c:pt>
                <c:pt idx="21">
                  <c:v>0.82568430000000026</c:v>
                </c:pt>
                <c:pt idx="22">
                  <c:v>0.8833968000000002</c:v>
                </c:pt>
                <c:pt idx="23">
                  <c:v>0.94093230000000017</c:v>
                </c:pt>
                <c:pt idx="24">
                  <c:v>0.99809280000000045</c:v>
                </c:pt>
                <c:pt idx="25">
                  <c:v>1.0546875000000002</c:v>
                </c:pt>
                <c:pt idx="26">
                  <c:v>1.1105328000000001</c:v>
                </c:pt>
                <c:pt idx="27">
                  <c:v>1.1654523000000001</c:v>
                </c:pt>
                <c:pt idx="28">
                  <c:v>1.2192768000000005</c:v>
                </c:pt>
                <c:pt idx="29">
                  <c:v>1.2718443000000006</c:v>
                </c:pt>
                <c:pt idx="30">
                  <c:v>1.3230000000000004</c:v>
                </c:pt>
                <c:pt idx="31">
                  <c:v>1.3725963000000001</c:v>
                </c:pt>
                <c:pt idx="32">
                  <c:v>1.4204928000000006</c:v>
                </c:pt>
                <c:pt idx="33">
                  <c:v>1.4665563000000006</c:v>
                </c:pt>
                <c:pt idx="34">
                  <c:v>1.5106608000000006</c:v>
                </c:pt>
                <c:pt idx="35">
                  <c:v>1.5526875000000004</c:v>
                </c:pt>
                <c:pt idx="36">
                  <c:v>1.5925248000000005</c:v>
                </c:pt>
                <c:pt idx="37">
                  <c:v>1.6300683000000005</c:v>
                </c:pt>
                <c:pt idx="38">
                  <c:v>1.6652208000000006</c:v>
                </c:pt>
                <c:pt idx="39">
                  <c:v>1.6978923000000006</c:v>
                </c:pt>
                <c:pt idx="40">
                  <c:v>1.7280000000000002</c:v>
                </c:pt>
                <c:pt idx="41">
                  <c:v>1.7554683000000004</c:v>
                </c:pt>
                <c:pt idx="42">
                  <c:v>1.7802288000000006</c:v>
                </c:pt>
                <c:pt idx="43">
                  <c:v>1.8022203000000006</c:v>
                </c:pt>
                <c:pt idx="44">
                  <c:v>1.8213888000000005</c:v>
                </c:pt>
                <c:pt idx="45">
                  <c:v>1.8376875000000004</c:v>
                </c:pt>
                <c:pt idx="46">
                  <c:v>1.8510768000000002</c:v>
                </c:pt>
                <c:pt idx="47">
                  <c:v>1.8615243000000001</c:v>
                </c:pt>
                <c:pt idx="48">
                  <c:v>1.8690048000000001</c:v>
                </c:pt>
                <c:pt idx="49">
                  <c:v>1.8735002999999999</c:v>
                </c:pt>
                <c:pt idx="50">
                  <c:v>1.875</c:v>
                </c:pt>
                <c:pt idx="51">
                  <c:v>1.8735002999999999</c:v>
                </c:pt>
                <c:pt idx="52">
                  <c:v>1.8690047999999999</c:v>
                </c:pt>
                <c:pt idx="53">
                  <c:v>1.8615242999999997</c:v>
                </c:pt>
                <c:pt idx="54">
                  <c:v>1.8510767999999995</c:v>
                </c:pt>
                <c:pt idx="55">
                  <c:v>1.8376874999999995</c:v>
                </c:pt>
                <c:pt idx="56">
                  <c:v>1.8213887999999996</c:v>
                </c:pt>
                <c:pt idx="57">
                  <c:v>1.8022202999999992</c:v>
                </c:pt>
                <c:pt idx="58">
                  <c:v>1.7802287999999993</c:v>
                </c:pt>
                <c:pt idx="59">
                  <c:v>1.7554682999999993</c:v>
                </c:pt>
                <c:pt idx="60">
                  <c:v>1.7279999999999991</c:v>
                </c:pt>
                <c:pt idx="61">
                  <c:v>1.697892299999999</c:v>
                </c:pt>
                <c:pt idx="62">
                  <c:v>1.6652207999999988</c:v>
                </c:pt>
                <c:pt idx="63">
                  <c:v>1.6300682999999987</c:v>
                </c:pt>
                <c:pt idx="64">
                  <c:v>1.5925247999999985</c:v>
                </c:pt>
                <c:pt idx="65">
                  <c:v>1.5526874999999984</c:v>
                </c:pt>
                <c:pt idx="66">
                  <c:v>1.5106607999999984</c:v>
                </c:pt>
                <c:pt idx="67">
                  <c:v>1.4665562999999981</c:v>
                </c:pt>
                <c:pt idx="68">
                  <c:v>1.4204927999999983</c:v>
                </c:pt>
                <c:pt idx="69">
                  <c:v>1.3725962999999981</c:v>
                </c:pt>
                <c:pt idx="70">
                  <c:v>1.3229999999999977</c:v>
                </c:pt>
                <c:pt idx="71">
                  <c:v>1.2718442999999979</c:v>
                </c:pt>
                <c:pt idx="72">
                  <c:v>1.2192767999999974</c:v>
                </c:pt>
                <c:pt idx="73">
                  <c:v>1.1654522999999974</c:v>
                </c:pt>
                <c:pt idx="74">
                  <c:v>1.1105327999999977</c:v>
                </c:pt>
                <c:pt idx="75">
                  <c:v>1.0546874999999973</c:v>
                </c:pt>
                <c:pt idx="76">
                  <c:v>0.99809279999999723</c:v>
                </c:pt>
                <c:pt idx="77">
                  <c:v>0.94093229999999706</c:v>
                </c:pt>
                <c:pt idx="78">
                  <c:v>0.88339679999999743</c:v>
                </c:pt>
                <c:pt idx="79">
                  <c:v>0.82568429999999737</c:v>
                </c:pt>
                <c:pt idx="80">
                  <c:v>0.76799999999999691</c:v>
                </c:pt>
                <c:pt idx="81">
                  <c:v>0.71055629999999703</c:v>
                </c:pt>
                <c:pt idx="82">
                  <c:v>0.65357279999999707</c:v>
                </c:pt>
                <c:pt idx="83">
                  <c:v>0.59727629999999698</c:v>
                </c:pt>
                <c:pt idx="84">
                  <c:v>0.54190079999999696</c:v>
                </c:pt>
                <c:pt idx="85">
                  <c:v>0.48768749999999711</c:v>
                </c:pt>
                <c:pt idx="86">
                  <c:v>0.43488479999999724</c:v>
                </c:pt>
                <c:pt idx="87">
                  <c:v>0.38374829999999732</c:v>
                </c:pt>
                <c:pt idx="88">
                  <c:v>0.33454079999999731</c:v>
                </c:pt>
                <c:pt idx="89">
                  <c:v>0.28753229999999746</c:v>
                </c:pt>
                <c:pt idx="90">
                  <c:v>0.24299999999999755</c:v>
                </c:pt>
                <c:pt idx="91">
                  <c:v>0.20122829999999758</c:v>
                </c:pt>
                <c:pt idx="92">
                  <c:v>0.16250879999999779</c:v>
                </c:pt>
                <c:pt idx="93">
                  <c:v>0.12714029999999793</c:v>
                </c:pt>
                <c:pt idx="94">
                  <c:v>9.5428799999998162E-2</c:v>
                </c:pt>
                <c:pt idx="95">
                  <c:v>6.768749999999836E-2</c:v>
                </c:pt>
                <c:pt idx="96">
                  <c:v>4.4236799999998654E-2</c:v>
                </c:pt>
                <c:pt idx="97">
                  <c:v>2.5404299999998946E-2</c:v>
                </c:pt>
                <c:pt idx="98">
                  <c:v>1.152479999999927E-2</c:v>
                </c:pt>
                <c:pt idx="99">
                  <c:v>2.9402999999996169E-3</c:v>
                </c:pt>
                <c:pt idx="100">
                  <c:v>2.9999605279431884E-19</c:v>
                </c:pt>
              </c:numCache>
            </c:numRef>
          </c:yVal>
          <c:smooth val="1"/>
        </c:ser>
        <c:ser>
          <c:idx val="3"/>
          <c:order val="3"/>
          <c:tx>
            <c:v>pdf</c:v>
          </c:tx>
          <c:spPr>
            <a:ln w="19050">
              <a:solidFill>
                <a:srgbClr val="FF0000"/>
              </a:solidFill>
              <a:prstDash val="sysDash"/>
            </a:ln>
          </c:spPr>
          <c:marker>
            <c:symbol val="none"/>
          </c:marker>
          <c:dPt>
            <c:idx val="1"/>
            <c:bubble3D val="0"/>
            <c:spPr>
              <a:ln w="28575">
                <a:solidFill>
                  <a:srgbClr val="FF0000"/>
                </a:solidFill>
                <a:prstDash val="sysDash"/>
              </a:ln>
            </c:spPr>
          </c:dPt>
          <c:xVal>
            <c:numRef>
              <c:f>'13-11'!$F$27:$F$28</c:f>
              <c:numCache>
                <c:formatCode>General</c:formatCode>
                <c:ptCount val="2"/>
                <c:pt idx="0">
                  <c:v>0.40000000000000019</c:v>
                </c:pt>
                <c:pt idx="1">
                  <c:v>0.40000000000000019</c:v>
                </c:pt>
              </c:numCache>
            </c:numRef>
          </c:xVal>
          <c:yVal>
            <c:numRef>
              <c:f>'13-11'!$G$27:$G$28</c:f>
              <c:numCache>
                <c:formatCode>General</c:formatCode>
                <c:ptCount val="2"/>
                <c:pt idx="0">
                  <c:v>0</c:v>
                </c:pt>
                <c:pt idx="1">
                  <c:v>1.7280000000000002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6412800"/>
        <c:axId val="76414336"/>
      </c:scatterChart>
      <c:scatterChart>
        <c:scatterStyle val="smoothMarker"/>
        <c:varyColors val="0"/>
        <c:ser>
          <c:idx val="0"/>
          <c:order val="1"/>
          <c:tx>
            <c:strRef>
              <c:f>'13-11'!$C$3</c:f>
              <c:strCache>
                <c:ptCount val="1"/>
                <c:pt idx="0">
                  <c:v>cdf</c:v>
                </c:pt>
              </c:strCache>
            </c:strRef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'13-11'!$A$4:$A$104</c:f>
              <c:numCache>
                <c:formatCode>0.00</c:formatCode>
                <c:ptCount val="101"/>
                <c:pt idx="0">
                  <c:v>0</c:v>
                </c:pt>
                <c:pt idx="1">
                  <c:v>0.01</c:v>
                </c:pt>
                <c:pt idx="2" formatCode="General">
                  <c:v>0.02</c:v>
                </c:pt>
                <c:pt idx="3" formatCode="General">
                  <c:v>0.03</c:v>
                </c:pt>
                <c:pt idx="4" formatCode="General">
                  <c:v>0.04</c:v>
                </c:pt>
                <c:pt idx="5" formatCode="General">
                  <c:v>0.05</c:v>
                </c:pt>
                <c:pt idx="6" formatCode="General">
                  <c:v>6.0000000000000005E-2</c:v>
                </c:pt>
                <c:pt idx="7" formatCode="General">
                  <c:v>7.0000000000000007E-2</c:v>
                </c:pt>
                <c:pt idx="8" formatCode="General">
                  <c:v>0.08</c:v>
                </c:pt>
                <c:pt idx="9" formatCode="General">
                  <c:v>0.09</c:v>
                </c:pt>
                <c:pt idx="10" formatCode="General">
                  <c:v>9.9999999999999992E-2</c:v>
                </c:pt>
                <c:pt idx="11" formatCode="General">
                  <c:v>0.10999999999999999</c:v>
                </c:pt>
                <c:pt idx="12" formatCode="General">
                  <c:v>0.11999999999999998</c:v>
                </c:pt>
                <c:pt idx="13" formatCode="General">
                  <c:v>0.12999999999999998</c:v>
                </c:pt>
                <c:pt idx="14" formatCode="General">
                  <c:v>0.13999999999999999</c:v>
                </c:pt>
                <c:pt idx="15" formatCode="General">
                  <c:v>0.15</c:v>
                </c:pt>
                <c:pt idx="16" formatCode="General">
                  <c:v>0.16</c:v>
                </c:pt>
                <c:pt idx="17" formatCode="General">
                  <c:v>0.17</c:v>
                </c:pt>
                <c:pt idx="18" formatCode="General">
                  <c:v>0.18000000000000002</c:v>
                </c:pt>
                <c:pt idx="19" formatCode="General">
                  <c:v>0.19000000000000003</c:v>
                </c:pt>
                <c:pt idx="20" formatCode="General">
                  <c:v>0.20000000000000004</c:v>
                </c:pt>
                <c:pt idx="21" formatCode="General">
                  <c:v>0.21000000000000005</c:v>
                </c:pt>
                <c:pt idx="22" formatCode="General">
                  <c:v>0.22000000000000006</c:v>
                </c:pt>
                <c:pt idx="23" formatCode="General">
                  <c:v>0.23000000000000007</c:v>
                </c:pt>
                <c:pt idx="24" formatCode="General">
                  <c:v>0.24000000000000007</c:v>
                </c:pt>
                <c:pt idx="25" formatCode="General">
                  <c:v>0.25000000000000006</c:v>
                </c:pt>
                <c:pt idx="26" formatCode="General">
                  <c:v>0.26000000000000006</c:v>
                </c:pt>
                <c:pt idx="27" formatCode="General">
                  <c:v>0.27000000000000007</c:v>
                </c:pt>
                <c:pt idx="28" formatCode="General">
                  <c:v>0.28000000000000008</c:v>
                </c:pt>
                <c:pt idx="29" formatCode="General">
                  <c:v>0.29000000000000009</c:v>
                </c:pt>
                <c:pt idx="30" formatCode="General">
                  <c:v>0.3000000000000001</c:v>
                </c:pt>
                <c:pt idx="31" formatCode="General">
                  <c:v>0.31000000000000011</c:v>
                </c:pt>
                <c:pt idx="32" formatCode="General">
                  <c:v>0.32000000000000012</c:v>
                </c:pt>
                <c:pt idx="33" formatCode="General">
                  <c:v>0.33000000000000013</c:v>
                </c:pt>
                <c:pt idx="34" formatCode="General">
                  <c:v>0.34000000000000014</c:v>
                </c:pt>
                <c:pt idx="35" formatCode="General">
                  <c:v>0.35000000000000014</c:v>
                </c:pt>
                <c:pt idx="36" formatCode="General">
                  <c:v>0.36000000000000015</c:v>
                </c:pt>
                <c:pt idx="37" formatCode="General">
                  <c:v>0.37000000000000016</c:v>
                </c:pt>
                <c:pt idx="38" formatCode="General">
                  <c:v>0.38000000000000017</c:v>
                </c:pt>
                <c:pt idx="39" formatCode="General">
                  <c:v>0.39000000000000018</c:v>
                </c:pt>
                <c:pt idx="40" formatCode="General">
                  <c:v>0.40000000000000019</c:v>
                </c:pt>
                <c:pt idx="41" formatCode="General">
                  <c:v>0.4100000000000002</c:v>
                </c:pt>
                <c:pt idx="42" formatCode="General">
                  <c:v>0.42000000000000021</c:v>
                </c:pt>
                <c:pt idx="43" formatCode="General">
                  <c:v>0.43000000000000022</c:v>
                </c:pt>
                <c:pt idx="44" formatCode="General">
                  <c:v>0.44000000000000022</c:v>
                </c:pt>
                <c:pt idx="45" formatCode="General">
                  <c:v>0.45000000000000023</c:v>
                </c:pt>
                <c:pt idx="46" formatCode="General">
                  <c:v>0.46000000000000024</c:v>
                </c:pt>
                <c:pt idx="47" formatCode="General">
                  <c:v>0.47000000000000025</c:v>
                </c:pt>
                <c:pt idx="48" formatCode="General">
                  <c:v>0.48000000000000026</c:v>
                </c:pt>
                <c:pt idx="49" formatCode="General">
                  <c:v>0.49000000000000027</c:v>
                </c:pt>
                <c:pt idx="50" formatCode="General">
                  <c:v>0.50000000000000022</c:v>
                </c:pt>
                <c:pt idx="51" formatCode="General">
                  <c:v>0.51000000000000023</c:v>
                </c:pt>
                <c:pt idx="52" formatCode="General">
                  <c:v>0.52000000000000024</c:v>
                </c:pt>
                <c:pt idx="53" formatCode="General">
                  <c:v>0.53000000000000025</c:v>
                </c:pt>
                <c:pt idx="54" formatCode="General">
                  <c:v>0.54000000000000026</c:v>
                </c:pt>
                <c:pt idx="55" formatCode="General">
                  <c:v>0.55000000000000027</c:v>
                </c:pt>
                <c:pt idx="56" formatCode="General">
                  <c:v>0.56000000000000028</c:v>
                </c:pt>
                <c:pt idx="57" formatCode="General">
                  <c:v>0.57000000000000028</c:v>
                </c:pt>
                <c:pt idx="58" formatCode="General">
                  <c:v>0.58000000000000029</c:v>
                </c:pt>
                <c:pt idx="59" formatCode="General">
                  <c:v>0.5900000000000003</c:v>
                </c:pt>
                <c:pt idx="60" formatCode="General">
                  <c:v>0.60000000000000031</c:v>
                </c:pt>
                <c:pt idx="61" formatCode="General">
                  <c:v>0.61000000000000032</c:v>
                </c:pt>
                <c:pt idx="62" formatCode="General">
                  <c:v>0.62000000000000033</c:v>
                </c:pt>
                <c:pt idx="63" formatCode="General">
                  <c:v>0.63000000000000034</c:v>
                </c:pt>
                <c:pt idx="64" formatCode="General">
                  <c:v>0.64000000000000035</c:v>
                </c:pt>
                <c:pt idx="65" formatCode="General">
                  <c:v>0.65000000000000036</c:v>
                </c:pt>
                <c:pt idx="66" formatCode="General">
                  <c:v>0.66000000000000036</c:v>
                </c:pt>
                <c:pt idx="67" formatCode="General">
                  <c:v>0.67000000000000037</c:v>
                </c:pt>
                <c:pt idx="68" formatCode="General">
                  <c:v>0.68000000000000038</c:v>
                </c:pt>
                <c:pt idx="69" formatCode="General">
                  <c:v>0.69000000000000039</c:v>
                </c:pt>
                <c:pt idx="70" formatCode="General">
                  <c:v>0.7000000000000004</c:v>
                </c:pt>
                <c:pt idx="71" formatCode="General">
                  <c:v>0.71000000000000041</c:v>
                </c:pt>
                <c:pt idx="72" formatCode="General">
                  <c:v>0.72000000000000042</c:v>
                </c:pt>
                <c:pt idx="73" formatCode="General">
                  <c:v>0.73000000000000043</c:v>
                </c:pt>
                <c:pt idx="74" formatCode="General">
                  <c:v>0.74000000000000044</c:v>
                </c:pt>
                <c:pt idx="75" formatCode="General">
                  <c:v>0.75000000000000044</c:v>
                </c:pt>
                <c:pt idx="76" formatCode="General">
                  <c:v>0.76000000000000045</c:v>
                </c:pt>
                <c:pt idx="77" formatCode="General">
                  <c:v>0.77000000000000046</c:v>
                </c:pt>
                <c:pt idx="78" formatCode="General">
                  <c:v>0.78000000000000047</c:v>
                </c:pt>
                <c:pt idx="79" formatCode="General">
                  <c:v>0.79000000000000048</c:v>
                </c:pt>
                <c:pt idx="80" formatCode="General">
                  <c:v>0.80000000000000049</c:v>
                </c:pt>
                <c:pt idx="81" formatCode="General">
                  <c:v>0.8100000000000005</c:v>
                </c:pt>
                <c:pt idx="82" formatCode="General">
                  <c:v>0.82000000000000051</c:v>
                </c:pt>
                <c:pt idx="83" formatCode="General">
                  <c:v>0.83000000000000052</c:v>
                </c:pt>
                <c:pt idx="84" formatCode="General">
                  <c:v>0.84000000000000052</c:v>
                </c:pt>
                <c:pt idx="85" formatCode="General">
                  <c:v>0.85000000000000053</c:v>
                </c:pt>
                <c:pt idx="86" formatCode="General">
                  <c:v>0.86000000000000054</c:v>
                </c:pt>
                <c:pt idx="87" formatCode="General">
                  <c:v>0.87000000000000055</c:v>
                </c:pt>
                <c:pt idx="88" formatCode="General">
                  <c:v>0.88000000000000056</c:v>
                </c:pt>
                <c:pt idx="89" formatCode="General">
                  <c:v>0.89000000000000057</c:v>
                </c:pt>
                <c:pt idx="90" formatCode="General">
                  <c:v>0.90000000000000058</c:v>
                </c:pt>
                <c:pt idx="91" formatCode="General">
                  <c:v>0.91000000000000059</c:v>
                </c:pt>
                <c:pt idx="92" formatCode="General">
                  <c:v>0.9200000000000006</c:v>
                </c:pt>
                <c:pt idx="93" formatCode="General">
                  <c:v>0.9300000000000006</c:v>
                </c:pt>
                <c:pt idx="94" formatCode="General">
                  <c:v>0.94000000000000061</c:v>
                </c:pt>
                <c:pt idx="95" formatCode="General">
                  <c:v>0.95000000000000062</c:v>
                </c:pt>
                <c:pt idx="96" formatCode="General">
                  <c:v>0.96000000000000063</c:v>
                </c:pt>
                <c:pt idx="97" formatCode="General">
                  <c:v>0.97000000000000064</c:v>
                </c:pt>
                <c:pt idx="98" formatCode="General">
                  <c:v>0.98000000000000065</c:v>
                </c:pt>
                <c:pt idx="99" formatCode="General">
                  <c:v>0.99000000000000066</c:v>
                </c:pt>
                <c:pt idx="100" formatCode="General">
                  <c:v>0.99999999990000066</c:v>
                </c:pt>
              </c:numCache>
            </c:numRef>
          </c:xVal>
          <c:yVal>
            <c:numRef>
              <c:f>'13-11'!$C$4:$C$104</c:f>
              <c:numCache>
                <c:formatCode>General</c:formatCode>
                <c:ptCount val="101"/>
                <c:pt idx="0">
                  <c:v>0</c:v>
                </c:pt>
                <c:pt idx="1">
                  <c:v>9.8506000000000002E-6</c:v>
                </c:pt>
                <c:pt idx="2">
                  <c:v>7.7619200000000031E-5</c:v>
                </c:pt>
                <c:pt idx="3">
                  <c:v>2.5799580000000001E-4</c:v>
                </c:pt>
                <c:pt idx="4">
                  <c:v>6.0221440000000025E-4</c:v>
                </c:pt>
                <c:pt idx="5">
                  <c:v>1.1581249999999994E-3</c:v>
                </c:pt>
                <c:pt idx="6">
                  <c:v>1.9702655999999969E-3</c:v>
                </c:pt>
                <c:pt idx="7">
                  <c:v>3.0799342000000017E-3</c:v>
                </c:pt>
                <c:pt idx="8">
                  <c:v>4.5252607999999965E-3</c:v>
                </c:pt>
                <c:pt idx="9">
                  <c:v>6.3412793999999906E-3</c:v>
                </c:pt>
                <c:pt idx="10">
                  <c:v>8.5599999999999912E-3</c:v>
                </c:pt>
                <c:pt idx="11">
                  <c:v>1.1210480599999986E-2</c:v>
                </c:pt>
                <c:pt idx="12">
                  <c:v>1.4318899199999997E-2</c:v>
                </c:pt>
                <c:pt idx="13">
                  <c:v>1.7908625799999994E-2</c:v>
                </c:pt>
                <c:pt idx="14">
                  <c:v>2.2000294399999974E-2</c:v>
                </c:pt>
                <c:pt idx="15">
                  <c:v>2.661187499999999E-2</c:v>
                </c:pt>
                <c:pt idx="16">
                  <c:v>3.1758745599999978E-2</c:v>
                </c:pt>
                <c:pt idx="17">
                  <c:v>3.7453764199999975E-2</c:v>
                </c:pt>
                <c:pt idx="18">
                  <c:v>4.3707340799999973E-2</c:v>
                </c:pt>
                <c:pt idx="19">
                  <c:v>5.0527509400000011E-2</c:v>
                </c:pt>
                <c:pt idx="20">
                  <c:v>5.7919999999999999E-2</c:v>
                </c:pt>
                <c:pt idx="21">
                  <c:v>6.5888310600000027E-2</c:v>
                </c:pt>
                <c:pt idx="22">
                  <c:v>7.4433779200000036E-2</c:v>
                </c:pt>
                <c:pt idx="23">
                  <c:v>8.3555655799999975E-2</c:v>
                </c:pt>
                <c:pt idx="24">
                  <c:v>9.3251174400000095E-2</c:v>
                </c:pt>
                <c:pt idx="25">
                  <c:v>0.10351562500000006</c:v>
                </c:pt>
                <c:pt idx="26">
                  <c:v>0.11434242560000007</c:v>
                </c:pt>
                <c:pt idx="27">
                  <c:v>0.12572319420000005</c:v>
                </c:pt>
                <c:pt idx="28">
                  <c:v>0.13764782080000007</c:v>
                </c:pt>
                <c:pt idx="29">
                  <c:v>0.1501045394000001</c:v>
                </c:pt>
                <c:pt idx="30">
                  <c:v>0.16308000000000009</c:v>
                </c:pt>
                <c:pt idx="31">
                  <c:v>0.17655934060000014</c:v>
                </c:pt>
                <c:pt idx="32">
                  <c:v>0.19052625920000016</c:v>
                </c:pt>
                <c:pt idx="33">
                  <c:v>0.20496308580000019</c:v>
                </c:pt>
                <c:pt idx="34">
                  <c:v>0.21985085440000016</c:v>
                </c:pt>
                <c:pt idx="35">
                  <c:v>0.23516937500000024</c:v>
                </c:pt>
                <c:pt idx="36">
                  <c:v>0.25089730560000023</c:v>
                </c:pt>
                <c:pt idx="37">
                  <c:v>0.2670122242000002</c:v>
                </c:pt>
                <c:pt idx="38">
                  <c:v>0.28349070080000027</c:v>
                </c:pt>
                <c:pt idx="39">
                  <c:v>0.30030836940000027</c:v>
                </c:pt>
                <c:pt idx="40">
                  <c:v>0.31744000000000028</c:v>
                </c:pt>
                <c:pt idx="41">
                  <c:v>0.33485957060000038</c:v>
                </c:pt>
                <c:pt idx="42">
                  <c:v>0.35254033920000033</c:v>
                </c:pt>
                <c:pt idx="43">
                  <c:v>0.37045491580000045</c:v>
                </c:pt>
                <c:pt idx="44">
                  <c:v>0.38857533440000047</c:v>
                </c:pt>
                <c:pt idx="45">
                  <c:v>0.4068731250000005</c:v>
                </c:pt>
                <c:pt idx="46">
                  <c:v>0.42531938560000043</c:v>
                </c:pt>
                <c:pt idx="47">
                  <c:v>0.44388485420000046</c:v>
                </c:pt>
                <c:pt idx="48">
                  <c:v>0.46253998080000053</c:v>
                </c:pt>
                <c:pt idx="49">
                  <c:v>0.48125499940000049</c:v>
                </c:pt>
                <c:pt idx="50">
                  <c:v>0.50000000000000033</c:v>
                </c:pt>
                <c:pt idx="51">
                  <c:v>0.51874500060000039</c:v>
                </c:pt>
                <c:pt idx="52">
                  <c:v>0.53746001920000042</c:v>
                </c:pt>
                <c:pt idx="53">
                  <c:v>0.55611514580000043</c:v>
                </c:pt>
                <c:pt idx="54">
                  <c:v>0.57468061440000051</c:v>
                </c:pt>
                <c:pt idx="55">
                  <c:v>0.5931268750000005</c:v>
                </c:pt>
                <c:pt idx="56">
                  <c:v>0.61142466560000042</c:v>
                </c:pt>
                <c:pt idx="57">
                  <c:v>0.62954508420000044</c:v>
                </c:pt>
                <c:pt idx="58">
                  <c:v>0.6474596608000005</c:v>
                </c:pt>
                <c:pt idx="59">
                  <c:v>0.66514042940000051</c:v>
                </c:pt>
                <c:pt idx="60">
                  <c:v>0.6825600000000005</c:v>
                </c:pt>
                <c:pt idx="61">
                  <c:v>0.6996916306000005</c:v>
                </c:pt>
                <c:pt idx="62">
                  <c:v>0.7165092992000005</c:v>
                </c:pt>
                <c:pt idx="63">
                  <c:v>0.73298777580000052</c:v>
                </c:pt>
                <c:pt idx="64">
                  <c:v>0.74910269440000055</c:v>
                </c:pt>
                <c:pt idx="65">
                  <c:v>0.76483062500000054</c:v>
                </c:pt>
                <c:pt idx="66">
                  <c:v>0.78014914560000059</c:v>
                </c:pt>
                <c:pt idx="67">
                  <c:v>0.79503691420000044</c:v>
                </c:pt>
                <c:pt idx="68">
                  <c:v>0.80947374080000056</c:v>
                </c:pt>
                <c:pt idx="69">
                  <c:v>0.82344065940000055</c:v>
                </c:pt>
                <c:pt idx="70">
                  <c:v>0.83692000000000055</c:v>
                </c:pt>
                <c:pt idx="71">
                  <c:v>0.84989546060000054</c:v>
                </c:pt>
                <c:pt idx="72">
                  <c:v>0.86235217920000051</c:v>
                </c:pt>
                <c:pt idx="73">
                  <c:v>0.87427680580000044</c:v>
                </c:pt>
                <c:pt idx="74">
                  <c:v>0.88565757440000048</c:v>
                </c:pt>
                <c:pt idx="75">
                  <c:v>0.89648437500000044</c:v>
                </c:pt>
                <c:pt idx="76">
                  <c:v>0.90674882560000047</c:v>
                </c:pt>
                <c:pt idx="77">
                  <c:v>0.91644434420000043</c:v>
                </c:pt>
                <c:pt idx="78">
                  <c:v>0.92556622080000051</c:v>
                </c:pt>
                <c:pt idx="79">
                  <c:v>0.93411168940000033</c:v>
                </c:pt>
                <c:pt idx="80">
                  <c:v>0.94208000000000036</c:v>
                </c:pt>
                <c:pt idx="81">
                  <c:v>0.94947249060000039</c:v>
                </c:pt>
                <c:pt idx="82">
                  <c:v>0.95629265920000028</c:v>
                </c:pt>
                <c:pt idx="83">
                  <c:v>0.96254623580000032</c:v>
                </c:pt>
                <c:pt idx="84">
                  <c:v>0.96824125440000031</c:v>
                </c:pt>
                <c:pt idx="85">
                  <c:v>0.97338812500000027</c:v>
                </c:pt>
                <c:pt idx="86">
                  <c:v>0.97799970560000027</c:v>
                </c:pt>
                <c:pt idx="87">
                  <c:v>0.98209137420000026</c:v>
                </c:pt>
                <c:pt idx="88">
                  <c:v>0.98568110080000015</c:v>
                </c:pt>
                <c:pt idx="89">
                  <c:v>0.98878951940000015</c:v>
                </c:pt>
                <c:pt idx="90">
                  <c:v>0.9914400000000001</c:v>
                </c:pt>
                <c:pt idx="91">
                  <c:v>0.99365872060000004</c:v>
                </c:pt>
                <c:pt idx="92">
                  <c:v>0.99547473920000007</c:v>
                </c:pt>
                <c:pt idx="93">
                  <c:v>0.99692006580000014</c:v>
                </c:pt>
                <c:pt idx="94">
                  <c:v>0.99802973439999998</c:v>
                </c:pt>
                <c:pt idx="95">
                  <c:v>0.9988418750000001</c:v>
                </c:pt>
                <c:pt idx="96">
                  <c:v>0.99939778560000003</c:v>
                </c:pt>
                <c:pt idx="97">
                  <c:v>0.99974200420000003</c:v>
                </c:pt>
                <c:pt idx="98">
                  <c:v>0.99992238079999995</c:v>
                </c:pt>
                <c:pt idx="99">
                  <c:v>0.99999014940000008</c:v>
                </c:pt>
                <c:pt idx="100">
                  <c:v>1</c:v>
                </c:pt>
              </c:numCache>
            </c:numRef>
          </c:yVal>
          <c:smooth val="1"/>
        </c:ser>
        <c:ser>
          <c:idx val="2"/>
          <c:order val="2"/>
          <c:tx>
            <c:v>cdf example</c:v>
          </c:tx>
          <c:spPr>
            <a:ln w="28575"/>
          </c:spPr>
          <c:marker>
            <c:symbol val="none"/>
          </c:marker>
          <c:dPt>
            <c:idx val="1"/>
            <c:bubble3D val="0"/>
            <c:spPr>
              <a:ln w="28575">
                <a:solidFill>
                  <a:srgbClr val="0000FF"/>
                </a:solidFill>
                <a:prstDash val="sysDash"/>
              </a:ln>
            </c:spPr>
          </c:dPt>
          <c:dPt>
            <c:idx val="2"/>
            <c:bubble3D val="0"/>
            <c:spPr>
              <a:ln w="28575">
                <a:solidFill>
                  <a:srgbClr val="0000FF"/>
                </a:solidFill>
                <a:prstDash val="sysDash"/>
                <a:tailEnd type="triangle"/>
              </a:ln>
            </c:spPr>
          </c:dPt>
          <c:xVal>
            <c:numRef>
              <c:f>'13-11'!$F$27:$F$29</c:f>
              <c:numCache>
                <c:formatCode>General</c:formatCode>
                <c:ptCount val="3"/>
                <c:pt idx="0">
                  <c:v>0.40000000000000019</c:v>
                </c:pt>
                <c:pt idx="1">
                  <c:v>0.40000000000000019</c:v>
                </c:pt>
                <c:pt idx="2">
                  <c:v>1</c:v>
                </c:pt>
              </c:numCache>
            </c:numRef>
          </c:xVal>
          <c:yVal>
            <c:numRef>
              <c:f>'13-11'!$H$27:$H$29</c:f>
              <c:numCache>
                <c:formatCode>General</c:formatCode>
                <c:ptCount val="3"/>
                <c:pt idx="0">
                  <c:v>0</c:v>
                </c:pt>
                <c:pt idx="1">
                  <c:v>0.31744000000000028</c:v>
                </c:pt>
                <c:pt idx="2">
                  <c:v>0.31744000000000028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796480"/>
        <c:axId val="77798016"/>
      </c:scatterChart>
      <c:valAx>
        <c:axId val="76412800"/>
        <c:scaling>
          <c:orientation val="minMax"/>
          <c:max val="1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76414336"/>
        <c:crosses val="autoZero"/>
        <c:crossBetween val="midCat"/>
        <c:majorUnit val="1"/>
        <c:minorUnit val="0.1"/>
      </c:valAx>
      <c:valAx>
        <c:axId val="76414336"/>
        <c:scaling>
          <c:orientation val="minMax"/>
          <c:max val="2.2000000000000002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600" b="0" i="0" u="none" strike="noStrike" baseline="0">
                <a:solidFill>
                  <a:srgbClr val="FF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76412800"/>
        <c:crosses val="autoZero"/>
        <c:crossBetween val="midCat"/>
        <c:majorUnit val="1"/>
        <c:minorUnit val="0.2"/>
      </c:valAx>
      <c:valAx>
        <c:axId val="77796480"/>
        <c:scaling>
          <c:orientation val="minMax"/>
        </c:scaling>
        <c:delete val="1"/>
        <c:axPos val="b"/>
        <c:numFmt formatCode="0.00" sourceLinked="1"/>
        <c:majorTickMark val="out"/>
        <c:minorTickMark val="none"/>
        <c:tickLblPos val="nextTo"/>
        <c:crossAx val="77798016"/>
        <c:crosses val="autoZero"/>
        <c:crossBetween val="midCat"/>
      </c:valAx>
      <c:valAx>
        <c:axId val="77798016"/>
        <c:scaling>
          <c:orientation val="minMax"/>
          <c:max val="1.1000000000000001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600" b="0" i="0" u="none" strike="noStrike" baseline="0">
                <a:solidFill>
                  <a:srgbClr val="0000FF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77796480"/>
        <c:crosses val="max"/>
        <c:crossBetween val="midCat"/>
        <c:majorUnit val="1"/>
        <c:minorUnit val="0.1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949191933830372E-2"/>
          <c:y val="8.6134367114478153E-2"/>
          <c:w val="0.88914566660762495"/>
          <c:h val="0.86947767963314293"/>
        </c:manualLayout>
      </c:layout>
      <c:scatterChart>
        <c:scatterStyle val="lineMarker"/>
        <c:varyColors val="0"/>
        <c:ser>
          <c:idx val="0"/>
          <c:order val="0"/>
          <c:tx>
            <c:v>autarky 1</c:v>
          </c:tx>
          <c:spPr>
            <a:ln w="317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'13-13 13-15'!$I$27:$I$28</c:f>
              <c:numCache>
                <c:formatCode>0.0000</c:formatCode>
                <c:ptCount val="2"/>
                <c:pt idx="0" formatCode="General">
                  <c:v>0</c:v>
                </c:pt>
                <c:pt idx="1">
                  <c:v>1.5</c:v>
                </c:pt>
              </c:numCache>
            </c:numRef>
          </c:xVal>
          <c:yVal>
            <c:numRef>
              <c:f>'13-13 13-15'!$J$27:$J$28</c:f>
              <c:numCache>
                <c:formatCode>General</c:formatCode>
                <c:ptCount val="2"/>
                <c:pt idx="0">
                  <c:v>-3</c:v>
                </c:pt>
                <c:pt idx="1">
                  <c:v>0</c:v>
                </c:pt>
              </c:numCache>
            </c:numRef>
          </c:yVal>
          <c:smooth val="0"/>
        </c:ser>
        <c:ser>
          <c:idx val="1"/>
          <c:order val="1"/>
          <c:tx>
            <c:v>autarky 2</c:v>
          </c:tx>
          <c:spPr>
            <a:ln w="25400">
              <a:solidFill>
                <a:srgbClr val="FF0000"/>
              </a:solidFill>
            </a:ln>
          </c:spPr>
          <c:marker>
            <c:symbol val="none"/>
          </c:marker>
          <c:dPt>
            <c:idx val="0"/>
            <c:marker>
              <c:symbol val="square"/>
              <c:size val="10"/>
              <c:spPr>
                <a:solidFill>
                  <a:srgbClr val="FFCC99">
                    <a:alpha val="50196"/>
                  </a:srgbClr>
                </a:solidFill>
                <a:ln w="25400">
                  <a:solidFill>
                    <a:srgbClr val="FF0000"/>
                  </a:solidFill>
                </a:ln>
              </c:spPr>
            </c:marker>
            <c:bubble3D val="0"/>
          </c:dPt>
          <c:xVal>
            <c:numRef>
              <c:f>'13-13 13-15'!$I$29:$I$30</c:f>
              <c:numCache>
                <c:formatCode>General</c:formatCode>
                <c:ptCount val="2"/>
                <c:pt idx="0" formatCode="0.0000">
                  <c:v>1.5</c:v>
                </c:pt>
                <c:pt idx="1">
                  <c:v>8</c:v>
                </c:pt>
              </c:numCache>
            </c:numRef>
          </c:xVal>
          <c:yVal>
            <c:numRef>
              <c:f>'13-13 13-15'!$J$29:$J$30</c:f>
              <c:numCache>
                <c:formatCode>General</c:formatCode>
                <c:ptCount val="2"/>
                <c:pt idx="0">
                  <c:v>0</c:v>
                </c:pt>
                <c:pt idx="1">
                  <c:v>13</c:v>
                </c:pt>
              </c:numCache>
            </c:numRef>
          </c:yVal>
          <c:smooth val="0"/>
        </c:ser>
        <c:ser>
          <c:idx val="2"/>
          <c:order val="2"/>
          <c:tx>
            <c:v>trade 1</c:v>
          </c:tx>
          <c:spPr>
            <a:ln w="31750">
              <a:solidFill>
                <a:srgbClr val="0000FF"/>
              </a:solidFill>
              <a:prstDash val="sysDash"/>
            </a:ln>
          </c:spPr>
          <c:marker>
            <c:symbol val="none"/>
          </c:marker>
          <c:dPt>
            <c:idx val="0"/>
            <c:marker>
              <c:symbol val="circle"/>
              <c:size val="8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xVal>
            <c:numRef>
              <c:f>'13-13 13-15'!$I$32:$I$33</c:f>
              <c:numCache>
                <c:formatCode>0.0000</c:formatCode>
                <c:ptCount val="2"/>
                <c:pt idx="0" formatCode="General">
                  <c:v>0</c:v>
                </c:pt>
                <c:pt idx="1">
                  <c:v>2</c:v>
                </c:pt>
              </c:numCache>
            </c:numRef>
          </c:xVal>
          <c:yVal>
            <c:numRef>
              <c:f>'13-13 13-15'!$J$32:$J$33</c:f>
              <c:numCache>
                <c:formatCode>General</c:formatCode>
                <c:ptCount val="2"/>
                <c:pt idx="0">
                  <c:v>-3</c:v>
                </c:pt>
                <c:pt idx="1">
                  <c:v>0</c:v>
                </c:pt>
              </c:numCache>
            </c:numRef>
          </c:yVal>
          <c:smooth val="0"/>
        </c:ser>
        <c:ser>
          <c:idx val="3"/>
          <c:order val="3"/>
          <c:tx>
            <c:v>trade 2</c:v>
          </c:tx>
          <c:spPr>
            <a:ln w="3810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'13-13 13-15'!$I$34:$I$35</c:f>
              <c:numCache>
                <c:formatCode>General</c:formatCode>
                <c:ptCount val="2"/>
                <c:pt idx="0" formatCode="0.0000">
                  <c:v>2</c:v>
                </c:pt>
                <c:pt idx="1">
                  <c:v>8</c:v>
                </c:pt>
              </c:numCache>
            </c:numRef>
          </c:xVal>
          <c:yVal>
            <c:numRef>
              <c:f>'13-13 13-15'!$J$34:$J$35</c:f>
              <c:numCache>
                <c:formatCode>General</c:formatCode>
                <c:ptCount val="2"/>
                <c:pt idx="0">
                  <c:v>0</c:v>
                </c:pt>
                <c:pt idx="1">
                  <c:v>9</c:v>
                </c:pt>
              </c:numCache>
            </c:numRef>
          </c:yVal>
          <c:smooth val="0"/>
        </c:ser>
        <c:ser>
          <c:idx val="4"/>
          <c:order val="4"/>
          <c:tx>
            <c:v>export 1</c:v>
          </c:tx>
          <c:spPr>
            <a:ln w="31750">
              <a:solidFill>
                <a:srgbClr val="0066CC"/>
              </a:solidFill>
              <a:prstDash val="sysDash"/>
            </a:ln>
          </c:spPr>
          <c:marker>
            <c:symbol val="none"/>
          </c:marker>
          <c:dPt>
            <c:idx val="0"/>
            <c:marker>
              <c:symbol val="circle"/>
              <c:size val="8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33CC"/>
                  </a:solidFill>
                </a:ln>
              </c:spPr>
            </c:marker>
            <c:bubble3D val="0"/>
          </c:dPt>
          <c:xVal>
            <c:numRef>
              <c:f>'13-13 13-15'!$I$37:$I$38</c:f>
              <c:numCache>
                <c:formatCode>0.0000</c:formatCode>
                <c:ptCount val="2"/>
                <c:pt idx="0" formatCode="General">
                  <c:v>0</c:v>
                </c:pt>
                <c:pt idx="1">
                  <c:v>3.36</c:v>
                </c:pt>
              </c:numCache>
            </c:numRef>
          </c:xVal>
          <c:yVal>
            <c:numRef>
              <c:f>'13-13 13-15'!$J$37:$J$38</c:f>
              <c:numCache>
                <c:formatCode>General</c:formatCode>
                <c:ptCount val="2"/>
                <c:pt idx="0">
                  <c:v>-3.5</c:v>
                </c:pt>
                <c:pt idx="1">
                  <c:v>0</c:v>
                </c:pt>
              </c:numCache>
            </c:numRef>
          </c:yVal>
          <c:smooth val="0"/>
        </c:ser>
        <c:ser>
          <c:idx val="5"/>
          <c:order val="5"/>
          <c:tx>
            <c:v>export 2</c:v>
          </c:tx>
          <c:spPr>
            <a:ln w="38100">
              <a:solidFill>
                <a:srgbClr val="0066CC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10"/>
              <c:spPr>
                <a:solidFill>
                  <a:srgbClr val="CCFFFF">
                    <a:alpha val="50000"/>
                  </a:srgbClr>
                </a:solidFill>
                <a:ln w="25400">
                  <a:solidFill>
                    <a:srgbClr val="3366FF"/>
                  </a:solidFill>
                </a:ln>
              </c:spPr>
            </c:marker>
            <c:bubble3D val="0"/>
          </c:dPt>
          <c:xVal>
            <c:numRef>
              <c:f>'13-13 13-15'!$I$39:$I$40</c:f>
              <c:numCache>
                <c:formatCode>General</c:formatCode>
                <c:ptCount val="2"/>
                <c:pt idx="0" formatCode="0.0000">
                  <c:v>3.36</c:v>
                </c:pt>
                <c:pt idx="1">
                  <c:v>8</c:v>
                </c:pt>
              </c:numCache>
            </c:numRef>
          </c:xVal>
          <c:yVal>
            <c:numRef>
              <c:f>'13-13 13-15'!$J$39:$J$40</c:f>
              <c:numCache>
                <c:formatCode>General</c:formatCode>
                <c:ptCount val="2"/>
                <c:pt idx="0">
                  <c:v>0</c:v>
                </c:pt>
                <c:pt idx="1">
                  <c:v>4.8333333333333321</c:v>
                </c:pt>
              </c:numCache>
            </c:numRef>
          </c:yVal>
          <c:smooth val="0"/>
        </c:ser>
        <c:ser>
          <c:idx val="6"/>
          <c:order val="6"/>
          <c:tx>
            <c:v>total profit</c:v>
          </c:tx>
          <c:spPr>
            <a:ln w="50800">
              <a:solidFill>
                <a:srgbClr val="006600"/>
              </a:solidFill>
            </a:ln>
          </c:spPr>
          <c:marker>
            <c:symbol val="none"/>
          </c:marker>
          <c:dPt>
            <c:idx val="1"/>
            <c:marker>
              <c:symbol val="circle"/>
              <c:size val="10"/>
              <c:spPr>
                <a:solidFill>
                  <a:srgbClr val="CCFFCC">
                    <a:alpha val="49804"/>
                  </a:srgbClr>
                </a:solidFill>
                <a:ln w="25400">
                  <a:solidFill>
                    <a:srgbClr val="006600"/>
                  </a:solidFill>
                </a:ln>
              </c:spPr>
            </c:marker>
            <c:bubble3D val="0"/>
          </c:dPt>
          <c:dPt>
            <c:idx val="2"/>
            <c:marker>
              <c:symbol val="circle"/>
              <c:size val="10"/>
              <c:spPr>
                <a:solidFill>
                  <a:srgbClr val="CCFFCC">
                    <a:alpha val="50000"/>
                  </a:srgbClr>
                </a:solidFill>
                <a:ln w="25400">
                  <a:solidFill>
                    <a:srgbClr val="006600"/>
                  </a:solidFill>
                </a:ln>
              </c:spPr>
            </c:marker>
            <c:bubble3D val="0"/>
          </c:dPt>
          <c:dPt>
            <c:idx val="3"/>
            <c:marker>
              <c:symbol val="triangle"/>
              <c:size val="10"/>
              <c:spPr>
                <a:solidFill>
                  <a:srgbClr val="CCFFCC">
                    <a:alpha val="50000"/>
                  </a:srgbClr>
                </a:solidFill>
                <a:ln w="25400">
                  <a:solidFill>
                    <a:srgbClr val="006600"/>
                  </a:solidFill>
                </a:ln>
              </c:spPr>
            </c:marker>
            <c:bubble3D val="0"/>
          </c:dPt>
          <c:xVal>
            <c:numRef>
              <c:f>'13-13 13-15'!$I$44:$I$48</c:f>
              <c:numCache>
                <c:formatCode>0.0000</c:formatCode>
                <c:ptCount val="5"/>
                <c:pt idx="0" formatCode="General">
                  <c:v>0</c:v>
                </c:pt>
                <c:pt idx="1">
                  <c:v>2</c:v>
                </c:pt>
                <c:pt idx="2">
                  <c:v>3.36</c:v>
                </c:pt>
                <c:pt idx="3" formatCode="General">
                  <c:v>6.4615384615384635</c:v>
                </c:pt>
                <c:pt idx="4" formatCode="General">
                  <c:v>8</c:v>
                </c:pt>
              </c:numCache>
            </c:numRef>
          </c:xVal>
          <c:yVal>
            <c:numRef>
              <c:f>'13-13 13-15'!$J$44:$J$48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2.0399999999999991</c:v>
                </c:pt>
                <c:pt idx="3">
                  <c:v>9.9230769230769269</c:v>
                </c:pt>
                <c:pt idx="4">
                  <c:v>13.833333333333332</c:v>
                </c:pt>
              </c:numCache>
            </c:numRef>
          </c:yVal>
          <c:smooth val="0"/>
        </c:ser>
        <c:ser>
          <c:idx val="7"/>
          <c:order val="7"/>
          <c:tx>
            <c:v>export cutoff</c:v>
          </c:tx>
          <c:spPr>
            <a:ln w="25400"/>
          </c:spPr>
          <c:marker>
            <c:symbol val="none"/>
          </c:marker>
          <c:dPt>
            <c:idx val="1"/>
            <c:bubble3D val="0"/>
            <c:spPr>
              <a:ln w="25400">
                <a:solidFill>
                  <a:srgbClr val="0033CC"/>
                </a:solidFill>
                <a:prstDash val="sysDot"/>
              </a:ln>
            </c:spPr>
          </c:dPt>
          <c:xVal>
            <c:numRef>
              <c:f>'13-13 13-15'!$M$27:$M$28</c:f>
              <c:numCache>
                <c:formatCode>0.0000</c:formatCode>
                <c:ptCount val="2"/>
                <c:pt idx="0">
                  <c:v>3.36</c:v>
                </c:pt>
                <c:pt idx="1">
                  <c:v>3.36</c:v>
                </c:pt>
              </c:numCache>
            </c:numRef>
          </c:xVal>
          <c:yVal>
            <c:numRef>
              <c:f>'13-13 13-15'!$N$27:$N$28</c:f>
              <c:numCache>
                <c:formatCode>General</c:formatCode>
                <c:ptCount val="2"/>
                <c:pt idx="0">
                  <c:v>0</c:v>
                </c:pt>
                <c:pt idx="1">
                  <c:v>2.0399999999999991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592832"/>
        <c:axId val="77615104"/>
      </c:scatterChart>
      <c:valAx>
        <c:axId val="77592832"/>
        <c:scaling>
          <c:orientation val="minMax"/>
          <c:max val="8"/>
          <c:min val="0"/>
        </c:scaling>
        <c:delete val="0"/>
        <c:axPos val="b"/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7615104"/>
        <c:crosses val="autoZero"/>
        <c:crossBetween val="midCat"/>
        <c:majorUnit val="9"/>
        <c:minorUnit val="1"/>
      </c:valAx>
      <c:valAx>
        <c:axId val="77615104"/>
        <c:scaling>
          <c:orientation val="minMax"/>
          <c:max val="15"/>
          <c:min val="-5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nl-NL" sz="1600" b="0"/>
                  <a:t>firm profits       </a:t>
                </a:r>
              </a:p>
            </c:rich>
          </c:tx>
          <c:layout>
            <c:manualLayout>
              <c:xMode val="edge"/>
              <c:yMode val="edge"/>
              <c:x val="1.3633265167007498E-2"/>
              <c:y val="0.35267357533505278"/>
            </c:manualLayout>
          </c:layout>
          <c:overlay val="0"/>
          <c:spPr>
            <a:solidFill>
              <a:schemeClr val="bg1"/>
            </a:solidFill>
          </c:spPr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7592832"/>
        <c:crosses val="autoZero"/>
        <c:crossBetween val="midCat"/>
        <c:majorUnit val="24"/>
        <c:minorUnit val="5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318354899291855E-2"/>
          <c:y val="3.5028248587570622E-2"/>
          <c:w val="0.88840354474290273"/>
          <c:h val="0.87005792072601096"/>
        </c:manualLayout>
      </c:layout>
      <c:scatterChart>
        <c:scatterStyle val="smoothMarker"/>
        <c:varyColors val="0"/>
        <c:ser>
          <c:idx val="1"/>
          <c:order val="0"/>
          <c:tx>
            <c:strRef>
              <c:f>'13-14'!$B$3</c:f>
              <c:strCache>
                <c:ptCount val="1"/>
                <c:pt idx="0">
                  <c:v>pdf</c:v>
                </c:pt>
              </c:strCache>
            </c:strRef>
          </c:tx>
          <c:spPr>
            <a:ln w="44450">
              <a:solidFill>
                <a:srgbClr val="006600"/>
              </a:solidFill>
              <a:prstDash val="solid"/>
            </a:ln>
          </c:spPr>
          <c:marker>
            <c:symbol val="none"/>
          </c:marker>
          <c:xVal>
            <c:numRef>
              <c:f>'13-14'!$A$4:$A$104</c:f>
              <c:numCache>
                <c:formatCode>0.00</c:formatCode>
                <c:ptCount val="101"/>
                <c:pt idx="0">
                  <c:v>0</c:v>
                </c:pt>
                <c:pt idx="1">
                  <c:v>0.01</c:v>
                </c:pt>
                <c:pt idx="2" formatCode="General">
                  <c:v>0.02</c:v>
                </c:pt>
                <c:pt idx="3" formatCode="General">
                  <c:v>0.03</c:v>
                </c:pt>
                <c:pt idx="4" formatCode="General">
                  <c:v>0.04</c:v>
                </c:pt>
                <c:pt idx="5" formatCode="General">
                  <c:v>0.05</c:v>
                </c:pt>
                <c:pt idx="6" formatCode="General">
                  <c:v>6.0000000000000005E-2</c:v>
                </c:pt>
                <c:pt idx="7" formatCode="General">
                  <c:v>7.0000000000000007E-2</c:v>
                </c:pt>
                <c:pt idx="8" formatCode="General">
                  <c:v>0.08</c:v>
                </c:pt>
                <c:pt idx="9" formatCode="General">
                  <c:v>0.09</c:v>
                </c:pt>
                <c:pt idx="10" formatCode="General">
                  <c:v>9.9999999999999992E-2</c:v>
                </c:pt>
                <c:pt idx="11" formatCode="General">
                  <c:v>0.10999999999999999</c:v>
                </c:pt>
                <c:pt idx="12" formatCode="General">
                  <c:v>0.11999999999999998</c:v>
                </c:pt>
                <c:pt idx="13" formatCode="General">
                  <c:v>0.12999999999999998</c:v>
                </c:pt>
                <c:pt idx="14" formatCode="General">
                  <c:v>0.13999999999999999</c:v>
                </c:pt>
                <c:pt idx="15" formatCode="General">
                  <c:v>0.15</c:v>
                </c:pt>
                <c:pt idx="16" formatCode="General">
                  <c:v>0.16</c:v>
                </c:pt>
                <c:pt idx="17" formatCode="General">
                  <c:v>0.17</c:v>
                </c:pt>
                <c:pt idx="18" formatCode="General">
                  <c:v>0.18000000000000002</c:v>
                </c:pt>
                <c:pt idx="19" formatCode="General">
                  <c:v>0.19000000000000003</c:v>
                </c:pt>
                <c:pt idx="20" formatCode="General">
                  <c:v>0.20000000000000004</c:v>
                </c:pt>
                <c:pt idx="21" formatCode="General">
                  <c:v>0.21000000000000005</c:v>
                </c:pt>
                <c:pt idx="22" formatCode="General">
                  <c:v>0.22000000000000006</c:v>
                </c:pt>
                <c:pt idx="23" formatCode="General">
                  <c:v>0.23000000000000007</c:v>
                </c:pt>
                <c:pt idx="24" formatCode="General">
                  <c:v>0.24000000000000007</c:v>
                </c:pt>
                <c:pt idx="25" formatCode="General">
                  <c:v>0.25000000000000006</c:v>
                </c:pt>
                <c:pt idx="26" formatCode="General">
                  <c:v>0.26000000000000006</c:v>
                </c:pt>
                <c:pt idx="27" formatCode="General">
                  <c:v>0.27000000000000007</c:v>
                </c:pt>
                <c:pt idx="28" formatCode="General">
                  <c:v>0.28000000000000008</c:v>
                </c:pt>
                <c:pt idx="29" formatCode="General">
                  <c:v>0.29000000000000009</c:v>
                </c:pt>
                <c:pt idx="30" formatCode="General">
                  <c:v>0.3000000000000001</c:v>
                </c:pt>
                <c:pt idx="31" formatCode="General">
                  <c:v>0.31000000000000011</c:v>
                </c:pt>
                <c:pt idx="32" formatCode="General">
                  <c:v>0.32000000000000012</c:v>
                </c:pt>
                <c:pt idx="33" formatCode="General">
                  <c:v>0.33000000000000013</c:v>
                </c:pt>
                <c:pt idx="34" formatCode="General">
                  <c:v>0.34000000000000014</c:v>
                </c:pt>
                <c:pt idx="35" formatCode="General">
                  <c:v>0.35000000000000014</c:v>
                </c:pt>
                <c:pt idx="36" formatCode="General">
                  <c:v>0.36000000000000015</c:v>
                </c:pt>
                <c:pt idx="37" formatCode="General">
                  <c:v>0.37000000000000016</c:v>
                </c:pt>
                <c:pt idx="38" formatCode="General">
                  <c:v>0.38000000000000017</c:v>
                </c:pt>
                <c:pt idx="39" formatCode="General">
                  <c:v>0.39000000000000018</c:v>
                </c:pt>
                <c:pt idx="40" formatCode="General">
                  <c:v>0.40000000000000019</c:v>
                </c:pt>
                <c:pt idx="41" formatCode="General">
                  <c:v>0.4100000000000002</c:v>
                </c:pt>
                <c:pt idx="42" formatCode="General">
                  <c:v>0.42000000000000021</c:v>
                </c:pt>
                <c:pt idx="43" formatCode="General">
                  <c:v>0.43000000000000022</c:v>
                </c:pt>
                <c:pt idx="44" formatCode="General">
                  <c:v>0.44000000000000022</c:v>
                </c:pt>
                <c:pt idx="45" formatCode="General">
                  <c:v>0.45000000000000023</c:v>
                </c:pt>
                <c:pt idx="46" formatCode="General">
                  <c:v>0.46000000000000024</c:v>
                </c:pt>
                <c:pt idx="47" formatCode="General">
                  <c:v>0.47000000000000025</c:v>
                </c:pt>
                <c:pt idx="48" formatCode="General">
                  <c:v>0.48000000000000026</c:v>
                </c:pt>
                <c:pt idx="49" formatCode="General">
                  <c:v>0.49000000000000027</c:v>
                </c:pt>
                <c:pt idx="50" formatCode="General">
                  <c:v>0.50000000000000022</c:v>
                </c:pt>
                <c:pt idx="51" formatCode="General">
                  <c:v>0.51000000000000023</c:v>
                </c:pt>
                <c:pt idx="52" formatCode="General">
                  <c:v>0.52000000000000024</c:v>
                </c:pt>
                <c:pt idx="53" formatCode="General">
                  <c:v>0.53000000000000025</c:v>
                </c:pt>
                <c:pt idx="54" formatCode="General">
                  <c:v>0.54000000000000026</c:v>
                </c:pt>
                <c:pt idx="55" formatCode="General">
                  <c:v>0.55000000000000027</c:v>
                </c:pt>
                <c:pt idx="56" formatCode="General">
                  <c:v>0.56000000000000028</c:v>
                </c:pt>
                <c:pt idx="57" formatCode="General">
                  <c:v>0.57000000000000028</c:v>
                </c:pt>
                <c:pt idx="58" formatCode="General">
                  <c:v>0.58000000000000029</c:v>
                </c:pt>
                <c:pt idx="59" formatCode="General">
                  <c:v>0.5900000000000003</c:v>
                </c:pt>
                <c:pt idx="60" formatCode="General">
                  <c:v>0.60000000000000031</c:v>
                </c:pt>
                <c:pt idx="61" formatCode="General">
                  <c:v>0.61000000000000032</c:v>
                </c:pt>
                <c:pt idx="62" formatCode="General">
                  <c:v>0.62000000000000033</c:v>
                </c:pt>
                <c:pt idx="63" formatCode="General">
                  <c:v>0.63000000000000034</c:v>
                </c:pt>
                <c:pt idx="64" formatCode="General">
                  <c:v>0.64000000000000035</c:v>
                </c:pt>
                <c:pt idx="65" formatCode="General">
                  <c:v>0.65000000000000036</c:v>
                </c:pt>
                <c:pt idx="66" formatCode="General">
                  <c:v>0.66000000000000036</c:v>
                </c:pt>
                <c:pt idx="67" formatCode="General">
                  <c:v>0.67000000000000037</c:v>
                </c:pt>
                <c:pt idx="68" formatCode="General">
                  <c:v>0.68000000000000038</c:v>
                </c:pt>
                <c:pt idx="69" formatCode="General">
                  <c:v>0.69000000000000039</c:v>
                </c:pt>
                <c:pt idx="70" formatCode="General">
                  <c:v>0.7000000000000004</c:v>
                </c:pt>
                <c:pt idx="71" formatCode="General">
                  <c:v>0.71000000000000041</c:v>
                </c:pt>
                <c:pt idx="72" formatCode="General">
                  <c:v>0.72000000000000042</c:v>
                </c:pt>
                <c:pt idx="73" formatCode="General">
                  <c:v>0.73000000000000043</c:v>
                </c:pt>
                <c:pt idx="74" formatCode="General">
                  <c:v>0.74000000000000044</c:v>
                </c:pt>
                <c:pt idx="75" formatCode="General">
                  <c:v>0.75000000000000044</c:v>
                </c:pt>
                <c:pt idx="76" formatCode="General">
                  <c:v>0.76000000000000045</c:v>
                </c:pt>
                <c:pt idx="77" formatCode="General">
                  <c:v>0.77000000000000046</c:v>
                </c:pt>
                <c:pt idx="78" formatCode="General">
                  <c:v>0.78000000000000047</c:v>
                </c:pt>
                <c:pt idx="79" formatCode="General">
                  <c:v>0.79000000000000048</c:v>
                </c:pt>
                <c:pt idx="80" formatCode="General">
                  <c:v>0.80000000000000049</c:v>
                </c:pt>
                <c:pt idx="81" formatCode="General">
                  <c:v>0.8100000000000005</c:v>
                </c:pt>
                <c:pt idx="82" formatCode="General">
                  <c:v>0.82000000000000051</c:v>
                </c:pt>
                <c:pt idx="83" formatCode="General">
                  <c:v>0.83000000000000052</c:v>
                </c:pt>
                <c:pt idx="84" formatCode="General">
                  <c:v>0.84000000000000052</c:v>
                </c:pt>
                <c:pt idx="85" formatCode="General">
                  <c:v>0.85000000000000053</c:v>
                </c:pt>
                <c:pt idx="86" formatCode="General">
                  <c:v>0.86000000000000054</c:v>
                </c:pt>
                <c:pt idx="87" formatCode="General">
                  <c:v>0.87000000000000055</c:v>
                </c:pt>
                <c:pt idx="88" formatCode="General">
                  <c:v>0.88000000000000056</c:v>
                </c:pt>
                <c:pt idx="89" formatCode="General">
                  <c:v>0.89000000000000057</c:v>
                </c:pt>
                <c:pt idx="90" formatCode="General">
                  <c:v>0.90000000000000058</c:v>
                </c:pt>
                <c:pt idx="91" formatCode="General">
                  <c:v>0.91000000000000059</c:v>
                </c:pt>
                <c:pt idx="92" formatCode="General">
                  <c:v>0.9200000000000006</c:v>
                </c:pt>
                <c:pt idx="93" formatCode="General">
                  <c:v>0.9300000000000006</c:v>
                </c:pt>
                <c:pt idx="94" formatCode="General">
                  <c:v>0.94000000000000061</c:v>
                </c:pt>
                <c:pt idx="95" formatCode="General">
                  <c:v>0.95000000000000062</c:v>
                </c:pt>
                <c:pt idx="96" formatCode="General">
                  <c:v>0.96000000000000063</c:v>
                </c:pt>
                <c:pt idx="97" formatCode="General">
                  <c:v>0.97000000000000064</c:v>
                </c:pt>
                <c:pt idx="98" formatCode="General">
                  <c:v>0.98000000000000065</c:v>
                </c:pt>
                <c:pt idx="99" formatCode="General">
                  <c:v>0.99000000000000066</c:v>
                </c:pt>
                <c:pt idx="100" formatCode="General">
                  <c:v>0.99999999990000066</c:v>
                </c:pt>
              </c:numCache>
            </c:numRef>
          </c:xVal>
          <c:yVal>
            <c:numRef>
              <c:f>'13-14'!$B$4:$B$104</c:f>
              <c:numCache>
                <c:formatCode>General</c:formatCode>
                <c:ptCount val="101"/>
                <c:pt idx="0">
                  <c:v>0</c:v>
                </c:pt>
                <c:pt idx="1">
                  <c:v>2.9403000000000007E-3</c:v>
                </c:pt>
                <c:pt idx="2">
                  <c:v>1.1524800000000007E-2</c:v>
                </c:pt>
                <c:pt idx="3">
                  <c:v>2.5404299999999984E-2</c:v>
                </c:pt>
                <c:pt idx="4">
                  <c:v>4.4236799999999979E-2</c:v>
                </c:pt>
                <c:pt idx="5">
                  <c:v>6.7687499999999956E-2</c:v>
                </c:pt>
                <c:pt idx="6">
                  <c:v>9.5428800000000008E-2</c:v>
                </c:pt>
                <c:pt idx="7">
                  <c:v>0.12714029999999998</c:v>
                </c:pt>
                <c:pt idx="8">
                  <c:v>0.16250879999999995</c:v>
                </c:pt>
                <c:pt idx="9">
                  <c:v>0.20122830000000008</c:v>
                </c:pt>
                <c:pt idx="10">
                  <c:v>0.24300000000000002</c:v>
                </c:pt>
                <c:pt idx="11">
                  <c:v>0.28753229999999985</c:v>
                </c:pt>
                <c:pt idx="12">
                  <c:v>0.3345407999999998</c:v>
                </c:pt>
                <c:pt idx="13">
                  <c:v>0.38374829999999988</c:v>
                </c:pt>
                <c:pt idx="14">
                  <c:v>0.43488479999999974</c:v>
                </c:pt>
                <c:pt idx="15">
                  <c:v>0.48768749999999972</c:v>
                </c:pt>
                <c:pt idx="16">
                  <c:v>0.54190079999999996</c:v>
                </c:pt>
                <c:pt idx="17">
                  <c:v>0.59727630000000009</c:v>
                </c:pt>
                <c:pt idx="18">
                  <c:v>0.65357280000000018</c:v>
                </c:pt>
                <c:pt idx="19">
                  <c:v>0.71055629999999981</c:v>
                </c:pt>
                <c:pt idx="20">
                  <c:v>0.76800000000000035</c:v>
                </c:pt>
                <c:pt idx="21">
                  <c:v>0.82568430000000026</c:v>
                </c:pt>
                <c:pt idx="22">
                  <c:v>0.8833968000000002</c:v>
                </c:pt>
                <c:pt idx="23">
                  <c:v>0.94093230000000017</c:v>
                </c:pt>
                <c:pt idx="24">
                  <c:v>0.99809280000000045</c:v>
                </c:pt>
                <c:pt idx="25">
                  <c:v>1.0546875000000002</c:v>
                </c:pt>
                <c:pt idx="26">
                  <c:v>1.1105328000000001</c:v>
                </c:pt>
                <c:pt idx="27">
                  <c:v>1.1654523000000001</c:v>
                </c:pt>
                <c:pt idx="28">
                  <c:v>1.2192768000000005</c:v>
                </c:pt>
                <c:pt idx="29">
                  <c:v>1.2718443000000006</c:v>
                </c:pt>
                <c:pt idx="30">
                  <c:v>1.3230000000000004</c:v>
                </c:pt>
                <c:pt idx="31">
                  <c:v>1.3725963000000001</c:v>
                </c:pt>
                <c:pt idx="32">
                  <c:v>1.4204928000000006</c:v>
                </c:pt>
                <c:pt idx="33">
                  <c:v>1.4665563000000006</c:v>
                </c:pt>
                <c:pt idx="34">
                  <c:v>1.5106608000000006</c:v>
                </c:pt>
                <c:pt idx="35">
                  <c:v>1.5526875000000004</c:v>
                </c:pt>
                <c:pt idx="36">
                  <c:v>1.5925248000000005</c:v>
                </c:pt>
                <c:pt idx="37">
                  <c:v>1.6300683000000005</c:v>
                </c:pt>
                <c:pt idx="38">
                  <c:v>1.6652208000000006</c:v>
                </c:pt>
                <c:pt idx="39">
                  <c:v>1.6978923000000006</c:v>
                </c:pt>
                <c:pt idx="40">
                  <c:v>1.7280000000000002</c:v>
                </c:pt>
                <c:pt idx="41">
                  <c:v>1.7554683000000004</c:v>
                </c:pt>
                <c:pt idx="42">
                  <c:v>1.7802288000000006</c:v>
                </c:pt>
                <c:pt idx="43">
                  <c:v>1.8022203000000006</c:v>
                </c:pt>
                <c:pt idx="44">
                  <c:v>1.8213888000000005</c:v>
                </c:pt>
                <c:pt idx="45">
                  <c:v>1.8376875000000004</c:v>
                </c:pt>
                <c:pt idx="46">
                  <c:v>1.8510768000000002</c:v>
                </c:pt>
                <c:pt idx="47">
                  <c:v>1.8615243000000001</c:v>
                </c:pt>
                <c:pt idx="48">
                  <c:v>1.8690048000000001</c:v>
                </c:pt>
                <c:pt idx="49">
                  <c:v>1.8735002999999999</c:v>
                </c:pt>
                <c:pt idx="50">
                  <c:v>1.875</c:v>
                </c:pt>
                <c:pt idx="51">
                  <c:v>1.8735002999999999</c:v>
                </c:pt>
                <c:pt idx="52">
                  <c:v>1.8690047999999999</c:v>
                </c:pt>
                <c:pt idx="53">
                  <c:v>1.8615242999999997</c:v>
                </c:pt>
                <c:pt idx="54">
                  <c:v>1.8510767999999995</c:v>
                </c:pt>
                <c:pt idx="55">
                  <c:v>1.8376874999999995</c:v>
                </c:pt>
                <c:pt idx="56">
                  <c:v>1.8213887999999996</c:v>
                </c:pt>
                <c:pt idx="57">
                  <c:v>1.8022202999999992</c:v>
                </c:pt>
                <c:pt idx="58">
                  <c:v>1.7802287999999993</c:v>
                </c:pt>
                <c:pt idx="59">
                  <c:v>1.7554682999999993</c:v>
                </c:pt>
                <c:pt idx="60">
                  <c:v>1.7279999999999991</c:v>
                </c:pt>
                <c:pt idx="61">
                  <c:v>1.697892299999999</c:v>
                </c:pt>
                <c:pt idx="62">
                  <c:v>1.6652207999999988</c:v>
                </c:pt>
                <c:pt idx="63">
                  <c:v>1.6300682999999987</c:v>
                </c:pt>
                <c:pt idx="64">
                  <c:v>1.5925247999999985</c:v>
                </c:pt>
                <c:pt idx="65">
                  <c:v>1.5526874999999984</c:v>
                </c:pt>
                <c:pt idx="66">
                  <c:v>1.5106607999999984</c:v>
                </c:pt>
                <c:pt idx="67">
                  <c:v>1.4665562999999981</c:v>
                </c:pt>
                <c:pt idx="68">
                  <c:v>1.4204927999999983</c:v>
                </c:pt>
                <c:pt idx="69">
                  <c:v>1.3725962999999981</c:v>
                </c:pt>
                <c:pt idx="70">
                  <c:v>1.3229999999999977</c:v>
                </c:pt>
                <c:pt idx="71">
                  <c:v>1.2718442999999979</c:v>
                </c:pt>
                <c:pt idx="72">
                  <c:v>1.2192767999999974</c:v>
                </c:pt>
                <c:pt idx="73">
                  <c:v>1.1654522999999974</c:v>
                </c:pt>
                <c:pt idx="74">
                  <c:v>1.1105327999999977</c:v>
                </c:pt>
                <c:pt idx="75">
                  <c:v>1.0546874999999973</c:v>
                </c:pt>
                <c:pt idx="76">
                  <c:v>0.99809279999999723</c:v>
                </c:pt>
                <c:pt idx="77">
                  <c:v>0.94093229999999706</c:v>
                </c:pt>
                <c:pt idx="78">
                  <c:v>0.88339679999999743</c:v>
                </c:pt>
                <c:pt idx="79">
                  <c:v>0.82568429999999737</c:v>
                </c:pt>
                <c:pt idx="80">
                  <c:v>0.76799999999999691</c:v>
                </c:pt>
                <c:pt idx="81">
                  <c:v>0.71055629999999703</c:v>
                </c:pt>
                <c:pt idx="82">
                  <c:v>0.65357279999999707</c:v>
                </c:pt>
                <c:pt idx="83">
                  <c:v>0.59727629999999698</c:v>
                </c:pt>
                <c:pt idx="84">
                  <c:v>0.54190079999999696</c:v>
                </c:pt>
                <c:pt idx="85">
                  <c:v>0.48768749999999711</c:v>
                </c:pt>
                <c:pt idx="86">
                  <c:v>0.43488479999999724</c:v>
                </c:pt>
                <c:pt idx="87">
                  <c:v>0.38374829999999732</c:v>
                </c:pt>
                <c:pt idx="88">
                  <c:v>0.33454079999999731</c:v>
                </c:pt>
                <c:pt idx="89">
                  <c:v>0.28753229999999746</c:v>
                </c:pt>
                <c:pt idx="90">
                  <c:v>0.24299999999999755</c:v>
                </c:pt>
                <c:pt idx="91">
                  <c:v>0.20122829999999758</c:v>
                </c:pt>
                <c:pt idx="92">
                  <c:v>0.16250879999999779</c:v>
                </c:pt>
                <c:pt idx="93">
                  <c:v>0.12714029999999793</c:v>
                </c:pt>
                <c:pt idx="94">
                  <c:v>9.5428799999998162E-2</c:v>
                </c:pt>
                <c:pt idx="95">
                  <c:v>6.768749999999836E-2</c:v>
                </c:pt>
                <c:pt idx="96">
                  <c:v>4.4236799999998654E-2</c:v>
                </c:pt>
                <c:pt idx="97">
                  <c:v>2.5404299999998946E-2</c:v>
                </c:pt>
                <c:pt idx="98">
                  <c:v>1.152479999999927E-2</c:v>
                </c:pt>
                <c:pt idx="99">
                  <c:v>2.9402999999996169E-3</c:v>
                </c:pt>
                <c:pt idx="100">
                  <c:v>2.9999605279431884E-19</c:v>
                </c:pt>
              </c:numCache>
            </c:numRef>
          </c:yVal>
          <c:smooth val="1"/>
        </c:ser>
        <c:ser>
          <c:idx val="3"/>
          <c:order val="1"/>
          <c:tx>
            <c:v>autarky exit</c:v>
          </c:tx>
          <c:spPr>
            <a:ln w="28575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'13-14'!$F$27:$F$28</c:f>
              <c:numCache>
                <c:formatCode>General</c:formatCode>
                <c:ptCount val="2"/>
                <c:pt idx="0">
                  <c:v>0.20000000000000004</c:v>
                </c:pt>
                <c:pt idx="1">
                  <c:v>0.20000000000000004</c:v>
                </c:pt>
              </c:numCache>
            </c:numRef>
          </c:xVal>
          <c:yVal>
            <c:numRef>
              <c:f>'13-14'!$G$27:$G$28</c:f>
              <c:numCache>
                <c:formatCode>General</c:formatCode>
                <c:ptCount val="2"/>
                <c:pt idx="0">
                  <c:v>0</c:v>
                </c:pt>
                <c:pt idx="1">
                  <c:v>0.76800000000000035</c:v>
                </c:pt>
              </c:numCache>
            </c:numRef>
          </c:yVal>
          <c:smooth val="1"/>
        </c:ser>
        <c:ser>
          <c:idx val="0"/>
          <c:order val="2"/>
          <c:tx>
            <c:v>trade exit</c:v>
          </c:tx>
          <c:spPr>
            <a:ln w="28575">
              <a:solidFill>
                <a:srgbClr val="0000FF"/>
              </a:solidFill>
              <a:prstDash val="sysDash"/>
            </a:ln>
          </c:spPr>
          <c:marker>
            <c:symbol val="none"/>
          </c:marker>
          <c:xVal>
            <c:numRef>
              <c:f>'13-14'!$F$31:$F$32</c:f>
              <c:numCache>
                <c:formatCode>General</c:formatCode>
                <c:ptCount val="2"/>
                <c:pt idx="0">
                  <c:v>0.35000000000000014</c:v>
                </c:pt>
                <c:pt idx="1">
                  <c:v>0.35000000000000014</c:v>
                </c:pt>
              </c:numCache>
            </c:numRef>
          </c:xVal>
          <c:yVal>
            <c:numRef>
              <c:f>'13-14'!$G$31:$G$32</c:f>
              <c:numCache>
                <c:formatCode>General</c:formatCode>
                <c:ptCount val="2"/>
                <c:pt idx="0">
                  <c:v>0</c:v>
                </c:pt>
                <c:pt idx="1">
                  <c:v>1.5526875000000004</c:v>
                </c:pt>
              </c:numCache>
            </c:numRef>
          </c:yVal>
          <c:smooth val="1"/>
        </c:ser>
        <c:ser>
          <c:idx val="2"/>
          <c:order val="3"/>
          <c:tx>
            <c:v>export cutoff</c:v>
          </c:tx>
          <c:spPr>
            <a:ln w="28575">
              <a:solidFill>
                <a:srgbClr val="0066CC"/>
              </a:solidFill>
              <a:prstDash val="sysDash"/>
            </a:ln>
          </c:spPr>
          <c:marker>
            <c:symbol val="none"/>
          </c:marker>
          <c:xVal>
            <c:numRef>
              <c:f>'13-14'!$F$34:$F$35</c:f>
              <c:numCache>
                <c:formatCode>General</c:formatCode>
                <c:ptCount val="2"/>
                <c:pt idx="0">
                  <c:v>0.7000000000000004</c:v>
                </c:pt>
                <c:pt idx="1">
                  <c:v>0.7000000000000004</c:v>
                </c:pt>
              </c:numCache>
            </c:numRef>
          </c:xVal>
          <c:yVal>
            <c:numRef>
              <c:f>'13-14'!$G$34:$G$35</c:f>
              <c:numCache>
                <c:formatCode>General</c:formatCode>
                <c:ptCount val="2"/>
                <c:pt idx="0">
                  <c:v>0</c:v>
                </c:pt>
                <c:pt idx="1">
                  <c:v>1.3229999999999977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723520"/>
        <c:axId val="77725056"/>
      </c:scatterChart>
      <c:valAx>
        <c:axId val="77723520"/>
        <c:scaling>
          <c:orientation val="minMax"/>
          <c:max val="1"/>
          <c:min val="0"/>
        </c:scaling>
        <c:delete val="0"/>
        <c:axPos val="b"/>
        <c:numFmt formatCode="0" sourceLinked="0"/>
        <c:majorTickMark val="out"/>
        <c:minorTickMark val="out"/>
        <c:tickLblPos val="nextTo"/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77725056"/>
        <c:crosses val="autoZero"/>
        <c:crossBetween val="midCat"/>
        <c:majorUnit val="2"/>
        <c:minorUnit val="1"/>
      </c:valAx>
      <c:valAx>
        <c:axId val="77725056"/>
        <c:scaling>
          <c:orientation val="minMax"/>
          <c:max val="2.2000000000000002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nl-NL" sz="1600"/>
                  <a:t>density</a:t>
                </a:r>
              </a:p>
            </c:rich>
          </c:tx>
          <c:layout>
            <c:manualLayout>
              <c:xMode val="edge"/>
              <c:yMode val="edge"/>
              <c:x val="1.7505470459518599E-2"/>
              <c:y val="0.15509657902931626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 b="0" i="0" u="none" strike="noStrike" baseline="0">
                <a:solidFill>
                  <a:sysClr val="windowText" lastClr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77723520"/>
        <c:crosses val="autoZero"/>
        <c:crossBetween val="midCat"/>
        <c:majorUnit val="3"/>
        <c:minorUnit val="1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335739282589687E-2"/>
          <c:y val="8.8437664041994754E-2"/>
          <c:w val="0.88706714785651797"/>
          <c:h val="0.80048015091863522"/>
        </c:manualLayout>
      </c:layout>
      <c:scatterChart>
        <c:scatterStyle val="lineMarker"/>
        <c:varyColors val="0"/>
        <c:ser>
          <c:idx val="0"/>
          <c:order val="0"/>
          <c:tx>
            <c:v>below au cutoff</c:v>
          </c:tx>
          <c:marker>
            <c:symbol val="none"/>
          </c:marker>
          <c:dPt>
            <c:idx val="1"/>
            <c:marker>
              <c:symbol val="circle"/>
              <c:size val="10"/>
              <c:spPr>
                <a:solidFill>
                  <a:srgbClr val="FFCC99">
                    <a:alpha val="50000"/>
                  </a:srgbClr>
                </a:solidFill>
                <a:ln w="25400">
                  <a:solidFill>
                    <a:srgbClr val="FF0000"/>
                  </a:solidFill>
                </a:ln>
              </c:spPr>
            </c:marker>
            <c:bubble3D val="0"/>
            <c:spPr>
              <a:ln w="44450">
                <a:solidFill>
                  <a:srgbClr val="FF0000"/>
                </a:solidFill>
                <a:prstDash val="solid"/>
              </a:ln>
            </c:spPr>
          </c:dPt>
          <c:xVal>
            <c:numRef>
              <c:f>'13-13 13-15'!$P$25:$P$26</c:f>
              <c:numCache>
                <c:formatCode>0.0000</c:formatCode>
                <c:ptCount val="2"/>
                <c:pt idx="0" formatCode="General">
                  <c:v>0</c:v>
                </c:pt>
                <c:pt idx="1">
                  <c:v>1.5</c:v>
                </c:pt>
              </c:numCache>
            </c:numRef>
          </c:xVal>
          <c:yVal>
            <c:numRef>
              <c:f>'13-13 13-15'!$Q$25:$Q$26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</c:ser>
        <c:ser>
          <c:idx val="1"/>
          <c:order val="1"/>
          <c:tx>
            <c:v>above au cutoff</c:v>
          </c:tx>
          <c:spPr>
            <a:ln w="44450">
              <a:solidFill>
                <a:srgbClr val="FF0000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10"/>
              <c:spPr>
                <a:solidFill>
                  <a:srgbClr val="FFCC99">
                    <a:alpha val="50000"/>
                  </a:srgbClr>
                </a:solidFill>
                <a:ln w="25400">
                  <a:solidFill>
                    <a:srgbClr val="FF0000"/>
                  </a:solidFill>
                </a:ln>
              </c:spPr>
            </c:marker>
            <c:bubble3D val="0"/>
          </c:dPt>
          <c:xVal>
            <c:numRef>
              <c:f>'13-13 13-15'!$P$27:$P$28</c:f>
              <c:numCache>
                <c:formatCode>General</c:formatCode>
                <c:ptCount val="2"/>
                <c:pt idx="0">
                  <c:v>1.5</c:v>
                </c:pt>
                <c:pt idx="1">
                  <c:v>8</c:v>
                </c:pt>
              </c:numCache>
            </c:numRef>
          </c:xVal>
          <c:yVal>
            <c:numRef>
              <c:f>'13-13 13-15'!$Q$27:$Q$28</c:f>
              <c:numCache>
                <c:formatCode>General</c:formatCode>
                <c:ptCount val="2"/>
                <c:pt idx="0">
                  <c:v>9</c:v>
                </c:pt>
                <c:pt idx="1">
                  <c:v>48</c:v>
                </c:pt>
              </c:numCache>
            </c:numRef>
          </c:yVal>
          <c:smooth val="0"/>
        </c:ser>
        <c:ser>
          <c:idx val="2"/>
          <c:order val="2"/>
          <c:tx>
            <c:v>below trade cutoff</c:v>
          </c:tx>
          <c:spPr>
            <a:ln>
              <a:prstDash val="sysDash"/>
            </a:ln>
          </c:spPr>
          <c:marker>
            <c:symbol val="none"/>
          </c:marker>
          <c:dPt>
            <c:idx val="1"/>
            <c:marker>
              <c:symbol val="circle"/>
              <c:size val="10"/>
              <c:spPr>
                <a:solidFill>
                  <a:srgbClr val="CCFFFF">
                    <a:alpha val="50000"/>
                  </a:srgbClr>
                </a:solidFill>
                <a:ln w="25400">
                  <a:solidFill>
                    <a:srgbClr val="0000FF"/>
                  </a:solidFill>
                </a:ln>
              </c:spPr>
            </c:marker>
            <c:bubble3D val="0"/>
            <c:spPr>
              <a:ln w="44450">
                <a:solidFill>
                  <a:srgbClr val="0000FF"/>
                </a:solidFill>
                <a:prstDash val="sysDash"/>
              </a:ln>
            </c:spPr>
          </c:dPt>
          <c:xVal>
            <c:numRef>
              <c:f>'13-13 13-15'!$P$31:$P$32</c:f>
              <c:numCache>
                <c:formatCode>0.0000</c:formatCode>
                <c:ptCount val="2"/>
                <c:pt idx="0" formatCode="General">
                  <c:v>0</c:v>
                </c:pt>
                <c:pt idx="1">
                  <c:v>2</c:v>
                </c:pt>
              </c:numCache>
            </c:numRef>
          </c:xVal>
          <c:yVal>
            <c:numRef>
              <c:f>'13-13 13-15'!$Q$31:$Q$32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</c:ser>
        <c:ser>
          <c:idx val="3"/>
          <c:order val="3"/>
          <c:tx>
            <c:v>above trade cutoff</c:v>
          </c:tx>
          <c:spPr>
            <a:ln w="44450">
              <a:solidFill>
                <a:srgbClr val="0000FF"/>
              </a:solidFill>
            </a:ln>
          </c:spPr>
          <c:marker>
            <c:symbol val="circle"/>
            <c:size val="10"/>
            <c:spPr>
              <a:solidFill>
                <a:srgbClr val="CCFFFF">
                  <a:alpha val="50000"/>
                </a:srgbClr>
              </a:solidFill>
              <a:ln w="25400">
                <a:solidFill>
                  <a:srgbClr val="0000FF"/>
                </a:solidFill>
              </a:ln>
            </c:spPr>
          </c:marker>
          <c:xVal>
            <c:numRef>
              <c:f>'13-13 13-15'!$P$33:$P$34</c:f>
              <c:numCache>
                <c:formatCode>0.0000</c:formatCode>
                <c:ptCount val="2"/>
                <c:pt idx="0">
                  <c:v>2</c:v>
                </c:pt>
                <c:pt idx="1">
                  <c:v>3.36</c:v>
                </c:pt>
              </c:numCache>
            </c:numRef>
          </c:xVal>
          <c:yVal>
            <c:numRef>
              <c:f>'13-13 13-15'!$Q$33:$Q$34</c:f>
              <c:numCache>
                <c:formatCode>General</c:formatCode>
                <c:ptCount val="2"/>
                <c:pt idx="0">
                  <c:v>9</c:v>
                </c:pt>
                <c:pt idx="1">
                  <c:v>15.12</c:v>
                </c:pt>
              </c:numCache>
            </c:numRef>
          </c:yVal>
          <c:smooth val="0"/>
        </c:ser>
        <c:ser>
          <c:idx val="4"/>
          <c:order val="4"/>
          <c:tx>
            <c:v>above export cutoff</c:v>
          </c:tx>
          <c:spPr>
            <a:ln w="44450">
              <a:solidFill>
                <a:srgbClr val="0066CC"/>
              </a:solidFill>
            </a:ln>
          </c:spPr>
          <c:marker>
            <c:symbol val="circle"/>
            <c:size val="6"/>
            <c:spPr>
              <a:solidFill>
                <a:srgbClr val="CCFFFF">
                  <a:alpha val="50000"/>
                </a:srgbClr>
              </a:solidFill>
              <a:ln w="15875">
                <a:solidFill>
                  <a:srgbClr val="0066CC"/>
                </a:solidFill>
              </a:ln>
            </c:spPr>
          </c:marker>
          <c:dPt>
            <c:idx val="0"/>
            <c:marker>
              <c:symbol val="circle"/>
              <c:size val="10"/>
              <c:spPr>
                <a:solidFill>
                  <a:srgbClr val="CCFFFF">
                    <a:alpha val="50000"/>
                  </a:srgbClr>
                </a:solidFill>
                <a:ln w="25400">
                  <a:solidFill>
                    <a:srgbClr val="0066CC"/>
                  </a:solidFill>
                </a:ln>
              </c:spPr>
            </c:marker>
            <c:bubble3D val="0"/>
          </c:dPt>
          <c:xVal>
            <c:numRef>
              <c:f>'13-13 13-15'!$P$35:$P$36</c:f>
              <c:numCache>
                <c:formatCode>General</c:formatCode>
                <c:ptCount val="2"/>
                <c:pt idx="0" formatCode="0.0000">
                  <c:v>3.36</c:v>
                </c:pt>
                <c:pt idx="1">
                  <c:v>8</c:v>
                </c:pt>
              </c:numCache>
            </c:numRef>
          </c:xVal>
          <c:yVal>
            <c:numRef>
              <c:f>'13-13 13-15'!$Q$35:$Q$36</c:f>
              <c:numCache>
                <c:formatCode>General</c:formatCode>
                <c:ptCount val="2"/>
                <c:pt idx="0">
                  <c:v>25.619999999999997</c:v>
                </c:pt>
                <c:pt idx="1">
                  <c:v>61</c:v>
                </c:pt>
              </c:numCache>
            </c:numRef>
          </c:yVal>
          <c:smooth val="0"/>
        </c:ser>
        <c:ser>
          <c:idx val="5"/>
          <c:order val="5"/>
          <c:tx>
            <c:v>au</c:v>
          </c:tx>
          <c:marker>
            <c:symbol val="none"/>
          </c:marker>
          <c:dPt>
            <c:idx val="1"/>
            <c:bubble3D val="0"/>
            <c:spPr>
              <a:ln w="28575">
                <a:solidFill>
                  <a:srgbClr val="FF0000"/>
                </a:solidFill>
                <a:prstDash val="sysDot"/>
              </a:ln>
            </c:spPr>
          </c:dPt>
          <c:xVal>
            <c:numRef>
              <c:f>'13-13 13-15'!$P$38:$P$39</c:f>
              <c:numCache>
                <c:formatCode>0.0000</c:formatCode>
                <c:ptCount val="2"/>
                <c:pt idx="0">
                  <c:v>1.5</c:v>
                </c:pt>
                <c:pt idx="1">
                  <c:v>1.5</c:v>
                </c:pt>
              </c:numCache>
            </c:numRef>
          </c:xVal>
          <c:yVal>
            <c:numRef>
              <c:f>'13-13 13-15'!$Q$38:$Q$39</c:f>
              <c:numCache>
                <c:formatCode>General</c:formatCode>
                <c:ptCount val="2"/>
                <c:pt idx="0">
                  <c:v>0</c:v>
                </c:pt>
                <c:pt idx="1">
                  <c:v>9</c:v>
                </c:pt>
              </c:numCache>
            </c:numRef>
          </c:yVal>
          <c:smooth val="0"/>
        </c:ser>
        <c:ser>
          <c:idx val="6"/>
          <c:order val="6"/>
          <c:tx>
            <c:v>tr</c:v>
          </c:tx>
          <c:marker>
            <c:symbol val="none"/>
          </c:marker>
          <c:dPt>
            <c:idx val="1"/>
            <c:bubble3D val="0"/>
            <c:spPr>
              <a:ln w="28575">
                <a:solidFill>
                  <a:srgbClr val="0000FF"/>
                </a:solidFill>
                <a:prstDash val="sysDot"/>
              </a:ln>
            </c:spPr>
          </c:dPt>
          <c:xVal>
            <c:numRef>
              <c:f>'13-13 13-15'!$P$41:$P$42</c:f>
              <c:numCache>
                <c:formatCode>0.0000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'13-13 13-15'!$Q$41:$Q$42</c:f>
              <c:numCache>
                <c:formatCode>General</c:formatCode>
                <c:ptCount val="2"/>
                <c:pt idx="0">
                  <c:v>0</c:v>
                </c:pt>
                <c:pt idx="1">
                  <c:v>9</c:v>
                </c:pt>
              </c:numCache>
            </c:numRef>
          </c:yVal>
          <c:smooth val="0"/>
        </c:ser>
        <c:ser>
          <c:idx val="7"/>
          <c:order val="7"/>
          <c:tx>
            <c:v>x</c:v>
          </c:tx>
          <c:spPr>
            <a:ln w="28575">
              <a:solidFill>
                <a:srgbClr val="0066CC"/>
              </a:solidFill>
              <a:prstDash val="sysDot"/>
            </a:ln>
          </c:spPr>
          <c:marker>
            <c:symbol val="none"/>
          </c:marker>
          <c:dPt>
            <c:idx val="0"/>
            <c:marker>
              <c:symbol val="circle"/>
              <c:size val="10"/>
              <c:spPr>
                <a:solidFill>
                  <a:srgbClr val="CCFFFF">
                    <a:alpha val="50000"/>
                  </a:srgbClr>
                </a:solidFill>
                <a:ln w="25400">
                  <a:solidFill>
                    <a:srgbClr val="0066CC"/>
                  </a:solidFill>
                </a:ln>
              </c:spPr>
            </c:marker>
            <c:bubble3D val="0"/>
          </c:dPt>
          <c:xVal>
            <c:numRef>
              <c:f>'13-13 13-15'!$P$44:$P$45</c:f>
              <c:numCache>
                <c:formatCode>0.0000</c:formatCode>
                <c:ptCount val="2"/>
                <c:pt idx="0">
                  <c:v>3.36</c:v>
                </c:pt>
                <c:pt idx="1">
                  <c:v>3.36</c:v>
                </c:pt>
              </c:numCache>
            </c:numRef>
          </c:xVal>
          <c:yVal>
            <c:numRef>
              <c:f>'13-13 13-15'!$Q$44:$Q$45</c:f>
              <c:numCache>
                <c:formatCode>General</c:formatCode>
                <c:ptCount val="2"/>
                <c:pt idx="0">
                  <c:v>0</c:v>
                </c:pt>
                <c:pt idx="1">
                  <c:v>25.619999999999997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997568"/>
        <c:axId val="77999104"/>
      </c:scatterChart>
      <c:valAx>
        <c:axId val="77997568"/>
        <c:scaling>
          <c:orientation val="minMax"/>
          <c:max val="8"/>
          <c:min val="0"/>
        </c:scaling>
        <c:delete val="0"/>
        <c:axPos val="b"/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7999104"/>
        <c:crosses val="autoZero"/>
        <c:crossBetween val="midCat"/>
        <c:majorUnit val="9"/>
        <c:minorUnit val="1"/>
      </c:valAx>
      <c:valAx>
        <c:axId val="77999104"/>
        <c:scaling>
          <c:orientation val="minMax"/>
          <c:max val="6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nl-NL" sz="1600" b="0"/>
                  <a:t>firm revenue</a:t>
                </a:r>
              </a:p>
            </c:rich>
          </c:tx>
          <c:layout>
            <c:manualLayout>
              <c:xMode val="edge"/>
              <c:yMode val="edge"/>
              <c:x val="1.3888888888888888E-2"/>
              <c:y val="0.3229994167395742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7997568"/>
        <c:crosses val="autoZero"/>
        <c:crossBetween val="midCat"/>
        <c:majorUnit val="70"/>
        <c:minorUnit val="10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260083114610673"/>
          <c:y val="7.3472943635109367E-2"/>
          <c:w val="0.71441404199475067"/>
          <c:h val="0.79202866939901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'13-3'!$F$16</c:f>
              <c:strCache>
                <c:ptCount val="1"/>
                <c:pt idx="0">
                  <c:v>none</c:v>
                </c:pt>
              </c:strCache>
            </c:strRef>
          </c:tx>
          <c:spPr>
            <a:solidFill>
              <a:srgbClr val="0000FF"/>
            </a:solidFill>
            <a:ln>
              <a:solidFill>
                <a:srgbClr val="0000FF"/>
              </a:solidFill>
            </a:ln>
          </c:spPr>
          <c:invertIfNegative val="0"/>
          <c:dLbls>
            <c:dLbl>
              <c:idx val="3"/>
              <c:layout>
                <c:manualLayout>
                  <c:x val="-1.1111329833770779E-2"/>
                  <c:y val="4.243778136006664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'13-3'!$I$7:$I$11</c:f>
              <c:strCache>
                <c:ptCount val="5"/>
                <c:pt idx="0">
                  <c:v>Log Val Add/Work</c:v>
                </c:pt>
                <c:pt idx="1">
                  <c:v>Log TFP</c:v>
                </c:pt>
                <c:pt idx="2">
                  <c:v>Log Wage</c:v>
                </c:pt>
                <c:pt idx="3">
                  <c:v>Log Cap/Work</c:v>
                </c:pt>
                <c:pt idx="4">
                  <c:v>Log Skill/Work</c:v>
                </c:pt>
              </c:strCache>
            </c:strRef>
          </c:cat>
          <c:val>
            <c:numRef>
              <c:f>'13-3'!$F$7:$F$11</c:f>
              <c:numCache>
                <c:formatCode>General</c:formatCode>
                <c:ptCount val="5"/>
                <c:pt idx="0">
                  <c:v>33</c:v>
                </c:pt>
                <c:pt idx="1">
                  <c:v>3</c:v>
                </c:pt>
                <c:pt idx="2">
                  <c:v>21</c:v>
                </c:pt>
                <c:pt idx="3">
                  <c:v>28.000000000000004</c:v>
                </c:pt>
                <c:pt idx="4">
                  <c:v>6</c:v>
                </c:pt>
              </c:numCache>
            </c:numRef>
          </c:val>
        </c:ser>
        <c:ser>
          <c:idx val="1"/>
          <c:order val="1"/>
          <c:tx>
            <c:strRef>
              <c:f>'13-3'!$G$16</c:f>
              <c:strCache>
                <c:ptCount val="1"/>
                <c:pt idx="0">
                  <c:v>FE</c:v>
                </c:pt>
              </c:strCache>
            </c:strRef>
          </c:tx>
          <c:spPr>
            <a:solidFill>
              <a:srgbClr val="FFCC99"/>
            </a:solidFill>
            <a:ln>
              <a:solidFill>
                <a:srgbClr val="FF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'13-3'!$I$7:$I$11</c:f>
              <c:strCache>
                <c:ptCount val="5"/>
                <c:pt idx="0">
                  <c:v>Log Val Add/Work</c:v>
                </c:pt>
                <c:pt idx="1">
                  <c:v>Log TFP</c:v>
                </c:pt>
                <c:pt idx="2">
                  <c:v>Log Wage</c:v>
                </c:pt>
                <c:pt idx="3">
                  <c:v>Log Cap/Work</c:v>
                </c:pt>
                <c:pt idx="4">
                  <c:v>Log Skill/Work</c:v>
                </c:pt>
              </c:strCache>
            </c:strRef>
          </c:cat>
          <c:val>
            <c:numRef>
              <c:f>'13-3'!$G$7:$G$11</c:f>
              <c:numCache>
                <c:formatCode>General</c:formatCode>
                <c:ptCount val="5"/>
                <c:pt idx="0">
                  <c:v>19</c:v>
                </c:pt>
                <c:pt idx="1">
                  <c:v>4</c:v>
                </c:pt>
                <c:pt idx="2">
                  <c:v>9</c:v>
                </c:pt>
                <c:pt idx="3">
                  <c:v>16</c:v>
                </c:pt>
                <c:pt idx="4">
                  <c:v>1</c:v>
                </c:pt>
              </c:numCache>
            </c:numRef>
          </c:val>
        </c:ser>
        <c:ser>
          <c:idx val="2"/>
          <c:order val="2"/>
          <c:tx>
            <c:strRef>
              <c:f>'13-3'!$H$16</c:f>
              <c:strCache>
                <c:ptCount val="1"/>
                <c:pt idx="0">
                  <c:v>FE+Empl</c:v>
                </c:pt>
              </c:strCache>
            </c:strRef>
          </c:tx>
          <c:spPr>
            <a:pattFill prst="lgConfetti">
              <a:fgClr>
                <a:srgbClr val="006600"/>
              </a:fgClr>
              <a:bgClr>
                <a:schemeClr val="bg1"/>
              </a:bgClr>
            </a:pattFill>
            <a:ln>
              <a:solidFill>
                <a:srgbClr val="0066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'13-3'!$I$7:$I$11</c:f>
              <c:strCache>
                <c:ptCount val="5"/>
                <c:pt idx="0">
                  <c:v>Log Val Add/Work</c:v>
                </c:pt>
                <c:pt idx="1">
                  <c:v>Log TFP</c:v>
                </c:pt>
                <c:pt idx="2">
                  <c:v>Log Wage</c:v>
                </c:pt>
                <c:pt idx="3">
                  <c:v>Log Cap/Work</c:v>
                </c:pt>
                <c:pt idx="4">
                  <c:v>Log Skill/Work</c:v>
                </c:pt>
              </c:strCache>
            </c:strRef>
          </c:cat>
          <c:val>
            <c:numRef>
              <c:f>'13-3'!$H$7:$H$11</c:f>
              <c:numCache>
                <c:formatCode>General</c:formatCode>
                <c:ptCount val="5"/>
                <c:pt idx="0">
                  <c:v>21</c:v>
                </c:pt>
                <c:pt idx="1">
                  <c:v>4</c:v>
                </c:pt>
                <c:pt idx="2">
                  <c:v>10</c:v>
                </c:pt>
                <c:pt idx="3">
                  <c:v>20</c:v>
                </c:pt>
                <c:pt idx="4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3887744"/>
        <c:axId val="73889280"/>
      </c:barChart>
      <c:catAx>
        <c:axId val="7388774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3889280"/>
        <c:crosses val="autoZero"/>
        <c:auto val="1"/>
        <c:lblAlgn val="ctr"/>
        <c:lblOffset val="100"/>
        <c:noMultiLvlLbl val="0"/>
      </c:catAx>
      <c:valAx>
        <c:axId val="73889280"/>
        <c:scaling>
          <c:orientation val="minMax"/>
          <c:max val="40"/>
          <c:min val="0"/>
        </c:scaling>
        <c:delete val="0"/>
        <c:axPos val="b"/>
        <c:majorGridlines>
          <c:spPr>
            <a:ln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en-US" sz="1600" b="0"/>
                  <a:t>Exporter Premia</a:t>
                </a:r>
                <a:r>
                  <a:rPr lang="en-US" sz="1600" b="0" baseline="0"/>
                  <a:t> in percent</a:t>
                </a:r>
                <a:endParaRPr lang="en-US" sz="1600" b="0"/>
              </a:p>
            </c:rich>
          </c:tx>
          <c:layout>
            <c:manualLayout>
              <c:xMode val="edge"/>
              <c:yMode val="edge"/>
              <c:x val="0.44246062992125984"/>
              <c:y val="0.9242099683480096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3887744"/>
        <c:crosses val="autoZero"/>
        <c:crossBetween val="between"/>
        <c:majorUnit val="10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0036198600174979"/>
          <c:y val="6.8868474773986582E-2"/>
          <c:w val="0.14408245844269466"/>
          <c:h val="0.25115157480314959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260083114610673"/>
          <c:y val="5.0925925925925923E-2"/>
          <c:w val="0.71441404199475067"/>
          <c:h val="0.6593148041925223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'13-3'!$F$16</c:f>
              <c:strCache>
                <c:ptCount val="1"/>
                <c:pt idx="0">
                  <c:v>none</c:v>
                </c:pt>
              </c:strCache>
            </c:strRef>
          </c:tx>
          <c:spPr>
            <a:solidFill>
              <a:srgbClr val="0000FF"/>
            </a:solidFill>
            <a:ln>
              <a:solidFill>
                <a:srgbClr val="0000FF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'13-3'!$I$5:$I$6</c:f>
              <c:strCache>
                <c:ptCount val="2"/>
                <c:pt idx="0">
                  <c:v>Log Empl</c:v>
                </c:pt>
                <c:pt idx="1">
                  <c:v>Log Shipment</c:v>
                </c:pt>
              </c:strCache>
            </c:strRef>
          </c:cat>
          <c:val>
            <c:numRef>
              <c:f>'13-3'!$F$5:$F$6</c:f>
              <c:numCache>
                <c:formatCode>General</c:formatCode>
                <c:ptCount val="2"/>
                <c:pt idx="0">
                  <c:v>128</c:v>
                </c:pt>
                <c:pt idx="1">
                  <c:v>172</c:v>
                </c:pt>
              </c:numCache>
            </c:numRef>
          </c:val>
        </c:ser>
        <c:ser>
          <c:idx val="1"/>
          <c:order val="1"/>
          <c:tx>
            <c:strRef>
              <c:f>'13-3'!$G$16</c:f>
              <c:strCache>
                <c:ptCount val="1"/>
                <c:pt idx="0">
                  <c:v>FE</c:v>
                </c:pt>
              </c:strCache>
            </c:strRef>
          </c:tx>
          <c:spPr>
            <a:solidFill>
              <a:srgbClr val="FFCC99"/>
            </a:solidFill>
            <a:ln>
              <a:solidFill>
                <a:srgbClr val="FF0000"/>
              </a:solidFill>
            </a:ln>
          </c:spPr>
          <c:invertIfNegative val="0"/>
          <c:dLbls>
            <c:dLbl>
              <c:idx val="1"/>
              <c:layout>
                <c:manualLayout>
                  <c:x val="4.1666666666666666E-3"/>
                  <c:y val="-6.11130760328470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'13-3'!$I$5:$I$6</c:f>
              <c:strCache>
                <c:ptCount val="2"/>
                <c:pt idx="0">
                  <c:v>Log Empl</c:v>
                </c:pt>
                <c:pt idx="1">
                  <c:v>Log Shipment</c:v>
                </c:pt>
              </c:strCache>
            </c:strRef>
          </c:cat>
          <c:val>
            <c:numRef>
              <c:f>'13-3'!$G$5:$G$6</c:f>
              <c:numCache>
                <c:formatCode>General</c:formatCode>
                <c:ptCount val="2"/>
                <c:pt idx="0">
                  <c:v>111.00000000000001</c:v>
                </c:pt>
                <c:pt idx="1">
                  <c:v>135</c:v>
                </c:pt>
              </c:numCache>
            </c:numRef>
          </c:val>
        </c:ser>
        <c:ser>
          <c:idx val="2"/>
          <c:order val="2"/>
          <c:tx>
            <c:strRef>
              <c:f>'13-3'!$H$16</c:f>
              <c:strCache>
                <c:ptCount val="1"/>
                <c:pt idx="0">
                  <c:v>FE+Empl</c:v>
                </c:pt>
              </c:strCache>
            </c:strRef>
          </c:tx>
          <c:spPr>
            <a:pattFill prst="lgConfetti">
              <a:fgClr>
                <a:srgbClr val="006600"/>
              </a:fgClr>
              <a:bgClr>
                <a:schemeClr val="bg1"/>
              </a:bgClr>
            </a:pattFill>
            <a:ln>
              <a:solidFill>
                <a:srgbClr val="0066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'13-3'!$I$5:$I$6</c:f>
              <c:strCache>
                <c:ptCount val="2"/>
                <c:pt idx="0">
                  <c:v>Log Empl</c:v>
                </c:pt>
                <c:pt idx="1">
                  <c:v>Log Shipment</c:v>
                </c:pt>
              </c:strCache>
            </c:strRef>
          </c:cat>
          <c:val>
            <c:numRef>
              <c:f>'13-3'!$H$5:$H$6</c:f>
              <c:numCache>
                <c:formatCode>General</c:formatCode>
                <c:ptCount val="2"/>
                <c:pt idx="1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3921280"/>
        <c:axId val="73922816"/>
      </c:barChart>
      <c:catAx>
        <c:axId val="7392128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3922816"/>
        <c:crosses val="autoZero"/>
        <c:auto val="1"/>
        <c:lblAlgn val="ctr"/>
        <c:lblOffset val="100"/>
        <c:noMultiLvlLbl val="0"/>
      </c:catAx>
      <c:valAx>
        <c:axId val="73922816"/>
        <c:scaling>
          <c:orientation val="minMax"/>
          <c:max val="200"/>
          <c:min val="0"/>
        </c:scaling>
        <c:delete val="0"/>
        <c:axPos val="b"/>
        <c:majorGridlines>
          <c:spPr>
            <a:ln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en-US" sz="1600" b="0"/>
                  <a:t>Exporter Premia</a:t>
                </a:r>
                <a:r>
                  <a:rPr lang="en-US" sz="1600" b="0" baseline="0"/>
                  <a:t> in percent</a:t>
                </a:r>
                <a:endParaRPr lang="en-US" sz="1600" b="0"/>
              </a:p>
            </c:rich>
          </c:tx>
          <c:layout>
            <c:manualLayout>
              <c:xMode val="edge"/>
              <c:yMode val="edge"/>
              <c:x val="0.43412729658792654"/>
              <c:y val="0.8671823758364027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3921280"/>
        <c:crosses val="autoZero"/>
        <c:crossBetween val="between"/>
        <c:majorUnit val="50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170286526684164"/>
          <c:y val="0.42388416679703117"/>
          <c:w val="0.14408245844269466"/>
          <c:h val="0.43658201665189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335739282589687E-2"/>
          <c:y val="3.9727302219191941E-2"/>
          <c:w val="0.88835870516185478"/>
          <c:h val="0.85440608023401587"/>
        </c:manualLayout>
      </c:layout>
      <c:bubbleChart>
        <c:varyColors val="0"/>
        <c:ser>
          <c:idx val="0"/>
          <c:order val="0"/>
          <c:tx>
            <c:v>export import</c:v>
          </c:tx>
          <c:spPr>
            <a:solidFill>
              <a:srgbClr val="CCFFFF">
                <a:alpha val="50000"/>
              </a:srgbClr>
            </a:solidFill>
            <a:ln w="19050">
              <a:solidFill>
                <a:srgbClr val="0000FF"/>
              </a:solidFill>
            </a:ln>
          </c:spPr>
          <c:invertIfNegative val="0"/>
          <c:xVal>
            <c:numRef>
              <c:f>'13-5'!$G$7:$G$27</c:f>
              <c:numCache>
                <c:formatCode>General</c:formatCode>
                <c:ptCount val="21"/>
                <c:pt idx="0">
                  <c:v>23</c:v>
                </c:pt>
                <c:pt idx="1">
                  <c:v>30</c:v>
                </c:pt>
                <c:pt idx="2">
                  <c:v>56.999999999999993</c:v>
                </c:pt>
                <c:pt idx="3">
                  <c:v>19</c:v>
                </c:pt>
                <c:pt idx="4">
                  <c:v>22</c:v>
                </c:pt>
                <c:pt idx="5">
                  <c:v>56.000000000000007</c:v>
                </c:pt>
                <c:pt idx="6">
                  <c:v>21</c:v>
                </c:pt>
                <c:pt idx="7">
                  <c:v>48</c:v>
                </c:pt>
                <c:pt idx="8">
                  <c:v>15</c:v>
                </c:pt>
                <c:pt idx="9">
                  <c:v>34</c:v>
                </c:pt>
                <c:pt idx="10">
                  <c:v>65</c:v>
                </c:pt>
                <c:pt idx="11">
                  <c:v>59</c:v>
                </c:pt>
                <c:pt idx="12">
                  <c:v>19</c:v>
                </c:pt>
                <c:pt idx="13">
                  <c:v>57.999999999999993</c:v>
                </c:pt>
                <c:pt idx="14">
                  <c:v>30</c:v>
                </c:pt>
                <c:pt idx="15">
                  <c:v>61</c:v>
                </c:pt>
                <c:pt idx="16">
                  <c:v>75</c:v>
                </c:pt>
                <c:pt idx="17">
                  <c:v>70</c:v>
                </c:pt>
                <c:pt idx="18">
                  <c:v>56.999999999999993</c:v>
                </c:pt>
                <c:pt idx="19">
                  <c:v>16</c:v>
                </c:pt>
                <c:pt idx="20">
                  <c:v>32</c:v>
                </c:pt>
              </c:numCache>
            </c:numRef>
          </c:xVal>
          <c:yVal>
            <c:numRef>
              <c:f>'13-5'!$H$7:$H$27</c:f>
              <c:numCache>
                <c:formatCode>General</c:formatCode>
                <c:ptCount val="21"/>
                <c:pt idx="0">
                  <c:v>15</c:v>
                </c:pt>
                <c:pt idx="1">
                  <c:v>18</c:v>
                </c:pt>
                <c:pt idx="2">
                  <c:v>44</c:v>
                </c:pt>
                <c:pt idx="3">
                  <c:v>14.000000000000002</c:v>
                </c:pt>
                <c:pt idx="4">
                  <c:v>23</c:v>
                </c:pt>
                <c:pt idx="5">
                  <c:v>53</c:v>
                </c:pt>
                <c:pt idx="6">
                  <c:v>9</c:v>
                </c:pt>
                <c:pt idx="7">
                  <c:v>25</c:v>
                </c:pt>
                <c:pt idx="8">
                  <c:v>5</c:v>
                </c:pt>
                <c:pt idx="9">
                  <c:v>18</c:v>
                </c:pt>
                <c:pt idx="10">
                  <c:v>40</c:v>
                </c:pt>
                <c:pt idx="11">
                  <c:v>34</c:v>
                </c:pt>
                <c:pt idx="12">
                  <c:v>15</c:v>
                </c:pt>
                <c:pt idx="13">
                  <c:v>32</c:v>
                </c:pt>
                <c:pt idx="14">
                  <c:v>12</c:v>
                </c:pt>
                <c:pt idx="15">
                  <c:v>30</c:v>
                </c:pt>
                <c:pt idx="16">
                  <c:v>50</c:v>
                </c:pt>
                <c:pt idx="17">
                  <c:v>46</c:v>
                </c:pt>
                <c:pt idx="18">
                  <c:v>35</c:v>
                </c:pt>
                <c:pt idx="19">
                  <c:v>12</c:v>
                </c:pt>
                <c:pt idx="20">
                  <c:v>20</c:v>
                </c:pt>
              </c:numCache>
            </c:numRef>
          </c:yVal>
          <c:bubbleSize>
            <c:numRef>
              <c:f>'13-5'!$C$7:$C$27</c:f>
              <c:numCache>
                <c:formatCode>General</c:formatCode>
                <c:ptCount val="21"/>
                <c:pt idx="0">
                  <c:v>6.8</c:v>
                </c:pt>
                <c:pt idx="1">
                  <c:v>0.9</c:v>
                </c:pt>
                <c:pt idx="2">
                  <c:v>0.8</c:v>
                </c:pt>
                <c:pt idx="3">
                  <c:v>2.7</c:v>
                </c:pt>
                <c:pt idx="4">
                  <c:v>3.6</c:v>
                </c:pt>
                <c:pt idx="5">
                  <c:v>0.3</c:v>
                </c:pt>
                <c:pt idx="6">
                  <c:v>4.8</c:v>
                </c:pt>
                <c:pt idx="7">
                  <c:v>1.5</c:v>
                </c:pt>
                <c:pt idx="8">
                  <c:v>11.1</c:v>
                </c:pt>
                <c:pt idx="9">
                  <c:v>0.5</c:v>
                </c:pt>
                <c:pt idx="10">
                  <c:v>3.3</c:v>
                </c:pt>
                <c:pt idx="11">
                  <c:v>3.9</c:v>
                </c:pt>
                <c:pt idx="12">
                  <c:v>4.3</c:v>
                </c:pt>
                <c:pt idx="13">
                  <c:v>1.5</c:v>
                </c:pt>
                <c:pt idx="14">
                  <c:v>20.6</c:v>
                </c:pt>
                <c:pt idx="15">
                  <c:v>8.6999999999999993</c:v>
                </c:pt>
                <c:pt idx="16">
                  <c:v>3.9</c:v>
                </c:pt>
                <c:pt idx="17">
                  <c:v>1.7</c:v>
                </c:pt>
                <c:pt idx="18">
                  <c:v>3.4</c:v>
                </c:pt>
                <c:pt idx="19">
                  <c:v>6.5</c:v>
                </c:pt>
                <c:pt idx="20">
                  <c:v>9.3000000000000007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80"/>
        <c:showNegBubbles val="0"/>
        <c:axId val="73564928"/>
        <c:axId val="73566848"/>
      </c:bubbleChart>
      <c:valAx>
        <c:axId val="73564928"/>
        <c:scaling>
          <c:orientation val="minMax"/>
          <c:max val="8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en-US" sz="1600" b="0"/>
                  <a:t>Share of firms</a:t>
                </a:r>
                <a:r>
                  <a:rPr lang="en-US" sz="1600" b="0" baseline="0"/>
                  <a:t> exporting (%)</a:t>
                </a:r>
                <a:endParaRPr lang="en-US" sz="1600" b="0"/>
              </a:p>
            </c:rich>
          </c:tx>
          <c:layout>
            <c:manualLayout>
              <c:xMode val="edge"/>
              <c:yMode val="edge"/>
              <c:x val="0.35933442694663165"/>
              <c:y val="0.91618096641520219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3566848"/>
        <c:crosses val="autoZero"/>
        <c:crossBetween val="midCat"/>
        <c:majorUnit val="80"/>
        <c:minorUnit val="10"/>
      </c:valAx>
      <c:valAx>
        <c:axId val="73566848"/>
        <c:scaling>
          <c:orientation val="minMax"/>
          <c:max val="8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US" sz="1600" b="0"/>
                  <a:t>share  of</a:t>
                </a:r>
                <a:r>
                  <a:rPr lang="en-US" sz="1600" b="0" baseline="0"/>
                  <a:t> </a:t>
                </a:r>
                <a:r>
                  <a:rPr lang="en-US" sz="1600" b="0"/>
                  <a:t>f irms importing (%)</a:t>
                </a:r>
              </a:p>
            </c:rich>
          </c:tx>
          <c:layout>
            <c:manualLayout>
              <c:xMode val="edge"/>
              <c:yMode val="edge"/>
              <c:x val="1.3888888888888888E-2"/>
              <c:y val="0.2081743352321464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3564928"/>
        <c:crosses val="autoZero"/>
        <c:crossBetween val="midCat"/>
        <c:majorUnit val="80"/>
        <c:minorUnit val="1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335739282589687E-2"/>
          <c:y val="3.9727302219191941E-2"/>
          <c:w val="0.88835870516185478"/>
          <c:h val="0.85440608023401587"/>
        </c:manualLayout>
      </c:layout>
      <c:bubbleChart>
        <c:varyColors val="0"/>
        <c:ser>
          <c:idx val="0"/>
          <c:order val="0"/>
          <c:spPr>
            <a:solidFill>
              <a:srgbClr val="CCFFFF">
                <a:alpha val="50000"/>
              </a:srgbClr>
            </a:solidFill>
            <a:ln w="19050">
              <a:solidFill>
                <a:srgbClr val="0000FF"/>
              </a:solidFill>
            </a:ln>
          </c:spPr>
          <c:invertIfNegative val="0"/>
          <c:xVal>
            <c:numRef>
              <c:f>'13-5'!$J$7:$J$27</c:f>
              <c:numCache>
                <c:formatCode>General</c:formatCode>
                <c:ptCount val="21"/>
                <c:pt idx="0">
                  <c:v>13</c:v>
                </c:pt>
                <c:pt idx="1">
                  <c:v>19</c:v>
                </c:pt>
                <c:pt idx="2">
                  <c:v>19.999999999999993</c:v>
                </c:pt>
                <c:pt idx="3">
                  <c:v>10</c:v>
                </c:pt>
                <c:pt idx="4">
                  <c:v>7</c:v>
                </c:pt>
                <c:pt idx="5">
                  <c:v>16.000000000000007</c:v>
                </c:pt>
                <c:pt idx="6">
                  <c:v>15</c:v>
                </c:pt>
                <c:pt idx="7">
                  <c:v>27</c:v>
                </c:pt>
                <c:pt idx="8">
                  <c:v>12</c:v>
                </c:pt>
                <c:pt idx="9">
                  <c:v>20</c:v>
                </c:pt>
                <c:pt idx="10">
                  <c:v>29</c:v>
                </c:pt>
                <c:pt idx="11">
                  <c:v>30.000000000000004</c:v>
                </c:pt>
                <c:pt idx="12">
                  <c:v>10</c:v>
                </c:pt>
                <c:pt idx="13">
                  <c:v>28.999999999999996</c:v>
                </c:pt>
                <c:pt idx="14">
                  <c:v>20</c:v>
                </c:pt>
                <c:pt idx="15">
                  <c:v>33</c:v>
                </c:pt>
                <c:pt idx="16">
                  <c:v>28</c:v>
                </c:pt>
                <c:pt idx="17">
                  <c:v>29</c:v>
                </c:pt>
                <c:pt idx="18">
                  <c:v>25.999999999999993</c:v>
                </c:pt>
                <c:pt idx="19">
                  <c:v>9</c:v>
                </c:pt>
                <c:pt idx="20">
                  <c:v>15</c:v>
                </c:pt>
              </c:numCache>
            </c:numRef>
          </c:xVal>
          <c:yVal>
            <c:numRef>
              <c:f>'13-5'!$K$7:$K$27</c:f>
              <c:numCache>
                <c:formatCode>General</c:formatCode>
                <c:ptCount val="21"/>
                <c:pt idx="0">
                  <c:v>5</c:v>
                </c:pt>
                <c:pt idx="1">
                  <c:v>7</c:v>
                </c:pt>
                <c:pt idx="2">
                  <c:v>7</c:v>
                </c:pt>
                <c:pt idx="3">
                  <c:v>5.0000000000000018</c:v>
                </c:pt>
                <c:pt idx="4">
                  <c:v>8</c:v>
                </c:pt>
                <c:pt idx="5">
                  <c:v>13</c:v>
                </c:pt>
                <c:pt idx="6">
                  <c:v>3</c:v>
                </c:pt>
                <c:pt idx="7">
                  <c:v>4</c:v>
                </c:pt>
                <c:pt idx="8">
                  <c:v>2</c:v>
                </c:pt>
                <c:pt idx="9">
                  <c:v>3.9999999999999982</c:v>
                </c:pt>
                <c:pt idx="10">
                  <c:v>4</c:v>
                </c:pt>
                <c:pt idx="11">
                  <c:v>5.0000000000000036</c:v>
                </c:pt>
                <c:pt idx="12">
                  <c:v>6</c:v>
                </c:pt>
                <c:pt idx="13">
                  <c:v>3.0000000000000036</c:v>
                </c:pt>
                <c:pt idx="14">
                  <c:v>2</c:v>
                </c:pt>
                <c:pt idx="15">
                  <c:v>1.9999999999999964</c:v>
                </c:pt>
                <c:pt idx="16">
                  <c:v>3</c:v>
                </c:pt>
                <c:pt idx="17">
                  <c:v>5</c:v>
                </c:pt>
                <c:pt idx="18">
                  <c:v>4</c:v>
                </c:pt>
                <c:pt idx="19">
                  <c:v>4.9999999999999991</c:v>
                </c:pt>
                <c:pt idx="20">
                  <c:v>3</c:v>
                </c:pt>
              </c:numCache>
            </c:numRef>
          </c:yVal>
          <c:bubbleSize>
            <c:numRef>
              <c:f>'13-5'!$C$7:$C$27</c:f>
              <c:numCache>
                <c:formatCode>General</c:formatCode>
                <c:ptCount val="21"/>
                <c:pt idx="0">
                  <c:v>6.8</c:v>
                </c:pt>
                <c:pt idx="1">
                  <c:v>0.9</c:v>
                </c:pt>
                <c:pt idx="2">
                  <c:v>0.8</c:v>
                </c:pt>
                <c:pt idx="3">
                  <c:v>2.7</c:v>
                </c:pt>
                <c:pt idx="4">
                  <c:v>3.6</c:v>
                </c:pt>
                <c:pt idx="5">
                  <c:v>0.3</c:v>
                </c:pt>
                <c:pt idx="6">
                  <c:v>4.8</c:v>
                </c:pt>
                <c:pt idx="7">
                  <c:v>1.5</c:v>
                </c:pt>
                <c:pt idx="8">
                  <c:v>11.1</c:v>
                </c:pt>
                <c:pt idx="9">
                  <c:v>0.5</c:v>
                </c:pt>
                <c:pt idx="10">
                  <c:v>3.3</c:v>
                </c:pt>
                <c:pt idx="11">
                  <c:v>3.9</c:v>
                </c:pt>
                <c:pt idx="12">
                  <c:v>4.3</c:v>
                </c:pt>
                <c:pt idx="13">
                  <c:v>1.5</c:v>
                </c:pt>
                <c:pt idx="14">
                  <c:v>20.6</c:v>
                </c:pt>
                <c:pt idx="15">
                  <c:v>8.6999999999999993</c:v>
                </c:pt>
                <c:pt idx="16">
                  <c:v>3.9</c:v>
                </c:pt>
                <c:pt idx="17">
                  <c:v>1.7</c:v>
                </c:pt>
                <c:pt idx="18">
                  <c:v>3.4</c:v>
                </c:pt>
                <c:pt idx="19">
                  <c:v>6.5</c:v>
                </c:pt>
                <c:pt idx="20">
                  <c:v>9.3000000000000007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80"/>
        <c:showNegBubbles val="0"/>
        <c:axId val="73646848"/>
        <c:axId val="73648768"/>
      </c:bubbleChart>
      <c:valAx>
        <c:axId val="73646848"/>
        <c:scaling>
          <c:orientation val="minMax"/>
          <c:max val="3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en-US" sz="1600" b="0"/>
                  <a:t>Share of firms</a:t>
                </a:r>
                <a:r>
                  <a:rPr lang="en-US" sz="1600" b="0" baseline="0"/>
                  <a:t> only exporting (%)</a:t>
                </a:r>
                <a:endParaRPr lang="en-US" sz="1600" b="0"/>
              </a:p>
            </c:rich>
          </c:tx>
          <c:layout>
            <c:manualLayout>
              <c:xMode val="edge"/>
              <c:yMode val="edge"/>
              <c:x val="0.35933442694663165"/>
              <c:y val="0.91618096641520219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3648768"/>
        <c:crosses val="autoZero"/>
        <c:crossBetween val="midCat"/>
        <c:majorUnit val="35"/>
        <c:minorUnit val="5"/>
      </c:valAx>
      <c:valAx>
        <c:axId val="73648768"/>
        <c:scaling>
          <c:orientation val="minMax"/>
          <c:max val="35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US" sz="1600" b="0"/>
                  <a:t>share </a:t>
                </a:r>
                <a:r>
                  <a:rPr lang="en-US" sz="1600" b="0" baseline="0"/>
                  <a:t> o</a:t>
                </a:r>
                <a:r>
                  <a:rPr lang="en-US" sz="1600" b="0"/>
                  <a:t>f f irms only importing (%)</a:t>
                </a:r>
              </a:p>
            </c:rich>
          </c:tx>
          <c:layout>
            <c:manualLayout>
              <c:xMode val="edge"/>
              <c:yMode val="edge"/>
              <c:x val="1.6666666666666666E-2"/>
              <c:y val="0.15580118547517979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3646848"/>
        <c:crosses val="autoZero"/>
        <c:crossBetween val="midCat"/>
        <c:majorUnit val="35"/>
        <c:minorUnit val="5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260083114610673"/>
          <c:y val="7.7069631002007102E-2"/>
          <c:w val="0.71441404199475067"/>
          <c:h val="0.7884318871905717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'13-6'!$F$22</c:f>
              <c:strCache>
                <c:ptCount val="1"/>
                <c:pt idx="0">
                  <c:v>exporter</c:v>
                </c:pt>
              </c:strCache>
            </c:strRef>
          </c:tx>
          <c:spPr>
            <a:solidFill>
              <a:srgbClr val="0000FF"/>
            </a:solidFill>
            <a:ln>
              <a:solidFill>
                <a:srgbClr val="0000FF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'13-6'!$I$25:$I$29</c:f>
              <c:strCache>
                <c:ptCount val="5"/>
                <c:pt idx="0">
                  <c:v>Log Val Add/Work</c:v>
                </c:pt>
                <c:pt idx="1">
                  <c:v>Log TFP</c:v>
                </c:pt>
                <c:pt idx="2">
                  <c:v>Log Wage</c:v>
                </c:pt>
                <c:pt idx="3">
                  <c:v>Log Cap/Work</c:v>
                </c:pt>
                <c:pt idx="4">
                  <c:v>Log Skill/Work</c:v>
                </c:pt>
              </c:strCache>
            </c:strRef>
          </c:cat>
          <c:val>
            <c:numRef>
              <c:f>'13-6'!$F$25:$F$29</c:f>
              <c:numCache>
                <c:formatCode>General</c:formatCode>
                <c:ptCount val="5"/>
                <c:pt idx="0">
                  <c:v>21</c:v>
                </c:pt>
                <c:pt idx="1">
                  <c:v>4</c:v>
                </c:pt>
                <c:pt idx="2">
                  <c:v>10</c:v>
                </c:pt>
                <c:pt idx="3">
                  <c:v>20</c:v>
                </c:pt>
                <c:pt idx="4">
                  <c:v>11</c:v>
                </c:pt>
              </c:numCache>
            </c:numRef>
          </c:val>
        </c:ser>
        <c:ser>
          <c:idx val="1"/>
          <c:order val="1"/>
          <c:tx>
            <c:strRef>
              <c:f>'13-6'!$G$22</c:f>
              <c:strCache>
                <c:ptCount val="1"/>
                <c:pt idx="0">
                  <c:v>importer</c:v>
                </c:pt>
              </c:strCache>
            </c:strRef>
          </c:tx>
          <c:spPr>
            <a:solidFill>
              <a:srgbClr val="FFCC99"/>
            </a:solidFill>
            <a:ln>
              <a:solidFill>
                <a:srgbClr val="FF0000"/>
              </a:solidFill>
            </a:ln>
          </c:spPr>
          <c:invertIfNegative val="0"/>
          <c:dLbls>
            <c:dLbl>
              <c:idx val="2"/>
              <c:layout>
                <c:manualLayout>
                  <c:x val="-2.735202106673208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9606192775589016E-3"/>
                  <c:y val="1.90623230919664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'13-6'!$I$25:$I$29</c:f>
              <c:strCache>
                <c:ptCount val="5"/>
                <c:pt idx="0">
                  <c:v>Log Val Add/Work</c:v>
                </c:pt>
                <c:pt idx="1">
                  <c:v>Log TFP</c:v>
                </c:pt>
                <c:pt idx="2">
                  <c:v>Log Wage</c:v>
                </c:pt>
                <c:pt idx="3">
                  <c:v>Log Cap/Work</c:v>
                </c:pt>
                <c:pt idx="4">
                  <c:v>Log Skill/Work</c:v>
                </c:pt>
              </c:strCache>
            </c:strRef>
          </c:cat>
          <c:val>
            <c:numRef>
              <c:f>'13-6'!$G$25:$G$29</c:f>
              <c:numCache>
                <c:formatCode>General</c:formatCode>
                <c:ptCount val="5"/>
                <c:pt idx="0">
                  <c:v>25</c:v>
                </c:pt>
                <c:pt idx="1">
                  <c:v>3</c:v>
                </c:pt>
                <c:pt idx="2">
                  <c:v>9</c:v>
                </c:pt>
                <c:pt idx="3">
                  <c:v>28.000000000000004</c:v>
                </c:pt>
                <c:pt idx="4">
                  <c:v>16</c:v>
                </c:pt>
              </c:numCache>
            </c:numRef>
          </c:val>
        </c:ser>
        <c:ser>
          <c:idx val="2"/>
          <c:order val="2"/>
          <c:tx>
            <c:strRef>
              <c:f>'13-6'!$H$22</c:f>
              <c:strCache>
                <c:ptCount val="1"/>
                <c:pt idx="0">
                  <c:v>exp+imp</c:v>
                </c:pt>
              </c:strCache>
            </c:strRef>
          </c:tx>
          <c:spPr>
            <a:pattFill prst="lgConfetti">
              <a:fgClr>
                <a:srgbClr val="006600"/>
              </a:fgClr>
              <a:bgClr>
                <a:schemeClr val="bg1"/>
              </a:bgClr>
            </a:pattFill>
            <a:ln>
              <a:solidFill>
                <a:srgbClr val="006600"/>
              </a:solidFill>
            </a:ln>
          </c:spPr>
          <c:invertIfNegative val="0"/>
          <c:dLbls>
            <c:dLbl>
              <c:idx val="0"/>
              <c:layout>
                <c:manualLayout>
                  <c:x val="-4.19327933596042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5.3272546706623617E-5"/>
                  <c:y val="-1.90623230919664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'13-6'!$I$25:$I$29</c:f>
              <c:strCache>
                <c:ptCount val="5"/>
                <c:pt idx="0">
                  <c:v>Log Val Add/Work</c:v>
                </c:pt>
                <c:pt idx="1">
                  <c:v>Log TFP</c:v>
                </c:pt>
                <c:pt idx="2">
                  <c:v>Log Wage</c:v>
                </c:pt>
                <c:pt idx="3">
                  <c:v>Log Cap/Work</c:v>
                </c:pt>
                <c:pt idx="4">
                  <c:v>Log Skill/Work</c:v>
                </c:pt>
              </c:strCache>
            </c:strRef>
          </c:cat>
          <c:val>
            <c:numRef>
              <c:f>'13-6'!$H$25:$H$29</c:f>
              <c:numCache>
                <c:formatCode>General</c:formatCode>
                <c:ptCount val="5"/>
                <c:pt idx="0">
                  <c:v>28.000000000000004</c:v>
                </c:pt>
                <c:pt idx="1">
                  <c:v>3</c:v>
                </c:pt>
                <c:pt idx="2">
                  <c:v>11</c:v>
                </c:pt>
                <c:pt idx="3">
                  <c:v>34</c:v>
                </c:pt>
                <c:pt idx="4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3737728"/>
        <c:axId val="73739264"/>
      </c:barChart>
      <c:catAx>
        <c:axId val="7373772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3739264"/>
        <c:crosses val="autoZero"/>
        <c:auto val="1"/>
        <c:lblAlgn val="ctr"/>
        <c:lblOffset val="100"/>
        <c:noMultiLvlLbl val="0"/>
      </c:catAx>
      <c:valAx>
        <c:axId val="73739264"/>
        <c:scaling>
          <c:orientation val="minMax"/>
          <c:max val="40"/>
          <c:min val="0"/>
        </c:scaling>
        <c:delete val="0"/>
        <c:axPos val="b"/>
        <c:majorGridlines>
          <c:spPr>
            <a:ln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US" sz="1400" b="0"/>
                  <a:t>Trade Premia</a:t>
                </a:r>
                <a:r>
                  <a:rPr lang="en-US" sz="1400" b="0" baseline="0"/>
                  <a:t> in percent</a:t>
                </a:r>
                <a:endParaRPr lang="en-US" sz="1400" b="0"/>
              </a:p>
            </c:rich>
          </c:tx>
          <c:layout>
            <c:manualLayout>
              <c:xMode val="edge"/>
              <c:yMode val="edge"/>
              <c:x val="0.4346348030745994"/>
              <c:y val="0.9343464052287581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3737728"/>
        <c:crosses val="autoZero"/>
        <c:crossBetween val="between"/>
        <c:majorUnit val="10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0036198600174979"/>
          <c:y val="0.37442403032954213"/>
          <c:w val="0.14408245844269466"/>
          <c:h val="0.25115157480314959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260083114610673"/>
          <c:y val="5.0925925925925923E-2"/>
          <c:w val="0.71441404199475067"/>
          <c:h val="0.7052920149823446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'13-6'!$F$22</c:f>
              <c:strCache>
                <c:ptCount val="1"/>
                <c:pt idx="0">
                  <c:v>exporter</c:v>
                </c:pt>
              </c:strCache>
            </c:strRef>
          </c:tx>
          <c:spPr>
            <a:solidFill>
              <a:srgbClr val="0000FF"/>
            </a:solidFill>
            <a:ln>
              <a:solidFill>
                <a:srgbClr val="0000FF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'13-6'!$I$23:$I$24</c:f>
              <c:strCache>
                <c:ptCount val="2"/>
                <c:pt idx="0">
                  <c:v>Log Empl</c:v>
                </c:pt>
                <c:pt idx="1">
                  <c:v>Log Shipment</c:v>
                </c:pt>
              </c:strCache>
            </c:strRef>
          </c:cat>
          <c:val>
            <c:numRef>
              <c:f>'13-6'!$F$23:$F$24</c:f>
              <c:numCache>
                <c:formatCode>General</c:formatCode>
                <c:ptCount val="2"/>
                <c:pt idx="0">
                  <c:v>111.00000000000001</c:v>
                </c:pt>
                <c:pt idx="1">
                  <c:v>24</c:v>
                </c:pt>
              </c:numCache>
            </c:numRef>
          </c:val>
        </c:ser>
        <c:ser>
          <c:idx val="1"/>
          <c:order val="1"/>
          <c:tx>
            <c:strRef>
              <c:f>'13-6'!$G$22</c:f>
              <c:strCache>
                <c:ptCount val="1"/>
                <c:pt idx="0">
                  <c:v>importer</c:v>
                </c:pt>
              </c:strCache>
            </c:strRef>
          </c:tx>
          <c:spPr>
            <a:solidFill>
              <a:srgbClr val="FFCC99"/>
            </a:solidFill>
            <a:ln>
              <a:solidFill>
                <a:srgbClr val="FF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'13-6'!$I$23:$I$24</c:f>
              <c:strCache>
                <c:ptCount val="2"/>
                <c:pt idx="0">
                  <c:v>Log Empl</c:v>
                </c:pt>
                <c:pt idx="1">
                  <c:v>Log Shipment</c:v>
                </c:pt>
              </c:strCache>
            </c:strRef>
          </c:cat>
          <c:val>
            <c:numRef>
              <c:f>'13-6'!$G$23:$G$24</c:f>
              <c:numCache>
                <c:formatCode>General</c:formatCode>
                <c:ptCount val="2"/>
                <c:pt idx="0">
                  <c:v>120</c:v>
                </c:pt>
                <c:pt idx="1">
                  <c:v>32</c:v>
                </c:pt>
              </c:numCache>
            </c:numRef>
          </c:val>
        </c:ser>
        <c:ser>
          <c:idx val="2"/>
          <c:order val="2"/>
          <c:tx>
            <c:strRef>
              <c:f>'13-6'!$H$22</c:f>
              <c:strCache>
                <c:ptCount val="1"/>
                <c:pt idx="0">
                  <c:v>exp+imp</c:v>
                </c:pt>
              </c:strCache>
            </c:strRef>
          </c:tx>
          <c:spPr>
            <a:pattFill prst="lgConfetti">
              <a:fgClr>
                <a:srgbClr val="006600"/>
              </a:fgClr>
              <a:bgClr>
                <a:schemeClr val="bg1"/>
              </a:bgClr>
            </a:pattFill>
            <a:ln>
              <a:solidFill>
                <a:srgbClr val="006600"/>
              </a:solidFill>
            </a:ln>
          </c:spPr>
          <c:invertIfNegative val="0"/>
          <c:dLbls>
            <c:dLbl>
              <c:idx val="0"/>
              <c:layout>
                <c:manualLayout>
                  <c:x val="-2.7779965004374454E-3"/>
                  <c:y val="-7.84052500655041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'13-6'!$I$23:$I$24</c:f>
              <c:strCache>
                <c:ptCount val="2"/>
                <c:pt idx="0">
                  <c:v>Log Empl</c:v>
                </c:pt>
                <c:pt idx="1">
                  <c:v>Log Shipment</c:v>
                </c:pt>
              </c:strCache>
            </c:strRef>
          </c:cat>
          <c:val>
            <c:numRef>
              <c:f>'13-6'!$H$23:$H$24</c:f>
              <c:numCache>
                <c:formatCode>General</c:formatCode>
                <c:ptCount val="2"/>
                <c:pt idx="0">
                  <c:v>139</c:v>
                </c:pt>
                <c:pt idx="1">
                  <c:v>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3779456"/>
        <c:axId val="73797632"/>
      </c:barChart>
      <c:catAx>
        <c:axId val="7377945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3797632"/>
        <c:crosses val="autoZero"/>
        <c:auto val="1"/>
        <c:lblAlgn val="ctr"/>
        <c:lblOffset val="100"/>
        <c:noMultiLvlLbl val="0"/>
      </c:catAx>
      <c:valAx>
        <c:axId val="73797632"/>
        <c:scaling>
          <c:orientation val="minMax"/>
          <c:max val="200"/>
          <c:min val="0"/>
        </c:scaling>
        <c:delete val="0"/>
        <c:axPos val="b"/>
        <c:majorGridlines>
          <c:spPr>
            <a:ln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US" sz="1400" b="0"/>
                  <a:t>Trade Premia</a:t>
                </a:r>
                <a:r>
                  <a:rPr lang="en-US" sz="1400" b="0" baseline="0"/>
                  <a:t> in percent</a:t>
                </a:r>
                <a:endParaRPr lang="en-US" sz="1400" b="0"/>
              </a:p>
            </c:rich>
          </c:tx>
          <c:layout>
            <c:manualLayout>
              <c:xMode val="edge"/>
              <c:yMode val="edge"/>
              <c:x val="0.43399879702537186"/>
              <c:y val="0.8705172999740700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3779456"/>
        <c:crosses val="autoZero"/>
        <c:crossBetween val="between"/>
        <c:majorUnit val="50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1425087489063863"/>
          <c:y val="6.1853261719768481E-2"/>
          <c:w val="0.14408245844269466"/>
          <c:h val="0.43658201665189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546821031591652E-2"/>
          <c:y val="7.5378444881889758E-2"/>
          <c:w val="0.92446124351994885"/>
          <c:h val="0.811362040682414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'13-7'!$A$3</c:f>
              <c:strCache>
                <c:ptCount val="1"/>
                <c:pt idx="0">
                  <c:v>France export</c:v>
                </c:pt>
              </c:strCache>
            </c:strRef>
          </c:tx>
          <c:spPr>
            <a:solidFill>
              <a:srgbClr val="0000FF"/>
            </a:solidFill>
            <a:ln w="1905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'13-7'!$B$2:$E$2</c:f>
              <c:strCache>
                <c:ptCount val="4"/>
                <c:pt idx="0">
                  <c:v>employment</c:v>
                </c:pt>
                <c:pt idx="1">
                  <c:v>value added</c:v>
                </c:pt>
                <c:pt idx="2">
                  <c:v>wages</c:v>
                </c:pt>
                <c:pt idx="3">
                  <c:v>capital intensity</c:v>
                </c:pt>
              </c:strCache>
            </c:strRef>
          </c:cat>
          <c:val>
            <c:numRef>
              <c:f>'13-7'!$B$3:$E$3</c:f>
              <c:numCache>
                <c:formatCode>General</c:formatCode>
                <c:ptCount val="4"/>
                <c:pt idx="0">
                  <c:v>2.2400000000000002</c:v>
                </c:pt>
                <c:pt idx="1">
                  <c:v>2.68</c:v>
                </c:pt>
                <c:pt idx="2">
                  <c:v>1.0900000000000001</c:v>
                </c:pt>
                <c:pt idx="3">
                  <c:v>1.49</c:v>
                </c:pt>
              </c:numCache>
            </c:numRef>
          </c:val>
        </c:ser>
        <c:ser>
          <c:idx val="1"/>
          <c:order val="1"/>
          <c:tx>
            <c:strRef>
              <c:f>'13-7'!$A$4</c:f>
              <c:strCache>
                <c:ptCount val="1"/>
                <c:pt idx="0">
                  <c:v>France FDI</c:v>
                </c:pt>
              </c:strCache>
            </c:strRef>
          </c:tx>
          <c:spPr>
            <a:pattFill prst="dkHorz">
              <a:fgClr>
                <a:srgbClr xmlns:mc="http://schemas.openxmlformats.org/markup-compatibility/2006" xmlns:a14="http://schemas.microsoft.com/office/drawing/2010/main" val="0000FF" mc:Ignorable="a14" a14:legacySpreadsheetColorIndex="12"/>
              </a:fgClr>
              <a:bgClr>
                <a:srgbClr xmlns:mc="http://schemas.openxmlformats.org/markup-compatibility/2006" xmlns:a14="http://schemas.microsoft.com/office/drawing/2010/main" val="FFFFFF" mc:Ignorable="a14" a14:legacySpreadsheetColorIndex="9"/>
              </a:bgClr>
            </a:pattFill>
            <a:ln w="1905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'13-7'!$B$2:$E$2</c:f>
              <c:strCache>
                <c:ptCount val="4"/>
                <c:pt idx="0">
                  <c:v>employment</c:v>
                </c:pt>
                <c:pt idx="1">
                  <c:v>value added</c:v>
                </c:pt>
                <c:pt idx="2">
                  <c:v>wages</c:v>
                </c:pt>
                <c:pt idx="3">
                  <c:v>capital intensity</c:v>
                </c:pt>
              </c:strCache>
            </c:strRef>
          </c:cat>
          <c:val>
            <c:numRef>
              <c:f>'13-7'!$B$4:$E$4</c:f>
              <c:numCache>
                <c:formatCode>General</c:formatCode>
                <c:ptCount val="4"/>
                <c:pt idx="0">
                  <c:v>18.45</c:v>
                </c:pt>
                <c:pt idx="1">
                  <c:v>22.68</c:v>
                </c:pt>
                <c:pt idx="2">
                  <c:v>1.1299999999999999</c:v>
                </c:pt>
                <c:pt idx="3">
                  <c:v>1.52</c:v>
                </c:pt>
              </c:numCache>
            </c:numRef>
          </c:val>
        </c:ser>
        <c:ser>
          <c:idx val="2"/>
          <c:order val="2"/>
          <c:tx>
            <c:strRef>
              <c:f>'13-7'!$A$5</c:f>
              <c:strCache>
                <c:ptCount val="1"/>
                <c:pt idx="0">
                  <c:v>Belgium export</c:v>
                </c:pt>
              </c:strCache>
            </c:strRef>
          </c:tx>
          <c:spPr>
            <a:solidFill>
              <a:srgbClr val="FF6600"/>
            </a:solidFill>
            <a:ln w="1905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'13-7'!$B$2:$E$2</c:f>
              <c:strCache>
                <c:ptCount val="4"/>
                <c:pt idx="0">
                  <c:v>employment</c:v>
                </c:pt>
                <c:pt idx="1">
                  <c:v>value added</c:v>
                </c:pt>
                <c:pt idx="2">
                  <c:v>wages</c:v>
                </c:pt>
                <c:pt idx="3">
                  <c:v>capital intensity</c:v>
                </c:pt>
              </c:strCache>
            </c:strRef>
          </c:cat>
          <c:val>
            <c:numRef>
              <c:f>'13-7'!$B$5:$E$5</c:f>
              <c:numCache>
                <c:formatCode>General</c:formatCode>
                <c:ptCount val="4"/>
                <c:pt idx="0">
                  <c:v>9.16</c:v>
                </c:pt>
                <c:pt idx="1">
                  <c:v>14.8</c:v>
                </c:pt>
                <c:pt idx="2">
                  <c:v>1.26</c:v>
                </c:pt>
                <c:pt idx="3">
                  <c:v>1.04</c:v>
                </c:pt>
              </c:numCache>
            </c:numRef>
          </c:val>
        </c:ser>
        <c:ser>
          <c:idx val="3"/>
          <c:order val="3"/>
          <c:tx>
            <c:strRef>
              <c:f>'13-7'!$A$6</c:f>
              <c:strCache>
                <c:ptCount val="1"/>
                <c:pt idx="0">
                  <c:v>Belgium FDI</c:v>
                </c:pt>
              </c:strCache>
            </c:strRef>
          </c:tx>
          <c:spPr>
            <a:pattFill prst="dkVert">
              <a:fgClr>
                <a:srgbClr xmlns:mc="http://schemas.openxmlformats.org/markup-compatibility/2006" xmlns:a14="http://schemas.microsoft.com/office/drawing/2010/main" val="FF6600" mc:Ignorable="a14" a14:legacySpreadsheetColorIndex="53"/>
              </a:fgClr>
              <a:bgClr>
                <a:srgbClr xmlns:mc="http://schemas.openxmlformats.org/markup-compatibility/2006" xmlns:a14="http://schemas.microsoft.com/office/drawing/2010/main" val="FFFFFF" mc:Ignorable="a14" a14:legacySpreadsheetColorIndex="9"/>
              </a:bgClr>
            </a:pattFill>
            <a:ln w="1905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'13-7'!$B$2:$E$2</c:f>
              <c:strCache>
                <c:ptCount val="4"/>
                <c:pt idx="0">
                  <c:v>employment</c:v>
                </c:pt>
                <c:pt idx="1">
                  <c:v>value added</c:v>
                </c:pt>
                <c:pt idx="2">
                  <c:v>wages</c:v>
                </c:pt>
                <c:pt idx="3">
                  <c:v>capital intensity</c:v>
                </c:pt>
              </c:strCache>
            </c:strRef>
          </c:cat>
          <c:val>
            <c:numRef>
              <c:f>'13-7'!$B$6:$E$6</c:f>
              <c:numCache>
                <c:formatCode>General</c:formatCode>
                <c:ptCount val="4"/>
                <c:pt idx="0">
                  <c:v>16.45</c:v>
                </c:pt>
                <c:pt idx="1">
                  <c:v>24.65</c:v>
                </c:pt>
                <c:pt idx="2">
                  <c:v>1.53</c:v>
                </c:pt>
                <c:pt idx="3">
                  <c:v>1.03</c:v>
                </c:pt>
              </c:numCache>
            </c:numRef>
          </c:val>
        </c:ser>
        <c:ser>
          <c:idx val="4"/>
          <c:order val="4"/>
          <c:tx>
            <c:strRef>
              <c:f>'13-7'!$A$7</c:f>
              <c:strCache>
                <c:ptCount val="1"/>
                <c:pt idx="0">
                  <c:v>Norway export</c:v>
                </c:pt>
              </c:strCache>
            </c:strRef>
          </c:tx>
          <c:spPr>
            <a:solidFill>
              <a:srgbClr val="008000"/>
            </a:solidFill>
            <a:ln w="1905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'13-7'!$B$2:$E$2</c:f>
              <c:strCache>
                <c:ptCount val="4"/>
                <c:pt idx="0">
                  <c:v>employment</c:v>
                </c:pt>
                <c:pt idx="1">
                  <c:v>value added</c:v>
                </c:pt>
                <c:pt idx="2">
                  <c:v>wages</c:v>
                </c:pt>
                <c:pt idx="3">
                  <c:v>capital intensity</c:v>
                </c:pt>
              </c:strCache>
            </c:strRef>
          </c:cat>
          <c:val>
            <c:numRef>
              <c:f>'13-7'!$B$7:$E$7</c:f>
              <c:numCache>
                <c:formatCode>General</c:formatCode>
                <c:ptCount val="4"/>
                <c:pt idx="0">
                  <c:v>6.11</c:v>
                </c:pt>
                <c:pt idx="1">
                  <c:v>7.95</c:v>
                </c:pt>
                <c:pt idx="2">
                  <c:v>1.08</c:v>
                </c:pt>
                <c:pt idx="3">
                  <c:v>1.01</c:v>
                </c:pt>
              </c:numCache>
            </c:numRef>
          </c:val>
        </c:ser>
        <c:ser>
          <c:idx val="5"/>
          <c:order val="5"/>
          <c:tx>
            <c:strRef>
              <c:f>'13-7'!$A$8</c:f>
              <c:strCache>
                <c:ptCount val="1"/>
                <c:pt idx="0">
                  <c:v>Norway FDI</c:v>
                </c:pt>
              </c:strCache>
            </c:strRef>
          </c:tx>
          <c:spPr>
            <a:pattFill prst="lgCheck">
              <a:fgClr>
                <a:srgbClr xmlns:mc="http://schemas.openxmlformats.org/markup-compatibility/2006" xmlns:a14="http://schemas.microsoft.com/office/drawing/2010/main" val="008000" mc:Ignorable="a14" a14:legacySpreadsheetColorIndex="17"/>
              </a:fgClr>
              <a:bgClr>
                <a:srgbClr xmlns:mc="http://schemas.openxmlformats.org/markup-compatibility/2006" xmlns:a14="http://schemas.microsoft.com/office/drawing/2010/main" val="FFFFFF" mc:Ignorable="a14" a14:legacySpreadsheetColorIndex="9"/>
              </a:bgClr>
            </a:pattFill>
            <a:ln w="1905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'13-7'!$B$2:$E$2</c:f>
              <c:strCache>
                <c:ptCount val="4"/>
                <c:pt idx="0">
                  <c:v>employment</c:v>
                </c:pt>
                <c:pt idx="1">
                  <c:v>value added</c:v>
                </c:pt>
                <c:pt idx="2">
                  <c:v>wages</c:v>
                </c:pt>
                <c:pt idx="3">
                  <c:v>capital intensity</c:v>
                </c:pt>
              </c:strCache>
            </c:strRef>
          </c:cat>
          <c:val>
            <c:numRef>
              <c:f>'13-7'!$B$8:$E$8</c:f>
              <c:numCache>
                <c:formatCode>General</c:formatCode>
                <c:ptCount val="4"/>
                <c:pt idx="0">
                  <c:v>8.2799999999999994</c:v>
                </c:pt>
                <c:pt idx="1">
                  <c:v>11</c:v>
                </c:pt>
                <c:pt idx="2">
                  <c:v>1.34</c:v>
                </c:pt>
                <c:pt idx="3">
                  <c:v>0.87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axId val="73852032"/>
        <c:axId val="73853568"/>
      </c:barChart>
      <c:catAx>
        <c:axId val="73852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853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853568"/>
        <c:scaling>
          <c:orientation val="minMax"/>
          <c:max val="25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852032"/>
        <c:crosses val="autoZero"/>
        <c:crossBetween val="between"/>
        <c:majorUnit val="5"/>
      </c:valAx>
      <c:spPr>
        <a:solidFill>
          <a:srgbClr val="FFFFFF"/>
        </a:solidFill>
        <a:ln w="12700">
          <a:noFill/>
          <a:prstDash val="solid"/>
        </a:ln>
      </c:spPr>
    </c:plotArea>
    <c:legend>
      <c:legendPos val="r"/>
      <c:layout>
        <c:manualLayout>
          <c:xMode val="edge"/>
          <c:yMode val="edge"/>
          <c:x val="0.76570745844269461"/>
          <c:y val="8.6257217847769033E-2"/>
          <c:w val="0.19244604316546762"/>
          <c:h val="0.35359116022099446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530183727034125E-2"/>
          <c:y val="7.4317257217847765E-2"/>
          <c:w val="0.88987270341207347"/>
          <c:h val="0.88306692913385831"/>
        </c:manualLayout>
      </c:layout>
      <c:scatterChart>
        <c:scatterStyle val="lineMarker"/>
        <c:varyColors val="0"/>
        <c:ser>
          <c:idx val="0"/>
          <c:order val="0"/>
          <c:spPr>
            <a:ln w="44450">
              <a:solidFill>
                <a:srgbClr val="0000FF"/>
              </a:solidFill>
              <a:prstDash val="sysDash"/>
            </a:ln>
          </c:spPr>
          <c:marker>
            <c:symbol val="none"/>
          </c:marker>
          <c:dPt>
            <c:idx val="6"/>
            <c:marker>
              <c:symbol val="circle"/>
              <c:size val="10"/>
              <c:spPr>
                <a:solidFill>
                  <a:srgbClr val="CCFFFF">
                    <a:alpha val="50196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xVal>
            <c:numRef>
              <c:f>'13-10'!$A$6:$A$22</c:f>
              <c:numCache>
                <c:formatCode>0.0</c:formatCode>
                <c:ptCount val="17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</c:v>
                </c:pt>
                <c:pt idx="5">
                  <c:v>2.5</c:v>
                </c:pt>
                <c:pt idx="6">
                  <c:v>3</c:v>
                </c:pt>
                <c:pt idx="7">
                  <c:v>3.5</c:v>
                </c:pt>
                <c:pt idx="8">
                  <c:v>4</c:v>
                </c:pt>
                <c:pt idx="9">
                  <c:v>4.5</c:v>
                </c:pt>
                <c:pt idx="10">
                  <c:v>5</c:v>
                </c:pt>
                <c:pt idx="11">
                  <c:v>5.5</c:v>
                </c:pt>
                <c:pt idx="12">
                  <c:v>6</c:v>
                </c:pt>
                <c:pt idx="13">
                  <c:v>6.5</c:v>
                </c:pt>
                <c:pt idx="14">
                  <c:v>7</c:v>
                </c:pt>
                <c:pt idx="15">
                  <c:v>7.5</c:v>
                </c:pt>
                <c:pt idx="16">
                  <c:v>8</c:v>
                </c:pt>
              </c:numCache>
            </c:numRef>
          </c:xVal>
          <c:yVal>
            <c:numRef>
              <c:f>'13-10'!$B$6:$B$22</c:f>
              <c:numCache>
                <c:formatCode>0.0</c:formatCode>
                <c:ptCount val="17"/>
                <c:pt idx="0">
                  <c:v>-3</c:v>
                </c:pt>
                <c:pt idx="1">
                  <c:v>-2.5</c:v>
                </c:pt>
                <c:pt idx="2">
                  <c:v>-2</c:v>
                </c:pt>
                <c:pt idx="3">
                  <c:v>-1.5</c:v>
                </c:pt>
                <c:pt idx="4">
                  <c:v>-1</c:v>
                </c:pt>
                <c:pt idx="5">
                  <c:v>-0.5</c:v>
                </c:pt>
                <c:pt idx="6">
                  <c:v>0</c:v>
                </c:pt>
                <c:pt idx="7">
                  <c:v>0.5</c:v>
                </c:pt>
                <c:pt idx="8">
                  <c:v>1</c:v>
                </c:pt>
                <c:pt idx="9">
                  <c:v>1.5</c:v>
                </c:pt>
                <c:pt idx="10">
                  <c:v>2</c:v>
                </c:pt>
                <c:pt idx="11">
                  <c:v>2.5</c:v>
                </c:pt>
                <c:pt idx="12">
                  <c:v>3</c:v>
                </c:pt>
                <c:pt idx="13">
                  <c:v>3.5</c:v>
                </c:pt>
                <c:pt idx="14">
                  <c:v>4</c:v>
                </c:pt>
                <c:pt idx="15">
                  <c:v>4.5</c:v>
                </c:pt>
                <c:pt idx="16">
                  <c:v>5</c:v>
                </c:pt>
              </c:numCache>
            </c:numRef>
          </c:yVal>
          <c:smooth val="0"/>
        </c:ser>
        <c:ser>
          <c:idx val="1"/>
          <c:order val="1"/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'13-10'!$A$6:$A$22</c:f>
              <c:numCache>
                <c:formatCode>0.0</c:formatCode>
                <c:ptCount val="17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</c:v>
                </c:pt>
                <c:pt idx="5">
                  <c:v>2.5</c:v>
                </c:pt>
                <c:pt idx="6">
                  <c:v>3</c:v>
                </c:pt>
                <c:pt idx="7">
                  <c:v>3.5</c:v>
                </c:pt>
                <c:pt idx="8">
                  <c:v>4</c:v>
                </c:pt>
                <c:pt idx="9">
                  <c:v>4.5</c:v>
                </c:pt>
                <c:pt idx="10">
                  <c:v>5</c:v>
                </c:pt>
                <c:pt idx="11">
                  <c:v>5.5</c:v>
                </c:pt>
                <c:pt idx="12">
                  <c:v>6</c:v>
                </c:pt>
                <c:pt idx="13">
                  <c:v>6.5</c:v>
                </c:pt>
                <c:pt idx="14">
                  <c:v>7</c:v>
                </c:pt>
                <c:pt idx="15">
                  <c:v>7.5</c:v>
                </c:pt>
                <c:pt idx="16">
                  <c:v>8</c:v>
                </c:pt>
              </c:numCache>
            </c:numRef>
          </c:xVal>
          <c:yVal>
            <c:numRef>
              <c:f>'13-10'!$C$6:$C$22</c:f>
              <c:numCache>
                <c:formatCode>0.0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0.5</c:v>
                </c:pt>
                <c:pt idx="8">
                  <c:v>1</c:v>
                </c:pt>
                <c:pt idx="9">
                  <c:v>1.5</c:v>
                </c:pt>
                <c:pt idx="10">
                  <c:v>2</c:v>
                </c:pt>
                <c:pt idx="11">
                  <c:v>2.5</c:v>
                </c:pt>
                <c:pt idx="12">
                  <c:v>3</c:v>
                </c:pt>
                <c:pt idx="13">
                  <c:v>3.5</c:v>
                </c:pt>
                <c:pt idx="14">
                  <c:v>4</c:v>
                </c:pt>
                <c:pt idx="15">
                  <c:v>4.5</c:v>
                </c:pt>
                <c:pt idx="16">
                  <c:v>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031488"/>
        <c:axId val="74033024"/>
      </c:scatterChart>
      <c:valAx>
        <c:axId val="74031488"/>
        <c:scaling>
          <c:orientation val="minMax"/>
          <c:max val="7"/>
          <c:min val="0"/>
        </c:scaling>
        <c:delete val="0"/>
        <c:axPos val="b"/>
        <c:numFmt formatCode="0" sourceLinked="0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4033024"/>
        <c:crosses val="autoZero"/>
        <c:crossBetween val="midCat"/>
        <c:majorUnit val="7"/>
        <c:minorUnit val="1"/>
      </c:valAx>
      <c:valAx>
        <c:axId val="74033024"/>
        <c:scaling>
          <c:orientation val="minMax"/>
          <c:max val="4"/>
          <c:min val="-4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nl-NL" sz="1600" b="0"/>
                  <a:t>firm profits</a:t>
                </a:r>
              </a:p>
            </c:rich>
          </c:tx>
          <c:layout>
            <c:manualLayout>
              <c:xMode val="edge"/>
              <c:yMode val="edge"/>
              <c:x val="2.2222222222222223E-2"/>
              <c:y val="0.14166076115485565"/>
            </c:manualLayout>
          </c:layout>
          <c:overlay val="0"/>
        </c:title>
        <c:numFmt formatCode="0" sourceLinked="0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4031488"/>
        <c:crosses val="autoZero"/>
        <c:crossBetween val="midCat"/>
        <c:majorUnit val="4"/>
        <c:minorUnit val="1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0.45833</cdr:x>
      <cdr:y>0.05208</cdr:y>
    </cdr:from>
    <cdr:to>
      <cdr:x>0.45938</cdr:x>
      <cdr:y>0.89063</cdr:y>
    </cdr:to>
    <cdr:cxnSp macro="">
      <cdr:nvCxnSpPr>
        <cdr:cNvPr id="3" name="Straight Connector 2"/>
        <cdr:cNvCxnSpPr/>
      </cdr:nvCxnSpPr>
      <cdr:spPr>
        <a:xfrm xmlns:a="http://schemas.openxmlformats.org/drawingml/2006/main" flipH="1">
          <a:off x="2095500" y="142876"/>
          <a:ext cx="4765" cy="2300287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006600"/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0.07083</cdr:x>
      <cdr:y>0.71181</cdr:y>
    </cdr:from>
    <cdr:to>
      <cdr:x>0.95938</cdr:x>
      <cdr:y>0.71354</cdr:y>
    </cdr:to>
    <cdr:cxnSp macro="">
      <cdr:nvCxnSpPr>
        <cdr:cNvPr id="10" name="Straight Connector 9"/>
        <cdr:cNvCxnSpPr/>
      </cdr:nvCxnSpPr>
      <cdr:spPr>
        <a:xfrm xmlns:a="http://schemas.openxmlformats.org/drawingml/2006/main" flipH="1">
          <a:off x="323850" y="1952627"/>
          <a:ext cx="4062414" cy="4761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006600"/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</cdr:x>
      <cdr:y>0.05899</cdr:y>
    </cdr:from>
    <cdr:to>
      <cdr:x>0.56771</cdr:x>
      <cdr:y>0.15274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4114800" y="348734"/>
          <a:ext cx="1076340" cy="5541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l"/>
          <a:r>
            <a:rPr lang="en-US" sz="1400">
              <a:solidFill>
                <a:srgbClr val="006600"/>
              </a:solidFill>
            </a:rPr>
            <a:t>av.</a:t>
          </a:r>
          <a:r>
            <a:rPr lang="en-US" sz="1400" baseline="0">
              <a:solidFill>
                <a:srgbClr val="006600"/>
              </a:solidFill>
            </a:rPr>
            <a:t> 35%</a:t>
          </a:r>
          <a:endParaRPr lang="en-US" sz="1400">
            <a:solidFill>
              <a:srgbClr val="006600"/>
            </a:solidFill>
          </a:endParaRPr>
        </a:p>
      </cdr:txBody>
    </cdr:sp>
  </cdr:relSizeAnchor>
  <cdr:relSizeAnchor xmlns:cdr="http://schemas.openxmlformats.org/drawingml/2006/chartDrawing">
    <cdr:from>
      <cdr:x>0.06667</cdr:x>
      <cdr:y>0.63907</cdr:y>
    </cdr:from>
    <cdr:to>
      <cdr:x>0.18438</cdr:x>
      <cdr:y>0.77507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609600" y="3777734"/>
          <a:ext cx="1076341" cy="8039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6600"/>
              </a:solidFill>
            </a:rPr>
            <a:t>av.</a:t>
          </a:r>
          <a:r>
            <a:rPr lang="en-US" sz="1400" baseline="0">
              <a:solidFill>
                <a:srgbClr val="006600"/>
              </a:solidFill>
            </a:rPr>
            <a:t> </a:t>
          </a:r>
        </a:p>
        <a:p xmlns:a="http://schemas.openxmlformats.org/drawingml/2006/main">
          <a:pPr algn="l"/>
          <a:r>
            <a:rPr lang="en-US" sz="1400" baseline="0">
              <a:solidFill>
                <a:srgbClr val="006600"/>
              </a:solidFill>
            </a:rPr>
            <a:t>17%</a:t>
          </a:r>
          <a:endParaRPr lang="en-US" sz="1400">
            <a:solidFill>
              <a:srgbClr val="006600"/>
            </a:solidFill>
          </a:endParaRPr>
        </a:p>
      </cdr:txBody>
    </cdr:sp>
  </cdr:relSizeAnchor>
  <cdr:relSizeAnchor xmlns:cdr="http://schemas.openxmlformats.org/drawingml/2006/chartDrawing">
    <cdr:from>
      <cdr:x>0.35833</cdr:x>
      <cdr:y>0.76797</cdr:y>
    </cdr:from>
    <cdr:to>
      <cdr:x>0.4757</cdr:x>
      <cdr:y>0.89112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3276600" y="4539734"/>
          <a:ext cx="1073232" cy="7279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00FF"/>
              </a:solidFill>
            </a:rPr>
            <a:t>Fabr. </a:t>
          </a:r>
        </a:p>
        <a:p xmlns:a="http://schemas.openxmlformats.org/drawingml/2006/main">
          <a:pPr algn="l"/>
          <a:r>
            <a:rPr lang="en-US" sz="1400">
              <a:solidFill>
                <a:srgbClr val="0000FF"/>
              </a:solidFill>
            </a:rPr>
            <a:t>Metal</a:t>
          </a:r>
        </a:p>
      </cdr:txBody>
    </cdr:sp>
  </cdr:relSizeAnchor>
  <cdr:relSizeAnchor xmlns:cdr="http://schemas.openxmlformats.org/drawingml/2006/chartDrawing">
    <cdr:from>
      <cdr:x>0.13056</cdr:x>
      <cdr:y>0.82179</cdr:y>
    </cdr:from>
    <cdr:to>
      <cdr:x>0.24792</cdr:x>
      <cdr:y>0.90863</cdr:y>
    </cdr:to>
    <cdr:sp macro="" textlink="">
      <cdr:nvSpPr>
        <cdr:cNvPr id="17" name="TextBox 1"/>
        <cdr:cNvSpPr txBox="1"/>
      </cdr:nvSpPr>
      <cdr:spPr>
        <a:xfrm xmlns:a="http://schemas.openxmlformats.org/drawingml/2006/main">
          <a:off x="596900" y="2298700"/>
          <a:ext cx="536575" cy="2428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00FF"/>
              </a:solidFill>
            </a:rPr>
            <a:t>Printing</a:t>
          </a:r>
        </a:p>
      </cdr:txBody>
    </cdr:sp>
  </cdr:relSizeAnchor>
  <cdr:relSizeAnchor xmlns:cdr="http://schemas.openxmlformats.org/drawingml/2006/chartDrawing">
    <cdr:from>
      <cdr:x>0.775</cdr:x>
      <cdr:y>0.74219</cdr:y>
    </cdr:from>
    <cdr:to>
      <cdr:x>0.91875</cdr:x>
      <cdr:y>0.81994</cdr:y>
    </cdr:to>
    <cdr:sp macro="" textlink="">
      <cdr:nvSpPr>
        <cdr:cNvPr id="18" name="TextBox 1"/>
        <cdr:cNvSpPr txBox="1"/>
      </cdr:nvSpPr>
      <cdr:spPr>
        <a:xfrm xmlns:a="http://schemas.openxmlformats.org/drawingml/2006/main">
          <a:off x="7086600" y="4387334"/>
          <a:ext cx="1314450" cy="4596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00FF"/>
              </a:solidFill>
            </a:rPr>
            <a:t>Machinery</a:t>
          </a:r>
        </a:p>
      </cdr:txBody>
    </cdr:sp>
  </cdr:relSizeAnchor>
  <cdr:relSizeAnchor xmlns:cdr="http://schemas.openxmlformats.org/drawingml/2006/chartDrawing">
    <cdr:from>
      <cdr:x>0.07083</cdr:x>
      <cdr:y>0.05051</cdr:y>
    </cdr:from>
    <cdr:to>
      <cdr:x>0.95903</cdr:x>
      <cdr:y>0.8882</cdr:y>
    </cdr:to>
    <cdr:cxnSp macro="">
      <cdr:nvCxnSpPr>
        <cdr:cNvPr id="19" name="Straight Connector 18"/>
        <cdr:cNvCxnSpPr/>
      </cdr:nvCxnSpPr>
      <cdr:spPr>
        <a:xfrm xmlns:a="http://schemas.openxmlformats.org/drawingml/2006/main" flipH="1">
          <a:off x="323850" y="141285"/>
          <a:ext cx="4060835" cy="2343153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rgbClr val="0000FF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0.76667</cdr:x>
      <cdr:y>0.3168</cdr:y>
    </cdr:from>
    <cdr:to>
      <cdr:x>0.93403</cdr:x>
      <cdr:y>0.40363</cdr:y>
    </cdr:to>
    <cdr:sp macro="" textlink="">
      <cdr:nvSpPr>
        <cdr:cNvPr id="24" name="TextBox 1"/>
        <cdr:cNvSpPr txBox="1"/>
      </cdr:nvSpPr>
      <cdr:spPr>
        <a:xfrm xmlns:a="http://schemas.openxmlformats.org/drawingml/2006/main">
          <a:off x="7010400" y="1872734"/>
          <a:ext cx="1530340" cy="5132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00FF"/>
              </a:solidFill>
            </a:rPr>
            <a:t>Electrical Eq.</a:t>
          </a:r>
        </a:p>
      </cdr:txBody>
    </cdr:sp>
  </cdr:relSizeAnchor>
  <cdr:relSizeAnchor xmlns:cdr="http://schemas.openxmlformats.org/drawingml/2006/chartDrawing">
    <cdr:from>
      <cdr:x>0.825</cdr:x>
      <cdr:y>0.47149</cdr:y>
    </cdr:from>
    <cdr:to>
      <cdr:x>0.97153</cdr:x>
      <cdr:y>0.59691</cdr:y>
    </cdr:to>
    <cdr:sp macro="" textlink="">
      <cdr:nvSpPr>
        <cdr:cNvPr id="25" name="TextBox 1"/>
        <cdr:cNvSpPr txBox="1"/>
      </cdr:nvSpPr>
      <cdr:spPr>
        <a:xfrm xmlns:a="http://schemas.openxmlformats.org/drawingml/2006/main">
          <a:off x="7543800" y="2787134"/>
          <a:ext cx="1339870" cy="741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>
              <a:solidFill>
                <a:srgbClr val="0000FF"/>
              </a:solidFill>
            </a:rPr>
            <a:t>Computer &amp; </a:t>
          </a:r>
        </a:p>
        <a:p xmlns:a="http://schemas.openxmlformats.org/drawingml/2006/main">
          <a:pPr algn="ctr"/>
          <a:r>
            <a:rPr lang="en-US" sz="1400">
              <a:solidFill>
                <a:srgbClr val="0000FF"/>
              </a:solidFill>
            </a:rPr>
            <a:t>Electronic </a:t>
          </a:r>
        </a:p>
      </cdr:txBody>
    </cdr:sp>
  </cdr:relSizeAnchor>
  <cdr:relSizeAnchor xmlns:cdr="http://schemas.openxmlformats.org/drawingml/2006/chartDrawing">
    <cdr:from>
      <cdr:x>0.29167</cdr:x>
      <cdr:y>0.48438</cdr:y>
    </cdr:from>
    <cdr:to>
      <cdr:x>0.43889</cdr:x>
      <cdr:y>0.6169</cdr:y>
    </cdr:to>
    <cdr:sp macro="" textlink="">
      <cdr:nvSpPr>
        <cdr:cNvPr id="26" name="TextBox 1"/>
        <cdr:cNvSpPr txBox="1"/>
      </cdr:nvSpPr>
      <cdr:spPr>
        <a:xfrm xmlns:a="http://schemas.openxmlformats.org/drawingml/2006/main">
          <a:off x="2667000" y="2863334"/>
          <a:ext cx="1346180" cy="7833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>
              <a:solidFill>
                <a:srgbClr val="0000FF"/>
              </a:solidFill>
            </a:rPr>
            <a:t>Beverage &amp;</a:t>
          </a:r>
        </a:p>
        <a:p xmlns:a="http://schemas.openxmlformats.org/drawingml/2006/main">
          <a:pPr algn="ctr"/>
          <a:r>
            <a:rPr lang="en-US" sz="1400">
              <a:solidFill>
                <a:srgbClr val="0000FF"/>
              </a:solidFill>
            </a:rPr>
            <a:t> Tobacco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0.86719</cdr:x>
      <cdr:y>0.24856</cdr:y>
    </cdr:from>
    <cdr:to>
      <cdr:x>0.92577</cdr:x>
      <cdr:y>0.36615</cdr:y>
    </cdr:to>
    <cdr:sp macro="" textlink="">
      <cdr:nvSpPr>
        <cdr:cNvPr id="12" name="Freeform 11"/>
        <cdr:cNvSpPr/>
      </cdr:nvSpPr>
      <cdr:spPr>
        <a:xfrm xmlns:a="http://schemas.openxmlformats.org/drawingml/2006/main">
          <a:off x="7929597" y="1512332"/>
          <a:ext cx="535656" cy="715457"/>
        </a:xfrm>
        <a:custGeom xmlns:a="http://schemas.openxmlformats.org/drawingml/2006/main">
          <a:avLst/>
          <a:gdLst>
            <a:gd name="connsiteX0" fmla="*/ 0 w 273050"/>
            <a:gd name="connsiteY0" fmla="*/ 0 h 381000"/>
            <a:gd name="connsiteX1" fmla="*/ 120650 w 273050"/>
            <a:gd name="connsiteY1" fmla="*/ 63500 h 381000"/>
            <a:gd name="connsiteX2" fmla="*/ 215900 w 273050"/>
            <a:gd name="connsiteY2" fmla="*/ 215900 h 381000"/>
            <a:gd name="connsiteX3" fmla="*/ 273050 w 273050"/>
            <a:gd name="connsiteY3" fmla="*/ 381000 h 38100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</a:cxnLst>
          <a:rect l="l" t="t" r="r" b="b"/>
          <a:pathLst>
            <a:path w="273050" h="381000">
              <a:moveTo>
                <a:pt x="0" y="0"/>
              </a:moveTo>
              <a:cubicBezTo>
                <a:pt x="42333" y="13758"/>
                <a:pt x="84667" y="27517"/>
                <a:pt x="120650" y="63500"/>
              </a:cubicBezTo>
              <a:cubicBezTo>
                <a:pt x="156633" y="99483"/>
                <a:pt x="190500" y="162983"/>
                <a:pt x="215900" y="215900"/>
              </a:cubicBezTo>
              <a:cubicBezTo>
                <a:pt x="241300" y="268817"/>
                <a:pt x="257175" y="324908"/>
                <a:pt x="273050" y="381000"/>
              </a:cubicBezTo>
            </a:path>
          </a:pathLst>
        </a:custGeom>
        <a:noFill xmlns:a="http://schemas.openxmlformats.org/drawingml/2006/main"/>
        <a:ln xmlns:a="http://schemas.openxmlformats.org/drawingml/2006/main" w="19050">
          <a:solidFill>
            <a:srgbClr val="FF0000"/>
          </a:solidFill>
          <a:prstDash val="sysDash"/>
          <a:headEnd type="none" w="med" len="med"/>
          <a:tailEnd type="triangle" w="med" len="med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nl-NL"/>
        </a:p>
      </cdr:txBody>
    </cdr:sp>
  </cdr:relSizeAnchor>
  <cdr:relSizeAnchor xmlns:cdr="http://schemas.openxmlformats.org/drawingml/2006/chartDrawing">
    <cdr:from>
      <cdr:x>0.54167</cdr:x>
      <cdr:y>0.59422</cdr:y>
    </cdr:from>
    <cdr:to>
      <cdr:x>0.60026</cdr:x>
      <cdr:y>0.67898</cdr:y>
    </cdr:to>
    <cdr:sp macro="" textlink="">
      <cdr:nvSpPr>
        <cdr:cNvPr id="13" name="Freeform 12"/>
        <cdr:cNvSpPr/>
      </cdr:nvSpPr>
      <cdr:spPr>
        <a:xfrm xmlns:a="http://schemas.openxmlformats.org/drawingml/2006/main">
          <a:off x="4953000" y="3615444"/>
          <a:ext cx="535747" cy="515708"/>
        </a:xfrm>
        <a:custGeom xmlns:a="http://schemas.openxmlformats.org/drawingml/2006/main">
          <a:avLst/>
          <a:gdLst>
            <a:gd name="connsiteX0" fmla="*/ 0 w 273050"/>
            <a:gd name="connsiteY0" fmla="*/ 0 h 381000"/>
            <a:gd name="connsiteX1" fmla="*/ 120650 w 273050"/>
            <a:gd name="connsiteY1" fmla="*/ 63500 h 381000"/>
            <a:gd name="connsiteX2" fmla="*/ 215900 w 273050"/>
            <a:gd name="connsiteY2" fmla="*/ 215900 h 381000"/>
            <a:gd name="connsiteX3" fmla="*/ 273050 w 273050"/>
            <a:gd name="connsiteY3" fmla="*/ 381000 h 38100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</a:cxnLst>
          <a:rect l="l" t="t" r="r" b="b"/>
          <a:pathLst>
            <a:path w="273050" h="381000">
              <a:moveTo>
                <a:pt x="0" y="0"/>
              </a:moveTo>
              <a:cubicBezTo>
                <a:pt x="42333" y="13758"/>
                <a:pt x="84667" y="27517"/>
                <a:pt x="120650" y="63500"/>
              </a:cubicBezTo>
              <a:cubicBezTo>
                <a:pt x="156633" y="99483"/>
                <a:pt x="190500" y="162983"/>
                <a:pt x="215900" y="215900"/>
              </a:cubicBezTo>
              <a:cubicBezTo>
                <a:pt x="241300" y="268817"/>
                <a:pt x="257175" y="324908"/>
                <a:pt x="273050" y="381000"/>
              </a:cubicBezTo>
            </a:path>
          </a:pathLst>
        </a:custGeom>
        <a:noFill xmlns:a="http://schemas.openxmlformats.org/drawingml/2006/main"/>
        <a:ln xmlns:a="http://schemas.openxmlformats.org/drawingml/2006/main" w="19050">
          <a:solidFill>
            <a:srgbClr val="0066CC"/>
          </a:solidFill>
          <a:prstDash val="sysDash"/>
          <a:headEnd type="none" w="med" len="med"/>
          <a:tailEnd type="triangle" w="med" len="med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nl-NL"/>
        </a:p>
      </cdr:txBody>
    </cdr:sp>
  </cdr:relSizeAnchor>
  <cdr:relSizeAnchor xmlns:cdr="http://schemas.openxmlformats.org/drawingml/2006/chartDrawing">
    <cdr:from>
      <cdr:x>0.01432</cdr:x>
      <cdr:y>0.22339</cdr:y>
    </cdr:from>
    <cdr:to>
      <cdr:x>0.05624</cdr:x>
      <cdr:y>0.30885</cdr:y>
    </cdr:to>
    <cdr:sp macro="" textlink="">
      <cdr:nvSpPr>
        <cdr:cNvPr id="14" name="Rectangle 13"/>
        <cdr:cNvSpPr/>
      </cdr:nvSpPr>
      <cdr:spPr>
        <a:xfrm xmlns:a="http://schemas.openxmlformats.org/drawingml/2006/main">
          <a:off x="66676" y="709614"/>
          <a:ext cx="195263" cy="27146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nl-NL"/>
        </a:p>
      </cdr:txBody>
    </cdr:sp>
  </cdr:relSizeAnchor>
  <cdr:relSizeAnchor xmlns:cdr="http://schemas.openxmlformats.org/drawingml/2006/chartDrawing">
    <cdr:from>
      <cdr:x>0.29448</cdr:x>
      <cdr:y>0.74952</cdr:y>
    </cdr:from>
    <cdr:to>
      <cdr:x>0.29635</cdr:x>
      <cdr:y>0.83958</cdr:y>
    </cdr:to>
    <cdr:cxnSp macro="">
      <cdr:nvCxnSpPr>
        <cdr:cNvPr id="18" name="Straight Arrow Connector 17"/>
        <cdr:cNvCxnSpPr/>
      </cdr:nvCxnSpPr>
      <cdr:spPr>
        <a:xfrm xmlns:a="http://schemas.openxmlformats.org/drawingml/2006/main" flipH="1">
          <a:off x="2692726" y="4560332"/>
          <a:ext cx="17137" cy="547951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0.38625</cdr:x>
      <cdr:y>0.16512</cdr:y>
    </cdr:from>
    <cdr:to>
      <cdr:x>0.69815</cdr:x>
      <cdr:y>0.90569</cdr:y>
    </cdr:to>
    <cdr:sp macro="" textlink="">
      <cdr:nvSpPr>
        <cdr:cNvPr id="4" name="Freeform 3"/>
        <cdr:cNvSpPr/>
      </cdr:nvSpPr>
      <cdr:spPr>
        <a:xfrm xmlns:a="http://schemas.openxmlformats.org/drawingml/2006/main">
          <a:off x="3531833" y="976089"/>
          <a:ext cx="2852014" cy="4377756"/>
        </a:xfrm>
        <a:custGeom xmlns:a="http://schemas.openxmlformats.org/drawingml/2006/main">
          <a:avLst/>
          <a:gdLst>
            <a:gd name="connsiteX0" fmla="*/ 4763 w 1357665"/>
            <a:gd name="connsiteY0" fmla="*/ 2080919 h 2080919"/>
            <a:gd name="connsiteX1" fmla="*/ 90488 w 1357665"/>
            <a:gd name="connsiteY1" fmla="*/ 2080919 h 2080919"/>
            <a:gd name="connsiteX2" fmla="*/ 290513 w 1357665"/>
            <a:gd name="connsiteY2" fmla="*/ 2080919 h 2080919"/>
            <a:gd name="connsiteX3" fmla="*/ 461963 w 1357665"/>
            <a:gd name="connsiteY3" fmla="*/ 2080919 h 2080919"/>
            <a:gd name="connsiteX4" fmla="*/ 657225 w 1357665"/>
            <a:gd name="connsiteY4" fmla="*/ 2076157 h 2080919"/>
            <a:gd name="connsiteX5" fmla="*/ 871538 w 1357665"/>
            <a:gd name="connsiteY5" fmla="*/ 2076157 h 2080919"/>
            <a:gd name="connsiteX6" fmla="*/ 1014413 w 1357665"/>
            <a:gd name="connsiteY6" fmla="*/ 2076157 h 2080919"/>
            <a:gd name="connsiteX7" fmla="*/ 1181100 w 1357665"/>
            <a:gd name="connsiteY7" fmla="*/ 2080919 h 2080919"/>
            <a:gd name="connsiteX8" fmla="*/ 1295400 w 1357665"/>
            <a:gd name="connsiteY8" fmla="*/ 2076157 h 2080919"/>
            <a:gd name="connsiteX9" fmla="*/ 1333500 w 1357665"/>
            <a:gd name="connsiteY9" fmla="*/ 2076157 h 2080919"/>
            <a:gd name="connsiteX10" fmla="*/ 1352550 w 1357665"/>
            <a:gd name="connsiteY10" fmla="*/ 2076157 h 2080919"/>
            <a:gd name="connsiteX11" fmla="*/ 1352550 w 1357665"/>
            <a:gd name="connsiteY11" fmla="*/ 2071394 h 2080919"/>
            <a:gd name="connsiteX12" fmla="*/ 1352550 w 1357665"/>
            <a:gd name="connsiteY12" fmla="*/ 2052344 h 2080919"/>
            <a:gd name="connsiteX13" fmla="*/ 1352550 w 1357665"/>
            <a:gd name="connsiteY13" fmla="*/ 1918994 h 2080919"/>
            <a:gd name="connsiteX14" fmla="*/ 1357313 w 1357665"/>
            <a:gd name="connsiteY14" fmla="*/ 1733257 h 2080919"/>
            <a:gd name="connsiteX15" fmla="*/ 1357313 w 1357665"/>
            <a:gd name="connsiteY15" fmla="*/ 1418932 h 2080919"/>
            <a:gd name="connsiteX16" fmla="*/ 1357313 w 1357665"/>
            <a:gd name="connsiteY16" fmla="*/ 1118894 h 2080919"/>
            <a:gd name="connsiteX17" fmla="*/ 1357313 w 1357665"/>
            <a:gd name="connsiteY17" fmla="*/ 833144 h 2080919"/>
            <a:gd name="connsiteX18" fmla="*/ 1352550 w 1357665"/>
            <a:gd name="connsiteY18" fmla="*/ 714082 h 2080919"/>
            <a:gd name="connsiteX19" fmla="*/ 1352550 w 1357665"/>
            <a:gd name="connsiteY19" fmla="*/ 647407 h 2080919"/>
            <a:gd name="connsiteX20" fmla="*/ 1352550 w 1357665"/>
            <a:gd name="connsiteY20" fmla="*/ 623594 h 2080919"/>
            <a:gd name="connsiteX21" fmla="*/ 1323975 w 1357665"/>
            <a:gd name="connsiteY21" fmla="*/ 575969 h 2080919"/>
            <a:gd name="connsiteX22" fmla="*/ 1247775 w 1357665"/>
            <a:gd name="connsiteY22" fmla="*/ 471194 h 2080919"/>
            <a:gd name="connsiteX23" fmla="*/ 1147763 w 1357665"/>
            <a:gd name="connsiteY23" fmla="*/ 337844 h 2080919"/>
            <a:gd name="connsiteX24" fmla="*/ 1062038 w 1357665"/>
            <a:gd name="connsiteY24" fmla="*/ 242594 h 2080919"/>
            <a:gd name="connsiteX25" fmla="*/ 923925 w 1357665"/>
            <a:gd name="connsiteY25" fmla="*/ 123532 h 2080919"/>
            <a:gd name="connsiteX26" fmla="*/ 785813 w 1357665"/>
            <a:gd name="connsiteY26" fmla="*/ 42569 h 2080919"/>
            <a:gd name="connsiteX27" fmla="*/ 642938 w 1357665"/>
            <a:gd name="connsiteY27" fmla="*/ 4469 h 2080919"/>
            <a:gd name="connsiteX28" fmla="*/ 514350 w 1357665"/>
            <a:gd name="connsiteY28" fmla="*/ 4469 h 2080919"/>
            <a:gd name="connsiteX29" fmla="*/ 390525 w 1357665"/>
            <a:gd name="connsiteY29" fmla="*/ 37807 h 2080919"/>
            <a:gd name="connsiteX30" fmla="*/ 280988 w 1357665"/>
            <a:gd name="connsiteY30" fmla="*/ 99719 h 2080919"/>
            <a:gd name="connsiteX31" fmla="*/ 180975 w 1357665"/>
            <a:gd name="connsiteY31" fmla="*/ 175919 h 2080919"/>
            <a:gd name="connsiteX32" fmla="*/ 100013 w 1357665"/>
            <a:gd name="connsiteY32" fmla="*/ 256882 h 2080919"/>
            <a:gd name="connsiteX33" fmla="*/ 28575 w 1357665"/>
            <a:gd name="connsiteY33" fmla="*/ 328319 h 2080919"/>
            <a:gd name="connsiteX34" fmla="*/ 14288 w 1357665"/>
            <a:gd name="connsiteY34" fmla="*/ 342607 h 2080919"/>
            <a:gd name="connsiteX35" fmla="*/ 9525 w 1357665"/>
            <a:gd name="connsiteY35" fmla="*/ 361657 h 2080919"/>
            <a:gd name="connsiteX36" fmla="*/ 4763 w 1357665"/>
            <a:gd name="connsiteY36" fmla="*/ 399757 h 2080919"/>
            <a:gd name="connsiteX37" fmla="*/ 4763 w 1357665"/>
            <a:gd name="connsiteY37" fmla="*/ 480719 h 2080919"/>
            <a:gd name="connsiteX38" fmla="*/ 4763 w 1357665"/>
            <a:gd name="connsiteY38" fmla="*/ 718844 h 2080919"/>
            <a:gd name="connsiteX39" fmla="*/ 0 w 1357665"/>
            <a:gd name="connsiteY39" fmla="*/ 1114132 h 2080919"/>
            <a:gd name="connsiteX40" fmla="*/ 4763 w 1357665"/>
            <a:gd name="connsiteY40" fmla="*/ 1299869 h 2080919"/>
            <a:gd name="connsiteX41" fmla="*/ 4763 w 1357665"/>
            <a:gd name="connsiteY41" fmla="*/ 1471319 h 2080919"/>
            <a:gd name="connsiteX42" fmla="*/ 4763 w 1357665"/>
            <a:gd name="connsiteY42" fmla="*/ 1661819 h 2080919"/>
            <a:gd name="connsiteX43" fmla="*/ 4763 w 1357665"/>
            <a:gd name="connsiteY43" fmla="*/ 1857082 h 2080919"/>
            <a:gd name="connsiteX44" fmla="*/ 4763 w 1357665"/>
            <a:gd name="connsiteY44" fmla="*/ 1999957 h 2080919"/>
            <a:gd name="connsiteX45" fmla="*/ 4763 w 1357665"/>
            <a:gd name="connsiteY45" fmla="*/ 2080919 h 2080919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  <a:cxn ang="0">
              <a:pos x="connsiteX11" y="connsiteY11"/>
            </a:cxn>
            <a:cxn ang="0">
              <a:pos x="connsiteX12" y="connsiteY12"/>
            </a:cxn>
            <a:cxn ang="0">
              <a:pos x="connsiteX13" y="connsiteY13"/>
            </a:cxn>
            <a:cxn ang="0">
              <a:pos x="connsiteX14" y="connsiteY14"/>
            </a:cxn>
            <a:cxn ang="0">
              <a:pos x="connsiteX15" y="connsiteY15"/>
            </a:cxn>
            <a:cxn ang="0">
              <a:pos x="connsiteX16" y="connsiteY16"/>
            </a:cxn>
            <a:cxn ang="0">
              <a:pos x="connsiteX17" y="connsiteY17"/>
            </a:cxn>
            <a:cxn ang="0">
              <a:pos x="connsiteX18" y="connsiteY18"/>
            </a:cxn>
            <a:cxn ang="0">
              <a:pos x="connsiteX19" y="connsiteY19"/>
            </a:cxn>
            <a:cxn ang="0">
              <a:pos x="connsiteX20" y="connsiteY20"/>
            </a:cxn>
            <a:cxn ang="0">
              <a:pos x="connsiteX21" y="connsiteY21"/>
            </a:cxn>
            <a:cxn ang="0">
              <a:pos x="connsiteX22" y="connsiteY22"/>
            </a:cxn>
            <a:cxn ang="0">
              <a:pos x="connsiteX23" y="connsiteY23"/>
            </a:cxn>
            <a:cxn ang="0">
              <a:pos x="connsiteX24" y="connsiteY24"/>
            </a:cxn>
            <a:cxn ang="0">
              <a:pos x="connsiteX25" y="connsiteY25"/>
            </a:cxn>
            <a:cxn ang="0">
              <a:pos x="connsiteX26" y="connsiteY26"/>
            </a:cxn>
            <a:cxn ang="0">
              <a:pos x="connsiteX27" y="connsiteY27"/>
            </a:cxn>
            <a:cxn ang="0">
              <a:pos x="connsiteX28" y="connsiteY28"/>
            </a:cxn>
            <a:cxn ang="0">
              <a:pos x="connsiteX29" y="connsiteY29"/>
            </a:cxn>
            <a:cxn ang="0">
              <a:pos x="connsiteX30" y="connsiteY30"/>
            </a:cxn>
            <a:cxn ang="0">
              <a:pos x="connsiteX31" y="connsiteY31"/>
            </a:cxn>
            <a:cxn ang="0">
              <a:pos x="connsiteX32" y="connsiteY32"/>
            </a:cxn>
            <a:cxn ang="0">
              <a:pos x="connsiteX33" y="connsiteY33"/>
            </a:cxn>
            <a:cxn ang="0">
              <a:pos x="connsiteX34" y="connsiteY34"/>
            </a:cxn>
            <a:cxn ang="0">
              <a:pos x="connsiteX35" y="connsiteY35"/>
            </a:cxn>
            <a:cxn ang="0">
              <a:pos x="connsiteX36" y="connsiteY36"/>
            </a:cxn>
            <a:cxn ang="0">
              <a:pos x="connsiteX37" y="connsiteY37"/>
            </a:cxn>
            <a:cxn ang="0">
              <a:pos x="connsiteX38" y="connsiteY38"/>
            </a:cxn>
            <a:cxn ang="0">
              <a:pos x="connsiteX39" y="connsiteY39"/>
            </a:cxn>
            <a:cxn ang="0">
              <a:pos x="connsiteX40" y="connsiteY40"/>
            </a:cxn>
            <a:cxn ang="0">
              <a:pos x="connsiteX41" y="connsiteY41"/>
            </a:cxn>
            <a:cxn ang="0">
              <a:pos x="connsiteX42" y="connsiteY42"/>
            </a:cxn>
            <a:cxn ang="0">
              <a:pos x="connsiteX43" y="connsiteY43"/>
            </a:cxn>
            <a:cxn ang="0">
              <a:pos x="connsiteX44" y="connsiteY44"/>
            </a:cxn>
            <a:cxn ang="0">
              <a:pos x="connsiteX45" y="connsiteY45"/>
            </a:cxn>
          </a:cxnLst>
          <a:rect l="l" t="t" r="r" b="b"/>
          <a:pathLst>
            <a:path w="1357665" h="2080919">
              <a:moveTo>
                <a:pt x="4763" y="2080919"/>
              </a:moveTo>
              <a:lnTo>
                <a:pt x="90488" y="2080919"/>
              </a:lnTo>
              <a:lnTo>
                <a:pt x="290513" y="2080919"/>
              </a:lnTo>
              <a:lnTo>
                <a:pt x="461963" y="2080919"/>
              </a:lnTo>
              <a:cubicBezTo>
                <a:pt x="523082" y="2080125"/>
                <a:pt x="588963" y="2076951"/>
                <a:pt x="657225" y="2076157"/>
              </a:cubicBezTo>
              <a:cubicBezTo>
                <a:pt x="725487" y="2075363"/>
                <a:pt x="871538" y="2076157"/>
                <a:pt x="871538" y="2076157"/>
              </a:cubicBezTo>
              <a:lnTo>
                <a:pt x="1014413" y="2076157"/>
              </a:lnTo>
              <a:cubicBezTo>
                <a:pt x="1066007" y="2076951"/>
                <a:pt x="1134269" y="2080919"/>
                <a:pt x="1181100" y="2080919"/>
              </a:cubicBezTo>
              <a:cubicBezTo>
                <a:pt x="1227931" y="2080919"/>
                <a:pt x="1270000" y="2076951"/>
                <a:pt x="1295400" y="2076157"/>
              </a:cubicBezTo>
              <a:cubicBezTo>
                <a:pt x="1320800" y="2075363"/>
                <a:pt x="1333500" y="2076157"/>
                <a:pt x="1333500" y="2076157"/>
              </a:cubicBezTo>
              <a:cubicBezTo>
                <a:pt x="1343025" y="2076157"/>
                <a:pt x="1349375" y="2076951"/>
                <a:pt x="1352550" y="2076157"/>
              </a:cubicBezTo>
              <a:cubicBezTo>
                <a:pt x="1355725" y="2075363"/>
                <a:pt x="1352550" y="2071394"/>
                <a:pt x="1352550" y="2071394"/>
              </a:cubicBezTo>
              <a:lnTo>
                <a:pt x="1352550" y="2052344"/>
              </a:lnTo>
              <a:cubicBezTo>
                <a:pt x="1352550" y="2026944"/>
                <a:pt x="1351756" y="1972175"/>
                <a:pt x="1352550" y="1918994"/>
              </a:cubicBezTo>
              <a:cubicBezTo>
                <a:pt x="1353344" y="1865813"/>
                <a:pt x="1356519" y="1816601"/>
                <a:pt x="1357313" y="1733257"/>
              </a:cubicBezTo>
              <a:cubicBezTo>
                <a:pt x="1358107" y="1649913"/>
                <a:pt x="1357313" y="1418932"/>
                <a:pt x="1357313" y="1418932"/>
              </a:cubicBezTo>
              <a:lnTo>
                <a:pt x="1357313" y="1118894"/>
              </a:lnTo>
              <a:cubicBezTo>
                <a:pt x="1357313" y="1021263"/>
                <a:pt x="1358107" y="900613"/>
                <a:pt x="1357313" y="833144"/>
              </a:cubicBezTo>
              <a:cubicBezTo>
                <a:pt x="1356519" y="765675"/>
                <a:pt x="1353344" y="745038"/>
                <a:pt x="1352550" y="714082"/>
              </a:cubicBezTo>
              <a:cubicBezTo>
                <a:pt x="1351756" y="683126"/>
                <a:pt x="1352550" y="647407"/>
                <a:pt x="1352550" y="647407"/>
              </a:cubicBezTo>
              <a:cubicBezTo>
                <a:pt x="1352550" y="632326"/>
                <a:pt x="1357312" y="635500"/>
                <a:pt x="1352550" y="623594"/>
              </a:cubicBezTo>
              <a:cubicBezTo>
                <a:pt x="1347788" y="611688"/>
                <a:pt x="1341438" y="601369"/>
                <a:pt x="1323975" y="575969"/>
              </a:cubicBezTo>
              <a:cubicBezTo>
                <a:pt x="1306512" y="550569"/>
                <a:pt x="1277144" y="510881"/>
                <a:pt x="1247775" y="471194"/>
              </a:cubicBezTo>
              <a:cubicBezTo>
                <a:pt x="1218406" y="431506"/>
                <a:pt x="1178719" y="375944"/>
                <a:pt x="1147763" y="337844"/>
              </a:cubicBezTo>
              <a:cubicBezTo>
                <a:pt x="1116807" y="299744"/>
                <a:pt x="1099344" y="278313"/>
                <a:pt x="1062038" y="242594"/>
              </a:cubicBezTo>
              <a:cubicBezTo>
                <a:pt x="1024732" y="206875"/>
                <a:pt x="969963" y="156869"/>
                <a:pt x="923925" y="123532"/>
              </a:cubicBezTo>
              <a:cubicBezTo>
                <a:pt x="877888" y="90194"/>
                <a:pt x="832644" y="62413"/>
                <a:pt x="785813" y="42569"/>
              </a:cubicBezTo>
              <a:cubicBezTo>
                <a:pt x="738982" y="22725"/>
                <a:pt x="688182" y="10819"/>
                <a:pt x="642938" y="4469"/>
              </a:cubicBezTo>
              <a:cubicBezTo>
                <a:pt x="597694" y="-1881"/>
                <a:pt x="556419" y="-1087"/>
                <a:pt x="514350" y="4469"/>
              </a:cubicBezTo>
              <a:cubicBezTo>
                <a:pt x="472281" y="10025"/>
                <a:pt x="429419" y="21932"/>
                <a:pt x="390525" y="37807"/>
              </a:cubicBezTo>
              <a:cubicBezTo>
                <a:pt x="351631" y="53682"/>
                <a:pt x="315913" y="76700"/>
                <a:pt x="280988" y="99719"/>
              </a:cubicBezTo>
              <a:cubicBezTo>
                <a:pt x="246063" y="122738"/>
                <a:pt x="211138" y="149725"/>
                <a:pt x="180975" y="175919"/>
              </a:cubicBezTo>
              <a:cubicBezTo>
                <a:pt x="150812" y="202113"/>
                <a:pt x="100013" y="256882"/>
                <a:pt x="100013" y="256882"/>
              </a:cubicBezTo>
              <a:lnTo>
                <a:pt x="28575" y="328319"/>
              </a:lnTo>
              <a:cubicBezTo>
                <a:pt x="14288" y="342606"/>
                <a:pt x="17463" y="337051"/>
                <a:pt x="14288" y="342607"/>
              </a:cubicBezTo>
              <a:cubicBezTo>
                <a:pt x="11113" y="348163"/>
                <a:pt x="11113" y="352132"/>
                <a:pt x="9525" y="361657"/>
              </a:cubicBezTo>
              <a:cubicBezTo>
                <a:pt x="7938" y="371182"/>
                <a:pt x="5557" y="379913"/>
                <a:pt x="4763" y="399757"/>
              </a:cubicBezTo>
              <a:cubicBezTo>
                <a:pt x="3969" y="419601"/>
                <a:pt x="4763" y="480719"/>
                <a:pt x="4763" y="480719"/>
              </a:cubicBezTo>
              <a:cubicBezTo>
                <a:pt x="4763" y="533900"/>
                <a:pt x="5557" y="613275"/>
                <a:pt x="4763" y="718844"/>
              </a:cubicBezTo>
              <a:cubicBezTo>
                <a:pt x="3969" y="824413"/>
                <a:pt x="0" y="1017295"/>
                <a:pt x="0" y="1114132"/>
              </a:cubicBezTo>
              <a:cubicBezTo>
                <a:pt x="0" y="1210969"/>
                <a:pt x="3969" y="1240338"/>
                <a:pt x="4763" y="1299869"/>
              </a:cubicBezTo>
              <a:cubicBezTo>
                <a:pt x="5557" y="1359400"/>
                <a:pt x="4763" y="1471319"/>
                <a:pt x="4763" y="1471319"/>
              </a:cubicBezTo>
              <a:lnTo>
                <a:pt x="4763" y="1661819"/>
              </a:lnTo>
              <a:lnTo>
                <a:pt x="4763" y="1857082"/>
              </a:lnTo>
              <a:lnTo>
                <a:pt x="4763" y="1999957"/>
              </a:lnTo>
              <a:lnTo>
                <a:pt x="4763" y="2080919"/>
              </a:lnTo>
              <a:close/>
            </a:path>
          </a:pathLst>
        </a:custGeom>
        <a:solidFill xmlns:a="http://schemas.openxmlformats.org/drawingml/2006/main">
          <a:srgbClr val="CCFFFF">
            <a:alpha val="50196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nl-NL"/>
        </a:p>
      </cdr:txBody>
    </cdr:sp>
  </cdr:relSizeAnchor>
  <cdr:relSizeAnchor xmlns:cdr="http://schemas.openxmlformats.org/drawingml/2006/chartDrawing">
    <cdr:from>
      <cdr:x>0.09887</cdr:x>
      <cdr:y>0.60578</cdr:y>
    </cdr:from>
    <cdr:to>
      <cdr:x>0.25573</cdr:x>
      <cdr:y>0.90345</cdr:y>
    </cdr:to>
    <cdr:sp macro="" textlink="">
      <cdr:nvSpPr>
        <cdr:cNvPr id="3" name="Freeform 2"/>
        <cdr:cNvSpPr/>
      </cdr:nvSpPr>
      <cdr:spPr>
        <a:xfrm xmlns:a="http://schemas.openxmlformats.org/drawingml/2006/main">
          <a:off x="904042" y="3580946"/>
          <a:ext cx="1434327" cy="1759627"/>
        </a:xfrm>
        <a:custGeom xmlns:a="http://schemas.openxmlformats.org/drawingml/2006/main">
          <a:avLst/>
          <a:gdLst>
            <a:gd name="connsiteX0" fmla="*/ 0 w 682802"/>
            <a:gd name="connsiteY0" fmla="*/ 831570 h 836421"/>
            <a:gd name="connsiteX1" fmla="*/ 142875 w 682802"/>
            <a:gd name="connsiteY1" fmla="*/ 831570 h 836421"/>
            <a:gd name="connsiteX2" fmla="*/ 347663 w 682802"/>
            <a:gd name="connsiteY2" fmla="*/ 831570 h 836421"/>
            <a:gd name="connsiteX3" fmla="*/ 576263 w 682802"/>
            <a:gd name="connsiteY3" fmla="*/ 831570 h 836421"/>
            <a:gd name="connsiteX4" fmla="*/ 614363 w 682802"/>
            <a:gd name="connsiteY4" fmla="*/ 831570 h 836421"/>
            <a:gd name="connsiteX5" fmla="*/ 642938 w 682802"/>
            <a:gd name="connsiteY5" fmla="*/ 831570 h 836421"/>
            <a:gd name="connsiteX6" fmla="*/ 676275 w 682802"/>
            <a:gd name="connsiteY6" fmla="*/ 836333 h 836421"/>
            <a:gd name="connsiteX7" fmla="*/ 681038 w 682802"/>
            <a:gd name="connsiteY7" fmla="*/ 826808 h 836421"/>
            <a:gd name="connsiteX8" fmla="*/ 681038 w 682802"/>
            <a:gd name="connsiteY8" fmla="*/ 769658 h 836421"/>
            <a:gd name="connsiteX9" fmla="*/ 681038 w 682802"/>
            <a:gd name="connsiteY9" fmla="*/ 507720 h 836421"/>
            <a:gd name="connsiteX10" fmla="*/ 681038 w 682802"/>
            <a:gd name="connsiteY10" fmla="*/ 269595 h 836421"/>
            <a:gd name="connsiteX11" fmla="*/ 681038 w 682802"/>
            <a:gd name="connsiteY11" fmla="*/ 169583 h 836421"/>
            <a:gd name="connsiteX12" fmla="*/ 681038 w 682802"/>
            <a:gd name="connsiteY12" fmla="*/ 102908 h 836421"/>
            <a:gd name="connsiteX13" fmla="*/ 681038 w 682802"/>
            <a:gd name="connsiteY13" fmla="*/ 55283 h 836421"/>
            <a:gd name="connsiteX14" fmla="*/ 681038 w 682802"/>
            <a:gd name="connsiteY14" fmla="*/ 7658 h 836421"/>
            <a:gd name="connsiteX15" fmla="*/ 681038 w 682802"/>
            <a:gd name="connsiteY15" fmla="*/ 2895 h 836421"/>
            <a:gd name="connsiteX16" fmla="*/ 657225 w 682802"/>
            <a:gd name="connsiteY16" fmla="*/ 36233 h 836421"/>
            <a:gd name="connsiteX17" fmla="*/ 623888 w 682802"/>
            <a:gd name="connsiteY17" fmla="*/ 107670 h 836421"/>
            <a:gd name="connsiteX18" fmla="*/ 528638 w 682802"/>
            <a:gd name="connsiteY18" fmla="*/ 236258 h 836421"/>
            <a:gd name="connsiteX19" fmla="*/ 400050 w 682802"/>
            <a:gd name="connsiteY19" fmla="*/ 426758 h 836421"/>
            <a:gd name="connsiteX20" fmla="*/ 261938 w 682802"/>
            <a:gd name="connsiteY20" fmla="*/ 612495 h 836421"/>
            <a:gd name="connsiteX21" fmla="*/ 171450 w 682802"/>
            <a:gd name="connsiteY21" fmla="*/ 702983 h 836421"/>
            <a:gd name="connsiteX22" fmla="*/ 61913 w 682802"/>
            <a:gd name="connsiteY22" fmla="*/ 783945 h 836421"/>
            <a:gd name="connsiteX23" fmla="*/ 0 w 682802"/>
            <a:gd name="connsiteY23" fmla="*/ 831570 h 836421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  <a:cxn ang="0">
              <a:pos x="connsiteX11" y="connsiteY11"/>
            </a:cxn>
            <a:cxn ang="0">
              <a:pos x="connsiteX12" y="connsiteY12"/>
            </a:cxn>
            <a:cxn ang="0">
              <a:pos x="connsiteX13" y="connsiteY13"/>
            </a:cxn>
            <a:cxn ang="0">
              <a:pos x="connsiteX14" y="connsiteY14"/>
            </a:cxn>
            <a:cxn ang="0">
              <a:pos x="connsiteX15" y="connsiteY15"/>
            </a:cxn>
            <a:cxn ang="0">
              <a:pos x="connsiteX16" y="connsiteY16"/>
            </a:cxn>
            <a:cxn ang="0">
              <a:pos x="connsiteX17" y="connsiteY17"/>
            </a:cxn>
            <a:cxn ang="0">
              <a:pos x="connsiteX18" y="connsiteY18"/>
            </a:cxn>
            <a:cxn ang="0">
              <a:pos x="connsiteX19" y="connsiteY19"/>
            </a:cxn>
            <a:cxn ang="0">
              <a:pos x="connsiteX20" y="connsiteY20"/>
            </a:cxn>
            <a:cxn ang="0">
              <a:pos x="connsiteX21" y="connsiteY21"/>
            </a:cxn>
            <a:cxn ang="0">
              <a:pos x="connsiteX22" y="connsiteY22"/>
            </a:cxn>
            <a:cxn ang="0">
              <a:pos x="connsiteX23" y="connsiteY23"/>
            </a:cxn>
          </a:cxnLst>
          <a:rect l="l" t="t" r="r" b="b"/>
          <a:pathLst>
            <a:path w="682802" h="836421">
              <a:moveTo>
                <a:pt x="0" y="831570"/>
              </a:moveTo>
              <a:lnTo>
                <a:pt x="142875" y="831570"/>
              </a:lnTo>
              <a:lnTo>
                <a:pt x="347663" y="831570"/>
              </a:lnTo>
              <a:lnTo>
                <a:pt x="576263" y="831570"/>
              </a:lnTo>
              <a:lnTo>
                <a:pt x="614363" y="831570"/>
              </a:lnTo>
              <a:cubicBezTo>
                <a:pt x="625475" y="831570"/>
                <a:pt x="632619" y="830776"/>
                <a:pt x="642938" y="831570"/>
              </a:cubicBezTo>
              <a:cubicBezTo>
                <a:pt x="653257" y="832364"/>
                <a:pt x="669925" y="837127"/>
                <a:pt x="676275" y="836333"/>
              </a:cubicBezTo>
              <a:cubicBezTo>
                <a:pt x="682625" y="835539"/>
                <a:pt x="680244" y="837920"/>
                <a:pt x="681038" y="826808"/>
              </a:cubicBezTo>
              <a:cubicBezTo>
                <a:pt x="681832" y="815696"/>
                <a:pt x="681038" y="769658"/>
                <a:pt x="681038" y="769658"/>
              </a:cubicBezTo>
              <a:lnTo>
                <a:pt x="681038" y="507720"/>
              </a:lnTo>
              <a:lnTo>
                <a:pt x="681038" y="269595"/>
              </a:lnTo>
              <a:lnTo>
                <a:pt x="681038" y="169583"/>
              </a:lnTo>
              <a:lnTo>
                <a:pt x="681038" y="102908"/>
              </a:lnTo>
              <a:lnTo>
                <a:pt x="681038" y="55283"/>
              </a:lnTo>
              <a:lnTo>
                <a:pt x="681038" y="7658"/>
              </a:lnTo>
              <a:cubicBezTo>
                <a:pt x="681038" y="-1073"/>
                <a:pt x="685007" y="-1867"/>
                <a:pt x="681038" y="2895"/>
              </a:cubicBezTo>
              <a:cubicBezTo>
                <a:pt x="677069" y="7657"/>
                <a:pt x="666750" y="18770"/>
                <a:pt x="657225" y="36233"/>
              </a:cubicBezTo>
              <a:cubicBezTo>
                <a:pt x="647700" y="53695"/>
                <a:pt x="645319" y="74333"/>
                <a:pt x="623888" y="107670"/>
              </a:cubicBezTo>
              <a:cubicBezTo>
                <a:pt x="602457" y="141007"/>
                <a:pt x="565944" y="183077"/>
                <a:pt x="528638" y="236258"/>
              </a:cubicBezTo>
              <a:cubicBezTo>
                <a:pt x="491332" y="289439"/>
                <a:pt x="444500" y="364052"/>
                <a:pt x="400050" y="426758"/>
              </a:cubicBezTo>
              <a:cubicBezTo>
                <a:pt x="355600" y="489464"/>
                <a:pt x="300038" y="566458"/>
                <a:pt x="261938" y="612495"/>
              </a:cubicBezTo>
              <a:cubicBezTo>
                <a:pt x="223838" y="658532"/>
                <a:pt x="204788" y="674408"/>
                <a:pt x="171450" y="702983"/>
              </a:cubicBezTo>
              <a:cubicBezTo>
                <a:pt x="138113" y="731558"/>
                <a:pt x="87313" y="766482"/>
                <a:pt x="61913" y="783945"/>
              </a:cubicBezTo>
              <a:cubicBezTo>
                <a:pt x="36513" y="801408"/>
                <a:pt x="27781" y="804583"/>
                <a:pt x="0" y="831570"/>
              </a:cubicBezTo>
              <a:close/>
            </a:path>
          </a:pathLst>
        </a:custGeom>
        <a:solidFill xmlns:a="http://schemas.openxmlformats.org/drawingml/2006/main">
          <a:srgbClr val="FFCC99">
            <a:alpha val="50196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nl-NL"/>
        </a:p>
      </cdr:txBody>
    </cdr:sp>
  </cdr:relSizeAnchor>
  <cdr:relSizeAnchor xmlns:cdr="http://schemas.openxmlformats.org/drawingml/2006/chartDrawing">
    <cdr:from>
      <cdr:x>0.2593</cdr:x>
      <cdr:y>0.71641</cdr:y>
    </cdr:from>
    <cdr:to>
      <cdr:x>0.38333</cdr:x>
      <cdr:y>0.71695</cdr:y>
    </cdr:to>
    <cdr:cxnSp macro="">
      <cdr:nvCxnSpPr>
        <cdr:cNvPr id="6" name="Straight Arrow Connector 5"/>
        <cdr:cNvCxnSpPr/>
      </cdr:nvCxnSpPr>
      <cdr:spPr>
        <a:xfrm xmlns:a="http://schemas.openxmlformats.org/drawingml/2006/main" flipV="1">
          <a:off x="2371039" y="4234934"/>
          <a:ext cx="1134161" cy="3197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0.22761</cdr:x>
      <cdr:y>0.90324</cdr:y>
    </cdr:from>
    <cdr:to>
      <cdr:x>0.27608</cdr:x>
      <cdr:y>0.97352</cdr:y>
    </cdr:to>
    <cdr:sp macro="" textlink="">
      <cdr:nvSpPr>
        <cdr:cNvPr id="17" name="TextBox 4"/>
        <cdr:cNvSpPr txBox="1"/>
      </cdr:nvSpPr>
      <cdr:spPr>
        <a:xfrm xmlns:a="http://schemas.openxmlformats.org/drawingml/2006/main">
          <a:off x="2081227" y="5339328"/>
          <a:ext cx="443263" cy="41549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spcAft>
              <a:spcPts val="600"/>
            </a:spcAft>
          </a:pPr>
          <a:r>
            <a:rPr lang="en-US" sz="1600" b="0" i="0" smtClean="0">
              <a:solidFill>
                <a:srgbClr val="FF0000"/>
              </a:solidFill>
              <a:latin typeface="Cambria Math"/>
              <a:ea typeface="Cambria Math"/>
            </a:rPr>
            <a:t>𝜑_</a:t>
          </a:r>
          <a:r>
            <a:rPr lang="en-US" sz="1600" b="0" i="0" smtClean="0">
              <a:solidFill>
                <a:srgbClr val="FF0000"/>
              </a:solidFill>
              <a:latin typeface="Cambria Math"/>
            </a:rPr>
            <a:t>∗</a:t>
          </a:r>
          <a:endParaRPr lang="en-US" sz="1600" smtClean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0.14167</cdr:x>
      <cdr:y>0.83468</cdr:y>
    </cdr:from>
    <cdr:to>
      <cdr:x>0.25653</cdr:x>
      <cdr:y>0.88674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295400" y="4934051"/>
          <a:ext cx="1050288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pPr>
            <a:spcAft>
              <a:spcPts val="600"/>
            </a:spcAft>
          </a:pPr>
          <a:r>
            <a:rPr lang="en-US" sz="1400" smtClean="0">
              <a:solidFill>
                <a:srgbClr val="FF0000"/>
              </a:solidFill>
            </a:rPr>
            <a:t>exit autarky</a:t>
          </a:r>
        </a:p>
      </cdr:txBody>
    </cdr:sp>
  </cdr:relSizeAnchor>
  <cdr:relSizeAnchor xmlns:cdr="http://schemas.openxmlformats.org/drawingml/2006/chartDrawing">
    <cdr:from>
      <cdr:x>0.2743</cdr:x>
      <cdr:y>0.83242</cdr:y>
    </cdr:from>
    <cdr:to>
      <cdr:x>0.37163</cdr:x>
      <cdr:y>0.88449</cdr:y>
    </cdr:to>
    <cdr:sp macro="" textlink="">
      <cdr:nvSpPr>
        <cdr:cNvPr id="18" name="TextBox 1"/>
        <cdr:cNvSpPr txBox="1"/>
      </cdr:nvSpPr>
      <cdr:spPr>
        <a:xfrm xmlns:a="http://schemas.openxmlformats.org/drawingml/2006/main">
          <a:off x="2508214" y="4920734"/>
          <a:ext cx="889987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spcAft>
              <a:spcPts val="600"/>
            </a:spcAft>
          </a:pPr>
          <a:r>
            <a:rPr lang="en-US" sz="1400" smtClean="0">
              <a:solidFill>
                <a:srgbClr val="0000FF"/>
              </a:solidFill>
            </a:rPr>
            <a:t>exit trade</a:t>
          </a:r>
        </a:p>
      </cdr:txBody>
    </cdr:sp>
  </cdr:relSizeAnchor>
  <cdr:relSizeAnchor xmlns:cdr="http://schemas.openxmlformats.org/drawingml/2006/chartDrawing">
    <cdr:from>
      <cdr:x>0.4629</cdr:x>
      <cdr:y>0.83242</cdr:y>
    </cdr:from>
    <cdr:to>
      <cdr:x>0.60142</cdr:x>
      <cdr:y>0.88449</cdr:y>
    </cdr:to>
    <cdr:sp macro="" textlink="">
      <cdr:nvSpPr>
        <cdr:cNvPr id="19" name="TextBox 1"/>
        <cdr:cNvSpPr txBox="1"/>
      </cdr:nvSpPr>
      <cdr:spPr>
        <a:xfrm xmlns:a="http://schemas.openxmlformats.org/drawingml/2006/main">
          <a:off x="4232723" y="4920734"/>
          <a:ext cx="1266693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spcAft>
              <a:spcPts val="600"/>
            </a:spcAft>
          </a:pPr>
          <a:r>
            <a:rPr lang="en-US" sz="1400" smtClean="0">
              <a:solidFill>
                <a:srgbClr val="0000FF"/>
              </a:solidFill>
            </a:rPr>
            <a:t>domestic firms</a:t>
          </a:r>
        </a:p>
      </cdr:txBody>
    </cdr:sp>
  </cdr:relSizeAnchor>
  <cdr:relSizeAnchor xmlns:cdr="http://schemas.openxmlformats.org/drawingml/2006/chartDrawing">
    <cdr:from>
      <cdr:x>0.71667</cdr:x>
      <cdr:y>0.83205</cdr:y>
    </cdr:from>
    <cdr:to>
      <cdr:x>0.8587</cdr:x>
      <cdr:y>0.88411</cdr:y>
    </cdr:to>
    <cdr:sp macro="" textlink="">
      <cdr:nvSpPr>
        <cdr:cNvPr id="20" name="TextBox 1"/>
        <cdr:cNvSpPr txBox="1"/>
      </cdr:nvSpPr>
      <cdr:spPr>
        <a:xfrm xmlns:a="http://schemas.openxmlformats.org/drawingml/2006/main">
          <a:off x="6553200" y="4918515"/>
          <a:ext cx="1298753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spcAft>
              <a:spcPts val="600"/>
            </a:spcAft>
          </a:pPr>
          <a:r>
            <a:rPr lang="en-US" sz="1400" smtClean="0">
              <a:solidFill>
                <a:srgbClr val="3366FF"/>
              </a:solidFill>
            </a:rPr>
            <a:t>exporting firms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0.025</cdr:x>
      <cdr:y>0.08054</cdr:y>
    </cdr:from>
    <cdr:to>
      <cdr:x>0.08125</cdr:x>
      <cdr:y>0.17082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8600" y="317546"/>
          <a:ext cx="514350" cy="3559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/>
            <a:t>a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0.02292</cdr:x>
      <cdr:y>0.01736</cdr:y>
    </cdr:from>
    <cdr:to>
      <cdr:x>0.07917</cdr:x>
      <cdr:y>0.18889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4790" y="29764"/>
          <a:ext cx="257175" cy="2940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/>
            <a:t>b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0.4625</cdr:x>
      <cdr:y>0.03928</cdr:y>
    </cdr:from>
    <cdr:to>
      <cdr:x>0.46354</cdr:x>
      <cdr:y>0.89362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2114550" y="114300"/>
          <a:ext cx="4763" cy="2486025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006600"/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0.075</cdr:x>
      <cdr:y>0.67758</cdr:y>
    </cdr:from>
    <cdr:to>
      <cdr:x>0.96354</cdr:x>
      <cdr:y>0.68085</cdr:y>
    </cdr:to>
    <cdr:cxnSp macro="">
      <cdr:nvCxnSpPr>
        <cdr:cNvPr id="4" name="Straight Connector 3"/>
        <cdr:cNvCxnSpPr/>
      </cdr:nvCxnSpPr>
      <cdr:spPr>
        <a:xfrm xmlns:a="http://schemas.openxmlformats.org/drawingml/2006/main" flipH="1">
          <a:off x="342901" y="1971675"/>
          <a:ext cx="4062412" cy="9525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006600"/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0.45833</cdr:x>
      <cdr:y>0.0461</cdr:y>
    </cdr:from>
    <cdr:to>
      <cdr:x>0.57604</cdr:x>
      <cdr:y>0.13622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4191000" y="272534"/>
          <a:ext cx="1076340" cy="5327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6600"/>
              </a:solidFill>
            </a:rPr>
            <a:t>av.</a:t>
          </a:r>
          <a:r>
            <a:rPr lang="en-US" sz="1400" baseline="0">
              <a:solidFill>
                <a:srgbClr val="006600"/>
              </a:solidFill>
            </a:rPr>
            <a:t> 35%</a:t>
          </a:r>
          <a:endParaRPr lang="en-US" sz="1400">
            <a:solidFill>
              <a:srgbClr val="006600"/>
            </a:solidFill>
          </a:endParaRPr>
        </a:p>
      </cdr:txBody>
    </cdr:sp>
  </cdr:relSizeAnchor>
  <cdr:relSizeAnchor xmlns:cdr="http://schemas.openxmlformats.org/drawingml/2006/chartDrawing">
    <cdr:from>
      <cdr:x>0.06667</cdr:x>
      <cdr:y>0.60039</cdr:y>
    </cdr:from>
    <cdr:to>
      <cdr:x>0.15452</cdr:x>
      <cdr:y>0.72532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609600" y="3549134"/>
          <a:ext cx="803301" cy="7385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6600"/>
              </a:solidFill>
            </a:rPr>
            <a:t>av.</a:t>
          </a:r>
          <a:r>
            <a:rPr lang="en-US" sz="1400" baseline="0">
              <a:solidFill>
                <a:srgbClr val="006600"/>
              </a:solidFill>
            </a:rPr>
            <a:t> </a:t>
          </a:r>
        </a:p>
        <a:p xmlns:a="http://schemas.openxmlformats.org/drawingml/2006/main">
          <a:pPr algn="l"/>
          <a:r>
            <a:rPr lang="en-US" sz="1400" baseline="0">
              <a:solidFill>
                <a:srgbClr val="006600"/>
              </a:solidFill>
            </a:rPr>
            <a:t>20%</a:t>
          </a:r>
          <a:endParaRPr lang="en-US" sz="1400">
            <a:solidFill>
              <a:srgbClr val="006600"/>
            </a:solidFill>
          </a:endParaRPr>
        </a:p>
      </cdr:txBody>
    </cdr:sp>
  </cdr:relSizeAnchor>
  <cdr:relSizeAnchor xmlns:cdr="http://schemas.openxmlformats.org/drawingml/2006/chartDrawing">
    <cdr:from>
      <cdr:x>0.075</cdr:x>
      <cdr:y>0.03928</cdr:y>
    </cdr:from>
    <cdr:to>
      <cdr:x>0.96354</cdr:x>
      <cdr:y>0.89362</cdr:y>
    </cdr:to>
    <cdr:cxnSp macro="">
      <cdr:nvCxnSpPr>
        <cdr:cNvPr id="10" name="Straight Connector 9"/>
        <cdr:cNvCxnSpPr/>
      </cdr:nvCxnSpPr>
      <cdr:spPr>
        <a:xfrm xmlns:a="http://schemas.openxmlformats.org/drawingml/2006/main" flipH="1">
          <a:off x="342900" y="114300"/>
          <a:ext cx="4062414" cy="2486025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0000FF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0.36667</cdr:x>
      <cdr:y>0.74219</cdr:y>
    </cdr:from>
    <cdr:to>
      <cdr:x>0.48404</cdr:x>
      <cdr:y>0.86056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3352800" y="4387334"/>
          <a:ext cx="1073231" cy="6997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00FF"/>
              </a:solidFill>
            </a:rPr>
            <a:t>Fabr. </a:t>
          </a:r>
        </a:p>
        <a:p xmlns:a="http://schemas.openxmlformats.org/drawingml/2006/main">
          <a:pPr algn="l"/>
          <a:r>
            <a:rPr lang="en-US" sz="1400">
              <a:solidFill>
                <a:srgbClr val="0000FF"/>
              </a:solidFill>
            </a:rPr>
            <a:t>Metal</a:t>
          </a:r>
        </a:p>
      </cdr:txBody>
    </cdr:sp>
  </cdr:relSizeAnchor>
  <cdr:relSizeAnchor xmlns:cdr="http://schemas.openxmlformats.org/drawingml/2006/chartDrawing">
    <cdr:from>
      <cdr:x>0.2</cdr:x>
      <cdr:y>0.81953</cdr:y>
    </cdr:from>
    <cdr:to>
      <cdr:x>0.31736</cdr:x>
      <cdr:y>0.903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1828800" y="4844534"/>
          <a:ext cx="1073140" cy="4934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00FF"/>
              </a:solidFill>
            </a:rPr>
            <a:t>Printing</a:t>
          </a:r>
        </a:p>
      </cdr:txBody>
    </cdr:sp>
  </cdr:relSizeAnchor>
  <cdr:relSizeAnchor xmlns:cdr="http://schemas.openxmlformats.org/drawingml/2006/chartDrawing">
    <cdr:from>
      <cdr:x>0.76667</cdr:x>
      <cdr:y>0.61329</cdr:y>
    </cdr:from>
    <cdr:to>
      <cdr:x>0.91042</cdr:x>
      <cdr:y>0.68802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7010400" y="3625334"/>
          <a:ext cx="1314450" cy="4417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00FF"/>
              </a:solidFill>
            </a:rPr>
            <a:t>Machinery</a:t>
          </a:r>
        </a:p>
      </cdr:txBody>
    </cdr:sp>
  </cdr:relSizeAnchor>
  <cdr:relSizeAnchor xmlns:cdr="http://schemas.openxmlformats.org/drawingml/2006/chartDrawing">
    <cdr:from>
      <cdr:x>0.84167</cdr:x>
      <cdr:y>0.23946</cdr:y>
    </cdr:from>
    <cdr:to>
      <cdr:x>0.97535</cdr:x>
      <cdr:y>0.36002</cdr:y>
    </cdr:to>
    <cdr:sp macro="" textlink="">
      <cdr:nvSpPr>
        <cdr:cNvPr id="17" name="TextBox 1"/>
        <cdr:cNvSpPr txBox="1"/>
      </cdr:nvSpPr>
      <cdr:spPr>
        <a:xfrm xmlns:a="http://schemas.openxmlformats.org/drawingml/2006/main">
          <a:off x="7696200" y="1415534"/>
          <a:ext cx="1222370" cy="7126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00FF"/>
              </a:solidFill>
            </a:rPr>
            <a:t>Comp &amp; </a:t>
          </a:r>
        </a:p>
        <a:p xmlns:a="http://schemas.openxmlformats.org/drawingml/2006/main">
          <a:pPr algn="l"/>
          <a:r>
            <a:rPr lang="en-US" sz="1400">
              <a:solidFill>
                <a:srgbClr val="0000FF"/>
              </a:solidFill>
            </a:rPr>
            <a:t>Electronic </a:t>
          </a:r>
        </a:p>
      </cdr:txBody>
    </cdr:sp>
  </cdr:relSizeAnchor>
  <cdr:relSizeAnchor xmlns:cdr="http://schemas.openxmlformats.org/drawingml/2006/chartDrawing">
    <cdr:from>
      <cdr:x>0.83333</cdr:x>
      <cdr:y>0.41993</cdr:y>
    </cdr:from>
    <cdr:to>
      <cdr:x>0.93368</cdr:x>
      <cdr:y>0.50339</cdr:y>
    </cdr:to>
    <cdr:sp macro="" textlink="">
      <cdr:nvSpPr>
        <cdr:cNvPr id="18" name="TextBox 1"/>
        <cdr:cNvSpPr txBox="1"/>
      </cdr:nvSpPr>
      <cdr:spPr>
        <a:xfrm xmlns:a="http://schemas.openxmlformats.org/drawingml/2006/main">
          <a:off x="7620000" y="2482334"/>
          <a:ext cx="917600" cy="4933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00FF"/>
              </a:solidFill>
            </a:rPr>
            <a:t>El. Eq.</a:t>
          </a:r>
        </a:p>
      </cdr:txBody>
    </cdr:sp>
  </cdr:relSizeAnchor>
  <cdr:relSizeAnchor xmlns:cdr="http://schemas.openxmlformats.org/drawingml/2006/chartDrawing">
    <cdr:from>
      <cdr:x>0.19167</cdr:x>
      <cdr:y>0.57461</cdr:y>
    </cdr:from>
    <cdr:to>
      <cdr:x>0.36598</cdr:x>
      <cdr:y>0.65809</cdr:y>
    </cdr:to>
    <cdr:sp macro="" textlink="">
      <cdr:nvSpPr>
        <cdr:cNvPr id="19" name="TextBox 1"/>
        <cdr:cNvSpPr txBox="1"/>
      </cdr:nvSpPr>
      <cdr:spPr>
        <a:xfrm xmlns:a="http://schemas.openxmlformats.org/drawingml/2006/main">
          <a:off x="1752600" y="3396734"/>
          <a:ext cx="1593891" cy="4934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00FF"/>
              </a:solidFill>
            </a:rPr>
            <a:t>Apparel Man.</a:t>
          </a:r>
        </a:p>
      </cdr:txBody>
    </cdr:sp>
  </cdr:relSizeAnchor>
  <cdr:relSizeAnchor xmlns:cdr="http://schemas.openxmlformats.org/drawingml/2006/chartDrawing">
    <cdr:from>
      <cdr:x>0.07292</cdr:x>
      <cdr:y>0.04255</cdr:y>
    </cdr:from>
    <cdr:to>
      <cdr:x>0.12917</cdr:x>
      <cdr:y>0.13421</cdr:y>
    </cdr:to>
    <cdr:sp macro="" textlink="">
      <cdr:nvSpPr>
        <cdr:cNvPr id="20" name="TextBox 19"/>
        <cdr:cNvSpPr txBox="1"/>
      </cdr:nvSpPr>
      <cdr:spPr>
        <a:xfrm xmlns:a="http://schemas.openxmlformats.org/drawingml/2006/main">
          <a:off x="333375" y="123825"/>
          <a:ext cx="257175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/>
            <a:t>a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0.55729</cdr:x>
      <cdr:y>0.04092</cdr:y>
    </cdr:from>
    <cdr:to>
      <cdr:x>0.55833</cdr:x>
      <cdr:y>0.89525</cdr:y>
    </cdr:to>
    <cdr:cxnSp macro="">
      <cdr:nvCxnSpPr>
        <cdr:cNvPr id="2" name="Straight Connector 1"/>
        <cdr:cNvCxnSpPr/>
      </cdr:nvCxnSpPr>
      <cdr:spPr>
        <a:xfrm xmlns:a="http://schemas.openxmlformats.org/drawingml/2006/main" flipH="1">
          <a:off x="2547938" y="119063"/>
          <a:ext cx="4763" cy="2486025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006600"/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0.075</cdr:x>
      <cdr:y>0.79378</cdr:y>
    </cdr:from>
    <cdr:to>
      <cdr:x>0.96458</cdr:x>
      <cdr:y>0.79542</cdr:y>
    </cdr:to>
    <cdr:cxnSp macro="">
      <cdr:nvCxnSpPr>
        <cdr:cNvPr id="3" name="Straight Connector 2"/>
        <cdr:cNvCxnSpPr/>
      </cdr:nvCxnSpPr>
      <cdr:spPr>
        <a:xfrm xmlns:a="http://schemas.openxmlformats.org/drawingml/2006/main" flipH="1" flipV="1">
          <a:off x="342901" y="2309812"/>
          <a:ext cx="4067174" cy="4763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006600"/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0.55833</cdr:x>
      <cdr:y>0.0461</cdr:y>
    </cdr:from>
    <cdr:to>
      <cdr:x>0.67604</cdr:x>
      <cdr:y>0.13622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105400" y="272534"/>
          <a:ext cx="1076341" cy="5327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6600"/>
              </a:solidFill>
            </a:rPr>
            <a:t>av.</a:t>
          </a:r>
          <a:r>
            <a:rPr lang="en-US" sz="1400" baseline="0">
              <a:solidFill>
                <a:srgbClr val="006600"/>
              </a:solidFill>
            </a:rPr>
            <a:t> 19%</a:t>
          </a:r>
          <a:endParaRPr lang="en-US" sz="1400">
            <a:solidFill>
              <a:srgbClr val="006600"/>
            </a:solidFill>
          </a:endParaRPr>
        </a:p>
      </cdr:txBody>
    </cdr:sp>
  </cdr:relSizeAnchor>
  <cdr:relSizeAnchor xmlns:cdr="http://schemas.openxmlformats.org/drawingml/2006/chartDrawing">
    <cdr:from>
      <cdr:x>0.075</cdr:x>
      <cdr:y>0.70352</cdr:y>
    </cdr:from>
    <cdr:to>
      <cdr:x>0.16285</cdr:x>
      <cdr:y>0.82845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85800" y="4158734"/>
          <a:ext cx="803300" cy="7385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6600"/>
              </a:solidFill>
            </a:rPr>
            <a:t>av.</a:t>
          </a:r>
          <a:r>
            <a:rPr lang="en-US" sz="1400" baseline="0">
              <a:solidFill>
                <a:srgbClr val="006600"/>
              </a:solidFill>
            </a:rPr>
            <a:t> </a:t>
          </a:r>
        </a:p>
        <a:p xmlns:a="http://schemas.openxmlformats.org/drawingml/2006/main">
          <a:pPr algn="l"/>
          <a:r>
            <a:rPr lang="en-US" sz="1400" baseline="0">
              <a:solidFill>
                <a:srgbClr val="006600"/>
              </a:solidFill>
            </a:rPr>
            <a:t>4%</a:t>
          </a:r>
          <a:endParaRPr lang="en-US" sz="1400">
            <a:solidFill>
              <a:srgbClr val="006600"/>
            </a:solidFill>
          </a:endParaRPr>
        </a:p>
      </cdr:txBody>
    </cdr:sp>
  </cdr:relSizeAnchor>
  <cdr:relSizeAnchor xmlns:cdr="http://schemas.openxmlformats.org/drawingml/2006/chartDrawing">
    <cdr:from>
      <cdr:x>0.075</cdr:x>
      <cdr:y>0.03928</cdr:y>
    </cdr:from>
    <cdr:to>
      <cdr:x>0.96354</cdr:x>
      <cdr:y>0.89362</cdr:y>
    </cdr:to>
    <cdr:cxnSp macro="">
      <cdr:nvCxnSpPr>
        <cdr:cNvPr id="9" name="Straight Connector 8"/>
        <cdr:cNvCxnSpPr/>
      </cdr:nvCxnSpPr>
      <cdr:spPr>
        <a:xfrm xmlns:a="http://schemas.openxmlformats.org/drawingml/2006/main" flipH="1">
          <a:off x="342900" y="114300"/>
          <a:ext cx="4062413" cy="2486025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0000FF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0.53333</cdr:x>
      <cdr:y>0.79375</cdr:y>
    </cdr:from>
    <cdr:to>
      <cdr:x>0.6507</cdr:x>
      <cdr:y>0.91213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4876800" y="4692134"/>
          <a:ext cx="1073231" cy="6997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00FF"/>
              </a:solidFill>
            </a:rPr>
            <a:t>Fabr. </a:t>
          </a:r>
        </a:p>
        <a:p xmlns:a="http://schemas.openxmlformats.org/drawingml/2006/main">
          <a:pPr algn="l"/>
          <a:r>
            <a:rPr lang="en-US" sz="1400">
              <a:solidFill>
                <a:srgbClr val="0000FF"/>
              </a:solidFill>
            </a:rPr>
            <a:t>Metal</a:t>
          </a:r>
        </a:p>
      </cdr:txBody>
    </cdr:sp>
  </cdr:relSizeAnchor>
  <cdr:relSizeAnchor xmlns:cdr="http://schemas.openxmlformats.org/drawingml/2006/chartDrawing">
    <cdr:from>
      <cdr:x>0.32882</cdr:x>
      <cdr:y>0.81953</cdr:y>
    </cdr:from>
    <cdr:to>
      <cdr:x>0.44618</cdr:x>
      <cdr:y>0.90301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3006730" y="4844534"/>
          <a:ext cx="1073140" cy="4934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00FF"/>
              </a:solidFill>
            </a:rPr>
            <a:t>Printing</a:t>
          </a:r>
        </a:p>
      </cdr:txBody>
    </cdr:sp>
  </cdr:relSizeAnchor>
  <cdr:relSizeAnchor xmlns:cdr="http://schemas.openxmlformats.org/drawingml/2006/chartDrawing">
    <cdr:from>
      <cdr:x>0.88378</cdr:x>
      <cdr:y>0.81953</cdr:y>
    </cdr:from>
    <cdr:to>
      <cdr:x>0.99871</cdr:x>
      <cdr:y>0.89426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8081243" y="4844534"/>
          <a:ext cx="1050920" cy="4417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00FF"/>
              </a:solidFill>
            </a:rPr>
            <a:t>Mach.</a:t>
          </a:r>
        </a:p>
      </cdr:txBody>
    </cdr:sp>
  </cdr:relSizeAnchor>
  <cdr:relSizeAnchor xmlns:cdr="http://schemas.openxmlformats.org/drawingml/2006/chartDrawing">
    <cdr:from>
      <cdr:x>0.80833</cdr:x>
      <cdr:y>0.65196</cdr:y>
    </cdr:from>
    <cdr:to>
      <cdr:x>0.95486</cdr:x>
      <cdr:y>0.77252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7391400" y="3853934"/>
          <a:ext cx="1339870" cy="7126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00FF"/>
              </a:solidFill>
            </a:rPr>
            <a:t>Comp &amp; </a:t>
          </a:r>
        </a:p>
        <a:p xmlns:a="http://schemas.openxmlformats.org/drawingml/2006/main">
          <a:pPr algn="l"/>
          <a:r>
            <a:rPr lang="en-US" sz="1400">
              <a:solidFill>
                <a:srgbClr val="0000FF"/>
              </a:solidFill>
            </a:rPr>
            <a:t>Electronic </a:t>
          </a:r>
        </a:p>
      </cdr:txBody>
    </cdr:sp>
  </cdr:relSizeAnchor>
  <cdr:relSizeAnchor xmlns:cdr="http://schemas.openxmlformats.org/drawingml/2006/chartDrawing">
    <cdr:from>
      <cdr:x>0.13333</cdr:x>
      <cdr:y>0.61329</cdr:y>
    </cdr:from>
    <cdr:to>
      <cdr:x>0.30763</cdr:x>
      <cdr:y>0.69677</cdr:y>
    </cdr:to>
    <cdr:sp macro="" textlink="">
      <cdr:nvSpPr>
        <cdr:cNvPr id="17" name="TextBox 1"/>
        <cdr:cNvSpPr txBox="1"/>
      </cdr:nvSpPr>
      <cdr:spPr>
        <a:xfrm xmlns:a="http://schemas.openxmlformats.org/drawingml/2006/main">
          <a:off x="1219200" y="3625334"/>
          <a:ext cx="1593800" cy="4934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00FF"/>
              </a:solidFill>
            </a:rPr>
            <a:t>Apparel Man.</a:t>
          </a:r>
        </a:p>
      </cdr:txBody>
    </cdr:sp>
  </cdr:relSizeAnchor>
  <cdr:relSizeAnchor xmlns:cdr="http://schemas.openxmlformats.org/drawingml/2006/chartDrawing">
    <cdr:from>
      <cdr:x>0.07569</cdr:x>
      <cdr:y>0.04364</cdr:y>
    </cdr:from>
    <cdr:to>
      <cdr:x>0.13194</cdr:x>
      <cdr:y>0.1353</cdr:y>
    </cdr:to>
    <cdr:sp macro="" textlink="">
      <cdr:nvSpPr>
        <cdr:cNvPr id="18" name="TextBox 1"/>
        <cdr:cNvSpPr txBox="1"/>
      </cdr:nvSpPr>
      <cdr:spPr>
        <a:xfrm xmlns:a="http://schemas.openxmlformats.org/drawingml/2006/main">
          <a:off x="346075" y="127000"/>
          <a:ext cx="257175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/>
            <a:t>b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0.02366</cdr:x>
      <cdr:y>0.08689</cdr:y>
    </cdr:from>
    <cdr:to>
      <cdr:x>0.07991</cdr:x>
      <cdr:y>0.17717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7204" y="337689"/>
          <a:ext cx="516330" cy="3508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/>
            <a:t>a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0.02292</cdr:x>
      <cdr:y>0.01736</cdr:y>
    </cdr:from>
    <cdr:to>
      <cdr:x>0.07917</cdr:x>
      <cdr:y>0.18889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4790" y="29764"/>
          <a:ext cx="257175" cy="2940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/>
            <a:t>b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0.08123</cdr:x>
      <cdr:y>0.38964</cdr:y>
    </cdr:from>
    <cdr:to>
      <cdr:x>0.3428</cdr:x>
      <cdr:y>0.9108</cdr:y>
    </cdr:to>
    <cdr:sp macro="" textlink="">
      <cdr:nvSpPr>
        <cdr:cNvPr id="12" name="Freeform 11"/>
        <cdr:cNvSpPr/>
      </cdr:nvSpPr>
      <cdr:spPr>
        <a:xfrm xmlns:a="http://schemas.openxmlformats.org/drawingml/2006/main">
          <a:off x="742766" y="2303300"/>
          <a:ext cx="2391796" cy="3080751"/>
        </a:xfrm>
        <a:custGeom xmlns:a="http://schemas.openxmlformats.org/drawingml/2006/main">
          <a:avLst/>
          <a:gdLst>
            <a:gd name="connsiteX0" fmla="*/ 0 w 1138590"/>
            <a:gd name="connsiteY0" fmla="*/ 1453550 h 1464395"/>
            <a:gd name="connsiteX1" fmla="*/ 209550 w 1138590"/>
            <a:gd name="connsiteY1" fmla="*/ 1453550 h 1464395"/>
            <a:gd name="connsiteX2" fmla="*/ 538163 w 1138590"/>
            <a:gd name="connsiteY2" fmla="*/ 1453550 h 1464395"/>
            <a:gd name="connsiteX3" fmla="*/ 804863 w 1138590"/>
            <a:gd name="connsiteY3" fmla="*/ 1453550 h 1464395"/>
            <a:gd name="connsiteX4" fmla="*/ 995363 w 1138590"/>
            <a:gd name="connsiteY4" fmla="*/ 1448788 h 1464395"/>
            <a:gd name="connsiteX5" fmla="*/ 1085850 w 1138590"/>
            <a:gd name="connsiteY5" fmla="*/ 1453550 h 1464395"/>
            <a:gd name="connsiteX6" fmla="*/ 1114425 w 1138590"/>
            <a:gd name="connsiteY6" fmla="*/ 1453550 h 1464395"/>
            <a:gd name="connsiteX7" fmla="*/ 1128713 w 1138590"/>
            <a:gd name="connsiteY7" fmla="*/ 1453550 h 1464395"/>
            <a:gd name="connsiteX8" fmla="*/ 1133475 w 1138590"/>
            <a:gd name="connsiteY8" fmla="*/ 1448788 h 1464395"/>
            <a:gd name="connsiteX9" fmla="*/ 1133475 w 1138590"/>
            <a:gd name="connsiteY9" fmla="*/ 1258288 h 1464395"/>
            <a:gd name="connsiteX10" fmla="*/ 1138238 w 1138590"/>
            <a:gd name="connsiteY10" fmla="*/ 586775 h 1464395"/>
            <a:gd name="connsiteX11" fmla="*/ 1138238 w 1138590"/>
            <a:gd name="connsiteY11" fmla="*/ 220063 h 1464395"/>
            <a:gd name="connsiteX12" fmla="*/ 1138238 w 1138590"/>
            <a:gd name="connsiteY12" fmla="*/ 62900 h 1464395"/>
            <a:gd name="connsiteX13" fmla="*/ 1133475 w 1138590"/>
            <a:gd name="connsiteY13" fmla="*/ 5750 h 1464395"/>
            <a:gd name="connsiteX14" fmla="*/ 1119188 w 1138590"/>
            <a:gd name="connsiteY14" fmla="*/ 5750 h 1464395"/>
            <a:gd name="connsiteX15" fmla="*/ 1104900 w 1138590"/>
            <a:gd name="connsiteY15" fmla="*/ 39088 h 1464395"/>
            <a:gd name="connsiteX16" fmla="*/ 1033463 w 1138590"/>
            <a:gd name="connsiteY16" fmla="*/ 143863 h 1464395"/>
            <a:gd name="connsiteX17" fmla="*/ 966788 w 1138590"/>
            <a:gd name="connsiteY17" fmla="*/ 258163 h 1464395"/>
            <a:gd name="connsiteX18" fmla="*/ 866775 w 1138590"/>
            <a:gd name="connsiteY18" fmla="*/ 420088 h 1464395"/>
            <a:gd name="connsiteX19" fmla="*/ 800100 w 1138590"/>
            <a:gd name="connsiteY19" fmla="*/ 524863 h 1464395"/>
            <a:gd name="connsiteX20" fmla="*/ 728663 w 1138590"/>
            <a:gd name="connsiteY20" fmla="*/ 643925 h 1464395"/>
            <a:gd name="connsiteX21" fmla="*/ 642938 w 1138590"/>
            <a:gd name="connsiteY21" fmla="*/ 782038 h 1464395"/>
            <a:gd name="connsiteX22" fmla="*/ 566738 w 1138590"/>
            <a:gd name="connsiteY22" fmla="*/ 905863 h 1464395"/>
            <a:gd name="connsiteX23" fmla="*/ 476250 w 1138590"/>
            <a:gd name="connsiteY23" fmla="*/ 1029688 h 1464395"/>
            <a:gd name="connsiteX24" fmla="*/ 409575 w 1138590"/>
            <a:gd name="connsiteY24" fmla="*/ 1129700 h 1464395"/>
            <a:gd name="connsiteX25" fmla="*/ 333375 w 1138590"/>
            <a:gd name="connsiteY25" fmla="*/ 1220188 h 1464395"/>
            <a:gd name="connsiteX26" fmla="*/ 261938 w 1138590"/>
            <a:gd name="connsiteY26" fmla="*/ 1296388 h 1464395"/>
            <a:gd name="connsiteX27" fmla="*/ 190500 w 1138590"/>
            <a:gd name="connsiteY27" fmla="*/ 1363063 h 1464395"/>
            <a:gd name="connsiteX28" fmla="*/ 114300 w 1138590"/>
            <a:gd name="connsiteY28" fmla="*/ 1415450 h 1464395"/>
            <a:gd name="connsiteX29" fmla="*/ 0 w 1138590"/>
            <a:gd name="connsiteY29" fmla="*/ 1453550 h 146439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  <a:cxn ang="0">
              <a:pos x="connsiteX11" y="connsiteY11"/>
            </a:cxn>
            <a:cxn ang="0">
              <a:pos x="connsiteX12" y="connsiteY12"/>
            </a:cxn>
            <a:cxn ang="0">
              <a:pos x="connsiteX13" y="connsiteY13"/>
            </a:cxn>
            <a:cxn ang="0">
              <a:pos x="connsiteX14" y="connsiteY14"/>
            </a:cxn>
            <a:cxn ang="0">
              <a:pos x="connsiteX15" y="connsiteY15"/>
            </a:cxn>
            <a:cxn ang="0">
              <a:pos x="connsiteX16" y="connsiteY16"/>
            </a:cxn>
            <a:cxn ang="0">
              <a:pos x="connsiteX17" y="connsiteY17"/>
            </a:cxn>
            <a:cxn ang="0">
              <a:pos x="connsiteX18" y="connsiteY18"/>
            </a:cxn>
            <a:cxn ang="0">
              <a:pos x="connsiteX19" y="connsiteY19"/>
            </a:cxn>
            <a:cxn ang="0">
              <a:pos x="connsiteX20" y="connsiteY20"/>
            </a:cxn>
            <a:cxn ang="0">
              <a:pos x="connsiteX21" y="connsiteY21"/>
            </a:cxn>
            <a:cxn ang="0">
              <a:pos x="connsiteX22" y="connsiteY22"/>
            </a:cxn>
            <a:cxn ang="0">
              <a:pos x="connsiteX23" y="connsiteY23"/>
            </a:cxn>
            <a:cxn ang="0">
              <a:pos x="connsiteX24" y="connsiteY24"/>
            </a:cxn>
            <a:cxn ang="0">
              <a:pos x="connsiteX25" y="connsiteY25"/>
            </a:cxn>
            <a:cxn ang="0">
              <a:pos x="connsiteX26" y="connsiteY26"/>
            </a:cxn>
            <a:cxn ang="0">
              <a:pos x="connsiteX27" y="connsiteY27"/>
            </a:cxn>
            <a:cxn ang="0">
              <a:pos x="connsiteX28" y="connsiteY28"/>
            </a:cxn>
            <a:cxn ang="0">
              <a:pos x="connsiteX29" y="connsiteY29"/>
            </a:cxn>
          </a:cxnLst>
          <a:rect l="l" t="t" r="r" b="b"/>
          <a:pathLst>
            <a:path w="1138590" h="1464395">
              <a:moveTo>
                <a:pt x="0" y="1453550"/>
              </a:moveTo>
              <a:lnTo>
                <a:pt x="209550" y="1453550"/>
              </a:lnTo>
              <a:lnTo>
                <a:pt x="538163" y="1453550"/>
              </a:lnTo>
              <a:lnTo>
                <a:pt x="804863" y="1453550"/>
              </a:lnTo>
              <a:cubicBezTo>
                <a:pt x="881063" y="1452756"/>
                <a:pt x="948532" y="1448788"/>
                <a:pt x="995363" y="1448788"/>
              </a:cubicBezTo>
              <a:cubicBezTo>
                <a:pt x="1042194" y="1448788"/>
                <a:pt x="1066006" y="1452756"/>
                <a:pt x="1085850" y="1453550"/>
              </a:cubicBezTo>
              <a:cubicBezTo>
                <a:pt x="1105694" y="1454344"/>
                <a:pt x="1114425" y="1453550"/>
                <a:pt x="1114425" y="1453550"/>
              </a:cubicBezTo>
              <a:cubicBezTo>
                <a:pt x="1121569" y="1453550"/>
                <a:pt x="1125538" y="1454344"/>
                <a:pt x="1128713" y="1453550"/>
              </a:cubicBezTo>
              <a:cubicBezTo>
                <a:pt x="1131888" y="1452756"/>
                <a:pt x="1132681" y="1481332"/>
                <a:pt x="1133475" y="1448788"/>
              </a:cubicBezTo>
              <a:cubicBezTo>
                <a:pt x="1134269" y="1416244"/>
                <a:pt x="1132681" y="1401957"/>
                <a:pt x="1133475" y="1258288"/>
              </a:cubicBezTo>
              <a:cubicBezTo>
                <a:pt x="1134269" y="1114619"/>
                <a:pt x="1137444" y="759812"/>
                <a:pt x="1138238" y="586775"/>
              </a:cubicBezTo>
              <a:cubicBezTo>
                <a:pt x="1139032" y="413738"/>
                <a:pt x="1138238" y="220063"/>
                <a:pt x="1138238" y="220063"/>
              </a:cubicBezTo>
              <a:cubicBezTo>
                <a:pt x="1138238" y="132751"/>
                <a:pt x="1139032" y="98619"/>
                <a:pt x="1138238" y="62900"/>
              </a:cubicBezTo>
              <a:cubicBezTo>
                <a:pt x="1137444" y="27181"/>
                <a:pt x="1136650" y="15275"/>
                <a:pt x="1133475" y="5750"/>
              </a:cubicBezTo>
              <a:cubicBezTo>
                <a:pt x="1130300" y="-3775"/>
                <a:pt x="1123951" y="194"/>
                <a:pt x="1119188" y="5750"/>
              </a:cubicBezTo>
              <a:cubicBezTo>
                <a:pt x="1114426" y="11306"/>
                <a:pt x="1119187" y="16069"/>
                <a:pt x="1104900" y="39088"/>
              </a:cubicBezTo>
              <a:cubicBezTo>
                <a:pt x="1090613" y="62107"/>
                <a:pt x="1056482" y="107351"/>
                <a:pt x="1033463" y="143863"/>
              </a:cubicBezTo>
              <a:cubicBezTo>
                <a:pt x="1010444" y="180375"/>
                <a:pt x="994569" y="212126"/>
                <a:pt x="966788" y="258163"/>
              </a:cubicBezTo>
              <a:cubicBezTo>
                <a:pt x="939007" y="304200"/>
                <a:pt x="894556" y="375638"/>
                <a:pt x="866775" y="420088"/>
              </a:cubicBezTo>
              <a:cubicBezTo>
                <a:pt x="838994" y="464538"/>
                <a:pt x="823119" y="487557"/>
                <a:pt x="800100" y="524863"/>
              </a:cubicBezTo>
              <a:cubicBezTo>
                <a:pt x="777081" y="562169"/>
                <a:pt x="754857" y="601062"/>
                <a:pt x="728663" y="643925"/>
              </a:cubicBezTo>
              <a:cubicBezTo>
                <a:pt x="702469" y="686787"/>
                <a:pt x="642938" y="782038"/>
                <a:pt x="642938" y="782038"/>
              </a:cubicBezTo>
              <a:cubicBezTo>
                <a:pt x="615951" y="825694"/>
                <a:pt x="594519" y="864588"/>
                <a:pt x="566738" y="905863"/>
              </a:cubicBezTo>
              <a:cubicBezTo>
                <a:pt x="538957" y="947138"/>
                <a:pt x="502444" y="992382"/>
                <a:pt x="476250" y="1029688"/>
              </a:cubicBezTo>
              <a:cubicBezTo>
                <a:pt x="450056" y="1066994"/>
                <a:pt x="433387" y="1097950"/>
                <a:pt x="409575" y="1129700"/>
              </a:cubicBezTo>
              <a:cubicBezTo>
                <a:pt x="385763" y="1161450"/>
                <a:pt x="357981" y="1192407"/>
                <a:pt x="333375" y="1220188"/>
              </a:cubicBezTo>
              <a:cubicBezTo>
                <a:pt x="308769" y="1247969"/>
                <a:pt x="285750" y="1272576"/>
                <a:pt x="261938" y="1296388"/>
              </a:cubicBezTo>
              <a:cubicBezTo>
                <a:pt x="238126" y="1320200"/>
                <a:pt x="215106" y="1343219"/>
                <a:pt x="190500" y="1363063"/>
              </a:cubicBezTo>
              <a:cubicBezTo>
                <a:pt x="165894" y="1382907"/>
                <a:pt x="140494" y="1402750"/>
                <a:pt x="114300" y="1415450"/>
              </a:cubicBezTo>
              <a:cubicBezTo>
                <a:pt x="88106" y="1428150"/>
                <a:pt x="60722" y="1433706"/>
                <a:pt x="0" y="1453550"/>
              </a:cubicBezTo>
              <a:close/>
            </a:path>
          </a:pathLst>
        </a:custGeom>
        <a:solidFill xmlns:a="http://schemas.openxmlformats.org/drawingml/2006/main">
          <a:srgbClr val="FF9933">
            <a:alpha val="50196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nl-NL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0.08299</cdr:x>
      <cdr:y>0.24746</cdr:y>
    </cdr:from>
    <cdr:to>
      <cdr:x>0.40481</cdr:x>
      <cdr:y>0.90508</cdr:y>
    </cdr:to>
    <cdr:sp macro="" textlink="">
      <cdr:nvSpPr>
        <cdr:cNvPr id="557062" name="Freeform 2"/>
        <cdr:cNvSpPr>
          <a:spLocks xmlns:a="http://schemas.openxmlformats.org/drawingml/2006/main"/>
        </cdr:cNvSpPr>
      </cdr:nvSpPr>
      <cdr:spPr bwMode="auto">
        <a:xfrm xmlns:a="http://schemas.openxmlformats.org/drawingml/2006/main">
          <a:off x="361267" y="695325"/>
          <a:ext cx="1400858" cy="1847850"/>
        </a:xfrm>
        <a:custGeom xmlns:a="http://schemas.openxmlformats.org/drawingml/2006/main">
          <a:avLst/>
          <a:gdLst>
            <a:gd name="T0" fmla="*/ 0 w 1431410"/>
            <a:gd name="T1" fmla="*/ 1846857 h 1860464"/>
            <a:gd name="T2" fmla="*/ 204107 w 1431410"/>
            <a:gd name="T3" fmla="*/ 1846857 h 1860464"/>
            <a:gd name="T4" fmla="*/ 755196 w 1431410"/>
            <a:gd name="T5" fmla="*/ 1853660 h 1860464"/>
            <a:gd name="T6" fmla="*/ 1204232 w 1431410"/>
            <a:gd name="T7" fmla="*/ 1846857 h 1860464"/>
            <a:gd name="T8" fmla="*/ 1347107 w 1431410"/>
            <a:gd name="T9" fmla="*/ 1853660 h 1860464"/>
            <a:gd name="T10" fmla="*/ 1394732 w 1431410"/>
            <a:gd name="T11" fmla="*/ 1860464 h 1860464"/>
            <a:gd name="T12" fmla="*/ 1421946 w 1431410"/>
            <a:gd name="T13" fmla="*/ 1853660 h 1860464"/>
            <a:gd name="T14" fmla="*/ 1421946 w 1431410"/>
            <a:gd name="T15" fmla="*/ 1840053 h 1860464"/>
            <a:gd name="T16" fmla="*/ 1421946 w 1431410"/>
            <a:gd name="T17" fmla="*/ 1690374 h 1860464"/>
            <a:gd name="T18" fmla="*/ 1428750 w 1431410"/>
            <a:gd name="T19" fmla="*/ 1322982 h 1860464"/>
            <a:gd name="T20" fmla="*/ 1428750 w 1431410"/>
            <a:gd name="T21" fmla="*/ 683446 h 1860464"/>
            <a:gd name="T22" fmla="*/ 1428750 w 1431410"/>
            <a:gd name="T23" fmla="*/ 309249 h 1860464"/>
            <a:gd name="T24" fmla="*/ 1428750 w 1431410"/>
            <a:gd name="T25" fmla="*/ 50714 h 1860464"/>
            <a:gd name="T26" fmla="*/ 1421946 w 1431410"/>
            <a:gd name="T27" fmla="*/ 3089 h 1860464"/>
            <a:gd name="T28" fmla="*/ 1326696 w 1431410"/>
            <a:gd name="T29" fmla="*/ 98339 h 1860464"/>
            <a:gd name="T30" fmla="*/ 1224642 w 1431410"/>
            <a:gd name="T31" fmla="*/ 220803 h 1860464"/>
            <a:gd name="T32" fmla="*/ 1027339 w 1431410"/>
            <a:gd name="T33" fmla="*/ 486142 h 1860464"/>
            <a:gd name="T34" fmla="*/ 857250 w 1431410"/>
            <a:gd name="T35" fmla="*/ 758285 h 1860464"/>
            <a:gd name="T36" fmla="*/ 659946 w 1431410"/>
            <a:gd name="T37" fmla="*/ 1057642 h 1860464"/>
            <a:gd name="T38" fmla="*/ 435428 w 1431410"/>
            <a:gd name="T39" fmla="*/ 1411428 h 1860464"/>
            <a:gd name="T40" fmla="*/ 231321 w 1431410"/>
            <a:gd name="T41" fmla="*/ 1683571 h 1860464"/>
            <a:gd name="T42" fmla="*/ 68035 w 1431410"/>
            <a:gd name="T43" fmla="*/ 1806035 h 1860464"/>
            <a:gd name="T44" fmla="*/ 0 w 1431410"/>
            <a:gd name="T45" fmla="*/ 1846857 h 1860464"/>
            <a:gd name="T46" fmla="*/ 0 60000 65536"/>
            <a:gd name="T47" fmla="*/ 0 60000 65536"/>
            <a:gd name="T48" fmla="*/ 0 60000 65536"/>
            <a:gd name="T49" fmla="*/ 0 60000 65536"/>
            <a:gd name="T50" fmla="*/ 0 60000 65536"/>
            <a:gd name="T51" fmla="*/ 0 60000 65536"/>
            <a:gd name="T52" fmla="*/ 0 60000 65536"/>
            <a:gd name="T53" fmla="*/ 0 60000 65536"/>
            <a:gd name="T54" fmla="*/ 0 60000 65536"/>
            <a:gd name="T55" fmla="*/ 0 60000 65536"/>
            <a:gd name="T56" fmla="*/ 0 60000 65536"/>
            <a:gd name="T57" fmla="*/ 0 60000 65536"/>
            <a:gd name="T58" fmla="*/ 0 60000 65536"/>
            <a:gd name="T59" fmla="*/ 0 60000 65536"/>
            <a:gd name="T60" fmla="*/ 0 60000 65536"/>
            <a:gd name="T61" fmla="*/ 0 60000 65536"/>
            <a:gd name="T62" fmla="*/ 0 60000 65536"/>
            <a:gd name="T63" fmla="*/ 0 60000 65536"/>
            <a:gd name="T64" fmla="*/ 0 60000 65536"/>
            <a:gd name="T65" fmla="*/ 0 60000 65536"/>
            <a:gd name="T66" fmla="*/ 0 60000 65536"/>
            <a:gd name="T67" fmla="*/ 0 60000 65536"/>
            <a:gd name="T68" fmla="*/ 0 60000 65536"/>
          </a:gdLst>
          <a:ahLst/>
          <a:cxnLst>
            <a:cxn ang="T46">
              <a:pos x="T0" y="T1"/>
            </a:cxn>
            <a:cxn ang="T47">
              <a:pos x="T2" y="T3"/>
            </a:cxn>
            <a:cxn ang="T48">
              <a:pos x="T4" y="T5"/>
            </a:cxn>
            <a:cxn ang="T49">
              <a:pos x="T6" y="T7"/>
            </a:cxn>
            <a:cxn ang="T50">
              <a:pos x="T8" y="T9"/>
            </a:cxn>
            <a:cxn ang="T51">
              <a:pos x="T10" y="T11"/>
            </a:cxn>
            <a:cxn ang="T52">
              <a:pos x="T12" y="T13"/>
            </a:cxn>
            <a:cxn ang="T53">
              <a:pos x="T14" y="T15"/>
            </a:cxn>
            <a:cxn ang="T54">
              <a:pos x="T16" y="T17"/>
            </a:cxn>
            <a:cxn ang="T55">
              <a:pos x="T18" y="T19"/>
            </a:cxn>
            <a:cxn ang="T56">
              <a:pos x="T20" y="T21"/>
            </a:cxn>
            <a:cxn ang="T57">
              <a:pos x="T22" y="T23"/>
            </a:cxn>
            <a:cxn ang="T58">
              <a:pos x="T24" y="T25"/>
            </a:cxn>
            <a:cxn ang="T59">
              <a:pos x="T26" y="T27"/>
            </a:cxn>
            <a:cxn ang="T60">
              <a:pos x="T28" y="T29"/>
            </a:cxn>
            <a:cxn ang="T61">
              <a:pos x="T30" y="T31"/>
            </a:cxn>
            <a:cxn ang="T62">
              <a:pos x="T32" y="T33"/>
            </a:cxn>
            <a:cxn ang="T63">
              <a:pos x="T34" y="T35"/>
            </a:cxn>
            <a:cxn ang="T64">
              <a:pos x="T36" y="T37"/>
            </a:cxn>
            <a:cxn ang="T65">
              <a:pos x="T38" y="T39"/>
            </a:cxn>
            <a:cxn ang="T66">
              <a:pos x="T40" y="T41"/>
            </a:cxn>
            <a:cxn ang="T67">
              <a:pos x="T42" y="T43"/>
            </a:cxn>
            <a:cxn ang="T68">
              <a:pos x="T44" y="T45"/>
            </a:cxn>
          </a:cxnLst>
          <a:rect l="0" t="0" r="r" b="b"/>
          <a:pathLst>
            <a:path w="1431410" h="1860464">
              <a:moveTo>
                <a:pt x="0" y="1846857"/>
              </a:moveTo>
              <a:cubicBezTo>
                <a:pt x="39120" y="1846290"/>
                <a:pt x="204107" y="1846857"/>
                <a:pt x="204107" y="1846857"/>
              </a:cubicBezTo>
              <a:lnTo>
                <a:pt x="755196" y="1853660"/>
              </a:lnTo>
              <a:cubicBezTo>
                <a:pt x="921883" y="1853660"/>
                <a:pt x="1105580" y="1846857"/>
                <a:pt x="1204232" y="1846857"/>
              </a:cubicBezTo>
              <a:cubicBezTo>
                <a:pt x="1302884" y="1846857"/>
                <a:pt x="1315357" y="1851392"/>
                <a:pt x="1347107" y="1853660"/>
              </a:cubicBezTo>
              <a:cubicBezTo>
                <a:pt x="1378857" y="1855928"/>
                <a:pt x="1382259" y="1860464"/>
                <a:pt x="1394732" y="1860464"/>
              </a:cubicBezTo>
              <a:cubicBezTo>
                <a:pt x="1407205" y="1860464"/>
                <a:pt x="1417410" y="1857062"/>
                <a:pt x="1421946" y="1853660"/>
              </a:cubicBezTo>
              <a:cubicBezTo>
                <a:pt x="1426482" y="1850258"/>
                <a:pt x="1421946" y="1840053"/>
                <a:pt x="1421946" y="1840053"/>
              </a:cubicBezTo>
              <a:cubicBezTo>
                <a:pt x="1421946" y="1812839"/>
                <a:pt x="1420812" y="1776552"/>
                <a:pt x="1421946" y="1690374"/>
              </a:cubicBezTo>
              <a:cubicBezTo>
                <a:pt x="1423080" y="1604195"/>
                <a:pt x="1427616" y="1490803"/>
                <a:pt x="1428750" y="1322982"/>
              </a:cubicBezTo>
              <a:cubicBezTo>
                <a:pt x="1429884" y="1155161"/>
                <a:pt x="1428750" y="683446"/>
                <a:pt x="1428750" y="683446"/>
              </a:cubicBezTo>
              <a:lnTo>
                <a:pt x="1428750" y="309249"/>
              </a:lnTo>
              <a:cubicBezTo>
                <a:pt x="1428750" y="203794"/>
                <a:pt x="1429884" y="101741"/>
                <a:pt x="1428750" y="50714"/>
              </a:cubicBezTo>
              <a:cubicBezTo>
                <a:pt x="1427616" y="-313"/>
                <a:pt x="1438955" y="-4849"/>
                <a:pt x="1421946" y="3089"/>
              </a:cubicBezTo>
              <a:cubicBezTo>
                <a:pt x="1404937" y="11026"/>
                <a:pt x="1359580" y="62053"/>
                <a:pt x="1326696" y="98339"/>
              </a:cubicBezTo>
              <a:cubicBezTo>
                <a:pt x="1293812" y="134625"/>
                <a:pt x="1274535" y="156169"/>
                <a:pt x="1224642" y="220803"/>
              </a:cubicBezTo>
              <a:cubicBezTo>
                <a:pt x="1174749" y="285437"/>
                <a:pt x="1088571" y="396562"/>
                <a:pt x="1027339" y="486142"/>
              </a:cubicBezTo>
              <a:cubicBezTo>
                <a:pt x="966107" y="575722"/>
                <a:pt x="918482" y="663035"/>
                <a:pt x="857250" y="758285"/>
              </a:cubicBezTo>
              <a:cubicBezTo>
                <a:pt x="796018" y="853535"/>
                <a:pt x="730250" y="948785"/>
                <a:pt x="659946" y="1057642"/>
              </a:cubicBezTo>
              <a:cubicBezTo>
                <a:pt x="589642" y="1166499"/>
                <a:pt x="506866" y="1307106"/>
                <a:pt x="435428" y="1411428"/>
              </a:cubicBezTo>
              <a:cubicBezTo>
                <a:pt x="363991" y="1515749"/>
                <a:pt x="292553" y="1617803"/>
                <a:pt x="231321" y="1683571"/>
              </a:cubicBezTo>
              <a:cubicBezTo>
                <a:pt x="170089" y="1749339"/>
                <a:pt x="108856" y="1779955"/>
                <a:pt x="68035" y="1806035"/>
              </a:cubicBezTo>
              <a:cubicBezTo>
                <a:pt x="27214" y="1832115"/>
                <a:pt x="6803" y="1836084"/>
                <a:pt x="0" y="1846857"/>
              </a:cubicBezTo>
              <a:close/>
            </a:path>
          </a:pathLst>
        </a:custGeom>
        <a:solidFill xmlns:a="http://schemas.openxmlformats.org/drawingml/2006/main">
          <a:srgbClr val="FF9933">
            <a:alpha val="20000"/>
          </a:srgbClr>
        </a:solidFill>
        <a:ln xmlns:a="http://schemas.openxmlformats.org/drawingml/2006/main">
          <a:noFill/>
        </a:ln>
        <a:extLst xmlns:a="http://schemas.openxmlformats.org/drawingml/2006/main"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/>
              <a:tailEnd/>
            </a14:hiddenLine>
          </a:ext>
        </a:extLst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3EFE0-D1A8-42E0-95B2-08127A4F5BE7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4B8BC-97E7-4626-8048-0BAC3A418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73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13	  HETEROGENEOUS FIRMS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304800" y="2695575"/>
            <a:ext cx="7618413" cy="3171825"/>
            <a:chOff x="528" y="1488"/>
            <a:chExt cx="4799" cy="1998"/>
          </a:xfrm>
        </p:grpSpPr>
        <p:sp>
          <p:nvSpPr>
            <p:cNvPr id="3" name="Line 39"/>
            <p:cNvSpPr>
              <a:spLocks noChangeShapeType="1"/>
            </p:cNvSpPr>
            <p:nvPr/>
          </p:nvSpPr>
          <p:spPr bwMode="auto">
            <a:xfrm>
              <a:off x="1200" y="1968"/>
              <a:ext cx="0" cy="10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" name="Line 3"/>
            <p:cNvSpPr>
              <a:spLocks noChangeShapeType="1"/>
            </p:cNvSpPr>
            <p:nvPr/>
          </p:nvSpPr>
          <p:spPr bwMode="auto">
            <a:xfrm>
              <a:off x="528" y="2016"/>
              <a:ext cx="3744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4272" y="1887"/>
              <a:ext cx="105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6600"/>
                  </a:solidFill>
                  <a:latin typeface="Times New Roman" pitchFamily="18" charset="0"/>
                </a:rPr>
                <a:t>Firm productivity</a:t>
              </a: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2400" y="1920"/>
              <a:ext cx="0" cy="192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2928" y="1920"/>
              <a:ext cx="0" cy="192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" name="Text Box 18"/>
            <p:cNvSpPr txBox="1">
              <a:spLocks noChangeArrowheads="1"/>
            </p:cNvSpPr>
            <p:nvPr/>
          </p:nvSpPr>
          <p:spPr bwMode="auto">
            <a:xfrm>
              <a:off x="528" y="1488"/>
              <a:ext cx="2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6600"/>
                  </a:solidFill>
                  <a:latin typeface="Times New Roman" pitchFamily="18" charset="0"/>
                </a:rPr>
                <a:t>Comparative advantage industry</a:t>
              </a:r>
            </a:p>
          </p:txBody>
        </p:sp>
        <p:sp>
          <p:nvSpPr>
            <p:cNvPr id="9" name="Text Box 19"/>
            <p:cNvSpPr txBox="1">
              <a:spLocks noChangeArrowheads="1"/>
            </p:cNvSpPr>
            <p:nvPr/>
          </p:nvSpPr>
          <p:spPr bwMode="auto">
            <a:xfrm>
              <a:off x="912" y="2064"/>
              <a:ext cx="634" cy="366"/>
            </a:xfrm>
            <a:prstGeom prst="rect">
              <a:avLst/>
            </a:prstGeom>
            <a:solidFill>
              <a:srgbClr val="FFFFFF">
                <a:alpha val="60001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6600"/>
                  </a:solidFill>
                  <a:latin typeface="Times New Roman" pitchFamily="18" charset="0"/>
                </a:rPr>
                <a:t>autarky cutoff</a:t>
              </a:r>
            </a:p>
          </p:txBody>
        </p:sp>
        <p:sp>
          <p:nvSpPr>
            <p:cNvPr id="10" name="Text Box 20"/>
            <p:cNvSpPr txBox="1">
              <a:spLocks noChangeArrowheads="1"/>
            </p:cNvSpPr>
            <p:nvPr/>
          </p:nvSpPr>
          <p:spPr bwMode="auto">
            <a:xfrm>
              <a:off x="2160" y="2064"/>
              <a:ext cx="634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6600"/>
                  </a:solidFill>
                  <a:latin typeface="Times New Roman" pitchFamily="18" charset="0"/>
                </a:rPr>
                <a:t>trade cutoff</a:t>
              </a:r>
            </a:p>
          </p:txBody>
        </p:sp>
        <p:sp>
          <p:nvSpPr>
            <p:cNvPr id="11" name="Text Box 21"/>
            <p:cNvSpPr txBox="1">
              <a:spLocks noChangeArrowheads="1"/>
            </p:cNvSpPr>
            <p:nvPr/>
          </p:nvSpPr>
          <p:spPr bwMode="auto">
            <a:xfrm>
              <a:off x="2736" y="2064"/>
              <a:ext cx="634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6600"/>
                  </a:solidFill>
                  <a:latin typeface="Times New Roman" pitchFamily="18" charset="0"/>
                </a:rPr>
                <a:t>export cutoff</a:t>
              </a:r>
            </a:p>
          </p:txBody>
        </p:sp>
        <p:sp>
          <p:nvSpPr>
            <p:cNvPr id="12" name="Text Box 23"/>
            <p:cNvSpPr txBox="1">
              <a:spLocks noChangeArrowheads="1"/>
            </p:cNvSpPr>
            <p:nvPr/>
          </p:nvSpPr>
          <p:spPr bwMode="auto">
            <a:xfrm>
              <a:off x="1104" y="1728"/>
              <a:ext cx="19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6600"/>
                  </a:solidFill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13" name="Text Box 24"/>
            <p:cNvSpPr txBox="1">
              <a:spLocks noChangeArrowheads="1"/>
            </p:cNvSpPr>
            <p:nvPr/>
          </p:nvSpPr>
          <p:spPr bwMode="auto">
            <a:xfrm>
              <a:off x="2304" y="1728"/>
              <a:ext cx="19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6600"/>
                  </a:solidFill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14" name="Text Box 25"/>
            <p:cNvSpPr txBox="1">
              <a:spLocks noChangeArrowheads="1"/>
            </p:cNvSpPr>
            <p:nvPr/>
          </p:nvSpPr>
          <p:spPr bwMode="auto">
            <a:xfrm>
              <a:off x="2832" y="1728"/>
              <a:ext cx="19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6600"/>
                  </a:solidFill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15" name="Line 27"/>
            <p:cNvSpPr>
              <a:spLocks noChangeShapeType="1"/>
            </p:cNvSpPr>
            <p:nvPr/>
          </p:nvSpPr>
          <p:spPr bwMode="auto">
            <a:xfrm>
              <a:off x="528" y="3057"/>
              <a:ext cx="374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" name="Text Box 28"/>
            <p:cNvSpPr txBox="1">
              <a:spLocks noChangeArrowheads="1"/>
            </p:cNvSpPr>
            <p:nvPr/>
          </p:nvSpPr>
          <p:spPr bwMode="auto">
            <a:xfrm>
              <a:off x="4272" y="2928"/>
              <a:ext cx="105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FF0000"/>
                  </a:solidFill>
                  <a:latin typeface="Times New Roman" pitchFamily="18" charset="0"/>
                </a:rPr>
                <a:t>Firm productivity</a:t>
              </a:r>
            </a:p>
          </p:txBody>
        </p:sp>
        <p:sp>
          <p:nvSpPr>
            <p:cNvPr id="17" name="Line 29"/>
            <p:cNvSpPr>
              <a:spLocks noChangeShapeType="1"/>
            </p:cNvSpPr>
            <p:nvPr/>
          </p:nvSpPr>
          <p:spPr bwMode="auto">
            <a:xfrm>
              <a:off x="1200" y="2961"/>
              <a:ext cx="0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" name="Line 30"/>
            <p:cNvSpPr>
              <a:spLocks noChangeShapeType="1"/>
            </p:cNvSpPr>
            <p:nvPr/>
          </p:nvSpPr>
          <p:spPr bwMode="auto">
            <a:xfrm>
              <a:off x="1920" y="2976"/>
              <a:ext cx="0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" name="Line 31"/>
            <p:cNvSpPr>
              <a:spLocks noChangeShapeType="1"/>
            </p:cNvSpPr>
            <p:nvPr/>
          </p:nvSpPr>
          <p:spPr bwMode="auto">
            <a:xfrm>
              <a:off x="3696" y="2976"/>
              <a:ext cx="0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" name="Text Box 32"/>
            <p:cNvSpPr txBox="1">
              <a:spLocks noChangeArrowheads="1"/>
            </p:cNvSpPr>
            <p:nvPr/>
          </p:nvSpPr>
          <p:spPr bwMode="auto">
            <a:xfrm>
              <a:off x="528" y="2529"/>
              <a:ext cx="2372" cy="231"/>
            </a:xfrm>
            <a:prstGeom prst="rect">
              <a:avLst/>
            </a:prstGeom>
            <a:solidFill>
              <a:srgbClr val="FFFFFF">
                <a:alpha val="60001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FF0000"/>
                  </a:solidFill>
                  <a:latin typeface="Times New Roman" pitchFamily="18" charset="0"/>
                </a:rPr>
                <a:t>Comparative </a:t>
              </a:r>
              <a:r>
                <a:rPr lang="en-US" altLang="en-US" sz="1600" i="1">
                  <a:solidFill>
                    <a:srgbClr val="FF0000"/>
                  </a:solidFill>
                  <a:latin typeface="Times New Roman" pitchFamily="18" charset="0"/>
                </a:rPr>
                <a:t>dis</a:t>
              </a:r>
              <a:r>
                <a:rPr lang="en-US" altLang="en-US" sz="1600">
                  <a:solidFill>
                    <a:srgbClr val="FF0000"/>
                  </a:solidFill>
                  <a:latin typeface="Times New Roman" pitchFamily="18" charset="0"/>
                </a:rPr>
                <a:t>advantage industry</a:t>
              </a:r>
            </a:p>
          </p:txBody>
        </p:sp>
        <p:sp>
          <p:nvSpPr>
            <p:cNvPr id="21" name="Text Box 33"/>
            <p:cNvSpPr txBox="1">
              <a:spLocks noChangeArrowheads="1"/>
            </p:cNvSpPr>
            <p:nvPr/>
          </p:nvSpPr>
          <p:spPr bwMode="auto">
            <a:xfrm>
              <a:off x="912" y="3105"/>
              <a:ext cx="634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FF0000"/>
                  </a:solidFill>
                  <a:latin typeface="Times New Roman" pitchFamily="18" charset="0"/>
                </a:rPr>
                <a:t>autarky cutoff</a:t>
              </a:r>
            </a:p>
          </p:txBody>
        </p:sp>
        <p:sp>
          <p:nvSpPr>
            <p:cNvPr id="22" name="Text Box 34"/>
            <p:cNvSpPr txBox="1">
              <a:spLocks noChangeArrowheads="1"/>
            </p:cNvSpPr>
            <p:nvPr/>
          </p:nvSpPr>
          <p:spPr bwMode="auto">
            <a:xfrm>
              <a:off x="1632" y="3120"/>
              <a:ext cx="634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FF0000"/>
                  </a:solidFill>
                  <a:latin typeface="Times New Roman" pitchFamily="18" charset="0"/>
                </a:rPr>
                <a:t>trade cutoff</a:t>
              </a:r>
            </a:p>
          </p:txBody>
        </p:sp>
        <p:sp>
          <p:nvSpPr>
            <p:cNvPr id="23" name="Text Box 35"/>
            <p:cNvSpPr txBox="1">
              <a:spLocks noChangeArrowheads="1"/>
            </p:cNvSpPr>
            <p:nvPr/>
          </p:nvSpPr>
          <p:spPr bwMode="auto">
            <a:xfrm>
              <a:off x="3552" y="3120"/>
              <a:ext cx="634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FF0000"/>
                  </a:solidFill>
                  <a:latin typeface="Times New Roman" pitchFamily="18" charset="0"/>
                </a:rPr>
                <a:t>export cutoff</a:t>
              </a:r>
            </a:p>
          </p:txBody>
        </p:sp>
        <p:sp>
          <p:nvSpPr>
            <p:cNvPr id="24" name="Text Box 36"/>
            <p:cNvSpPr txBox="1">
              <a:spLocks noChangeArrowheads="1"/>
            </p:cNvSpPr>
            <p:nvPr/>
          </p:nvSpPr>
          <p:spPr bwMode="auto">
            <a:xfrm>
              <a:off x="1104" y="2769"/>
              <a:ext cx="192" cy="212"/>
            </a:xfrm>
            <a:prstGeom prst="rect">
              <a:avLst/>
            </a:prstGeom>
            <a:solidFill>
              <a:srgbClr val="FFFFFF">
                <a:alpha val="60001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FF0000"/>
                  </a:solidFill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25" name="Text Box 37"/>
            <p:cNvSpPr txBox="1">
              <a:spLocks noChangeArrowheads="1"/>
            </p:cNvSpPr>
            <p:nvPr/>
          </p:nvSpPr>
          <p:spPr bwMode="auto">
            <a:xfrm>
              <a:off x="1824" y="2784"/>
              <a:ext cx="24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FF0000"/>
                  </a:solidFill>
                  <a:latin typeface="Times New Roman" pitchFamily="18" charset="0"/>
                </a:rPr>
                <a:t>B’</a:t>
              </a:r>
            </a:p>
          </p:txBody>
        </p:sp>
        <p:sp>
          <p:nvSpPr>
            <p:cNvPr id="26" name="Text Box 38"/>
            <p:cNvSpPr txBox="1">
              <a:spLocks noChangeArrowheads="1"/>
            </p:cNvSpPr>
            <p:nvPr/>
          </p:nvSpPr>
          <p:spPr bwMode="auto">
            <a:xfrm>
              <a:off x="3600" y="2784"/>
              <a:ext cx="24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FF0000"/>
                  </a:solidFill>
                  <a:latin typeface="Times New Roman" pitchFamily="18" charset="0"/>
                </a:rPr>
                <a:t>C’</a:t>
              </a:r>
            </a:p>
          </p:txBody>
        </p:sp>
        <p:sp>
          <p:nvSpPr>
            <p:cNvPr id="27" name="Line 5"/>
            <p:cNvSpPr>
              <a:spLocks noChangeShapeType="1"/>
            </p:cNvSpPr>
            <p:nvPr/>
          </p:nvSpPr>
          <p:spPr bwMode="auto">
            <a:xfrm>
              <a:off x="1200" y="1920"/>
              <a:ext cx="0" cy="192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228600" y="762000"/>
            <a:ext cx="6477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13.2 comparative </a:t>
            </a:r>
            <a:r>
              <a:rPr lang="nl-NL" b="1"/>
              <a:t>advantage, trade, and firm heterogeneity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8967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 flipV="1">
            <a:off x="5943600" y="2450068"/>
            <a:ext cx="0" cy="403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996633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Rectangle 80"/>
          <p:cNvSpPr>
            <a:spLocks noChangeArrowheads="1"/>
          </p:cNvSpPr>
          <p:nvPr/>
        </p:nvSpPr>
        <p:spPr bwMode="auto">
          <a:xfrm>
            <a:off x="381000" y="2831068"/>
            <a:ext cx="609600" cy="1905000"/>
          </a:xfrm>
          <a:prstGeom prst="rect">
            <a:avLst/>
          </a:prstGeom>
          <a:pattFill prst="pct20">
            <a:fgClr>
              <a:srgbClr val="008000"/>
            </a:fgClr>
            <a:bgClr>
              <a:srgbClr val="FFFFFF"/>
            </a:bgClr>
          </a:pattFill>
          <a:ln>
            <a:noFill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1600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4" name="Rectangle 80"/>
          <p:cNvSpPr>
            <a:spLocks noChangeArrowheads="1"/>
          </p:cNvSpPr>
          <p:nvPr/>
        </p:nvSpPr>
        <p:spPr bwMode="auto">
          <a:xfrm>
            <a:off x="361950" y="4355068"/>
            <a:ext cx="1752600" cy="1066800"/>
          </a:xfrm>
          <a:prstGeom prst="rect">
            <a:avLst/>
          </a:prstGeom>
          <a:solidFill>
            <a:srgbClr val="CCFFFF">
              <a:alpha val="49804"/>
            </a:srgbClr>
          </a:solidFill>
          <a:ln>
            <a:noFill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1600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5" name="Line 83"/>
          <p:cNvSpPr>
            <a:spLocks noChangeShapeType="1"/>
          </p:cNvSpPr>
          <p:nvPr/>
        </p:nvSpPr>
        <p:spPr bwMode="auto">
          <a:xfrm rot="16200000">
            <a:off x="2039937" y="3077131"/>
            <a:ext cx="0" cy="3317875"/>
          </a:xfrm>
          <a:prstGeom prst="line">
            <a:avLst/>
          </a:prstGeom>
          <a:noFill/>
          <a:ln w="28575">
            <a:solidFill>
              <a:srgbClr val="008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Line 66"/>
          <p:cNvSpPr>
            <a:spLocks noChangeShapeType="1"/>
          </p:cNvSpPr>
          <p:nvPr/>
        </p:nvSpPr>
        <p:spPr bwMode="auto">
          <a:xfrm>
            <a:off x="361950" y="1383268"/>
            <a:ext cx="0" cy="510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Line 67"/>
          <p:cNvSpPr>
            <a:spLocks noChangeShapeType="1"/>
          </p:cNvSpPr>
          <p:nvPr/>
        </p:nvSpPr>
        <p:spPr bwMode="auto">
          <a:xfrm>
            <a:off x="361950" y="6488668"/>
            <a:ext cx="441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" name="Text Box 68"/>
          <p:cNvSpPr txBox="1">
            <a:spLocks noChangeArrowheads="1"/>
          </p:cNvSpPr>
          <p:nvPr/>
        </p:nvSpPr>
        <p:spPr bwMode="auto">
          <a:xfrm>
            <a:off x="86224" y="1078468"/>
            <a:ext cx="684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Times New Roman" pitchFamily="18" charset="0"/>
              </a:rPr>
              <a:t>price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Text Box 69"/>
          <p:cNvSpPr txBox="1">
            <a:spLocks noChangeArrowheads="1"/>
          </p:cNvSpPr>
          <p:nvPr/>
        </p:nvSpPr>
        <p:spPr bwMode="auto">
          <a:xfrm>
            <a:off x="3447060" y="6488668"/>
            <a:ext cx="9925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Times New Roman" pitchFamily="18" charset="0"/>
              </a:rPr>
              <a:t>quantity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" name="Freeform 72"/>
          <p:cNvSpPr>
            <a:spLocks/>
          </p:cNvSpPr>
          <p:nvPr/>
        </p:nvSpPr>
        <p:spPr bwMode="auto">
          <a:xfrm>
            <a:off x="708025" y="1578531"/>
            <a:ext cx="3768725" cy="3538537"/>
          </a:xfrm>
          <a:custGeom>
            <a:avLst/>
            <a:gdLst>
              <a:gd name="T0" fmla="*/ 2374 w 2374"/>
              <a:gd name="T1" fmla="*/ 2229 h 2229"/>
              <a:gd name="T2" fmla="*/ 2108 w 2374"/>
              <a:gd name="T3" fmla="*/ 2170 h 2229"/>
              <a:gd name="T4" fmla="*/ 1695 w 2374"/>
              <a:gd name="T5" fmla="*/ 2075 h 2229"/>
              <a:gd name="T6" fmla="*/ 1331 w 2374"/>
              <a:gd name="T7" fmla="*/ 1968 h 2229"/>
              <a:gd name="T8" fmla="*/ 1029 w 2374"/>
              <a:gd name="T9" fmla="*/ 1834 h 2229"/>
              <a:gd name="T10" fmla="*/ 666 w 2374"/>
              <a:gd name="T11" fmla="*/ 1594 h 2229"/>
              <a:gd name="T12" fmla="*/ 431 w 2374"/>
              <a:gd name="T13" fmla="*/ 1342 h 2229"/>
              <a:gd name="T14" fmla="*/ 252 w 2374"/>
              <a:gd name="T15" fmla="*/ 1007 h 2229"/>
              <a:gd name="T16" fmla="*/ 123 w 2374"/>
              <a:gd name="T17" fmla="*/ 643 h 2229"/>
              <a:gd name="T18" fmla="*/ 22 w 2374"/>
              <a:gd name="T19" fmla="*/ 218 h 2229"/>
              <a:gd name="T20" fmla="*/ 0 w 2374"/>
              <a:gd name="T21" fmla="*/ 0 h 2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74" h="2229">
                <a:moveTo>
                  <a:pt x="2374" y="2229"/>
                </a:moveTo>
                <a:cubicBezTo>
                  <a:pt x="2297" y="2212"/>
                  <a:pt x="2221" y="2196"/>
                  <a:pt x="2108" y="2170"/>
                </a:cubicBezTo>
                <a:cubicBezTo>
                  <a:pt x="1995" y="2144"/>
                  <a:pt x="1824" y="2109"/>
                  <a:pt x="1695" y="2075"/>
                </a:cubicBezTo>
                <a:cubicBezTo>
                  <a:pt x="1566" y="2041"/>
                  <a:pt x="1442" y="2008"/>
                  <a:pt x="1331" y="1968"/>
                </a:cubicBezTo>
                <a:cubicBezTo>
                  <a:pt x="1220" y="1928"/>
                  <a:pt x="1140" y="1896"/>
                  <a:pt x="1029" y="1834"/>
                </a:cubicBezTo>
                <a:cubicBezTo>
                  <a:pt x="918" y="1772"/>
                  <a:pt x="766" y="1676"/>
                  <a:pt x="666" y="1594"/>
                </a:cubicBezTo>
                <a:cubicBezTo>
                  <a:pt x="566" y="1512"/>
                  <a:pt x="500" y="1440"/>
                  <a:pt x="431" y="1342"/>
                </a:cubicBezTo>
                <a:cubicBezTo>
                  <a:pt x="362" y="1244"/>
                  <a:pt x="303" y="1124"/>
                  <a:pt x="252" y="1007"/>
                </a:cubicBezTo>
                <a:cubicBezTo>
                  <a:pt x="201" y="890"/>
                  <a:pt x="161" y="774"/>
                  <a:pt x="123" y="643"/>
                </a:cubicBezTo>
                <a:cubicBezTo>
                  <a:pt x="85" y="512"/>
                  <a:pt x="42" y="325"/>
                  <a:pt x="22" y="218"/>
                </a:cubicBezTo>
                <a:cubicBezTo>
                  <a:pt x="2" y="111"/>
                  <a:pt x="1" y="55"/>
                  <a:pt x="0" y="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Line 76"/>
          <p:cNvSpPr>
            <a:spLocks noChangeShapeType="1"/>
          </p:cNvSpPr>
          <p:nvPr/>
        </p:nvSpPr>
        <p:spPr bwMode="auto">
          <a:xfrm>
            <a:off x="361950" y="5421868"/>
            <a:ext cx="3336925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" name="Text Box 77"/>
          <p:cNvSpPr txBox="1">
            <a:spLocks noChangeArrowheads="1"/>
          </p:cNvSpPr>
          <p:nvPr/>
        </p:nvSpPr>
        <p:spPr bwMode="auto">
          <a:xfrm>
            <a:off x="4887219" y="5052536"/>
            <a:ext cx="3642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1600" i="1" baseline="-250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altLang="en-US" sz="1600" i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78"/>
          <p:cNvSpPr txBox="1">
            <a:spLocks noChangeArrowheads="1"/>
          </p:cNvSpPr>
          <p:nvPr/>
        </p:nvSpPr>
        <p:spPr bwMode="auto">
          <a:xfrm>
            <a:off x="742950" y="1840468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0000"/>
                </a:solidFill>
                <a:latin typeface="Times New Roman" pitchFamily="18" charset="0"/>
              </a:rPr>
              <a:t>demand</a:t>
            </a:r>
          </a:p>
        </p:txBody>
      </p:sp>
      <p:grpSp>
        <p:nvGrpSpPr>
          <p:cNvPr id="14" name="Group 93"/>
          <p:cNvGrpSpPr>
            <a:grpSpLocks/>
          </p:cNvGrpSpPr>
          <p:nvPr/>
        </p:nvGrpSpPr>
        <p:grpSpPr bwMode="auto">
          <a:xfrm>
            <a:off x="468313" y="1845231"/>
            <a:ext cx="4014787" cy="4324350"/>
            <a:chOff x="643" y="867"/>
            <a:chExt cx="2529" cy="2724"/>
          </a:xfrm>
        </p:grpSpPr>
        <p:sp>
          <p:nvSpPr>
            <p:cNvPr id="15" name="Freeform 74"/>
            <p:cNvSpPr>
              <a:spLocks/>
            </p:cNvSpPr>
            <p:nvPr/>
          </p:nvSpPr>
          <p:spPr bwMode="auto">
            <a:xfrm>
              <a:off x="643" y="867"/>
              <a:ext cx="2477" cy="2493"/>
            </a:xfrm>
            <a:custGeom>
              <a:avLst/>
              <a:gdLst>
                <a:gd name="T0" fmla="*/ 2477 w 2477"/>
                <a:gd name="T1" fmla="*/ 2493 h 2493"/>
                <a:gd name="T2" fmla="*/ 1879 w 2477"/>
                <a:gd name="T3" fmla="*/ 2421 h 2493"/>
                <a:gd name="T4" fmla="*/ 1348 w 2477"/>
                <a:gd name="T5" fmla="*/ 2337 h 2493"/>
                <a:gd name="T6" fmla="*/ 906 w 2477"/>
                <a:gd name="T7" fmla="*/ 2214 h 2493"/>
                <a:gd name="T8" fmla="*/ 604 w 2477"/>
                <a:gd name="T9" fmla="*/ 2058 h 2493"/>
                <a:gd name="T10" fmla="*/ 352 w 2477"/>
                <a:gd name="T11" fmla="*/ 1840 h 2493"/>
                <a:gd name="T12" fmla="*/ 196 w 2477"/>
                <a:gd name="T13" fmla="*/ 1526 h 2493"/>
                <a:gd name="T14" fmla="*/ 90 w 2477"/>
                <a:gd name="T15" fmla="*/ 1085 h 2493"/>
                <a:gd name="T16" fmla="*/ 39 w 2477"/>
                <a:gd name="T17" fmla="*/ 637 h 2493"/>
                <a:gd name="T18" fmla="*/ 0 w 2477"/>
                <a:gd name="T19" fmla="*/ 0 h 2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77" h="2493">
                  <a:moveTo>
                    <a:pt x="2477" y="2493"/>
                  </a:moveTo>
                  <a:cubicBezTo>
                    <a:pt x="2272" y="2470"/>
                    <a:pt x="2067" y="2447"/>
                    <a:pt x="1879" y="2421"/>
                  </a:cubicBezTo>
                  <a:cubicBezTo>
                    <a:pt x="1691" y="2395"/>
                    <a:pt x="1510" y="2371"/>
                    <a:pt x="1348" y="2337"/>
                  </a:cubicBezTo>
                  <a:cubicBezTo>
                    <a:pt x="1186" y="2303"/>
                    <a:pt x="1030" y="2260"/>
                    <a:pt x="906" y="2214"/>
                  </a:cubicBezTo>
                  <a:cubicBezTo>
                    <a:pt x="782" y="2168"/>
                    <a:pt x="696" y="2120"/>
                    <a:pt x="604" y="2058"/>
                  </a:cubicBezTo>
                  <a:cubicBezTo>
                    <a:pt x="512" y="1996"/>
                    <a:pt x="420" y="1929"/>
                    <a:pt x="352" y="1840"/>
                  </a:cubicBezTo>
                  <a:cubicBezTo>
                    <a:pt x="284" y="1751"/>
                    <a:pt x="240" y="1652"/>
                    <a:pt x="196" y="1526"/>
                  </a:cubicBezTo>
                  <a:cubicBezTo>
                    <a:pt x="152" y="1400"/>
                    <a:pt x="116" y="1233"/>
                    <a:pt x="90" y="1085"/>
                  </a:cubicBezTo>
                  <a:cubicBezTo>
                    <a:pt x="64" y="937"/>
                    <a:pt x="54" y="818"/>
                    <a:pt x="39" y="637"/>
                  </a:cubicBezTo>
                  <a:cubicBezTo>
                    <a:pt x="24" y="456"/>
                    <a:pt x="12" y="228"/>
                    <a:pt x="0" y="0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" name="Text Box 79"/>
            <p:cNvSpPr txBox="1">
              <a:spLocks noChangeArrowheads="1"/>
            </p:cNvSpPr>
            <p:nvPr/>
          </p:nvSpPr>
          <p:spPr bwMode="auto">
            <a:xfrm>
              <a:off x="2832" y="3360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FF0000"/>
                  </a:solidFill>
                  <a:latin typeface="Times New Roman" pitchFamily="18" charset="0"/>
                </a:rPr>
                <a:t>MR</a:t>
              </a:r>
            </a:p>
          </p:txBody>
        </p:sp>
      </p:grpSp>
      <p:sp>
        <p:nvSpPr>
          <p:cNvPr id="17" name="Line 82"/>
          <p:cNvSpPr>
            <a:spLocks noChangeShapeType="1"/>
          </p:cNvSpPr>
          <p:nvPr/>
        </p:nvSpPr>
        <p:spPr bwMode="auto">
          <a:xfrm>
            <a:off x="2114550" y="4355068"/>
            <a:ext cx="0" cy="2133600"/>
          </a:xfrm>
          <a:prstGeom prst="line">
            <a:avLst/>
          </a:prstGeom>
          <a:noFill/>
          <a:ln w="28575">
            <a:solidFill>
              <a:srgbClr val="0000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" name="Line 83"/>
          <p:cNvSpPr>
            <a:spLocks noChangeShapeType="1"/>
          </p:cNvSpPr>
          <p:nvPr/>
        </p:nvSpPr>
        <p:spPr bwMode="auto">
          <a:xfrm rot="16200000">
            <a:off x="1238250" y="3478768"/>
            <a:ext cx="0" cy="1752600"/>
          </a:xfrm>
          <a:prstGeom prst="line">
            <a:avLst/>
          </a:prstGeom>
          <a:noFill/>
          <a:ln w="28575">
            <a:solidFill>
              <a:srgbClr val="0000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" name="Text Box 84"/>
          <p:cNvSpPr txBox="1">
            <a:spLocks noChangeArrowheads="1"/>
          </p:cNvSpPr>
          <p:nvPr/>
        </p:nvSpPr>
        <p:spPr bwMode="auto">
          <a:xfrm>
            <a:off x="1922862" y="6412468"/>
            <a:ext cx="3770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en-US" sz="1600" i="1" baseline="-250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altLang="en-US" sz="1600" i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85"/>
          <p:cNvSpPr txBox="1">
            <a:spLocks noChangeArrowheads="1"/>
          </p:cNvSpPr>
          <p:nvPr/>
        </p:nvSpPr>
        <p:spPr bwMode="auto">
          <a:xfrm>
            <a:off x="24212" y="4126468"/>
            <a:ext cx="3770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1600" i="1" baseline="-250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altLang="en-US" sz="1600" i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Oval 86"/>
          <p:cNvSpPr>
            <a:spLocks noChangeArrowheads="1"/>
          </p:cNvSpPr>
          <p:nvPr/>
        </p:nvSpPr>
        <p:spPr bwMode="auto">
          <a:xfrm>
            <a:off x="2038350" y="4278868"/>
            <a:ext cx="152400" cy="152400"/>
          </a:xfrm>
          <a:prstGeom prst="ellipse">
            <a:avLst/>
          </a:prstGeom>
          <a:solidFill>
            <a:srgbClr val="CCFFFF">
              <a:alpha val="49804"/>
            </a:srgbClr>
          </a:solidFill>
          <a:ln w="28575" algn="ctr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" name="Oval 87"/>
          <p:cNvSpPr>
            <a:spLocks noChangeArrowheads="1"/>
          </p:cNvSpPr>
          <p:nvPr/>
        </p:nvSpPr>
        <p:spPr bwMode="auto">
          <a:xfrm>
            <a:off x="2038350" y="5345668"/>
            <a:ext cx="152400" cy="152400"/>
          </a:xfrm>
          <a:prstGeom prst="ellipse">
            <a:avLst/>
          </a:prstGeom>
          <a:solidFill>
            <a:srgbClr val="CCFFFF">
              <a:alpha val="49804"/>
            </a:srgbClr>
          </a:solidFill>
          <a:ln w="28575" algn="ctr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" name="Text Box 88"/>
          <p:cNvSpPr txBox="1">
            <a:spLocks noChangeArrowheads="1"/>
          </p:cNvSpPr>
          <p:nvPr/>
        </p:nvSpPr>
        <p:spPr bwMode="auto">
          <a:xfrm>
            <a:off x="2115933" y="5083314"/>
            <a:ext cx="37382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US" altLang="en-US" sz="1600" baseline="-25000" smtClean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US" altLang="en-US" sz="16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4" name="Line 82"/>
          <p:cNvSpPr>
            <a:spLocks noChangeShapeType="1"/>
          </p:cNvSpPr>
          <p:nvPr/>
        </p:nvSpPr>
        <p:spPr bwMode="auto">
          <a:xfrm>
            <a:off x="990600" y="2831068"/>
            <a:ext cx="0" cy="3657600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" name="Text Box 77"/>
          <p:cNvSpPr txBox="1">
            <a:spLocks noChangeArrowheads="1"/>
          </p:cNvSpPr>
          <p:nvPr/>
        </p:nvSpPr>
        <p:spPr bwMode="auto">
          <a:xfrm>
            <a:off x="10419" y="5252560"/>
            <a:ext cx="3642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1600" i="1" baseline="-250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altLang="en-US" sz="1600" i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Line 83"/>
          <p:cNvSpPr>
            <a:spLocks noChangeShapeType="1"/>
          </p:cNvSpPr>
          <p:nvPr/>
        </p:nvSpPr>
        <p:spPr bwMode="auto">
          <a:xfrm rot="16200000">
            <a:off x="685800" y="2526268"/>
            <a:ext cx="0" cy="609600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2080039" y="4016514"/>
            <a:ext cx="37382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FF"/>
                </a:solidFill>
                <a:latin typeface="Times New Roman" pitchFamily="18" charset="0"/>
              </a:rPr>
              <a:t>b</a:t>
            </a:r>
            <a:r>
              <a:rPr lang="en-US" altLang="en-US" sz="1600" baseline="-25000" smtClean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US" altLang="en-US" sz="16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8" name="Oval 86"/>
          <p:cNvSpPr>
            <a:spLocks noChangeArrowheads="1"/>
          </p:cNvSpPr>
          <p:nvPr/>
        </p:nvSpPr>
        <p:spPr bwMode="auto">
          <a:xfrm>
            <a:off x="914400" y="2754868"/>
            <a:ext cx="152400" cy="152400"/>
          </a:xfrm>
          <a:prstGeom prst="ellipse">
            <a:avLst/>
          </a:prstGeom>
          <a:solidFill>
            <a:srgbClr val="CCFFCC">
              <a:alpha val="49804"/>
            </a:srgbClr>
          </a:solidFill>
          <a:ln w="28575" algn="ctr">
            <a:solidFill>
              <a:srgbClr val="008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9" name="Oval 86"/>
          <p:cNvSpPr>
            <a:spLocks noChangeArrowheads="1"/>
          </p:cNvSpPr>
          <p:nvPr/>
        </p:nvSpPr>
        <p:spPr bwMode="auto">
          <a:xfrm>
            <a:off x="914400" y="4659868"/>
            <a:ext cx="152400" cy="152400"/>
          </a:xfrm>
          <a:prstGeom prst="ellipse">
            <a:avLst/>
          </a:prstGeom>
          <a:solidFill>
            <a:srgbClr val="CCFFCC">
              <a:alpha val="49804"/>
            </a:srgbClr>
          </a:solidFill>
          <a:ln w="28575" algn="ctr">
            <a:solidFill>
              <a:srgbClr val="008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" name="Line 66"/>
          <p:cNvSpPr>
            <a:spLocks noChangeShapeType="1"/>
          </p:cNvSpPr>
          <p:nvPr/>
        </p:nvSpPr>
        <p:spPr bwMode="auto">
          <a:xfrm>
            <a:off x="5257800" y="1383268"/>
            <a:ext cx="0" cy="510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" name="Line 67"/>
          <p:cNvSpPr>
            <a:spLocks noChangeShapeType="1"/>
          </p:cNvSpPr>
          <p:nvPr/>
        </p:nvSpPr>
        <p:spPr bwMode="auto">
          <a:xfrm>
            <a:off x="5257800" y="6488668"/>
            <a:ext cx="3352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" name="Text Box 69"/>
          <p:cNvSpPr txBox="1">
            <a:spLocks noChangeArrowheads="1"/>
          </p:cNvSpPr>
          <p:nvPr/>
        </p:nvSpPr>
        <p:spPr bwMode="auto">
          <a:xfrm>
            <a:off x="5791200" y="6488668"/>
            <a:ext cx="29418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Times New Roman" pitchFamily="18" charset="0"/>
              </a:rPr>
              <a:t>fixed costs, operating profit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" name="Line 83"/>
          <p:cNvSpPr>
            <a:spLocks noChangeShapeType="1"/>
          </p:cNvSpPr>
          <p:nvPr/>
        </p:nvSpPr>
        <p:spPr bwMode="auto">
          <a:xfrm rot="16200000">
            <a:off x="5087936" y="3347003"/>
            <a:ext cx="3" cy="2778128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" name="Line 83"/>
          <p:cNvSpPr>
            <a:spLocks noChangeShapeType="1"/>
          </p:cNvSpPr>
          <p:nvPr/>
        </p:nvSpPr>
        <p:spPr bwMode="auto">
          <a:xfrm rot="16200000">
            <a:off x="5487282" y="3668386"/>
            <a:ext cx="2" cy="3506965"/>
          </a:xfrm>
          <a:prstGeom prst="line">
            <a:avLst/>
          </a:prstGeom>
          <a:noFill/>
          <a:ln w="28575">
            <a:solidFill>
              <a:srgbClr val="0000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5727700" y="2005568"/>
            <a:ext cx="3026130" cy="3837604"/>
          </a:xfrm>
          <a:custGeom>
            <a:avLst/>
            <a:gdLst>
              <a:gd name="connsiteX0" fmla="*/ 0 w 3026130"/>
              <a:gd name="connsiteY0" fmla="*/ 0 h 3837604"/>
              <a:gd name="connsiteX1" fmla="*/ 25400 w 3026130"/>
              <a:gd name="connsiteY1" fmla="*/ 222250 h 3837604"/>
              <a:gd name="connsiteX2" fmla="*/ 76200 w 3026130"/>
              <a:gd name="connsiteY2" fmla="*/ 596900 h 3837604"/>
              <a:gd name="connsiteX3" fmla="*/ 158750 w 3026130"/>
              <a:gd name="connsiteY3" fmla="*/ 1085850 h 3837604"/>
              <a:gd name="connsiteX4" fmla="*/ 241300 w 3026130"/>
              <a:gd name="connsiteY4" fmla="*/ 1485900 h 3837604"/>
              <a:gd name="connsiteX5" fmla="*/ 349250 w 3026130"/>
              <a:gd name="connsiteY5" fmla="*/ 1892300 h 3837604"/>
              <a:gd name="connsiteX6" fmla="*/ 463550 w 3026130"/>
              <a:gd name="connsiteY6" fmla="*/ 2197100 h 3837604"/>
              <a:gd name="connsiteX7" fmla="*/ 596900 w 3026130"/>
              <a:gd name="connsiteY7" fmla="*/ 2482850 h 3837604"/>
              <a:gd name="connsiteX8" fmla="*/ 736600 w 3026130"/>
              <a:gd name="connsiteY8" fmla="*/ 2711450 h 3837604"/>
              <a:gd name="connsiteX9" fmla="*/ 882650 w 3026130"/>
              <a:gd name="connsiteY9" fmla="*/ 2901950 h 3837604"/>
              <a:gd name="connsiteX10" fmla="*/ 1111250 w 3026130"/>
              <a:gd name="connsiteY10" fmla="*/ 3130550 h 3837604"/>
              <a:gd name="connsiteX11" fmla="*/ 1308100 w 3026130"/>
              <a:gd name="connsiteY11" fmla="*/ 3270250 h 3837604"/>
              <a:gd name="connsiteX12" fmla="*/ 1555750 w 3026130"/>
              <a:gd name="connsiteY12" fmla="*/ 3422650 h 3837604"/>
              <a:gd name="connsiteX13" fmla="*/ 1898650 w 3026130"/>
              <a:gd name="connsiteY13" fmla="*/ 3568700 h 3837604"/>
              <a:gd name="connsiteX14" fmla="*/ 2476500 w 3026130"/>
              <a:gd name="connsiteY14" fmla="*/ 3740150 h 3837604"/>
              <a:gd name="connsiteX15" fmla="*/ 2971800 w 3026130"/>
              <a:gd name="connsiteY15" fmla="*/ 3829050 h 3837604"/>
              <a:gd name="connsiteX16" fmla="*/ 2990850 w 3026130"/>
              <a:gd name="connsiteY16" fmla="*/ 3829050 h 3837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026130" h="3837604">
                <a:moveTo>
                  <a:pt x="0" y="0"/>
                </a:moveTo>
                <a:cubicBezTo>
                  <a:pt x="6350" y="61383"/>
                  <a:pt x="12700" y="122767"/>
                  <a:pt x="25400" y="222250"/>
                </a:cubicBezTo>
                <a:cubicBezTo>
                  <a:pt x="38100" y="321733"/>
                  <a:pt x="53975" y="452967"/>
                  <a:pt x="76200" y="596900"/>
                </a:cubicBezTo>
                <a:cubicBezTo>
                  <a:pt x="98425" y="740833"/>
                  <a:pt x="131233" y="937683"/>
                  <a:pt x="158750" y="1085850"/>
                </a:cubicBezTo>
                <a:cubicBezTo>
                  <a:pt x="186267" y="1234017"/>
                  <a:pt x="209550" y="1351492"/>
                  <a:pt x="241300" y="1485900"/>
                </a:cubicBezTo>
                <a:cubicBezTo>
                  <a:pt x="273050" y="1620308"/>
                  <a:pt x="312208" y="1773767"/>
                  <a:pt x="349250" y="1892300"/>
                </a:cubicBezTo>
                <a:cubicBezTo>
                  <a:pt x="386292" y="2010833"/>
                  <a:pt x="422275" y="2098675"/>
                  <a:pt x="463550" y="2197100"/>
                </a:cubicBezTo>
                <a:cubicBezTo>
                  <a:pt x="504825" y="2295525"/>
                  <a:pt x="551392" y="2397125"/>
                  <a:pt x="596900" y="2482850"/>
                </a:cubicBezTo>
                <a:cubicBezTo>
                  <a:pt x="642408" y="2568575"/>
                  <a:pt x="688975" y="2641600"/>
                  <a:pt x="736600" y="2711450"/>
                </a:cubicBezTo>
                <a:cubicBezTo>
                  <a:pt x="784225" y="2781300"/>
                  <a:pt x="820208" y="2832100"/>
                  <a:pt x="882650" y="2901950"/>
                </a:cubicBezTo>
                <a:cubicBezTo>
                  <a:pt x="945092" y="2971800"/>
                  <a:pt x="1040342" y="3069167"/>
                  <a:pt x="1111250" y="3130550"/>
                </a:cubicBezTo>
                <a:cubicBezTo>
                  <a:pt x="1182158" y="3191933"/>
                  <a:pt x="1234017" y="3221567"/>
                  <a:pt x="1308100" y="3270250"/>
                </a:cubicBezTo>
                <a:cubicBezTo>
                  <a:pt x="1382183" y="3318933"/>
                  <a:pt x="1457325" y="3372908"/>
                  <a:pt x="1555750" y="3422650"/>
                </a:cubicBezTo>
                <a:cubicBezTo>
                  <a:pt x="1654175" y="3472392"/>
                  <a:pt x="1745192" y="3515783"/>
                  <a:pt x="1898650" y="3568700"/>
                </a:cubicBezTo>
                <a:cubicBezTo>
                  <a:pt x="2052108" y="3621617"/>
                  <a:pt x="2297642" y="3696758"/>
                  <a:pt x="2476500" y="3740150"/>
                </a:cubicBezTo>
                <a:cubicBezTo>
                  <a:pt x="2655358" y="3783542"/>
                  <a:pt x="2886075" y="3814233"/>
                  <a:pt x="2971800" y="3829050"/>
                </a:cubicBezTo>
                <a:cubicBezTo>
                  <a:pt x="3057525" y="3843867"/>
                  <a:pt x="3024187" y="3836458"/>
                  <a:pt x="2990850" y="3829050"/>
                </a:cubicBezTo>
              </a:path>
            </a:pathLst>
          </a:custGeom>
          <a:noFill/>
          <a:ln w="28575" cmpd="sng">
            <a:solidFill>
              <a:srgbClr val="00808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6" name="Oval 87"/>
          <p:cNvSpPr>
            <a:spLocks noChangeArrowheads="1"/>
          </p:cNvSpPr>
          <p:nvPr/>
        </p:nvSpPr>
        <p:spPr bwMode="auto">
          <a:xfrm>
            <a:off x="7164566" y="5345667"/>
            <a:ext cx="152400" cy="152400"/>
          </a:xfrm>
          <a:prstGeom prst="ellipse">
            <a:avLst/>
          </a:prstGeom>
          <a:solidFill>
            <a:srgbClr val="CCFFFF">
              <a:alpha val="49804"/>
            </a:srgbClr>
          </a:solidFill>
          <a:ln w="28575" algn="ctr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" name="Oval 86"/>
          <p:cNvSpPr>
            <a:spLocks noChangeArrowheads="1"/>
          </p:cNvSpPr>
          <p:nvPr/>
        </p:nvSpPr>
        <p:spPr bwMode="auto">
          <a:xfrm>
            <a:off x="6400802" y="4659868"/>
            <a:ext cx="152400" cy="152400"/>
          </a:xfrm>
          <a:prstGeom prst="ellipse">
            <a:avLst/>
          </a:prstGeom>
          <a:solidFill>
            <a:srgbClr val="CCFFCC">
              <a:alpha val="49804"/>
            </a:srgbClr>
          </a:solidFill>
          <a:ln w="28575" algn="ctr">
            <a:solidFill>
              <a:srgbClr val="008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" name="Text Box 68"/>
          <p:cNvSpPr txBox="1">
            <a:spLocks noChangeArrowheads="1"/>
          </p:cNvSpPr>
          <p:nvPr/>
        </p:nvSpPr>
        <p:spPr bwMode="auto">
          <a:xfrm>
            <a:off x="4862106" y="1078468"/>
            <a:ext cx="54373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Times New Roman" pitchFamily="18" charset="0"/>
              </a:rPr>
              <a:t>MC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" name="Text Box 77"/>
          <p:cNvSpPr txBox="1">
            <a:spLocks noChangeArrowheads="1"/>
          </p:cNvSpPr>
          <p:nvPr/>
        </p:nvSpPr>
        <p:spPr bwMode="auto">
          <a:xfrm>
            <a:off x="4887219" y="4366736"/>
            <a:ext cx="3642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1600" i="1" baseline="-2500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1600" i="1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 Box 77"/>
          <p:cNvSpPr txBox="1">
            <a:spLocks noChangeArrowheads="1"/>
          </p:cNvSpPr>
          <p:nvPr/>
        </p:nvSpPr>
        <p:spPr bwMode="auto">
          <a:xfrm>
            <a:off x="10419" y="4507468"/>
            <a:ext cx="3642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1600" i="1" baseline="-2500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1600" i="1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 Box 88"/>
          <p:cNvSpPr txBox="1">
            <a:spLocks noChangeArrowheads="1"/>
          </p:cNvSpPr>
          <p:nvPr/>
        </p:nvSpPr>
        <p:spPr bwMode="auto">
          <a:xfrm>
            <a:off x="972933" y="4397514"/>
            <a:ext cx="37382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8000"/>
                </a:solidFill>
                <a:latin typeface="Times New Roman" pitchFamily="18" charset="0"/>
              </a:rPr>
              <a:t>a</a:t>
            </a:r>
            <a:r>
              <a:rPr lang="en-US" altLang="en-US" sz="1600" baseline="-25000" smtClean="0">
                <a:solidFill>
                  <a:srgbClr val="008000"/>
                </a:solidFill>
                <a:latin typeface="Times New Roman" pitchFamily="18" charset="0"/>
              </a:rPr>
              <a:t>2</a:t>
            </a:r>
            <a:endParaRPr lang="en-US" altLang="en-US" sz="1600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42" name="Text Box 88"/>
          <p:cNvSpPr txBox="1">
            <a:spLocks noChangeArrowheads="1"/>
          </p:cNvSpPr>
          <p:nvPr/>
        </p:nvSpPr>
        <p:spPr bwMode="auto">
          <a:xfrm>
            <a:off x="1001821" y="2536934"/>
            <a:ext cx="37382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8000"/>
                </a:solidFill>
                <a:latin typeface="Times New Roman" pitchFamily="18" charset="0"/>
              </a:rPr>
              <a:t>b</a:t>
            </a:r>
            <a:r>
              <a:rPr lang="en-US" altLang="en-US" sz="1600" baseline="-25000" smtClean="0">
                <a:solidFill>
                  <a:srgbClr val="008000"/>
                </a:solidFill>
                <a:latin typeface="Times New Roman" pitchFamily="18" charset="0"/>
              </a:rPr>
              <a:t>2</a:t>
            </a:r>
            <a:endParaRPr lang="en-US" altLang="en-US" sz="1600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43" name="Text Box 85"/>
          <p:cNvSpPr txBox="1">
            <a:spLocks noChangeArrowheads="1"/>
          </p:cNvSpPr>
          <p:nvPr/>
        </p:nvSpPr>
        <p:spPr bwMode="auto">
          <a:xfrm>
            <a:off x="10419" y="2602468"/>
            <a:ext cx="3770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1600" i="1" baseline="-2500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1600" i="1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 Box 78"/>
          <p:cNvSpPr txBox="1">
            <a:spLocks noChangeArrowheads="1"/>
          </p:cNvSpPr>
          <p:nvPr/>
        </p:nvSpPr>
        <p:spPr bwMode="auto">
          <a:xfrm>
            <a:off x="5439251" y="1688068"/>
            <a:ext cx="17235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8080"/>
                </a:solidFill>
                <a:latin typeface="Times New Roman" pitchFamily="18" charset="0"/>
              </a:rPr>
              <a:t>operating profit</a:t>
            </a:r>
            <a:endParaRPr lang="en-US" altLang="en-US" sz="1600">
              <a:solidFill>
                <a:srgbClr val="008080"/>
              </a:solidFill>
              <a:latin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791200" y="2156936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996633"/>
                </a:solidFill>
                <a:latin typeface="Times New Roman" pitchFamily="18" charset="0"/>
              </a:rPr>
              <a:t>fixed cost</a:t>
            </a:r>
            <a:endParaRPr lang="en-US" sz="1600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46" name="Line 83"/>
          <p:cNvSpPr>
            <a:spLocks noChangeShapeType="1"/>
          </p:cNvSpPr>
          <p:nvPr/>
        </p:nvSpPr>
        <p:spPr bwMode="auto">
          <a:xfrm rot="16200000">
            <a:off x="6287382" y="2411082"/>
            <a:ext cx="3" cy="205916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" name="Text Box 78"/>
          <p:cNvSpPr txBox="1">
            <a:spLocks noChangeArrowheads="1"/>
          </p:cNvSpPr>
          <p:nvPr/>
        </p:nvSpPr>
        <p:spPr bwMode="auto">
          <a:xfrm>
            <a:off x="4114800" y="3256000"/>
            <a:ext cx="118603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Times New Roman" pitchFamily="18" charset="0"/>
              </a:rPr>
              <a:t>cutoff point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" name="Oval 86"/>
          <p:cNvSpPr>
            <a:spLocks noChangeArrowheads="1"/>
          </p:cNvSpPr>
          <p:nvPr/>
        </p:nvSpPr>
        <p:spPr bwMode="auto">
          <a:xfrm>
            <a:off x="5867400" y="3364466"/>
            <a:ext cx="152400" cy="152400"/>
          </a:xfrm>
          <a:prstGeom prst="ellipse">
            <a:avLst/>
          </a:prstGeom>
          <a:solidFill>
            <a:srgbClr val="808080">
              <a:alpha val="49804"/>
            </a:srgbClr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49" name="Straight Arrow Connector 48"/>
          <p:cNvCxnSpPr/>
          <p:nvPr/>
        </p:nvCxnSpPr>
        <p:spPr bwMode="auto">
          <a:xfrm>
            <a:off x="7110534" y="3212068"/>
            <a:ext cx="0" cy="4572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 Box 78"/>
          <p:cNvSpPr txBox="1">
            <a:spLocks noChangeArrowheads="1"/>
          </p:cNvSpPr>
          <p:nvPr/>
        </p:nvSpPr>
        <p:spPr bwMode="auto">
          <a:xfrm>
            <a:off x="6827616" y="3593068"/>
            <a:ext cx="71846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Times New Roman" pitchFamily="18" charset="0"/>
              </a:rPr>
              <a:t>viable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" name="Text Box 78"/>
          <p:cNvSpPr txBox="1">
            <a:spLocks noChangeArrowheads="1"/>
          </p:cNvSpPr>
          <p:nvPr/>
        </p:nvSpPr>
        <p:spPr bwMode="auto">
          <a:xfrm>
            <a:off x="6634692" y="2949714"/>
            <a:ext cx="106150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Times New Roman" pitchFamily="18" charset="0"/>
              </a:rPr>
              <a:t>not viable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468863" y="4476234"/>
                <a:ext cx="13797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8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rgbClr val="00800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8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i="1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8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rgbClr val="008000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8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160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008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8863" y="4476234"/>
                <a:ext cx="1379737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 Box 84"/>
          <p:cNvSpPr txBox="1">
            <a:spLocks noChangeArrowheads="1"/>
          </p:cNvSpPr>
          <p:nvPr/>
        </p:nvSpPr>
        <p:spPr bwMode="auto">
          <a:xfrm>
            <a:off x="819647" y="6412468"/>
            <a:ext cx="3770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en-US" sz="1600" i="1" baseline="-2500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1600" i="1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246829" y="5112266"/>
                <a:ext cx="13637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60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160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6829" y="5112266"/>
                <a:ext cx="1363771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/>
          <p:cNvSpPr/>
          <p:nvPr/>
        </p:nvSpPr>
        <p:spPr>
          <a:xfrm>
            <a:off x="228600" y="762000"/>
            <a:ext cx="4489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13.10 firm </a:t>
            </a:r>
            <a:r>
              <a:rPr lang="nl-NL" b="1"/>
              <a:t>heterogeneity, prices, and profits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86102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6669091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773668"/>
            <a:ext cx="40406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13.11 firm </a:t>
            </a:r>
            <a:r>
              <a:rPr lang="nl-NL" b="1"/>
              <a:t>productivity and firm profits</a:t>
            </a:r>
            <a:endParaRPr lang="en-US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791200" y="3894805"/>
                <a:ext cx="1883016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𝑝𝑟𝑜𝑑𝑢𝑐𝑡𝑖𝑣𝑖𝑡𝑦</m:t>
                      </m:r>
                      <m:r>
                        <a:rPr lang="en-US" sz="1600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𝜀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160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894805"/>
                <a:ext cx="1883016" cy="4154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38600" y="3886200"/>
                <a:ext cx="727443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∗</m:t>
                              </m:r>
                            </m:sub>
                          </m:sSub>
                        </m:e>
                        <m:sup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886200"/>
                <a:ext cx="727443" cy="4154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5715000"/>
                <a:ext cx="503279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𝑓</m:t>
                      </m:r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5715000"/>
                <a:ext cx="503279" cy="4154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82932" y="5134253"/>
                <a:ext cx="1164678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𝑓</m:t>
                      </m:r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2932" y="5134253"/>
                <a:ext cx="1164678" cy="41549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433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762000"/>
            <a:ext cx="2588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13.12 firm </a:t>
            </a:r>
            <a:r>
              <a:rPr lang="nl-NL" b="1"/>
              <a:t>entry problem</a:t>
            </a:r>
            <a:endParaRPr lang="en-US" b="1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8864715"/>
              </p:ext>
            </p:extLst>
          </p:nvPr>
        </p:nvGraphicFramePr>
        <p:xfrm>
          <a:off x="0" y="946666"/>
          <a:ext cx="9144000" cy="5911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30735" y="1612174"/>
                <a:ext cx="673518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𝑔</m:t>
                      </m:r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  <a:ea typeface="Cambria Math"/>
                        </a:rPr>
                        <m:t>𝜑</m:t>
                      </m:r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600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0735" y="1612174"/>
                <a:ext cx="673518" cy="4154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410200" y="6248400"/>
                <a:ext cx="1596847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𝑝𝑟𝑜𝑑𝑢𝑐𝑡𝑖𝑣𝑖𝑡𝑦</m:t>
                      </m:r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  <a:ea typeface="Cambria Math"/>
                        </a:rPr>
                        <m:t>𝜑</m:t>
                      </m:r>
                    </m:oMath>
                  </m:oMathPara>
                </a14:m>
                <a:endParaRPr lang="en-US" sz="1600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6248400"/>
                <a:ext cx="1596847" cy="4154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95600" y="6246920"/>
                <a:ext cx="443263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∗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6246920"/>
                <a:ext cx="443263" cy="4154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604253" y="5029200"/>
            <a:ext cx="14221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0" smtClean="0">
                <a:solidFill>
                  <a:srgbClr val="006600"/>
                </a:solidFill>
              </a:rPr>
              <a:t>viable entrants</a:t>
            </a:r>
            <a:endParaRPr lang="en-US" sz="1600" smtClean="0">
              <a:solidFill>
                <a:srgbClr val="0066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97496" y="5638800"/>
            <a:ext cx="14815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smtClean="0">
                <a:solidFill>
                  <a:srgbClr val="FF0000"/>
                </a:solidFill>
              </a:rPr>
              <a:t>exiting</a:t>
            </a:r>
            <a:r>
              <a:rPr lang="en-US" sz="1600" b="0" smtClean="0">
                <a:solidFill>
                  <a:srgbClr val="FF0000"/>
                </a:solidFill>
              </a:rPr>
              <a:t> entrants</a:t>
            </a:r>
            <a:endParaRPr lang="en-US" sz="160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06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5893528"/>
              </p:ext>
            </p:extLst>
          </p:nvPr>
        </p:nvGraphicFramePr>
        <p:xfrm>
          <a:off x="76200" y="762000"/>
          <a:ext cx="9067799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773668"/>
            <a:ext cx="6387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13.13 </a:t>
            </a:r>
            <a:r>
              <a:rPr lang="nl-NL" b="1"/>
              <a:t>c</a:t>
            </a:r>
            <a:r>
              <a:rPr lang="nl-NL" b="1" smtClean="0"/>
              <a:t>umulative </a:t>
            </a:r>
            <a:r>
              <a:rPr lang="nl-NL" b="1"/>
              <a:t>distribution (cdf) and probability density (</a:t>
            </a:r>
            <a:r>
              <a:rPr lang="nl-NL" b="1" smtClean="0"/>
              <a:t>pdf)</a:t>
            </a:r>
            <a:endParaRPr lang="en-US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305800" y="4572000"/>
                <a:ext cx="655179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𝐺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0" y="4572000"/>
                <a:ext cx="655179" cy="4154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612472" y="1620175"/>
                <a:ext cx="644857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𝑔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2472" y="1620175"/>
                <a:ext cx="644857" cy="4154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447800" y="2516819"/>
                <a:ext cx="18013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</a:rPr>
                      <m:t>𝑝𝑑𝑓</m:t>
                    </m:r>
                  </m:oMath>
                </a14:m>
                <a:r>
                  <a:rPr lang="en-US" sz="1600" smtClean="0">
                    <a:solidFill>
                      <a:srgbClr val="FF0000"/>
                    </a:solidFill>
                  </a:rPr>
                  <a:t> left-hand scale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516819"/>
                <a:ext cx="1801391" cy="338554"/>
              </a:xfrm>
              <a:prstGeom prst="rect">
                <a:avLst/>
              </a:prstGeom>
              <a:blipFill rotWithShape="1">
                <a:blip r:embed="rId5"/>
                <a:stretch>
                  <a:fillRect l="-339" t="-5455" r="-1017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019800" y="1275425"/>
                <a:ext cx="18926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0000FF"/>
                        </a:solidFill>
                        <a:latin typeface="Cambria Math"/>
                      </a:rPr>
                      <m:t>𝑐𝑑𝑓</m:t>
                    </m:r>
                  </m:oMath>
                </a14:m>
                <a:r>
                  <a:rPr lang="en-US" sz="1600" smtClean="0">
                    <a:solidFill>
                      <a:srgbClr val="0000FF"/>
                    </a:solidFill>
                  </a:rPr>
                  <a:t> right-hand scale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1275425"/>
                <a:ext cx="1892634" cy="338554"/>
              </a:xfrm>
              <a:prstGeom prst="rect">
                <a:avLst/>
              </a:prstGeom>
              <a:blipFill rotWithShape="1">
                <a:blip r:embed="rId6"/>
                <a:stretch>
                  <a:fillRect l="-323" t="-5357" r="-968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505200" y="6213902"/>
                <a:ext cx="49530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60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6213902"/>
                <a:ext cx="495300" cy="41549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906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0112787"/>
              </p:ext>
            </p:extLst>
          </p:nvPr>
        </p:nvGraphicFramePr>
        <p:xfrm>
          <a:off x="0" y="773668"/>
          <a:ext cx="9143999" cy="6084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773668"/>
            <a:ext cx="4592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13.14 international </a:t>
            </a:r>
            <a:r>
              <a:rPr lang="nl-NL" b="1"/>
              <a:t>trade viability and </a:t>
            </a:r>
            <a:r>
              <a:rPr lang="nl-NL" b="1" smtClean="0"/>
              <a:t>profits</a:t>
            </a:r>
            <a:endParaRPr lang="en-US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019800" y="5257800"/>
                <a:ext cx="1883016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𝑝𝑟𝑜𝑑𝑢𝑐𝑡𝑖𝑣𝑖𝑡𝑦</m:t>
                      </m:r>
                      <m:r>
                        <a:rPr lang="en-US" sz="1600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𝜀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160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5257800"/>
                <a:ext cx="1883016" cy="4154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468758" y="5828139"/>
                <a:ext cx="884473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∗</m:t>
                              </m:r>
                              <m:r>
                                <a:rPr lang="en-US" sz="1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𝑡𝑟</m:t>
                              </m:r>
                            </m:sub>
                          </m:sSub>
                        </m:e>
                        <m:sup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8758" y="5828139"/>
                <a:ext cx="884473" cy="4154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 rot="19996088">
                <a:off x="3225754" y="3991726"/>
                <a:ext cx="1164678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𝑓</m:t>
                      </m:r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996088">
                <a:off x="3225754" y="3991726"/>
                <a:ext cx="1164678" cy="4154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87158" y="4918502"/>
                <a:ext cx="727442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∗</m:t>
                              </m:r>
                            </m:sub>
                          </m:sSub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7158" y="4918502"/>
                <a:ext cx="727442" cy="41549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 rot="20327995">
                <a:off x="6129659" y="3662431"/>
                <a:ext cx="1307666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𝑡𝑟</m:t>
                          </m:r>
                        </m:sub>
                      </m:sSub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𝑓</m:t>
                      </m:r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327995">
                <a:off x="6129659" y="3662431"/>
                <a:ext cx="1307666" cy="41549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82521" y="5832902"/>
                <a:ext cx="503279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𝑓</m:t>
                      </m:r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521" y="5832902"/>
                <a:ext cx="503279" cy="41549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52400" y="6075149"/>
                <a:ext cx="557909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6075149"/>
                <a:ext cx="557909" cy="41549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 rot="20732015">
                <a:off x="6425132" y="4391004"/>
                <a:ext cx="1748107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3366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3366FF"/>
                              </a:solidFill>
                              <a:latin typeface="Cambria Math"/>
                              <a:ea typeface="Cambria Math"/>
                            </a:rPr>
                            <m:t>𝜏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3366FF"/>
                              </a:solidFill>
                              <a:latin typeface="Cambria Math"/>
                            </a:rPr>
                            <m:t>1−</m:t>
                          </m:r>
                          <m:r>
                            <a:rPr lang="en-US" sz="1600" b="0" i="1" smtClean="0">
                              <a:solidFill>
                                <a:srgbClr val="3366FF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</m:sup>
                      </m:sSup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3366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3366FF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3366FF"/>
                              </a:solidFill>
                              <a:latin typeface="Cambria Math"/>
                            </a:rPr>
                            <m:t>𝑡𝑟</m:t>
                          </m:r>
                        </m:sub>
                      </m:sSub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3366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3366FF"/>
                              </a:solidFill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3366FF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  <m:r>
                            <a:rPr lang="en-US" sz="1600" b="0" i="1" smtClean="0">
                              <a:solidFill>
                                <a:srgbClr val="3366FF"/>
                              </a:solidFill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rgbClr val="3366FF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3366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3366FF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3366FF"/>
                              </a:solidFill>
                              <a:latin typeface="Cambria Math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3366FF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732015">
                <a:off x="6425132" y="4391004"/>
                <a:ext cx="1748107" cy="41549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922559" y="5223302"/>
                <a:ext cx="819648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3366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3366FF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3366FF"/>
                                  </a:solidFill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rgbClr val="3366FF"/>
                                  </a:solidFill>
                                  <a:latin typeface="Cambria Math"/>
                                </a:rPr>
                                <m:t>∗</m:t>
                              </m:r>
                              <m:r>
                                <a:rPr lang="en-US" sz="1600" b="0" i="1" smtClean="0">
                                  <a:solidFill>
                                    <a:srgbClr val="3366FF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</m:e>
                        <m:sup>
                          <m:r>
                            <a:rPr lang="en-US" sz="1600" b="0" i="1" smtClean="0">
                              <a:solidFill>
                                <a:srgbClr val="3366FF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  <m:r>
                            <a:rPr lang="en-US" sz="1600" b="0" i="1" smtClean="0">
                              <a:solidFill>
                                <a:srgbClr val="3366FF"/>
                              </a:solidFill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1600" smtClean="0">
                  <a:solidFill>
                    <a:srgbClr val="3366FF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2559" y="5223302"/>
                <a:ext cx="819648" cy="415498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970748" y="2286000"/>
                <a:ext cx="379848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en-US" sz="1600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0748" y="2286000"/>
                <a:ext cx="379848" cy="41549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7468204" y="1447800"/>
            <a:ext cx="1219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0" smtClean="0">
                <a:solidFill>
                  <a:srgbClr val="006600"/>
                </a:solidFill>
              </a:rPr>
              <a:t>trade profits</a:t>
            </a:r>
            <a:endParaRPr lang="en-US" sz="1600" smtClean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06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47295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13.15 impact </a:t>
            </a:r>
            <a:r>
              <a:rPr lang="nl-NL" b="1"/>
              <a:t>of trade and distribution of firms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3999763"/>
              </p:ext>
            </p:extLst>
          </p:nvPr>
        </p:nvGraphicFramePr>
        <p:xfrm>
          <a:off x="0" y="946666"/>
          <a:ext cx="9143999" cy="5911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858000" y="6248400"/>
                <a:ext cx="1596847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𝑝𝑟𝑜𝑑𝑢𝑐𝑡𝑖𝑣𝑖𝑡𝑦</m:t>
                      </m:r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  <a:ea typeface="Cambria Math"/>
                        </a:rPr>
                        <m:t>𝜑</m:t>
                      </m:r>
                    </m:oMath>
                  </m:oMathPara>
                </a14:m>
                <a:endParaRPr lang="en-US" sz="1600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6248400"/>
                <a:ext cx="1596847" cy="4154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76600" y="6271801"/>
                <a:ext cx="600293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∗</m:t>
                          </m:r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𝑡𝑟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6271801"/>
                <a:ext cx="600293" cy="4154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172200" y="6260840"/>
                <a:ext cx="535467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3366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3366FF"/>
                              </a:solidFill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3366FF"/>
                              </a:solidFill>
                              <a:latin typeface="Cambria Math"/>
                            </a:rPr>
                            <m:t>∗</m:t>
                          </m:r>
                          <m:r>
                            <a:rPr lang="en-US" sz="1600" b="0" i="1" smtClean="0">
                              <a:solidFill>
                                <a:srgbClr val="3366FF"/>
                              </a:solidFill>
                              <a:latin typeface="Cambria Math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3366FF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6260840"/>
                <a:ext cx="535467" cy="4154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30735" y="1612174"/>
                <a:ext cx="673518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𝑔</m:t>
                      </m:r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  <a:ea typeface="Cambria Math"/>
                        </a:rPr>
                        <m:t>𝜑</m:t>
                      </m:r>
                      <m:r>
                        <a:rPr lang="en-US" sz="1600" b="0" i="1" smtClean="0">
                          <a:solidFill>
                            <a:srgbClr val="0066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600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0735" y="1612174"/>
                <a:ext cx="673518" cy="41549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433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1820457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762000"/>
            <a:ext cx="4108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13.16 firm </a:t>
            </a:r>
            <a:r>
              <a:rPr lang="nl-NL" b="1"/>
              <a:t>productivity and firm revenue</a:t>
            </a:r>
            <a:endParaRPr lang="en-US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867400" y="6197302"/>
                <a:ext cx="1883016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𝑝𝑟𝑜𝑑𝑢𝑐𝑡𝑖𝑣𝑖𝑡𝑦</m:t>
                      </m:r>
                      <m:r>
                        <a:rPr lang="en-US" sz="1600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𝜀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160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6197302"/>
                <a:ext cx="1883016" cy="4154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56769" y="6177327"/>
                <a:ext cx="884473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∗</m:t>
                              </m:r>
                              <m:r>
                                <a:rPr lang="en-US" sz="1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𝑡𝑟</m:t>
                              </m:r>
                            </m:sub>
                          </m:sSub>
                        </m:e>
                        <m:sup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6769" y="6177327"/>
                <a:ext cx="884473" cy="4154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919031" y="6177327"/>
                <a:ext cx="727442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∗</m:t>
                              </m:r>
                            </m:sub>
                          </m:sSub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9031" y="6177327"/>
                <a:ext cx="727442" cy="4154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828552" y="6172200"/>
                <a:ext cx="819648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3366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3366FF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3366FF"/>
                                  </a:solidFill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rgbClr val="3366FF"/>
                                  </a:solidFill>
                                  <a:latin typeface="Cambria Math"/>
                                </a:rPr>
                                <m:t>∗</m:t>
                              </m:r>
                              <m:r>
                                <a:rPr lang="en-US" sz="1600" b="0" i="1" smtClean="0">
                                  <a:solidFill>
                                    <a:srgbClr val="3366FF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</m:e>
                        <m:sup>
                          <m:r>
                            <a:rPr lang="en-US" sz="1600" b="0" i="1" smtClean="0">
                              <a:solidFill>
                                <a:srgbClr val="3366FF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  <m:r>
                            <a:rPr lang="en-US" sz="1600" b="0" i="1" smtClean="0">
                              <a:solidFill>
                                <a:srgbClr val="3366FF"/>
                              </a:solidFill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1600" smtClean="0">
                  <a:solidFill>
                    <a:srgbClr val="3366FF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8552" y="6172200"/>
                <a:ext cx="819648" cy="41549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 rot="20510634">
                <a:off x="2919303" y="5192952"/>
                <a:ext cx="1043876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𝜀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𝑡𝑟</m:t>
                          </m:r>
                        </m:sub>
                      </m:sSub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510634">
                <a:off x="2919303" y="5192952"/>
                <a:ext cx="1043876" cy="41549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 rot="19718660">
                <a:off x="4720519" y="2409376"/>
                <a:ext cx="291227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1600" b="0" smtClean="0">
                    <a:solidFill>
                      <a:srgbClr val="3366FF"/>
                    </a:solidFill>
                  </a:rPr>
                  <a:t>exporting;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3366FF"/>
                        </a:solidFill>
                        <a:latin typeface="Cambria Math"/>
                      </a:rPr>
                      <m:t>(1+</m:t>
                    </m:r>
                    <m:sSup>
                      <m:sSupPr>
                        <m:ctrlPr>
                          <a:rPr lang="en-US" sz="1600" b="0" i="1" smtClean="0">
                            <a:solidFill>
                              <a:srgbClr val="3366FF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solidFill>
                              <a:srgbClr val="3366FF"/>
                            </a:solidFill>
                            <a:latin typeface="Cambria Math"/>
                            <a:ea typeface="Cambria Math"/>
                          </a:rPr>
                          <m:t>𝜏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rgbClr val="3366FF"/>
                            </a:solidFill>
                            <a:latin typeface="Cambria Math"/>
                          </a:rPr>
                          <m:t>1−</m:t>
                        </m:r>
                        <m:r>
                          <a:rPr lang="en-US" sz="1600" b="0" i="1" smtClean="0">
                            <a:solidFill>
                              <a:srgbClr val="3366FF"/>
                            </a:solidFill>
                            <a:latin typeface="Cambria Math"/>
                            <a:ea typeface="Cambria Math"/>
                          </a:rPr>
                          <m:t>𝜀</m:t>
                        </m:r>
                      </m:sup>
                    </m:sSup>
                    <m:r>
                      <a:rPr lang="en-US" sz="1600" b="0" i="1" smtClean="0">
                        <a:solidFill>
                          <a:srgbClr val="3366FF"/>
                        </a:solidFill>
                        <a:latin typeface="Cambria Math"/>
                      </a:rPr>
                      <m:t>)</m:t>
                    </m:r>
                    <m:r>
                      <a:rPr lang="en-US" sz="1600" b="0" i="1" smtClean="0">
                        <a:solidFill>
                          <a:srgbClr val="3366FF"/>
                        </a:solidFill>
                        <a:latin typeface="Cambria Math"/>
                        <a:ea typeface="Cambria Math"/>
                      </a:rPr>
                      <m:t>𝜀</m:t>
                    </m:r>
                    <m:sSub>
                      <m:sSubPr>
                        <m:ctrlPr>
                          <a:rPr lang="en-US" sz="1600" b="0" i="1" smtClean="0">
                            <a:solidFill>
                              <a:srgbClr val="3366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rgbClr val="3366FF"/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3366FF"/>
                            </a:solidFill>
                            <a:latin typeface="Cambria Math"/>
                          </a:rPr>
                          <m:t>𝑡𝑟</m:t>
                        </m:r>
                      </m:sub>
                    </m:sSub>
                    <m:sSup>
                      <m:sSupPr>
                        <m:ctrlPr>
                          <a:rPr lang="en-US" sz="1600" b="0" i="1" smtClean="0">
                            <a:solidFill>
                              <a:srgbClr val="3366FF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solidFill>
                              <a:srgbClr val="3366FF"/>
                            </a:solidFill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rgbClr val="3366FF"/>
                            </a:solidFill>
                            <a:latin typeface="Cambria Math"/>
                            <a:ea typeface="Cambria Math"/>
                          </a:rPr>
                          <m:t>𝜀</m:t>
                        </m:r>
                        <m:r>
                          <a:rPr lang="en-US" sz="1600" b="0" i="1" smtClean="0">
                            <a:solidFill>
                              <a:srgbClr val="3366FF"/>
                            </a:solidFill>
                            <a:latin typeface="Cambria Math"/>
                            <a:ea typeface="Cambria Math"/>
                          </a:rPr>
                          <m:t>−1</m:t>
                        </m:r>
                      </m:sup>
                    </m:sSup>
                  </m:oMath>
                </a14:m>
                <a:endParaRPr lang="en-US" sz="1600" smtClean="0">
                  <a:solidFill>
                    <a:srgbClr val="3366FF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718660">
                <a:off x="4720519" y="2409376"/>
                <a:ext cx="2912272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1142" b="-40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 rot="20044215">
                <a:off x="5956687" y="3357200"/>
                <a:ext cx="157632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1600" b="0" smtClean="0">
                    <a:solidFill>
                      <a:srgbClr val="FF0000"/>
                    </a:solidFill>
                  </a:rPr>
                  <a:t>autarky;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𝜀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𝐵</m:t>
                    </m:r>
                    <m:sSup>
                      <m:sSup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𝜀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−1</m:t>
                        </m:r>
                      </m:sup>
                    </m:sSup>
                  </m:oMath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044215">
                <a:off x="5956687" y="3357200"/>
                <a:ext cx="1576329" cy="338554"/>
              </a:xfrm>
              <a:prstGeom prst="rect">
                <a:avLst/>
              </a:prstGeom>
              <a:blipFill rotWithShape="1">
                <a:blip r:embed="rId9"/>
                <a:stretch>
                  <a:fillRect l="-2335" b="-79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67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243012"/>
            <a:ext cx="8910637" cy="538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8600" y="762000"/>
            <a:ext cx="662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13.17 productivity </a:t>
            </a:r>
            <a:r>
              <a:rPr lang="nl-NL" b="1"/>
              <a:t>distributions in Latin America, 2006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86102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304800" y="3062287"/>
            <a:ext cx="5943600" cy="1814513"/>
            <a:chOff x="528" y="1440"/>
            <a:chExt cx="3744" cy="1143"/>
          </a:xfrm>
        </p:grpSpPr>
        <p:sp>
          <p:nvSpPr>
            <p:cNvPr id="3" name="Line 2"/>
            <p:cNvSpPr>
              <a:spLocks noChangeShapeType="1"/>
            </p:cNvSpPr>
            <p:nvPr/>
          </p:nvSpPr>
          <p:spPr bwMode="auto">
            <a:xfrm>
              <a:off x="528" y="2016"/>
              <a:ext cx="37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" name="Text Box 3"/>
            <p:cNvSpPr txBox="1">
              <a:spLocks noChangeArrowheads="1"/>
            </p:cNvSpPr>
            <p:nvPr/>
          </p:nvSpPr>
          <p:spPr bwMode="auto">
            <a:xfrm>
              <a:off x="1920" y="2352"/>
              <a:ext cx="1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0000"/>
                  </a:solidFill>
                  <a:latin typeface="Times New Roman" pitchFamily="18" charset="0"/>
                </a:rPr>
                <a:t>Firm productivity</a:t>
              </a:r>
            </a:p>
          </p:txBody>
        </p:sp>
        <p:sp>
          <p:nvSpPr>
            <p:cNvPr id="5" name="Line 4"/>
            <p:cNvSpPr>
              <a:spLocks noChangeShapeType="1"/>
            </p:cNvSpPr>
            <p:nvPr/>
          </p:nvSpPr>
          <p:spPr bwMode="auto">
            <a:xfrm>
              <a:off x="1440" y="192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2256" y="192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2928" y="192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768" y="2016"/>
              <a:ext cx="3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FF0000"/>
                  </a:solidFill>
                  <a:latin typeface="Times New Roman" pitchFamily="18" charset="0"/>
                </a:rPr>
                <a:t>low</a:t>
              </a: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1488" y="2016"/>
              <a:ext cx="5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33CC33"/>
                  </a:solidFill>
                  <a:latin typeface="Times New Roman" pitchFamily="18" charset="0"/>
                </a:rPr>
                <a:t>modest</a:t>
              </a: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2352" y="2016"/>
              <a:ext cx="3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6600"/>
                  </a:solidFill>
                  <a:latin typeface="Times New Roman" pitchFamily="18" charset="0"/>
                </a:rPr>
                <a:t>high</a:t>
              </a: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3264" y="2016"/>
              <a:ext cx="7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6600"/>
                  </a:solidFill>
                  <a:latin typeface="Times New Roman" pitchFamily="18" charset="0"/>
                </a:rPr>
                <a:t>very high</a:t>
              </a: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768" y="1776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FF0000"/>
                  </a:solidFill>
                  <a:latin typeface="Times New Roman" pitchFamily="18" charset="0"/>
                </a:rPr>
                <a:t>exit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440" y="1776"/>
              <a:ext cx="6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33CC33"/>
                  </a:solidFill>
                  <a:latin typeface="Times New Roman" pitchFamily="18" charset="0"/>
                </a:rPr>
                <a:t>domestic</a:t>
              </a: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2304" y="1776"/>
              <a:ext cx="5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6600"/>
                  </a:solidFill>
                  <a:latin typeface="Times New Roman" pitchFamily="18" charset="0"/>
                </a:rPr>
                <a:t>export</a:t>
              </a: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2976" y="1776"/>
              <a:ext cx="1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6600"/>
                  </a:solidFill>
                  <a:latin typeface="Times New Roman" pitchFamily="18" charset="0"/>
                </a:rPr>
                <a:t>FDI multinational</a:t>
              </a:r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1968" y="1440"/>
              <a:ext cx="9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0000"/>
                  </a:solidFill>
                  <a:latin typeface="Times New Roman" pitchFamily="18" charset="0"/>
                </a:rPr>
                <a:t>Mode of entry</a:t>
              </a:r>
            </a:p>
          </p:txBody>
        </p:sp>
      </p:grpSp>
      <p:sp>
        <p:nvSpPr>
          <p:cNvPr id="18" name="Rectangle 17"/>
          <p:cNvSpPr/>
          <p:nvPr/>
        </p:nvSpPr>
        <p:spPr>
          <a:xfrm>
            <a:off x="228600" y="773668"/>
            <a:ext cx="4322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13.18 firm </a:t>
            </a:r>
            <a:r>
              <a:rPr lang="nl-NL" b="1"/>
              <a:t>productivity and mode of entry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86102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662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13.3 exporting </a:t>
            </a:r>
            <a:r>
              <a:rPr lang="nl-NL" b="1"/>
              <a:t>activities in different sectors; USA, 2007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8154932"/>
              </p:ext>
            </p:extLst>
          </p:nvPr>
        </p:nvGraphicFramePr>
        <p:xfrm>
          <a:off x="0" y="946666"/>
          <a:ext cx="9144000" cy="5911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943600" y="777536"/>
            <a:ext cx="32048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/>
              <a:t>b</a:t>
            </a:r>
            <a:r>
              <a:rPr lang="en-US" sz="1400" smtClean="0"/>
              <a:t>ubbles proportional to % of firms in total manufacturing for that sector</a:t>
            </a:r>
          </a:p>
        </p:txBody>
      </p:sp>
    </p:spTree>
    <p:extLst>
      <p:ext uri="{BB962C8B-B14F-4D97-AF65-F5344CB8AC3E}">
        <p14:creationId xmlns:p14="http://schemas.microsoft.com/office/powerpoint/2010/main" val="301920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7926948"/>
              </p:ext>
            </p:extLst>
          </p:nvPr>
        </p:nvGraphicFramePr>
        <p:xfrm>
          <a:off x="0" y="781520"/>
          <a:ext cx="9144000" cy="3942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765984"/>
            <a:ext cx="43573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13.4 exporter </a:t>
            </a:r>
            <a:r>
              <a:rPr lang="nl-NL" b="1"/>
              <a:t>premia in percent; usa, 2007</a:t>
            </a:r>
            <a:endParaRPr lang="en-US" b="1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0248002"/>
              </p:ext>
            </p:extLst>
          </p:nvPr>
        </p:nvGraphicFramePr>
        <p:xfrm>
          <a:off x="0" y="4800600"/>
          <a:ext cx="9144000" cy="2078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024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>
            <a:off x="762000" y="1157288"/>
            <a:ext cx="0" cy="533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685800" y="13096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685800" y="6338888"/>
            <a:ext cx="769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685800" y="2336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674688" y="3327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701675" y="43053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684213" y="5319713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57200" y="61102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28600" y="1081088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</a:rPr>
              <a:t>0.5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62000" y="6477000"/>
            <a:ext cx="311150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rot="-5400000">
            <a:off x="814388" y="6335713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rot="-5400000">
            <a:off x="2460625" y="6346825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rot="-5400000">
            <a:off x="4084638" y="6346825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 rot="-5400000">
            <a:off x="5707063" y="6340475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rot="-5400000">
            <a:off x="7345363" y="63261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 rot="-5400000">
            <a:off x="-16668" y="3688556"/>
            <a:ext cx="1009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</a:rPr>
              <a:t>Density </a:t>
            </a: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2894542" y="6389953"/>
            <a:ext cx="3295650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</a:rPr>
              <a:t>Total Factor Productivity (TFP)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7239000" y="6477000"/>
            <a:ext cx="438150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</a:rPr>
              <a:t>14</a:t>
            </a: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2362200" y="1690688"/>
            <a:ext cx="1905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8000"/>
                </a:solidFill>
              </a:rPr>
              <a:t>Domestic firms</a:t>
            </a:r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4800600" y="2300288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0000"/>
                </a:solidFill>
              </a:rPr>
              <a:t>Exporters</a:t>
            </a:r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5486400" y="3138488"/>
            <a:ext cx="2133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FF"/>
                </a:solidFill>
              </a:rPr>
              <a:t>Exporters and FDI</a:t>
            </a:r>
          </a:p>
        </p:txBody>
      </p:sp>
      <p:sp>
        <p:nvSpPr>
          <p:cNvPr id="24" name="Freeform 25"/>
          <p:cNvSpPr>
            <a:spLocks/>
          </p:cNvSpPr>
          <p:nvPr/>
        </p:nvSpPr>
        <p:spPr bwMode="auto">
          <a:xfrm>
            <a:off x="1752600" y="1484313"/>
            <a:ext cx="5534025" cy="4854575"/>
          </a:xfrm>
          <a:custGeom>
            <a:avLst/>
            <a:gdLst>
              <a:gd name="T0" fmla="*/ 0 w 3486"/>
              <a:gd name="T1" fmla="*/ 2147483647 h 3058"/>
              <a:gd name="T2" fmla="*/ 498990996 w 3486"/>
              <a:gd name="T3" fmla="*/ 2147483647 h 3058"/>
              <a:gd name="T4" fmla="*/ 808970922 w 3486"/>
              <a:gd name="T5" fmla="*/ 2147483647 h 3058"/>
              <a:gd name="T6" fmla="*/ 1275199102 w 3486"/>
              <a:gd name="T7" fmla="*/ 2147483647 h 3058"/>
              <a:gd name="T8" fmla="*/ 1837194979 w 3486"/>
              <a:gd name="T9" fmla="*/ 2147483647 h 3058"/>
              <a:gd name="T10" fmla="*/ 2147173317 w 3486"/>
              <a:gd name="T11" fmla="*/ 2147483647 h 3058"/>
              <a:gd name="T12" fmla="*/ 2147483647 w 3486"/>
              <a:gd name="T13" fmla="*/ 2147483647 h 3058"/>
              <a:gd name="T14" fmla="*/ 2147483647 w 3486"/>
              <a:gd name="T15" fmla="*/ 2147483647 h 3058"/>
              <a:gd name="T16" fmla="*/ 2147483647 w 3486"/>
              <a:gd name="T17" fmla="*/ 2147483647 h 3058"/>
              <a:gd name="T18" fmla="*/ 2147483647 w 3486"/>
              <a:gd name="T19" fmla="*/ 2147483647 h 3058"/>
              <a:gd name="T20" fmla="*/ 2147483647 w 3486"/>
              <a:gd name="T21" fmla="*/ 1325602161 h 3058"/>
              <a:gd name="T22" fmla="*/ 2147483647 w 3486"/>
              <a:gd name="T23" fmla="*/ 662801874 h 3058"/>
              <a:gd name="T24" fmla="*/ 2147483647 w 3486"/>
              <a:gd name="T25" fmla="*/ 141128755 h 3058"/>
              <a:gd name="T26" fmla="*/ 2147483647 w 3486"/>
              <a:gd name="T27" fmla="*/ 42843449 h 3058"/>
              <a:gd name="T28" fmla="*/ 2147483647 w 3486"/>
              <a:gd name="T29" fmla="*/ 57964394 h 3058"/>
              <a:gd name="T30" fmla="*/ 2147483647 w 3486"/>
              <a:gd name="T31" fmla="*/ 395665298 h 3058"/>
              <a:gd name="T32" fmla="*/ 2147483647 w 3486"/>
              <a:gd name="T33" fmla="*/ 1086188188 h 3058"/>
              <a:gd name="T34" fmla="*/ 2147483647 w 3486"/>
              <a:gd name="T35" fmla="*/ 2147483647 h 3058"/>
              <a:gd name="T36" fmla="*/ 2147483647 w 3486"/>
              <a:gd name="T37" fmla="*/ 2147483647 h 3058"/>
              <a:gd name="T38" fmla="*/ 2147483647 w 3486"/>
              <a:gd name="T39" fmla="*/ 2147483647 h 3058"/>
              <a:gd name="T40" fmla="*/ 2147483647 w 3486"/>
              <a:gd name="T41" fmla="*/ 2147483647 h 3058"/>
              <a:gd name="T42" fmla="*/ 2147483647 w 3486"/>
              <a:gd name="T43" fmla="*/ 2147483647 h 3058"/>
              <a:gd name="T44" fmla="*/ 2147483647 w 3486"/>
              <a:gd name="T45" fmla="*/ 2147483647 h 3058"/>
              <a:gd name="T46" fmla="*/ 2147483647 w 3486"/>
              <a:gd name="T47" fmla="*/ 2147483647 h 3058"/>
              <a:gd name="T48" fmla="*/ 2147483647 w 3486"/>
              <a:gd name="T49" fmla="*/ 2147483647 h 3058"/>
              <a:gd name="T50" fmla="*/ 2147483647 w 3486"/>
              <a:gd name="T51" fmla="*/ 2147483647 h 3058"/>
              <a:gd name="T52" fmla="*/ 2147483647 w 3486"/>
              <a:gd name="T53" fmla="*/ 2147483647 h 3058"/>
              <a:gd name="T54" fmla="*/ 2147483647 w 3486"/>
              <a:gd name="T55" fmla="*/ 2147483647 h 3058"/>
              <a:gd name="T56" fmla="*/ 2147483647 w 3486"/>
              <a:gd name="T57" fmla="*/ 2147483647 h 3058"/>
              <a:gd name="T58" fmla="*/ 2147483647 w 3486"/>
              <a:gd name="T59" fmla="*/ 2147483647 h 3058"/>
              <a:gd name="T60" fmla="*/ 2147483647 w 3486"/>
              <a:gd name="T61" fmla="*/ 2147483647 h 3058"/>
              <a:gd name="T62" fmla="*/ 2147483647 w 3486"/>
              <a:gd name="T63" fmla="*/ 2147483647 h 3058"/>
              <a:gd name="T64" fmla="*/ 2147483647 w 3486"/>
              <a:gd name="T65" fmla="*/ 2147483647 h 305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3486"/>
              <a:gd name="T100" fmla="*/ 0 h 3058"/>
              <a:gd name="T101" fmla="*/ 3486 w 3486"/>
              <a:gd name="T102" fmla="*/ 3058 h 3058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3486" h="3058">
                <a:moveTo>
                  <a:pt x="0" y="3058"/>
                </a:moveTo>
                <a:cubicBezTo>
                  <a:pt x="72" y="3031"/>
                  <a:pt x="145" y="3004"/>
                  <a:pt x="198" y="2981"/>
                </a:cubicBezTo>
                <a:cubicBezTo>
                  <a:pt x="251" y="2958"/>
                  <a:pt x="270" y="2962"/>
                  <a:pt x="321" y="2920"/>
                </a:cubicBezTo>
                <a:cubicBezTo>
                  <a:pt x="372" y="2878"/>
                  <a:pt x="438" y="2805"/>
                  <a:pt x="506" y="2729"/>
                </a:cubicBezTo>
                <a:cubicBezTo>
                  <a:pt x="574" y="2653"/>
                  <a:pt x="671" y="2533"/>
                  <a:pt x="729" y="2461"/>
                </a:cubicBezTo>
                <a:cubicBezTo>
                  <a:pt x="787" y="2389"/>
                  <a:pt x="804" y="2367"/>
                  <a:pt x="852" y="2299"/>
                </a:cubicBezTo>
                <a:cubicBezTo>
                  <a:pt x="900" y="2231"/>
                  <a:pt x="972" y="2153"/>
                  <a:pt x="1015" y="2053"/>
                </a:cubicBezTo>
                <a:cubicBezTo>
                  <a:pt x="1058" y="1953"/>
                  <a:pt x="1082" y="1828"/>
                  <a:pt x="1110" y="1700"/>
                </a:cubicBezTo>
                <a:cubicBezTo>
                  <a:pt x="1138" y="1572"/>
                  <a:pt x="1156" y="1413"/>
                  <a:pt x="1182" y="1287"/>
                </a:cubicBezTo>
                <a:cubicBezTo>
                  <a:pt x="1208" y="1161"/>
                  <a:pt x="1235" y="1073"/>
                  <a:pt x="1266" y="946"/>
                </a:cubicBezTo>
                <a:cubicBezTo>
                  <a:pt x="1297" y="819"/>
                  <a:pt x="1339" y="640"/>
                  <a:pt x="1367" y="526"/>
                </a:cubicBezTo>
                <a:cubicBezTo>
                  <a:pt x="1395" y="412"/>
                  <a:pt x="1408" y="341"/>
                  <a:pt x="1434" y="263"/>
                </a:cubicBezTo>
                <a:cubicBezTo>
                  <a:pt x="1460" y="185"/>
                  <a:pt x="1495" y="97"/>
                  <a:pt x="1523" y="56"/>
                </a:cubicBezTo>
                <a:cubicBezTo>
                  <a:pt x="1551" y="15"/>
                  <a:pt x="1582" y="22"/>
                  <a:pt x="1602" y="17"/>
                </a:cubicBezTo>
                <a:cubicBezTo>
                  <a:pt x="1622" y="12"/>
                  <a:pt x="1625" y="0"/>
                  <a:pt x="1646" y="23"/>
                </a:cubicBezTo>
                <a:cubicBezTo>
                  <a:pt x="1667" y="46"/>
                  <a:pt x="1706" y="89"/>
                  <a:pt x="1730" y="157"/>
                </a:cubicBezTo>
                <a:cubicBezTo>
                  <a:pt x="1754" y="225"/>
                  <a:pt x="1769" y="313"/>
                  <a:pt x="1792" y="431"/>
                </a:cubicBezTo>
                <a:cubicBezTo>
                  <a:pt x="1815" y="549"/>
                  <a:pt x="1843" y="722"/>
                  <a:pt x="1870" y="867"/>
                </a:cubicBezTo>
                <a:cubicBezTo>
                  <a:pt x="1897" y="1012"/>
                  <a:pt x="1928" y="1167"/>
                  <a:pt x="1954" y="1303"/>
                </a:cubicBezTo>
                <a:cubicBezTo>
                  <a:pt x="1980" y="1439"/>
                  <a:pt x="2007" y="1586"/>
                  <a:pt x="2027" y="1684"/>
                </a:cubicBezTo>
                <a:cubicBezTo>
                  <a:pt x="2047" y="1782"/>
                  <a:pt x="2060" y="1821"/>
                  <a:pt x="2077" y="1891"/>
                </a:cubicBezTo>
                <a:cubicBezTo>
                  <a:pt x="2094" y="1961"/>
                  <a:pt x="2106" y="2038"/>
                  <a:pt x="2127" y="2103"/>
                </a:cubicBezTo>
                <a:cubicBezTo>
                  <a:pt x="2148" y="2168"/>
                  <a:pt x="2182" y="2239"/>
                  <a:pt x="2206" y="2282"/>
                </a:cubicBezTo>
                <a:cubicBezTo>
                  <a:pt x="2230" y="2325"/>
                  <a:pt x="2252" y="2334"/>
                  <a:pt x="2273" y="2360"/>
                </a:cubicBezTo>
                <a:cubicBezTo>
                  <a:pt x="2294" y="2386"/>
                  <a:pt x="2309" y="2405"/>
                  <a:pt x="2334" y="2439"/>
                </a:cubicBezTo>
                <a:cubicBezTo>
                  <a:pt x="2359" y="2473"/>
                  <a:pt x="2390" y="2521"/>
                  <a:pt x="2424" y="2567"/>
                </a:cubicBezTo>
                <a:cubicBezTo>
                  <a:pt x="2458" y="2613"/>
                  <a:pt x="2496" y="2672"/>
                  <a:pt x="2536" y="2718"/>
                </a:cubicBezTo>
                <a:cubicBezTo>
                  <a:pt x="2576" y="2764"/>
                  <a:pt x="2614" y="2804"/>
                  <a:pt x="2664" y="2841"/>
                </a:cubicBezTo>
                <a:cubicBezTo>
                  <a:pt x="2714" y="2878"/>
                  <a:pt x="2777" y="2919"/>
                  <a:pt x="2838" y="2942"/>
                </a:cubicBezTo>
                <a:cubicBezTo>
                  <a:pt x="2899" y="2965"/>
                  <a:pt x="2972" y="2967"/>
                  <a:pt x="3028" y="2981"/>
                </a:cubicBezTo>
                <a:cubicBezTo>
                  <a:pt x="3084" y="2995"/>
                  <a:pt x="3126" y="3017"/>
                  <a:pt x="3173" y="3026"/>
                </a:cubicBezTo>
                <a:cubicBezTo>
                  <a:pt x="3220" y="3035"/>
                  <a:pt x="3261" y="3033"/>
                  <a:pt x="3313" y="3037"/>
                </a:cubicBezTo>
                <a:cubicBezTo>
                  <a:pt x="3365" y="3041"/>
                  <a:pt x="3425" y="3044"/>
                  <a:pt x="3486" y="3048"/>
                </a:cubicBezTo>
              </a:path>
            </a:pathLst>
          </a:cu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25" name="Freeform 26"/>
          <p:cNvSpPr>
            <a:spLocks/>
          </p:cNvSpPr>
          <p:nvPr/>
        </p:nvSpPr>
        <p:spPr bwMode="auto">
          <a:xfrm>
            <a:off x="1828800" y="2422525"/>
            <a:ext cx="5981700" cy="3916363"/>
          </a:xfrm>
          <a:custGeom>
            <a:avLst/>
            <a:gdLst>
              <a:gd name="T0" fmla="*/ 0 w 3768"/>
              <a:gd name="T1" fmla="*/ 2147483647 h 2467"/>
              <a:gd name="T2" fmla="*/ 279738164 w 3768"/>
              <a:gd name="T3" fmla="*/ 2147483647 h 2467"/>
              <a:gd name="T4" fmla="*/ 645160031 w 3768"/>
              <a:gd name="T5" fmla="*/ 2147483647 h 2467"/>
              <a:gd name="T6" fmla="*/ 985382029 w 3768"/>
              <a:gd name="T7" fmla="*/ 2147483647 h 2467"/>
              <a:gd name="T8" fmla="*/ 1433969725 w 3768"/>
              <a:gd name="T9" fmla="*/ 2147483647 h 2467"/>
              <a:gd name="T10" fmla="*/ 1885077180 w 3768"/>
              <a:gd name="T11" fmla="*/ 2147483647 h 2467"/>
              <a:gd name="T12" fmla="*/ 2147483647 w 3768"/>
              <a:gd name="T13" fmla="*/ 2147483647 h 2467"/>
              <a:gd name="T14" fmla="*/ 2147483647 w 3768"/>
              <a:gd name="T15" fmla="*/ 2147483647 h 2467"/>
              <a:gd name="T16" fmla="*/ 2147483647 w 3768"/>
              <a:gd name="T17" fmla="*/ 2147483647 h 2467"/>
              <a:gd name="T18" fmla="*/ 2147483647 w 3768"/>
              <a:gd name="T19" fmla="*/ 2147483647 h 2467"/>
              <a:gd name="T20" fmla="*/ 2147483647 w 3768"/>
              <a:gd name="T21" fmla="*/ 2147483647 h 2467"/>
              <a:gd name="T22" fmla="*/ 2147483647 w 3768"/>
              <a:gd name="T23" fmla="*/ 1597778623 h 2467"/>
              <a:gd name="T24" fmla="*/ 2147483647 w 3768"/>
              <a:gd name="T25" fmla="*/ 1005541420 h 2467"/>
              <a:gd name="T26" fmla="*/ 2147483647 w 3768"/>
              <a:gd name="T27" fmla="*/ 443547466 h 2467"/>
              <a:gd name="T28" fmla="*/ 2147483647 w 3768"/>
              <a:gd name="T29" fmla="*/ 133567467 h 2467"/>
              <a:gd name="T30" fmla="*/ 2147483647 w 3768"/>
              <a:gd name="T31" fmla="*/ 5040311 h 2467"/>
              <a:gd name="T32" fmla="*/ 2147483647 w 3768"/>
              <a:gd name="T33" fmla="*/ 103325583 h 2467"/>
              <a:gd name="T34" fmla="*/ 2147483647 w 3768"/>
              <a:gd name="T35" fmla="*/ 413305508 h 2467"/>
              <a:gd name="T36" fmla="*/ 2147483647 w 3768"/>
              <a:gd name="T37" fmla="*/ 879533674 h 2467"/>
              <a:gd name="T38" fmla="*/ 2147483647 w 3768"/>
              <a:gd name="T39" fmla="*/ 1302919702 h 2467"/>
              <a:gd name="T40" fmla="*/ 2147483647 w 3768"/>
              <a:gd name="T41" fmla="*/ 1880036372 h 2467"/>
              <a:gd name="T42" fmla="*/ 2147483647 w 3768"/>
              <a:gd name="T43" fmla="*/ 2147483647 h 2467"/>
              <a:gd name="T44" fmla="*/ 2147483647 w 3768"/>
              <a:gd name="T45" fmla="*/ 2147483647 h 2467"/>
              <a:gd name="T46" fmla="*/ 2147483647 w 3768"/>
              <a:gd name="T47" fmla="*/ 2147483647 h 2467"/>
              <a:gd name="T48" fmla="*/ 2147483647 w 3768"/>
              <a:gd name="T49" fmla="*/ 2147483647 h 2467"/>
              <a:gd name="T50" fmla="*/ 2147483647 w 3768"/>
              <a:gd name="T51" fmla="*/ 2147483647 h 2467"/>
              <a:gd name="T52" fmla="*/ 2147483647 w 3768"/>
              <a:gd name="T53" fmla="*/ 2147483647 h 2467"/>
              <a:gd name="T54" fmla="*/ 2147483647 w 3768"/>
              <a:gd name="T55" fmla="*/ 2147483647 h 2467"/>
              <a:gd name="T56" fmla="*/ 2147483647 w 3768"/>
              <a:gd name="T57" fmla="*/ 2147483647 h 2467"/>
              <a:gd name="T58" fmla="*/ 2147483647 w 3768"/>
              <a:gd name="T59" fmla="*/ 2147483647 h 2467"/>
              <a:gd name="T60" fmla="*/ 2147483647 w 3768"/>
              <a:gd name="T61" fmla="*/ 2147483647 h 2467"/>
              <a:gd name="T62" fmla="*/ 2147483647 w 3768"/>
              <a:gd name="T63" fmla="*/ 2147483647 h 2467"/>
              <a:gd name="T64" fmla="*/ 2147483647 w 3768"/>
              <a:gd name="T65" fmla="*/ 2147483647 h 2467"/>
              <a:gd name="T66" fmla="*/ 2147483647 w 3768"/>
              <a:gd name="T67" fmla="*/ 2147483647 h 2467"/>
              <a:gd name="T68" fmla="*/ 2147483647 w 3768"/>
              <a:gd name="T69" fmla="*/ 2147483647 h 2467"/>
              <a:gd name="T70" fmla="*/ 2147483647 w 3768"/>
              <a:gd name="T71" fmla="*/ 2147483647 h 2467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3768"/>
              <a:gd name="T109" fmla="*/ 0 h 2467"/>
              <a:gd name="T110" fmla="*/ 3768 w 3768"/>
              <a:gd name="T111" fmla="*/ 2467 h 2467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3768" h="2467">
                <a:moveTo>
                  <a:pt x="0" y="2467"/>
                </a:moveTo>
                <a:cubicBezTo>
                  <a:pt x="34" y="2467"/>
                  <a:pt x="68" y="2467"/>
                  <a:pt x="111" y="2457"/>
                </a:cubicBezTo>
                <a:cubicBezTo>
                  <a:pt x="154" y="2447"/>
                  <a:pt x="209" y="2434"/>
                  <a:pt x="256" y="2407"/>
                </a:cubicBezTo>
                <a:cubicBezTo>
                  <a:pt x="303" y="2380"/>
                  <a:pt x="339" y="2333"/>
                  <a:pt x="391" y="2295"/>
                </a:cubicBezTo>
                <a:cubicBezTo>
                  <a:pt x="443" y="2257"/>
                  <a:pt x="510" y="2217"/>
                  <a:pt x="569" y="2178"/>
                </a:cubicBezTo>
                <a:cubicBezTo>
                  <a:pt x="628" y="2139"/>
                  <a:pt x="689" y="2114"/>
                  <a:pt x="748" y="2060"/>
                </a:cubicBezTo>
                <a:cubicBezTo>
                  <a:pt x="807" y="2006"/>
                  <a:pt x="869" y="1917"/>
                  <a:pt x="922" y="1853"/>
                </a:cubicBezTo>
                <a:cubicBezTo>
                  <a:pt x="975" y="1789"/>
                  <a:pt x="1028" y="1731"/>
                  <a:pt x="1067" y="1674"/>
                </a:cubicBezTo>
                <a:cubicBezTo>
                  <a:pt x="1106" y="1617"/>
                  <a:pt x="1129" y="1589"/>
                  <a:pt x="1157" y="1512"/>
                </a:cubicBezTo>
                <a:cubicBezTo>
                  <a:pt x="1185" y="1435"/>
                  <a:pt x="1207" y="1311"/>
                  <a:pt x="1235" y="1210"/>
                </a:cubicBezTo>
                <a:cubicBezTo>
                  <a:pt x="1263" y="1109"/>
                  <a:pt x="1296" y="1004"/>
                  <a:pt x="1324" y="908"/>
                </a:cubicBezTo>
                <a:cubicBezTo>
                  <a:pt x="1352" y="812"/>
                  <a:pt x="1376" y="719"/>
                  <a:pt x="1403" y="634"/>
                </a:cubicBezTo>
                <a:cubicBezTo>
                  <a:pt x="1430" y="549"/>
                  <a:pt x="1458" y="475"/>
                  <a:pt x="1487" y="399"/>
                </a:cubicBezTo>
                <a:cubicBezTo>
                  <a:pt x="1516" y="323"/>
                  <a:pt x="1546" y="234"/>
                  <a:pt x="1576" y="176"/>
                </a:cubicBezTo>
                <a:cubicBezTo>
                  <a:pt x="1606" y="118"/>
                  <a:pt x="1636" y="82"/>
                  <a:pt x="1666" y="53"/>
                </a:cubicBezTo>
                <a:cubicBezTo>
                  <a:pt x="1696" y="24"/>
                  <a:pt x="1724" y="4"/>
                  <a:pt x="1755" y="2"/>
                </a:cubicBezTo>
                <a:cubicBezTo>
                  <a:pt x="1786" y="0"/>
                  <a:pt x="1821" y="14"/>
                  <a:pt x="1850" y="41"/>
                </a:cubicBezTo>
                <a:cubicBezTo>
                  <a:pt x="1879" y="68"/>
                  <a:pt x="1902" y="113"/>
                  <a:pt x="1928" y="164"/>
                </a:cubicBezTo>
                <a:cubicBezTo>
                  <a:pt x="1954" y="215"/>
                  <a:pt x="1986" y="290"/>
                  <a:pt x="2007" y="349"/>
                </a:cubicBezTo>
                <a:cubicBezTo>
                  <a:pt x="2028" y="408"/>
                  <a:pt x="2036" y="451"/>
                  <a:pt x="2057" y="517"/>
                </a:cubicBezTo>
                <a:cubicBezTo>
                  <a:pt x="2078" y="583"/>
                  <a:pt x="2104" y="666"/>
                  <a:pt x="2135" y="746"/>
                </a:cubicBezTo>
                <a:cubicBezTo>
                  <a:pt x="2166" y="826"/>
                  <a:pt x="2214" y="934"/>
                  <a:pt x="2242" y="998"/>
                </a:cubicBezTo>
                <a:cubicBezTo>
                  <a:pt x="2270" y="1062"/>
                  <a:pt x="2282" y="1081"/>
                  <a:pt x="2303" y="1132"/>
                </a:cubicBezTo>
                <a:cubicBezTo>
                  <a:pt x="2324" y="1183"/>
                  <a:pt x="2342" y="1241"/>
                  <a:pt x="2365" y="1305"/>
                </a:cubicBezTo>
                <a:cubicBezTo>
                  <a:pt x="2388" y="1369"/>
                  <a:pt x="2415" y="1450"/>
                  <a:pt x="2443" y="1518"/>
                </a:cubicBezTo>
                <a:cubicBezTo>
                  <a:pt x="2471" y="1586"/>
                  <a:pt x="2497" y="1651"/>
                  <a:pt x="2532" y="1713"/>
                </a:cubicBezTo>
                <a:cubicBezTo>
                  <a:pt x="2567" y="1775"/>
                  <a:pt x="2616" y="1842"/>
                  <a:pt x="2655" y="1892"/>
                </a:cubicBezTo>
                <a:cubicBezTo>
                  <a:pt x="2694" y="1942"/>
                  <a:pt x="2725" y="1972"/>
                  <a:pt x="2767" y="2015"/>
                </a:cubicBezTo>
                <a:cubicBezTo>
                  <a:pt x="2809" y="2058"/>
                  <a:pt x="2872" y="2120"/>
                  <a:pt x="2907" y="2150"/>
                </a:cubicBezTo>
                <a:cubicBezTo>
                  <a:pt x="2942" y="2180"/>
                  <a:pt x="2949" y="2176"/>
                  <a:pt x="2980" y="2194"/>
                </a:cubicBezTo>
                <a:cubicBezTo>
                  <a:pt x="3011" y="2212"/>
                  <a:pt x="3041" y="2240"/>
                  <a:pt x="3092" y="2261"/>
                </a:cubicBezTo>
                <a:cubicBezTo>
                  <a:pt x="3143" y="2282"/>
                  <a:pt x="3228" y="2308"/>
                  <a:pt x="3287" y="2323"/>
                </a:cubicBezTo>
                <a:cubicBezTo>
                  <a:pt x="3346" y="2338"/>
                  <a:pt x="3395" y="2341"/>
                  <a:pt x="3444" y="2351"/>
                </a:cubicBezTo>
                <a:cubicBezTo>
                  <a:pt x="3493" y="2361"/>
                  <a:pt x="3542" y="2375"/>
                  <a:pt x="3584" y="2385"/>
                </a:cubicBezTo>
                <a:cubicBezTo>
                  <a:pt x="3626" y="2395"/>
                  <a:pt x="3665" y="2402"/>
                  <a:pt x="3696" y="2412"/>
                </a:cubicBezTo>
                <a:cubicBezTo>
                  <a:pt x="3727" y="2422"/>
                  <a:pt x="3747" y="2434"/>
                  <a:pt x="3768" y="2446"/>
                </a:cubicBezTo>
              </a:path>
            </a:pathLst>
          </a:cu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26" name="Freeform 27"/>
          <p:cNvSpPr>
            <a:spLocks/>
          </p:cNvSpPr>
          <p:nvPr/>
        </p:nvSpPr>
        <p:spPr bwMode="auto">
          <a:xfrm>
            <a:off x="1828800" y="3424238"/>
            <a:ext cx="5954713" cy="2838450"/>
          </a:xfrm>
          <a:custGeom>
            <a:avLst/>
            <a:gdLst>
              <a:gd name="T0" fmla="*/ 0 w 3751"/>
              <a:gd name="T1" fmla="*/ 2147483647 h 1788"/>
              <a:gd name="T2" fmla="*/ 350302550 w 3751"/>
              <a:gd name="T3" fmla="*/ 2147483647 h 1788"/>
              <a:gd name="T4" fmla="*/ 730845382 w 3751"/>
              <a:gd name="T5" fmla="*/ 2147483647 h 1788"/>
              <a:gd name="T6" fmla="*/ 1053425524 w 3751"/>
              <a:gd name="T7" fmla="*/ 2147483647 h 1788"/>
              <a:gd name="T8" fmla="*/ 1393647351 w 3751"/>
              <a:gd name="T9" fmla="*/ 2147483647 h 1788"/>
              <a:gd name="T10" fmla="*/ 1801912988 w 3751"/>
              <a:gd name="T11" fmla="*/ 2147483647 h 1788"/>
              <a:gd name="T12" fmla="*/ 2147483647 w 3751"/>
              <a:gd name="T13" fmla="*/ 2147483647 h 1788"/>
              <a:gd name="T14" fmla="*/ 2147483647 w 3751"/>
              <a:gd name="T15" fmla="*/ 2147483647 h 1788"/>
              <a:gd name="T16" fmla="*/ 2147483647 w 3751"/>
              <a:gd name="T17" fmla="*/ 2147483647 h 1788"/>
              <a:gd name="T18" fmla="*/ 2147483647 w 3751"/>
              <a:gd name="T19" fmla="*/ 2147483647 h 1788"/>
              <a:gd name="T20" fmla="*/ 2147483647 w 3751"/>
              <a:gd name="T21" fmla="*/ 2147483647 h 1788"/>
              <a:gd name="T22" fmla="*/ 2147483647 w 3751"/>
              <a:gd name="T23" fmla="*/ 2147483647 h 1788"/>
              <a:gd name="T24" fmla="*/ 2147483647 w 3751"/>
              <a:gd name="T25" fmla="*/ 2147483647 h 1788"/>
              <a:gd name="T26" fmla="*/ 2147483647 w 3751"/>
              <a:gd name="T27" fmla="*/ 1796872503 h 1788"/>
              <a:gd name="T28" fmla="*/ 2147483647 w 3751"/>
              <a:gd name="T29" fmla="*/ 1262599127 h 1788"/>
              <a:gd name="T30" fmla="*/ 2147483647 w 3751"/>
              <a:gd name="T31" fmla="*/ 783769372 h 1788"/>
              <a:gd name="T32" fmla="*/ 2147483647 w 3751"/>
              <a:gd name="T33" fmla="*/ 332660633 h 1788"/>
              <a:gd name="T34" fmla="*/ 2147483647 w 3751"/>
              <a:gd name="T35" fmla="*/ 78125641 h 1788"/>
              <a:gd name="T36" fmla="*/ 2147483647 w 3751"/>
              <a:gd name="T37" fmla="*/ 22682200 h 1788"/>
              <a:gd name="T38" fmla="*/ 2147483647 w 3751"/>
              <a:gd name="T39" fmla="*/ 7561264 h 1788"/>
              <a:gd name="T40" fmla="*/ 2147483647 w 3751"/>
              <a:gd name="T41" fmla="*/ 65524069 h 1788"/>
              <a:gd name="T42" fmla="*/ 2147483647 w 3751"/>
              <a:gd name="T43" fmla="*/ 133569088 h 1788"/>
              <a:gd name="T44" fmla="*/ 2147483647 w 3751"/>
              <a:gd name="T45" fmla="*/ 204133444 h 1788"/>
              <a:gd name="T46" fmla="*/ 2147483647 w 3751"/>
              <a:gd name="T47" fmla="*/ 514111933 h 1788"/>
              <a:gd name="T48" fmla="*/ 2147483647 w 3751"/>
              <a:gd name="T49" fmla="*/ 824091861 h 1788"/>
              <a:gd name="T50" fmla="*/ 2147483647 w 3751"/>
              <a:gd name="T51" fmla="*/ 1149191333 h 1788"/>
              <a:gd name="T52" fmla="*/ 2147483647 w 3751"/>
              <a:gd name="T53" fmla="*/ 1713706576 h 1788"/>
              <a:gd name="T54" fmla="*/ 2147483647 w 3751"/>
              <a:gd name="T55" fmla="*/ 2147483647 h 1788"/>
              <a:gd name="T56" fmla="*/ 2147483647 w 3751"/>
              <a:gd name="T57" fmla="*/ 2147483647 h 1788"/>
              <a:gd name="T58" fmla="*/ 2147483647 w 3751"/>
              <a:gd name="T59" fmla="*/ 2147483647 h 1788"/>
              <a:gd name="T60" fmla="*/ 2147483647 w 3751"/>
              <a:gd name="T61" fmla="*/ 2147483647 h 1788"/>
              <a:gd name="T62" fmla="*/ 2147483647 w 3751"/>
              <a:gd name="T63" fmla="*/ 2147483647 h 1788"/>
              <a:gd name="T64" fmla="*/ 2147483647 w 3751"/>
              <a:gd name="T65" fmla="*/ 2147483647 h 1788"/>
              <a:gd name="T66" fmla="*/ 2147483647 w 3751"/>
              <a:gd name="T67" fmla="*/ 2147483647 h 1788"/>
              <a:gd name="T68" fmla="*/ 2147483647 w 3751"/>
              <a:gd name="T69" fmla="*/ 2147483647 h 1788"/>
              <a:gd name="T70" fmla="*/ 2147483647 w 3751"/>
              <a:gd name="T71" fmla="*/ 2147483647 h 178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3751"/>
              <a:gd name="T109" fmla="*/ 0 h 1788"/>
              <a:gd name="T110" fmla="*/ 3751 w 3751"/>
              <a:gd name="T111" fmla="*/ 1788 h 1788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3751" h="1788">
                <a:moveTo>
                  <a:pt x="0" y="1788"/>
                </a:moveTo>
                <a:cubicBezTo>
                  <a:pt x="45" y="1781"/>
                  <a:pt x="91" y="1774"/>
                  <a:pt x="139" y="1765"/>
                </a:cubicBezTo>
                <a:cubicBezTo>
                  <a:pt x="187" y="1756"/>
                  <a:pt x="243" y="1752"/>
                  <a:pt x="290" y="1737"/>
                </a:cubicBezTo>
                <a:cubicBezTo>
                  <a:pt x="337" y="1722"/>
                  <a:pt x="374" y="1696"/>
                  <a:pt x="418" y="1675"/>
                </a:cubicBezTo>
                <a:cubicBezTo>
                  <a:pt x="462" y="1654"/>
                  <a:pt x="504" y="1632"/>
                  <a:pt x="553" y="1614"/>
                </a:cubicBezTo>
                <a:cubicBezTo>
                  <a:pt x="602" y="1596"/>
                  <a:pt x="663" y="1587"/>
                  <a:pt x="715" y="1569"/>
                </a:cubicBezTo>
                <a:cubicBezTo>
                  <a:pt x="767" y="1551"/>
                  <a:pt x="815" y="1525"/>
                  <a:pt x="866" y="1507"/>
                </a:cubicBezTo>
                <a:cubicBezTo>
                  <a:pt x="917" y="1489"/>
                  <a:pt x="976" y="1481"/>
                  <a:pt x="1022" y="1463"/>
                </a:cubicBezTo>
                <a:cubicBezTo>
                  <a:pt x="1068" y="1445"/>
                  <a:pt x="1107" y="1427"/>
                  <a:pt x="1145" y="1401"/>
                </a:cubicBezTo>
                <a:cubicBezTo>
                  <a:pt x="1183" y="1375"/>
                  <a:pt x="1216" y="1338"/>
                  <a:pt x="1252" y="1306"/>
                </a:cubicBezTo>
                <a:cubicBezTo>
                  <a:pt x="1288" y="1274"/>
                  <a:pt x="1325" y="1245"/>
                  <a:pt x="1358" y="1211"/>
                </a:cubicBezTo>
                <a:cubicBezTo>
                  <a:pt x="1391" y="1177"/>
                  <a:pt x="1420" y="1150"/>
                  <a:pt x="1453" y="1099"/>
                </a:cubicBezTo>
                <a:cubicBezTo>
                  <a:pt x="1486" y="1048"/>
                  <a:pt x="1520" y="967"/>
                  <a:pt x="1554" y="903"/>
                </a:cubicBezTo>
                <a:cubicBezTo>
                  <a:pt x="1588" y="839"/>
                  <a:pt x="1625" y="780"/>
                  <a:pt x="1654" y="713"/>
                </a:cubicBezTo>
                <a:cubicBezTo>
                  <a:pt x="1683" y="646"/>
                  <a:pt x="1697" y="568"/>
                  <a:pt x="1727" y="501"/>
                </a:cubicBezTo>
                <a:cubicBezTo>
                  <a:pt x="1757" y="434"/>
                  <a:pt x="1795" y="372"/>
                  <a:pt x="1833" y="311"/>
                </a:cubicBezTo>
                <a:cubicBezTo>
                  <a:pt x="1871" y="250"/>
                  <a:pt x="1910" y="179"/>
                  <a:pt x="1956" y="132"/>
                </a:cubicBezTo>
                <a:cubicBezTo>
                  <a:pt x="2002" y="85"/>
                  <a:pt x="2065" y="52"/>
                  <a:pt x="2107" y="31"/>
                </a:cubicBezTo>
                <a:cubicBezTo>
                  <a:pt x="2149" y="10"/>
                  <a:pt x="2178" y="14"/>
                  <a:pt x="2208" y="9"/>
                </a:cubicBezTo>
                <a:cubicBezTo>
                  <a:pt x="2238" y="4"/>
                  <a:pt x="2254" y="0"/>
                  <a:pt x="2286" y="3"/>
                </a:cubicBezTo>
                <a:cubicBezTo>
                  <a:pt x="2318" y="6"/>
                  <a:pt x="2367" y="18"/>
                  <a:pt x="2398" y="26"/>
                </a:cubicBezTo>
                <a:cubicBezTo>
                  <a:pt x="2429" y="34"/>
                  <a:pt x="2449" y="44"/>
                  <a:pt x="2471" y="53"/>
                </a:cubicBezTo>
                <a:cubicBezTo>
                  <a:pt x="2493" y="62"/>
                  <a:pt x="2502" y="56"/>
                  <a:pt x="2532" y="81"/>
                </a:cubicBezTo>
                <a:cubicBezTo>
                  <a:pt x="2562" y="106"/>
                  <a:pt x="2618" y="163"/>
                  <a:pt x="2650" y="204"/>
                </a:cubicBezTo>
                <a:cubicBezTo>
                  <a:pt x="2682" y="245"/>
                  <a:pt x="2700" y="285"/>
                  <a:pt x="2722" y="327"/>
                </a:cubicBezTo>
                <a:cubicBezTo>
                  <a:pt x="2744" y="369"/>
                  <a:pt x="2758" y="397"/>
                  <a:pt x="2784" y="456"/>
                </a:cubicBezTo>
                <a:cubicBezTo>
                  <a:pt x="2810" y="515"/>
                  <a:pt x="2844" y="604"/>
                  <a:pt x="2879" y="680"/>
                </a:cubicBezTo>
                <a:cubicBezTo>
                  <a:pt x="2914" y="756"/>
                  <a:pt x="2957" y="850"/>
                  <a:pt x="2997" y="915"/>
                </a:cubicBezTo>
                <a:cubicBezTo>
                  <a:pt x="3037" y="980"/>
                  <a:pt x="3084" y="1030"/>
                  <a:pt x="3120" y="1071"/>
                </a:cubicBezTo>
                <a:cubicBezTo>
                  <a:pt x="3156" y="1112"/>
                  <a:pt x="3185" y="1130"/>
                  <a:pt x="3215" y="1161"/>
                </a:cubicBezTo>
                <a:cubicBezTo>
                  <a:pt x="3245" y="1192"/>
                  <a:pt x="3267" y="1229"/>
                  <a:pt x="3298" y="1256"/>
                </a:cubicBezTo>
                <a:cubicBezTo>
                  <a:pt x="3329" y="1283"/>
                  <a:pt x="3366" y="1296"/>
                  <a:pt x="3405" y="1323"/>
                </a:cubicBezTo>
                <a:cubicBezTo>
                  <a:pt x="3444" y="1350"/>
                  <a:pt x="3498" y="1390"/>
                  <a:pt x="3533" y="1418"/>
                </a:cubicBezTo>
                <a:cubicBezTo>
                  <a:pt x="3568" y="1446"/>
                  <a:pt x="3593" y="1466"/>
                  <a:pt x="3617" y="1491"/>
                </a:cubicBezTo>
                <a:cubicBezTo>
                  <a:pt x="3641" y="1516"/>
                  <a:pt x="3657" y="1543"/>
                  <a:pt x="3679" y="1569"/>
                </a:cubicBezTo>
                <a:cubicBezTo>
                  <a:pt x="3701" y="1595"/>
                  <a:pt x="3726" y="1621"/>
                  <a:pt x="3751" y="1647"/>
                </a:cubicBezTo>
              </a:path>
            </a:pathLst>
          </a:cu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28600" y="762000"/>
            <a:ext cx="61626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13.5 differences </a:t>
            </a:r>
            <a:r>
              <a:rPr lang="nl-NL" b="1"/>
              <a:t>in total factor productivity; Belgium, 2004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86102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662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13.6a exporting </a:t>
            </a:r>
            <a:r>
              <a:rPr lang="nl-NL" b="1"/>
              <a:t>and importing in different sectors; USA, 2007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6299834"/>
              </p:ext>
            </p:extLst>
          </p:nvPr>
        </p:nvGraphicFramePr>
        <p:xfrm>
          <a:off x="0" y="946666"/>
          <a:ext cx="9144000" cy="5911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14400" y="1131332"/>
            <a:ext cx="32048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/>
              <a:t>b</a:t>
            </a:r>
            <a:r>
              <a:rPr lang="en-US" sz="1400" smtClean="0"/>
              <a:t>ubbles proportional to % of firms in total manufacturing for that sector</a:t>
            </a:r>
          </a:p>
        </p:txBody>
      </p:sp>
    </p:spTree>
    <p:extLst>
      <p:ext uri="{BB962C8B-B14F-4D97-AF65-F5344CB8AC3E}">
        <p14:creationId xmlns:p14="http://schemas.microsoft.com/office/powerpoint/2010/main" val="371024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662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13.6b exporting </a:t>
            </a:r>
            <a:r>
              <a:rPr lang="nl-NL" b="1"/>
              <a:t>and importing in different sectors; USA, 2007</a:t>
            </a:r>
            <a:endParaRPr lang="en-US" b="1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0175720"/>
              </p:ext>
            </p:extLst>
          </p:nvPr>
        </p:nvGraphicFramePr>
        <p:xfrm>
          <a:off x="0" y="946666"/>
          <a:ext cx="9144000" cy="5911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19200" y="1131332"/>
            <a:ext cx="32048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/>
              <a:t>b</a:t>
            </a:r>
            <a:r>
              <a:rPr lang="en-US" sz="1400" smtClean="0"/>
              <a:t>ubbles proportional to % of firms in total manufacturing for that sector</a:t>
            </a:r>
          </a:p>
        </p:txBody>
      </p:sp>
    </p:spTree>
    <p:extLst>
      <p:ext uri="{BB962C8B-B14F-4D97-AF65-F5344CB8AC3E}">
        <p14:creationId xmlns:p14="http://schemas.microsoft.com/office/powerpoint/2010/main" val="353058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5735663"/>
              </p:ext>
            </p:extLst>
          </p:nvPr>
        </p:nvGraphicFramePr>
        <p:xfrm>
          <a:off x="-35212" y="762000"/>
          <a:ext cx="9179212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762000"/>
            <a:ext cx="41166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13.7 trade </a:t>
            </a:r>
            <a:r>
              <a:rPr lang="nl-NL" b="1"/>
              <a:t>premia in percent; USA, 2007</a:t>
            </a:r>
            <a:endParaRPr lang="en-US" b="1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6403746"/>
              </p:ext>
            </p:extLst>
          </p:nvPr>
        </p:nvGraphicFramePr>
        <p:xfrm>
          <a:off x="0" y="4648200"/>
          <a:ext cx="9144000" cy="2209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024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6277846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762000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13.8 exporter </a:t>
            </a:r>
            <a:r>
              <a:rPr lang="nl-NL" b="1"/>
              <a:t>and FDI premia; France, Belgium, and Norway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71024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04800" y="803057"/>
            <a:ext cx="2447925" cy="533400"/>
          </a:xfrm>
          <a:prstGeom prst="rect">
            <a:avLst/>
          </a:prstGeom>
          <a:solidFill>
            <a:srgbClr val="CCECFF"/>
          </a:solidFill>
          <a:ln w="19050">
            <a:solidFill>
              <a:srgbClr val="99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Unlimited pool of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</a:rPr>
              <a:t>potential entrants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4"/>
              <p:cNvSpPr>
                <a:spLocks noChangeArrowheads="1"/>
              </p:cNvSpPr>
              <p:nvPr/>
            </p:nvSpPr>
            <p:spPr bwMode="auto">
              <a:xfrm>
                <a:off x="304800" y="1882557"/>
                <a:ext cx="2447925" cy="381000"/>
              </a:xfrm>
              <a:prstGeom prst="rect">
                <a:avLst/>
              </a:prstGeom>
              <a:solidFill>
                <a:srgbClr val="CCFFFF"/>
              </a:solidFill>
              <a:ln w="19050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 smtClean="0">
                    <a:solidFill>
                      <a:srgbClr val="000000"/>
                    </a:solidFill>
                  </a:rPr>
                  <a:t>One-time entry costs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6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16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altLang="en-US" sz="16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𝑒𝑛</m:t>
                        </m:r>
                      </m:sub>
                    </m:sSub>
                  </m:oMath>
                </a14:m>
                <a:endParaRPr lang="en-US" altLang="en-US" sz="1600" i="1" smtClean="0">
                  <a:solidFill>
                    <a:srgbClr val="0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1882557"/>
                <a:ext cx="2447925" cy="381000"/>
              </a:xfrm>
              <a:prstGeom prst="rect">
                <a:avLst/>
              </a:prstGeom>
              <a:blipFill rotWithShape="1">
                <a:blip r:embed="rId2"/>
                <a:stretch>
                  <a:fillRect l="-988" b="-12308"/>
                </a:stretch>
              </a:blipFill>
              <a:ln w="19050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5"/>
              <p:cNvSpPr>
                <a:spLocks noChangeArrowheads="1"/>
              </p:cNvSpPr>
              <p:nvPr/>
            </p:nvSpPr>
            <p:spPr bwMode="auto">
              <a:xfrm>
                <a:off x="304800" y="2784257"/>
                <a:ext cx="2447925" cy="609600"/>
              </a:xfrm>
              <a:prstGeom prst="rect">
                <a:avLst/>
              </a:prstGeom>
              <a:solidFill>
                <a:srgbClr val="CCFFFF"/>
              </a:solidFill>
              <a:ln w="19050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 smtClean="0">
                    <a:solidFill>
                      <a:srgbClr val="000000"/>
                    </a:solidFill>
                  </a:rPr>
                  <a:t>Revelation of firm-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 smtClean="0">
                    <a:solidFill>
                      <a:srgbClr val="000000"/>
                    </a:solidFill>
                  </a:rPr>
                  <a:t>specific productivity </a:t>
                </a:r>
                <a14:m>
                  <m:oMath xmlns:m="http://schemas.openxmlformats.org/officeDocument/2006/math">
                    <m:r>
                      <a:rPr lang="en-US" altLang="en-US" sz="160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𝜑</m:t>
                    </m:r>
                  </m:oMath>
                </a14:m>
                <a:endParaRPr lang="en-US" altLang="en-US" sz="1600" i="1" smtClean="0">
                  <a:solidFill>
                    <a:srgbClr val="000000"/>
                  </a:solidFill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4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2784257"/>
                <a:ext cx="2447925" cy="609600"/>
              </a:xfrm>
              <a:prstGeom prst="rect">
                <a:avLst/>
              </a:prstGeom>
              <a:blipFill rotWithShape="1">
                <a:blip r:embed="rId3"/>
                <a:stretch>
                  <a:fillRect l="-988" b="-7767"/>
                </a:stretch>
              </a:blipFill>
              <a:ln w="19050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6"/>
              <p:cNvSpPr>
                <a:spLocks noChangeArrowheads="1"/>
              </p:cNvSpPr>
              <p:nvPr/>
            </p:nvSpPr>
            <p:spPr bwMode="auto">
              <a:xfrm>
                <a:off x="304800" y="3927257"/>
                <a:ext cx="2447925" cy="1143000"/>
              </a:xfrm>
              <a:prstGeom prst="rect">
                <a:avLst/>
              </a:prstGeom>
              <a:solidFill>
                <a:srgbClr val="CCFFFF"/>
              </a:solidFill>
              <a:ln w="19050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152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 smtClean="0">
                    <a:solidFill>
                      <a:srgbClr val="000000"/>
                    </a:solidFill>
                  </a:rPr>
                  <a:t>Monopolistic competition; 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 smtClean="0">
                    <a:solidFill>
                      <a:srgbClr val="000000"/>
                    </a:solidFill>
                  </a:rPr>
                  <a:t>per period fixed costs </a:t>
                </a:r>
                <a14:m>
                  <m:oMath xmlns:m="http://schemas.openxmlformats.org/officeDocument/2006/math">
                    <m:r>
                      <a:rPr lang="en-US" altLang="en-US" sz="1600" i="1" smtClean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</m:oMath>
                </a14:m>
                <a:r>
                  <a:rPr lang="en-US" altLang="en-US" sz="1600" i="1" smtClean="0">
                    <a:solidFill>
                      <a:srgbClr val="000000"/>
                    </a:solidFill>
                  </a:rPr>
                  <a:t> 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 smtClean="0">
                    <a:solidFill>
                      <a:srgbClr val="000000"/>
                    </a:solidFill>
                  </a:rPr>
                  <a:t>and marginal cost </a:t>
                </a:r>
                <a14:m>
                  <m:oMath xmlns:m="http://schemas.openxmlformats.org/officeDocument/2006/math">
                    <m:r>
                      <a:rPr lang="en-US" altLang="en-US" sz="1600" i="1" smtClean="0">
                        <a:solidFill>
                          <a:srgbClr val="000000"/>
                        </a:solidFill>
                        <a:latin typeface="Cambria Math"/>
                      </a:rPr>
                      <m:t>1/</m:t>
                    </m:r>
                    <m:r>
                      <a:rPr lang="en-US" altLang="en-US" sz="160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𝜑</m:t>
                    </m:r>
                  </m:oMath>
                </a14:m>
                <a:r>
                  <a:rPr lang="en-US" altLang="en-US" sz="1600" b="1" smtClean="0">
                    <a:solidFill>
                      <a:srgbClr val="000000"/>
                    </a:solidFill>
                    <a:sym typeface="Symbol" pitchFamily="18" charset="2"/>
                  </a:rPr>
                  <a:t> </a:t>
                </a:r>
                <a:r>
                  <a:rPr lang="en-US" altLang="en-US" sz="1600" smtClean="0">
                    <a:solidFill>
                      <a:srgbClr val="000000"/>
                    </a:solidFill>
                    <a:sym typeface="Symbol" pitchFamily="18" charset="2"/>
                  </a:rPr>
                  <a:t> 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 smtClean="0">
                    <a:solidFill>
                      <a:srgbClr val="000000"/>
                    </a:solidFill>
                    <a:sym typeface="Symbol" pitchFamily="18" charset="2"/>
                  </a:rPr>
                  <a:t>positive profit if </a:t>
                </a:r>
                <a14:m>
                  <m:oMath xmlns:m="http://schemas.openxmlformats.org/officeDocument/2006/math">
                    <m:r>
                      <a:rPr lang="el-GR" altLang="en-US" sz="160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𝜑</m:t>
                    </m:r>
                    <m:r>
                      <a:rPr lang="en-US" altLang="en-US" sz="1600" i="1" smtClean="0">
                        <a:solidFill>
                          <a:srgbClr val="000000"/>
                        </a:solidFill>
                        <a:latin typeface="Cambria Math"/>
                      </a:rPr>
                      <m:t>&gt;</m:t>
                    </m:r>
                    <m:sSub>
                      <m:sSubPr>
                        <m:ctrlPr>
                          <a:rPr lang="en-US" altLang="en-US" sz="16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160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nl-NL" altLang="en-US" sz="160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∗</m:t>
                        </m:r>
                      </m:sub>
                    </m:sSub>
                    <m:r>
                      <a:rPr lang="en-US" altLang="en-US" sz="1600" i="1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en-US" altLang="en-US" sz="1600" i="1" smtClean="0">
                  <a:solidFill>
                    <a:srgbClr val="000000"/>
                  </a:solidFill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5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3927257"/>
                <a:ext cx="2447925" cy="1143000"/>
              </a:xfrm>
              <a:prstGeom prst="rect">
                <a:avLst/>
              </a:prstGeom>
              <a:blipFill rotWithShape="1">
                <a:blip r:embed="rId4"/>
                <a:stretch>
                  <a:fillRect l="-1728" r="-2716" b="-2094"/>
                </a:stretch>
              </a:blipFill>
              <a:ln w="19050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7"/>
              <p:cNvSpPr>
                <a:spLocks noChangeArrowheads="1"/>
              </p:cNvSpPr>
              <p:nvPr/>
            </p:nvSpPr>
            <p:spPr bwMode="auto">
              <a:xfrm>
                <a:off x="3421063" y="4308257"/>
                <a:ext cx="1905000" cy="381000"/>
              </a:xfrm>
              <a:prstGeom prst="rect">
                <a:avLst/>
              </a:prstGeom>
              <a:solidFill>
                <a:srgbClr val="FFCC99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 smtClean="0">
                    <a:solidFill>
                      <a:srgbClr val="000000"/>
                    </a:solidFill>
                  </a:rPr>
                  <a:t>Exit if </a:t>
                </a:r>
                <a14:m>
                  <m:oMath xmlns:m="http://schemas.openxmlformats.org/officeDocument/2006/math">
                    <m:r>
                      <a:rPr lang="el-GR" altLang="en-US" sz="160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𝜑</m:t>
                    </m:r>
                    <m:r>
                      <a:rPr lang="en-US" altLang="en-US" sz="1600" i="1" smtClean="0">
                        <a:solidFill>
                          <a:srgbClr val="000000"/>
                        </a:solidFill>
                        <a:latin typeface="Cambria Math"/>
                      </a:rPr>
                      <m:t>&lt;</m:t>
                    </m:r>
                    <m:sSub>
                      <m:sSubPr>
                        <m:ctrlPr>
                          <a:rPr lang="en-US" altLang="en-US" sz="1600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1600" i="1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nl-NL" altLang="en-US" sz="160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∗</m:t>
                        </m:r>
                      </m:sub>
                    </m:sSub>
                  </m:oMath>
                </a14:m>
                <a:r>
                  <a:rPr lang="en-US" altLang="en-US" sz="1600" smtClean="0">
                    <a:solidFill>
                      <a:srgbClr val="0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6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21063" y="4308257"/>
                <a:ext cx="1905000" cy="381000"/>
              </a:xfrm>
              <a:prstGeom prst="rect">
                <a:avLst/>
              </a:prstGeom>
              <a:blipFill rotWithShape="1">
                <a:blip r:embed="rId5"/>
                <a:stretch>
                  <a:fillRect l="-1266" b="-10769"/>
                </a:stretch>
              </a:blip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8"/>
              <p:cNvSpPr>
                <a:spLocks noChangeArrowheads="1"/>
              </p:cNvSpPr>
              <p:nvPr/>
            </p:nvSpPr>
            <p:spPr bwMode="auto">
              <a:xfrm>
                <a:off x="304800" y="5698907"/>
                <a:ext cx="2447925" cy="533400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r>
                      <a:rPr lang="en-US" altLang="en-US" sz="1600" i="1" smtClean="0">
                        <a:solidFill>
                          <a:srgbClr val="000000"/>
                        </a:solidFill>
                        <a:latin typeface="Cambria Math"/>
                      </a:rPr>
                      <m:t>𝑀</m:t>
                    </m:r>
                  </m:oMath>
                </a14:m>
                <a:r>
                  <a:rPr lang="en-US" altLang="en-US" sz="1600" i="1" smtClean="0">
                    <a:solidFill>
                      <a:srgbClr val="000000"/>
                    </a:solidFill>
                  </a:rPr>
                  <a:t> </a:t>
                </a:r>
                <a:r>
                  <a:rPr lang="en-US" altLang="en-US" sz="1600" smtClean="0">
                    <a:solidFill>
                      <a:srgbClr val="000000"/>
                    </a:solidFill>
                  </a:rPr>
                  <a:t>firms actually 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 smtClean="0">
                    <a:solidFill>
                      <a:srgbClr val="000000"/>
                    </a:solidFill>
                  </a:rPr>
                  <a:t>produce goods</a:t>
                </a:r>
              </a:p>
            </p:txBody>
          </p:sp>
        </mc:Choice>
        <mc:Fallback xmlns="">
          <p:sp>
            <p:nvSpPr>
              <p:cNvPr id="7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5698907"/>
                <a:ext cx="2447925" cy="533400"/>
              </a:xfrm>
              <a:prstGeom prst="rect">
                <a:avLst/>
              </a:prstGeom>
              <a:blipFill rotWithShape="1">
                <a:blip r:embed="rId6"/>
                <a:stretch>
                  <a:fillRect l="-988" t="-6667" b="-16667"/>
                </a:stretch>
              </a:blipFill>
              <a:ln w="19050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402013" y="5698907"/>
                <a:ext cx="2139950" cy="533400"/>
              </a:xfrm>
              <a:prstGeom prst="rect">
                <a:avLst/>
              </a:prstGeom>
              <a:solidFill>
                <a:srgbClr val="FFCC99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 smtClean="0">
                    <a:solidFill>
                      <a:srgbClr val="000000"/>
                    </a:solidFill>
                  </a:rPr>
                  <a:t>Exit through ‘bad luck’ 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 smtClean="0">
                    <a:solidFill>
                      <a:srgbClr val="000000"/>
                    </a:solidFill>
                  </a:rPr>
                  <a:t>probability </a:t>
                </a:r>
                <a14:m>
                  <m:oMath xmlns:m="http://schemas.openxmlformats.org/officeDocument/2006/math">
                    <m:r>
                      <a:rPr lang="en-US" altLang="en-US" sz="160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𝛿</m:t>
                    </m:r>
                  </m:oMath>
                </a14:m>
                <a:r>
                  <a:rPr lang="en-US" altLang="en-US" sz="1600" smtClean="0">
                    <a:solidFill>
                      <a:srgbClr val="000000"/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8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02013" y="5698907"/>
                <a:ext cx="2139950" cy="533400"/>
              </a:xfrm>
              <a:prstGeom prst="rect">
                <a:avLst/>
              </a:prstGeom>
              <a:blipFill rotWithShape="1">
                <a:blip r:embed="rId7"/>
                <a:stretch>
                  <a:fillRect l="-1130" t="-6667" r="-4802" b="-16667"/>
                </a:stretch>
              </a:blip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AutoShape 10"/>
          <p:cNvCxnSpPr>
            <a:cxnSpLocks noChangeShapeType="1"/>
            <a:stCxn id="5" idx="3"/>
            <a:endCxn id="6" idx="1"/>
          </p:cNvCxnSpPr>
          <p:nvPr/>
        </p:nvCxnSpPr>
        <p:spPr bwMode="auto">
          <a:xfrm>
            <a:off x="2762250" y="4498757"/>
            <a:ext cx="649288" cy="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AutoShape 11"/>
          <p:cNvCxnSpPr>
            <a:cxnSpLocks noChangeShapeType="1"/>
            <a:stCxn id="7" idx="3"/>
            <a:endCxn id="8" idx="1"/>
          </p:cNvCxnSpPr>
          <p:nvPr/>
        </p:nvCxnSpPr>
        <p:spPr bwMode="auto">
          <a:xfrm>
            <a:off x="2762250" y="5965607"/>
            <a:ext cx="630238" cy="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AutoShape 12"/>
          <p:cNvCxnSpPr>
            <a:cxnSpLocks noChangeShapeType="1"/>
            <a:stCxn id="5" idx="2"/>
            <a:endCxn id="7" idx="0"/>
          </p:cNvCxnSpPr>
          <p:nvPr/>
        </p:nvCxnSpPr>
        <p:spPr bwMode="auto">
          <a:xfrm>
            <a:off x="1528763" y="5079782"/>
            <a:ext cx="0" cy="609600"/>
          </a:xfrm>
          <a:prstGeom prst="straightConnector1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13"/>
              <p:cNvSpPr txBox="1">
                <a:spLocks noChangeArrowheads="1"/>
              </p:cNvSpPr>
              <p:nvPr/>
            </p:nvSpPr>
            <p:spPr bwMode="auto">
              <a:xfrm>
                <a:off x="1528763" y="5194082"/>
                <a:ext cx="3646383" cy="338554"/>
              </a:xfrm>
              <a:prstGeom prst="rect">
                <a:avLst/>
              </a:prstGeom>
              <a:noFill/>
              <a:ln w="19050">
                <a:solidFill>
                  <a:srgbClr val="0080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altLang="en-US" sz="1600" i="1" smtClean="0">
                            <a:solidFill>
                              <a:srgbClr val="008000"/>
                            </a:solidFill>
                            <a:latin typeface="Cambria Math"/>
                            <a:sym typeface="Symbol" pitchFamily="18" charset="2"/>
                          </a:rPr>
                        </m:ctrlPr>
                      </m:dPr>
                      <m:e>
                        <m:r>
                          <a:rPr lang="en-US" altLang="en-US" sz="1600" i="1">
                            <a:solidFill>
                              <a:srgbClr val="008000"/>
                            </a:solidFill>
                            <a:latin typeface="Cambria Math"/>
                            <a:sym typeface="Symbol" pitchFamily="18" charset="2"/>
                          </a:rPr>
                          <m:t>1−</m:t>
                        </m:r>
                        <m:r>
                          <a:rPr lang="en-US" altLang="en-US" sz="1600" i="1">
                            <a:solidFill>
                              <a:srgbClr val="008000"/>
                            </a:solidFill>
                            <a:latin typeface="Cambria Math"/>
                            <a:sym typeface="Symbol" pitchFamily="18" charset="2"/>
                          </a:rPr>
                          <m:t>𝐺</m:t>
                        </m:r>
                        <m:r>
                          <a:rPr lang="en-US" altLang="en-US" sz="1600" i="1">
                            <a:solidFill>
                              <a:srgbClr val="008000"/>
                            </a:solidFill>
                            <a:latin typeface="Cambria Math"/>
                            <a:sym typeface="Symbol" pitchFamily="18" charset="2"/>
                          </a:rPr>
                          <m:t>(</m:t>
                        </m:r>
                        <m:sSub>
                          <m:sSubPr>
                            <m:ctrlPr>
                              <a:rPr lang="en-US" altLang="en-US" sz="1600" i="1">
                                <a:solidFill>
                                  <a:srgbClr val="008000"/>
                                </a:solidFill>
                                <a:latin typeface="Cambria Math"/>
                                <a:sym typeface="Symbol" pitchFamily="18" charset="2"/>
                              </a:rPr>
                            </m:ctrlPr>
                          </m:sSubPr>
                          <m:e>
                            <m:r>
                              <a:rPr lang="en-US" altLang="en-US" sz="1600" i="1">
                                <a:solidFill>
                                  <a:srgbClr val="008000"/>
                                </a:solidFill>
                                <a:latin typeface="Cambria Math"/>
                                <a:ea typeface="Cambria Math"/>
                                <a:sym typeface="Symbol" pitchFamily="18" charset="2"/>
                              </a:rPr>
                              <m:t>𝜑</m:t>
                            </m:r>
                          </m:e>
                          <m:sub>
                            <m:r>
                              <a:rPr lang="nl-NL" altLang="en-US" sz="1600" i="1" smtClean="0">
                                <a:solidFill>
                                  <a:srgbClr val="008000"/>
                                </a:solidFill>
                                <a:latin typeface="Cambria Math"/>
                                <a:ea typeface="Cambria Math"/>
                                <a:sym typeface="Symbol" pitchFamily="18" charset="2"/>
                              </a:rPr>
                              <m:t>∗</m:t>
                            </m:r>
                          </m:sub>
                        </m:sSub>
                        <m:r>
                          <a:rPr lang="en-US" altLang="en-US" sz="1600" i="1">
                            <a:solidFill>
                              <a:srgbClr val="008000"/>
                            </a:solidFill>
                            <a:latin typeface="Cambria Math"/>
                            <a:sym typeface="Symbol" pitchFamily="18" charset="2"/>
                          </a:rPr>
                          <m:t>)</m:t>
                        </m:r>
                      </m:e>
                    </m:d>
                    <m:sSub>
                      <m:sSubPr>
                        <m:ctrlPr>
                          <a:rPr lang="en-US" altLang="en-US" sz="1600" i="1">
                            <a:solidFill>
                              <a:srgbClr val="008000"/>
                            </a:solidFill>
                            <a:latin typeface="Cambria Math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altLang="en-US" sz="1600" i="1" smtClean="0">
                            <a:solidFill>
                              <a:srgbClr val="008000"/>
                            </a:solidFill>
                            <a:latin typeface="Cambria Math"/>
                            <a:sym typeface="Symbol" pitchFamily="18" charset="2"/>
                          </a:rPr>
                          <m:t>𝑀</m:t>
                        </m:r>
                      </m:e>
                      <m:sub>
                        <m:r>
                          <a:rPr lang="en-US" altLang="en-US" sz="1600" i="1" smtClean="0">
                            <a:solidFill>
                              <a:srgbClr val="008000"/>
                            </a:solidFill>
                            <a:latin typeface="Cambria Math"/>
                            <a:ea typeface="Cambria Math"/>
                            <a:sym typeface="Symbol" pitchFamily="18" charset="2"/>
                          </a:rPr>
                          <m:t>𝑒𝑛</m:t>
                        </m:r>
                      </m:sub>
                    </m:sSub>
                  </m:oMath>
                </a14:m>
                <a:r>
                  <a:rPr lang="en-US" altLang="en-US" sz="1600" smtClean="0">
                    <a:solidFill>
                      <a:srgbClr val="008000"/>
                    </a:solidFill>
                  </a:rPr>
                  <a:t> firms enter the market</a:t>
                </a:r>
              </a:p>
            </p:txBody>
          </p:sp>
        </mc:Choice>
        <mc:Fallback xmlns="">
          <p:sp>
            <p:nvSpPr>
              <p:cNvPr id="12" name="Text 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8763" y="5194082"/>
                <a:ext cx="3646383" cy="338554"/>
              </a:xfrm>
              <a:prstGeom prst="rect">
                <a:avLst/>
              </a:prstGeom>
              <a:blipFill rotWithShape="1">
                <a:blip r:embed="rId8"/>
                <a:stretch>
                  <a:fillRect t="-3390" b="-16949"/>
                </a:stretch>
              </a:blipFill>
              <a:ln w="19050">
                <a:solidFill>
                  <a:srgbClr val="0080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AutoShape 14"/>
          <p:cNvCxnSpPr>
            <a:cxnSpLocks noChangeShapeType="1"/>
            <a:stCxn id="4" idx="2"/>
            <a:endCxn id="5" idx="0"/>
          </p:cNvCxnSpPr>
          <p:nvPr/>
        </p:nvCxnSpPr>
        <p:spPr bwMode="auto">
          <a:xfrm>
            <a:off x="1528763" y="3403382"/>
            <a:ext cx="0" cy="514350"/>
          </a:xfrm>
          <a:prstGeom prst="straightConnector1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AutoShape 15"/>
          <p:cNvCxnSpPr>
            <a:cxnSpLocks noChangeShapeType="1"/>
            <a:stCxn id="3" idx="2"/>
            <a:endCxn id="4" idx="0"/>
          </p:cNvCxnSpPr>
          <p:nvPr/>
        </p:nvCxnSpPr>
        <p:spPr bwMode="auto">
          <a:xfrm>
            <a:off x="1528763" y="2273082"/>
            <a:ext cx="0" cy="501650"/>
          </a:xfrm>
          <a:prstGeom prst="straightConnector1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AutoShape 16"/>
          <p:cNvCxnSpPr>
            <a:cxnSpLocks noChangeShapeType="1"/>
            <a:stCxn id="2" idx="2"/>
            <a:endCxn id="3" idx="0"/>
          </p:cNvCxnSpPr>
          <p:nvPr/>
        </p:nvCxnSpPr>
        <p:spPr bwMode="auto">
          <a:xfrm>
            <a:off x="1528763" y="1345982"/>
            <a:ext cx="0" cy="527050"/>
          </a:xfrm>
          <a:prstGeom prst="straightConnector1">
            <a:avLst/>
          </a:prstGeom>
          <a:noFill/>
          <a:ln w="28575">
            <a:solidFill>
              <a:srgbClr val="99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17"/>
              <p:cNvSpPr txBox="1">
                <a:spLocks noChangeArrowheads="1"/>
              </p:cNvSpPr>
              <p:nvPr/>
            </p:nvSpPr>
            <p:spPr bwMode="auto">
              <a:xfrm>
                <a:off x="1528763" y="1377732"/>
                <a:ext cx="2083327" cy="338554"/>
              </a:xfrm>
              <a:prstGeom prst="rect">
                <a:avLst/>
              </a:prstGeom>
              <a:noFill/>
              <a:ln w="19050">
                <a:solidFill>
                  <a:srgbClr val="6666FF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600" i="1" smtClean="0">
                            <a:solidFill>
                              <a:srgbClr val="6666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1600" i="1" smtClean="0">
                            <a:solidFill>
                              <a:srgbClr val="6666FF"/>
                            </a:solidFill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en-US" altLang="en-US" sz="1600" i="1" smtClean="0">
                            <a:solidFill>
                              <a:srgbClr val="6666FF"/>
                            </a:solidFill>
                            <a:latin typeface="Cambria Math"/>
                          </a:rPr>
                          <m:t>𝑒𝑛</m:t>
                        </m:r>
                      </m:sub>
                    </m:sSub>
                  </m:oMath>
                </a14:m>
                <a:r>
                  <a:rPr lang="en-US" altLang="en-US" sz="1600" i="1" smtClean="0">
                    <a:solidFill>
                      <a:srgbClr val="6666FF"/>
                    </a:solidFill>
                  </a:rPr>
                  <a:t> </a:t>
                </a:r>
                <a:r>
                  <a:rPr lang="en-US" altLang="en-US" sz="1600" smtClean="0">
                    <a:solidFill>
                      <a:srgbClr val="6666FF"/>
                    </a:solidFill>
                  </a:rPr>
                  <a:t>firms try to enter</a:t>
                </a:r>
                <a:endParaRPr lang="en-US" altLang="en-US" sz="1600" smtClean="0">
                  <a:solidFill>
                    <a:srgbClr val="9966FF"/>
                  </a:solidFill>
                </a:endParaRPr>
              </a:p>
            </p:txBody>
          </p:sp>
        </mc:Choice>
        <mc:Fallback xmlns="">
          <p:sp>
            <p:nvSpPr>
              <p:cNvPr id="16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8763" y="1377732"/>
                <a:ext cx="2083327" cy="338554"/>
              </a:xfrm>
              <a:prstGeom prst="rect">
                <a:avLst/>
              </a:prstGeom>
              <a:blipFill rotWithShape="1">
                <a:blip r:embed="rId9"/>
                <a:stretch>
                  <a:fillRect t="-3390" b="-16949"/>
                </a:stretch>
              </a:blipFill>
              <a:ln w="19050">
                <a:solidFill>
                  <a:srgbClr val="6666FF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18"/>
              <p:cNvSpPr txBox="1">
                <a:spLocks noChangeArrowheads="1"/>
              </p:cNvSpPr>
              <p:nvPr/>
            </p:nvSpPr>
            <p:spPr bwMode="auto">
              <a:xfrm>
                <a:off x="1528763" y="2315944"/>
                <a:ext cx="2837508" cy="338554"/>
              </a:xfrm>
              <a:prstGeom prst="rect">
                <a:avLst/>
              </a:prstGeom>
              <a:noFill/>
              <a:ln w="19050">
                <a:solidFill>
                  <a:srgbClr val="6666FF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 smtClean="0">
                    <a:solidFill>
                      <a:srgbClr val="6666FF"/>
                    </a:solidFill>
                  </a:rPr>
                  <a:t>Involved labor cost </a:t>
                </a:r>
                <a14:m>
                  <m:oMath xmlns:m="http://schemas.openxmlformats.org/officeDocument/2006/math">
                    <m:r>
                      <a:rPr lang="en-US" altLang="en-US" sz="1600" smtClean="0">
                        <a:solidFill>
                          <a:srgbClr val="6666FF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altLang="en-US" sz="1600" i="1" smtClean="0">
                            <a:solidFill>
                              <a:srgbClr val="6666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1600" i="1" smtClean="0">
                            <a:solidFill>
                              <a:srgbClr val="6666FF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altLang="en-US" sz="1600" i="1" smtClean="0">
                            <a:solidFill>
                              <a:srgbClr val="6666FF"/>
                            </a:solidFill>
                            <a:latin typeface="Cambria Math"/>
                          </a:rPr>
                          <m:t>𝑒𝑛</m:t>
                        </m:r>
                      </m:sub>
                    </m:sSub>
                    <m:sSub>
                      <m:sSubPr>
                        <m:ctrlPr>
                          <a:rPr lang="en-US" altLang="en-US" sz="1600" i="1" smtClean="0">
                            <a:solidFill>
                              <a:srgbClr val="6666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1600" i="1" smtClean="0">
                            <a:solidFill>
                              <a:srgbClr val="6666FF"/>
                            </a:solidFill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en-US" altLang="en-US" sz="1600" i="1" smtClean="0">
                            <a:solidFill>
                              <a:srgbClr val="6666FF"/>
                            </a:solidFill>
                            <a:latin typeface="Cambria Math"/>
                          </a:rPr>
                          <m:t>𝑒𝑛</m:t>
                        </m:r>
                      </m:sub>
                    </m:sSub>
                  </m:oMath>
                </a14:m>
                <a:r>
                  <a:rPr lang="en-US" altLang="en-US" sz="1600" i="1" smtClean="0">
                    <a:solidFill>
                      <a:srgbClr val="6666FF"/>
                    </a:solidFill>
                  </a:rPr>
                  <a:t> </a:t>
                </a:r>
                <a:endParaRPr lang="en-US" altLang="en-US" sz="1600" smtClean="0">
                  <a:solidFill>
                    <a:srgbClr val="6666FF"/>
                  </a:solidFill>
                </a:endParaRPr>
              </a:p>
            </p:txBody>
          </p:sp>
        </mc:Choice>
        <mc:Fallback xmlns="">
          <p:sp>
            <p:nvSpPr>
              <p:cNvPr id="17" name="Text 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8763" y="2315944"/>
                <a:ext cx="2837508" cy="338554"/>
              </a:xfrm>
              <a:prstGeom prst="rect">
                <a:avLst/>
              </a:prstGeom>
              <a:blipFill rotWithShape="1">
                <a:blip r:embed="rId10"/>
                <a:stretch>
                  <a:fillRect l="-1068" t="-3448" b="-18966"/>
                </a:stretch>
              </a:blipFill>
              <a:ln w="19050">
                <a:solidFill>
                  <a:srgbClr val="6666FF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1528763" y="3431957"/>
            <a:ext cx="2301875" cy="355600"/>
          </a:xfrm>
          <a:prstGeom prst="rect">
            <a:avLst/>
          </a:prstGeom>
          <a:noFill/>
          <a:ln w="19050">
            <a:solidFill>
              <a:srgbClr val="6666FF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6666FF"/>
                </a:solidFill>
              </a:rPr>
              <a:t>All uncertainty resolved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20"/>
              <p:cNvSpPr txBox="1">
                <a:spLocks noChangeArrowheads="1"/>
              </p:cNvSpPr>
              <p:nvPr/>
            </p:nvSpPr>
            <p:spPr bwMode="auto">
              <a:xfrm>
                <a:off x="2889250" y="3963769"/>
                <a:ext cx="3558923" cy="3231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r>
                      <a:rPr lang="en-US" altLang="en-US" sz="1500" i="1" smtClean="0">
                        <a:solidFill>
                          <a:srgbClr val="FF0000"/>
                        </a:solidFill>
                        <a:latin typeface="Cambria Math"/>
                        <a:sym typeface="Symbol" pitchFamily="18" charset="2"/>
                      </a:rPr>
                      <m:t>𝐺</m:t>
                    </m:r>
                    <m:r>
                      <a:rPr lang="en-US" altLang="en-US" sz="1500" i="1" smtClean="0">
                        <a:solidFill>
                          <a:srgbClr val="FF0000"/>
                        </a:solidFill>
                        <a:latin typeface="Cambria Math"/>
                        <a:sym typeface="Symbol" pitchFamily="18" charset="2"/>
                      </a:rPr>
                      <m:t>(</m:t>
                    </m:r>
                    <m:sSub>
                      <m:sSubPr>
                        <m:ctrlPr>
                          <a:rPr lang="en-US" altLang="en-US" sz="1500" i="1" smtClean="0">
                            <a:solidFill>
                              <a:srgbClr val="FF0000"/>
                            </a:solidFill>
                            <a:latin typeface="Cambria Math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altLang="en-US" sz="150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sym typeface="Symbol" pitchFamily="18" charset="2"/>
                          </a:rPr>
                          <m:t>𝜑</m:t>
                        </m:r>
                      </m:e>
                      <m:sub>
                        <m:r>
                          <a:rPr lang="nl-NL" altLang="en-US" sz="150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sym typeface="Symbol" pitchFamily="18" charset="2"/>
                          </a:rPr>
                          <m:t>∗</m:t>
                        </m:r>
                      </m:sub>
                    </m:sSub>
                    <m:r>
                      <a:rPr lang="en-US" altLang="en-US" sz="1500" i="1" smtClean="0">
                        <a:solidFill>
                          <a:srgbClr val="FF0000"/>
                        </a:solidFill>
                        <a:latin typeface="Cambria Math"/>
                        <a:sym typeface="Symbol" pitchFamily="18" charset="2"/>
                      </a:rPr>
                      <m:t>)</m:t>
                    </m:r>
                    <m:sSub>
                      <m:sSubPr>
                        <m:ctrlPr>
                          <a:rPr lang="en-US" altLang="en-US" sz="1500" i="1" smtClean="0">
                            <a:solidFill>
                              <a:srgbClr val="FF0000"/>
                            </a:solidFill>
                            <a:latin typeface="Cambria Math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n-US" altLang="en-US" sz="1500" i="1" smtClean="0">
                            <a:solidFill>
                              <a:srgbClr val="FF0000"/>
                            </a:solidFill>
                            <a:latin typeface="Cambria Math"/>
                            <a:sym typeface="Symbol" pitchFamily="18" charset="2"/>
                          </a:rPr>
                          <m:t>𝑀</m:t>
                        </m:r>
                      </m:e>
                      <m:sub>
                        <m:r>
                          <a:rPr lang="en-US" altLang="en-US" sz="1500" i="1" smtClean="0">
                            <a:solidFill>
                              <a:srgbClr val="FF0000"/>
                            </a:solidFill>
                            <a:latin typeface="Cambria Math"/>
                            <a:sym typeface="Symbol" pitchFamily="18" charset="2"/>
                          </a:rPr>
                          <m:t>𝑒𝑛</m:t>
                        </m:r>
                      </m:sub>
                    </m:sSub>
                  </m:oMath>
                </a14:m>
                <a:r>
                  <a:rPr lang="en-US" altLang="en-US" sz="1500" i="1" smtClean="0">
                    <a:solidFill>
                      <a:srgbClr val="FF0000"/>
                    </a:solidFill>
                  </a:rPr>
                  <a:t> </a:t>
                </a:r>
                <a:r>
                  <a:rPr lang="en-US" altLang="en-US" sz="1500" smtClean="0">
                    <a:solidFill>
                      <a:srgbClr val="FF0000"/>
                    </a:solidFill>
                  </a:rPr>
                  <a:t>firms don’t make it to market</a:t>
                </a:r>
              </a:p>
            </p:txBody>
          </p:sp>
        </mc:Choice>
        <mc:Fallback xmlns="">
          <p:sp>
            <p:nvSpPr>
              <p:cNvPr id="19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89250" y="3963769"/>
                <a:ext cx="3558923" cy="323165"/>
              </a:xfrm>
              <a:prstGeom prst="rect">
                <a:avLst/>
              </a:prstGeom>
              <a:blipFill rotWithShape="1">
                <a:blip r:embed="rId11"/>
                <a:stretch>
                  <a:fillRect t="-3774" b="-1886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21"/>
              <p:cNvSpPr txBox="1">
                <a:spLocks noChangeArrowheads="1"/>
              </p:cNvSpPr>
              <p:nvPr/>
            </p:nvSpPr>
            <p:spPr bwMode="auto">
              <a:xfrm>
                <a:off x="6148388" y="5550108"/>
                <a:ext cx="685800" cy="830997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r>
                      <a:rPr lang="en-US" altLang="en-US" sz="160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sym typeface="Symbol" pitchFamily="18" charset="2"/>
                      </a:rPr>
                      <m:t>𝛿</m:t>
                    </m:r>
                    <m:r>
                      <a:rPr lang="en-US" altLang="en-US" sz="160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sym typeface="Symbol" pitchFamily="18" charset="2"/>
                      </a:rPr>
                      <m:t>𝑀</m:t>
                    </m:r>
                  </m:oMath>
                </a14:m>
                <a:r>
                  <a:rPr lang="en-US" altLang="en-US" sz="1600" i="1" smtClean="0">
                    <a:solidFill>
                      <a:srgbClr val="FF0000"/>
                    </a:solidFill>
                  </a:rPr>
                  <a:t> </a:t>
                </a:r>
                <a:r>
                  <a:rPr lang="en-US" altLang="en-US" sz="1600" smtClean="0">
                    <a:solidFill>
                      <a:srgbClr val="FF0000"/>
                    </a:solidFill>
                  </a:rPr>
                  <a:t>firms exit</a:t>
                </a:r>
              </a:p>
            </p:txBody>
          </p:sp>
        </mc:Choice>
        <mc:Fallback xmlns="">
          <p:sp>
            <p:nvSpPr>
              <p:cNvPr id="20" name="Text 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48388" y="5550108"/>
                <a:ext cx="685800" cy="830997"/>
              </a:xfrm>
              <a:prstGeom prst="rect">
                <a:avLst/>
              </a:prstGeom>
              <a:blipFill rotWithShape="1">
                <a:blip r:embed="rId12"/>
                <a:stretch>
                  <a:fillRect l="-4348" r="-2609" b="-6429"/>
                </a:stretch>
              </a:blipFill>
              <a:ln w="19050">
                <a:solidFill>
                  <a:srgbClr val="FF00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AutoShape 22"/>
          <p:cNvCxnSpPr>
            <a:cxnSpLocks noChangeShapeType="1"/>
            <a:stCxn id="12" idx="3"/>
            <a:endCxn id="20" idx="0"/>
          </p:cNvCxnSpPr>
          <p:nvPr/>
        </p:nvCxnSpPr>
        <p:spPr bwMode="auto">
          <a:xfrm>
            <a:off x="5175146" y="5363359"/>
            <a:ext cx="1316142" cy="186749"/>
          </a:xfrm>
          <a:prstGeom prst="bentConnector2">
            <a:avLst/>
          </a:prstGeom>
          <a:noFill/>
          <a:ln w="19050">
            <a:solidFill>
              <a:srgbClr val="0000FF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5326063" y="4750376"/>
            <a:ext cx="1150937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500" smtClean="0">
                <a:solidFill>
                  <a:srgbClr val="0000FF"/>
                </a:solidFill>
              </a:rPr>
              <a:t>equality in stationary equilibrium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4"/>
              <p:cNvSpPr>
                <a:spLocks noChangeArrowheads="1"/>
              </p:cNvSpPr>
              <p:nvPr/>
            </p:nvSpPr>
            <p:spPr bwMode="auto">
              <a:xfrm>
                <a:off x="1897063" y="6518057"/>
                <a:ext cx="2133600" cy="304800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00" smtClean="0">
                    <a:solidFill>
                      <a:srgbClr val="000000"/>
                    </a:solidFill>
                  </a:rPr>
                  <a:t>Total profit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sz="160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Π</m:t>
                    </m:r>
                  </m:oMath>
                </a14:m>
                <a:r>
                  <a:rPr lang="en-US" altLang="en-US" sz="1600" smtClean="0">
                    <a:solidFill>
                      <a:srgbClr val="000000"/>
                    </a:solidFill>
                  </a:rPr>
                  <a:t>  </a:t>
                </a:r>
                <a:endParaRPr lang="en-US" altLang="en-US" sz="1600" i="1" smtClean="0">
                  <a:solidFill>
                    <a:srgbClr val="000000"/>
                  </a:solidFill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23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97063" y="6518057"/>
                <a:ext cx="2133600" cy="304800"/>
              </a:xfrm>
              <a:prstGeom prst="rect">
                <a:avLst/>
              </a:prstGeom>
              <a:blipFill rotWithShape="1">
                <a:blip r:embed="rId13"/>
                <a:stretch>
                  <a:fillRect l="-1133" t="-7547" b="-26415"/>
                </a:stretch>
              </a:blipFill>
              <a:ln w="19050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AutoShape 25"/>
          <p:cNvCxnSpPr>
            <a:cxnSpLocks noChangeShapeType="1"/>
            <a:stCxn id="7" idx="2"/>
            <a:endCxn id="23" idx="1"/>
          </p:cNvCxnSpPr>
          <p:nvPr/>
        </p:nvCxnSpPr>
        <p:spPr bwMode="auto">
          <a:xfrm rot="16200000" flipH="1">
            <a:off x="1493838" y="6276757"/>
            <a:ext cx="428625" cy="358775"/>
          </a:xfrm>
          <a:prstGeom prst="bentConnector2">
            <a:avLst/>
          </a:prstGeom>
          <a:noFill/>
          <a:ln w="28575">
            <a:solidFill>
              <a:srgbClr val="008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AutoShape 26"/>
          <p:cNvCxnSpPr>
            <a:cxnSpLocks noChangeShapeType="1"/>
            <a:stCxn id="23" idx="3"/>
            <a:endCxn id="17" idx="3"/>
          </p:cNvCxnSpPr>
          <p:nvPr/>
        </p:nvCxnSpPr>
        <p:spPr bwMode="auto">
          <a:xfrm flipV="1">
            <a:off x="4030663" y="2485221"/>
            <a:ext cx="335608" cy="4185236"/>
          </a:xfrm>
          <a:prstGeom prst="bentConnector3">
            <a:avLst>
              <a:gd name="adj1" fmla="val 1076317"/>
            </a:avLst>
          </a:prstGeom>
          <a:noFill/>
          <a:ln w="19050">
            <a:solidFill>
              <a:srgbClr val="0000FF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4697413" y="2423894"/>
            <a:ext cx="29019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500" smtClean="0">
                <a:solidFill>
                  <a:srgbClr val="0000FF"/>
                </a:solidFill>
              </a:rPr>
              <a:t>equality in stationary equilibrium</a:t>
            </a:r>
          </a:p>
        </p:txBody>
      </p:sp>
      <p:cxnSp>
        <p:nvCxnSpPr>
          <p:cNvPr id="27" name="AutoShape 28"/>
          <p:cNvCxnSpPr>
            <a:cxnSpLocks noChangeShapeType="1"/>
            <a:stCxn id="8" idx="3"/>
            <a:endCxn id="20" idx="1"/>
          </p:cNvCxnSpPr>
          <p:nvPr/>
        </p:nvCxnSpPr>
        <p:spPr bwMode="auto">
          <a:xfrm>
            <a:off x="5541963" y="5965607"/>
            <a:ext cx="606425" cy="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Rectangle 28"/>
          <p:cNvSpPr/>
          <p:nvPr/>
        </p:nvSpPr>
        <p:spPr>
          <a:xfrm>
            <a:off x="3966904" y="762000"/>
            <a:ext cx="49435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13.9 structure </a:t>
            </a:r>
            <a:r>
              <a:rPr lang="nl-NL" b="1"/>
              <a:t>of the heterogeneous firms model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86102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855</Words>
  <Application>Microsoft Office PowerPoint</Application>
  <PresentationFormat>On-screen Show (4:3)</PresentationFormat>
  <Paragraphs>206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International Trade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38</cp:revision>
  <dcterms:created xsi:type="dcterms:W3CDTF">2016-11-17T05:58:19Z</dcterms:created>
  <dcterms:modified xsi:type="dcterms:W3CDTF">2017-01-18T02:15:20Z</dcterms:modified>
</cp:coreProperties>
</file>