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8.xml" ContentType="application/vnd.openxmlformats-officedocument.drawingml.chartshapes+xml"/>
  <Override PartName="/ppt/charts/chart10.xml" ContentType="application/vnd.openxmlformats-officedocument.drawingml.chart+xml"/>
  <Override PartName="/ppt/drawings/drawing9.xml" ContentType="application/vnd.openxmlformats-officedocument.drawingml.chartshapes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3" r:id="rId2"/>
    <p:sldId id="269" r:id="rId3"/>
    <p:sldId id="264" r:id="rId4"/>
    <p:sldId id="270" r:id="rId5"/>
    <p:sldId id="265" r:id="rId6"/>
    <p:sldId id="266" r:id="rId7"/>
    <p:sldId id="267" r:id="rId8"/>
    <p:sldId id="268" r:id="rId9"/>
    <p:sldId id="271" r:id="rId10"/>
    <p:sldId id="257" r:id="rId11"/>
    <p:sldId id="272" r:id="rId12"/>
    <p:sldId id="258" r:id="rId13"/>
    <p:sldId id="259" r:id="rId14"/>
    <p:sldId id="260" r:id="rId15"/>
    <p:sldId id="261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0000FF"/>
    <a:srgbClr val="006600"/>
    <a:srgbClr val="33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516" y="-84"/>
      </p:cViewPr>
      <p:guideLst>
        <p:guide orient="horz" pos="720"/>
        <p:guide pos="1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G:\books\OUP%20Trade\Website\Trade%20present\ch%2014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G:\books\OUP%20Trade\Website\Trade%20present\ch%2014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14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G:\books\OUP%20Trade\Website\Trade%20present\ch%2014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G:\books\OUP%20Trade\Website\Trade%20present\ch%2014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G:\books\OUP%20Trade\Website\Trade%20present\ch%2014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G:\books\OUP%20Trade\Website\Trade%20present\ch%2014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G:\books\OUP%20Trade\Website\Trade%20present\ch%2014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G:\books\OUP%20Trade\Website\Trade%20present\ch%2014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G:\books\OUP%20Trade\Website\Trade%20present\ch%2014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14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G:\books\OUP%20Trade\Website\Trade%20present\ch%20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  <c:spPr>
        <a:ln>
          <a:solidFill>
            <a:schemeClr val="tx1"/>
          </a:solidFill>
        </a:ln>
      </c:spPr>
    </c:sideWall>
    <c:backWall>
      <c:thickness val="0"/>
      <c:spPr>
        <a:ln>
          <a:solidFill>
            <a:schemeClr val="tx1"/>
          </a:solidFill>
        </a:ln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'14-2'!$A$7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00CC"/>
            </a:solidFill>
          </c:spPr>
          <c:invertIfNegative val="0"/>
          <c:cat>
            <c:strRef>
              <c:f>'14-2'!$B$6:$H$6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 to 10</c:v>
                </c:pt>
                <c:pt idx="6">
                  <c:v>11+</c:v>
                </c:pt>
              </c:strCache>
            </c:strRef>
          </c:cat>
          <c:val>
            <c:numRef>
              <c:f>'14-2'!$B$7:$H$7</c:f>
              <c:numCache>
                <c:formatCode>General</c:formatCode>
                <c:ptCount val="7"/>
                <c:pt idx="0">
                  <c:v>34.9</c:v>
                </c:pt>
                <c:pt idx="1">
                  <c:v>8.6</c:v>
                </c:pt>
                <c:pt idx="2">
                  <c:v>3.5</c:v>
                </c:pt>
                <c:pt idx="3">
                  <c:v>1.8</c:v>
                </c:pt>
                <c:pt idx="4">
                  <c:v>1.1000000000000001</c:v>
                </c:pt>
                <c:pt idx="5">
                  <c:v>1.8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'14-2'!$A$8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cat>
            <c:strRef>
              <c:f>'14-2'!$B$6:$H$6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 to 10</c:v>
                </c:pt>
                <c:pt idx="6">
                  <c:v>11+</c:v>
                </c:pt>
              </c:strCache>
            </c:strRef>
          </c:cat>
          <c:val>
            <c:numRef>
              <c:f>'14-2'!$B$8:$H$8</c:f>
              <c:numCache>
                <c:formatCode>General</c:formatCode>
                <c:ptCount val="7"/>
                <c:pt idx="0">
                  <c:v>2.1</c:v>
                </c:pt>
                <c:pt idx="1">
                  <c:v>5.7</c:v>
                </c:pt>
                <c:pt idx="2">
                  <c:v>2.8</c:v>
                </c:pt>
                <c:pt idx="3">
                  <c:v>1.5</c:v>
                </c:pt>
                <c:pt idx="4">
                  <c:v>0.9</c:v>
                </c:pt>
                <c:pt idx="5">
                  <c:v>1.4</c:v>
                </c:pt>
                <c:pt idx="6">
                  <c:v>0.6</c:v>
                </c:pt>
              </c:numCache>
            </c:numRef>
          </c:val>
        </c:ser>
        <c:ser>
          <c:idx val="2"/>
          <c:order val="2"/>
          <c:tx>
            <c:strRef>
              <c:f>'14-2'!$A$9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0066FF"/>
            </a:solidFill>
          </c:spPr>
          <c:invertIfNegative val="0"/>
          <c:cat>
            <c:strRef>
              <c:f>'14-2'!$B$6:$H$6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 to 10</c:v>
                </c:pt>
                <c:pt idx="6">
                  <c:v>11+</c:v>
                </c:pt>
              </c:strCache>
            </c:strRef>
          </c:cat>
          <c:val>
            <c:numRef>
              <c:f>'14-2'!$B$9:$H$9</c:f>
              <c:numCache>
                <c:formatCode>General</c:formatCode>
                <c:ptCount val="7"/>
                <c:pt idx="0">
                  <c:v>0.6</c:v>
                </c:pt>
                <c:pt idx="1">
                  <c:v>1.3</c:v>
                </c:pt>
                <c:pt idx="2">
                  <c:v>1.9</c:v>
                </c:pt>
                <c:pt idx="3">
                  <c:v>1.2</c:v>
                </c:pt>
                <c:pt idx="4">
                  <c:v>0.8</c:v>
                </c:pt>
                <c:pt idx="5">
                  <c:v>1.4</c:v>
                </c:pt>
                <c:pt idx="6">
                  <c:v>0.6</c:v>
                </c:pt>
              </c:numCache>
            </c:numRef>
          </c:val>
        </c:ser>
        <c:ser>
          <c:idx val="3"/>
          <c:order val="3"/>
          <c:tx>
            <c:strRef>
              <c:f>'14-2'!$A$10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CCFFCC"/>
            </a:solidFill>
          </c:spPr>
          <c:invertIfNegative val="0"/>
          <c:cat>
            <c:strRef>
              <c:f>'14-2'!$B$6:$H$6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 to 10</c:v>
                </c:pt>
                <c:pt idx="6">
                  <c:v>11+</c:v>
                </c:pt>
              </c:strCache>
            </c:strRef>
          </c:cat>
          <c:val>
            <c:numRef>
              <c:f>'14-2'!$B$10:$H$10</c:f>
              <c:numCache>
                <c:formatCode>General</c:formatCode>
                <c:ptCount val="7"/>
                <c:pt idx="0">
                  <c:v>0.3</c:v>
                </c:pt>
                <c:pt idx="1">
                  <c:v>0.5</c:v>
                </c:pt>
                <c:pt idx="2">
                  <c:v>0.7</c:v>
                </c:pt>
                <c:pt idx="3">
                  <c:v>0.8</c:v>
                </c:pt>
                <c:pt idx="4">
                  <c:v>0.7</c:v>
                </c:pt>
                <c:pt idx="5">
                  <c:v>1.3</c:v>
                </c:pt>
                <c:pt idx="6">
                  <c:v>0.6</c:v>
                </c:pt>
              </c:numCache>
            </c:numRef>
          </c:val>
        </c:ser>
        <c:ser>
          <c:idx val="4"/>
          <c:order val="4"/>
          <c:tx>
            <c:strRef>
              <c:f>'14-2'!$A$11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FF9900"/>
            </a:solidFill>
          </c:spPr>
          <c:invertIfNegative val="0"/>
          <c:cat>
            <c:strRef>
              <c:f>'14-2'!$B$6:$H$6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 to 10</c:v>
                </c:pt>
                <c:pt idx="6">
                  <c:v>11+</c:v>
                </c:pt>
              </c:strCache>
            </c:strRef>
          </c:cat>
          <c:val>
            <c:numRef>
              <c:f>'14-2'!$B$11:$H$11</c:f>
              <c:numCache>
                <c:formatCode>General</c:formatCode>
                <c:ptCount val="7"/>
                <c:pt idx="0">
                  <c:v>0.2</c:v>
                </c:pt>
                <c:pt idx="1">
                  <c:v>0.3</c:v>
                </c:pt>
                <c:pt idx="2">
                  <c:v>0.4</c:v>
                </c:pt>
                <c:pt idx="3">
                  <c:v>0.4</c:v>
                </c:pt>
                <c:pt idx="4">
                  <c:v>0.4</c:v>
                </c:pt>
                <c:pt idx="5">
                  <c:v>1.1000000000000001</c:v>
                </c:pt>
                <c:pt idx="6">
                  <c:v>0.5</c:v>
                </c:pt>
              </c:numCache>
            </c:numRef>
          </c:val>
        </c:ser>
        <c:ser>
          <c:idx val="5"/>
          <c:order val="5"/>
          <c:tx>
            <c:strRef>
              <c:f>'14-2'!$A$12</c:f>
              <c:strCache>
                <c:ptCount val="1"/>
                <c:pt idx="0">
                  <c:v>6 to 10</c:v>
                </c:pt>
              </c:strCache>
            </c:strRef>
          </c:tx>
          <c:spPr>
            <a:solidFill>
              <a:srgbClr val="FF3300"/>
            </a:solidFill>
          </c:spPr>
          <c:invertIfNegative val="0"/>
          <c:cat>
            <c:strRef>
              <c:f>'14-2'!$B$6:$H$6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 to 10</c:v>
                </c:pt>
                <c:pt idx="6">
                  <c:v>11+</c:v>
                </c:pt>
              </c:strCache>
            </c:strRef>
          </c:cat>
          <c:val>
            <c:numRef>
              <c:f>'14-2'!$B$12:$H$12</c:f>
              <c:numCache>
                <c:formatCode>General</c:formatCode>
                <c:ptCount val="7"/>
                <c:pt idx="0">
                  <c:v>0.3</c:v>
                </c:pt>
                <c:pt idx="1">
                  <c:v>0.5</c:v>
                </c:pt>
                <c:pt idx="2">
                  <c:v>0.6</c:v>
                </c:pt>
                <c:pt idx="3">
                  <c:v>0.7</c:v>
                </c:pt>
                <c:pt idx="4">
                  <c:v>0.7</c:v>
                </c:pt>
                <c:pt idx="5">
                  <c:v>2.9</c:v>
                </c:pt>
                <c:pt idx="6">
                  <c:v>2.4</c:v>
                </c:pt>
              </c:numCache>
            </c:numRef>
          </c:val>
        </c:ser>
        <c:ser>
          <c:idx val="6"/>
          <c:order val="6"/>
          <c:tx>
            <c:strRef>
              <c:f>'14-2'!$A$13</c:f>
              <c:strCache>
                <c:ptCount val="1"/>
                <c:pt idx="0">
                  <c:v>11+</c:v>
                </c:pt>
              </c:strCache>
            </c:strRef>
          </c:tx>
          <c:spPr>
            <a:solidFill>
              <a:srgbClr val="CC0000"/>
            </a:solidFill>
          </c:spPr>
          <c:invertIfNegative val="0"/>
          <c:cat>
            <c:strRef>
              <c:f>'14-2'!$B$6:$H$6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 to 10</c:v>
                </c:pt>
                <c:pt idx="6">
                  <c:v>11+</c:v>
                </c:pt>
              </c:strCache>
            </c:strRef>
          </c:cat>
          <c:val>
            <c:numRef>
              <c:f>'14-2'!$B$13:$H$13</c:f>
              <c:numCache>
                <c:formatCode>General</c:formatCode>
                <c:ptCount val="7"/>
                <c:pt idx="0">
                  <c:v>0.1</c:v>
                </c:pt>
                <c:pt idx="1">
                  <c:v>0.2</c:v>
                </c:pt>
                <c:pt idx="2">
                  <c:v>0.2</c:v>
                </c:pt>
                <c:pt idx="3">
                  <c:v>0.3</c:v>
                </c:pt>
                <c:pt idx="4">
                  <c:v>0.3</c:v>
                </c:pt>
                <c:pt idx="5">
                  <c:v>1.8</c:v>
                </c:pt>
                <c:pt idx="6">
                  <c:v>5.5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100"/>
        <c:shape val="cylinder"/>
        <c:axId val="75647616"/>
        <c:axId val="75657600"/>
        <c:axId val="75651264"/>
      </c:bar3DChart>
      <c:catAx>
        <c:axId val="756476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657600"/>
        <c:crosses val="autoZero"/>
        <c:auto val="1"/>
        <c:lblAlgn val="ctr"/>
        <c:lblOffset val="100"/>
        <c:noMultiLvlLbl val="0"/>
      </c:catAx>
      <c:valAx>
        <c:axId val="756576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647616"/>
        <c:crosses val="autoZero"/>
        <c:crossBetween val="between"/>
      </c:valAx>
      <c:serAx>
        <c:axId val="756512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657600"/>
        <c:crosses val="autoZero"/>
        <c:tickLblSkip val="1"/>
      </c:serAx>
      <c:spPr>
        <a:noFill/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446850393700798E-2"/>
          <c:y val="2.8252405949256341E-2"/>
          <c:w val="0.86043963254593181"/>
          <c:h val="0.8636938611840187"/>
        </c:manualLayout>
      </c:layout>
      <c:scatterChart>
        <c:scatterStyle val="lineMarker"/>
        <c:varyColors val="0"/>
        <c:ser>
          <c:idx val="0"/>
          <c:order val="0"/>
          <c:tx>
            <c:v>USA</c:v>
          </c:tx>
          <c:spPr>
            <a:ln w="28575">
              <a:noFill/>
            </a:ln>
          </c:spPr>
          <c:marker>
            <c:symbol val="circle"/>
            <c:size val="10"/>
            <c:spPr>
              <a:solidFill>
                <a:srgbClr val="CCFFFF">
                  <a:alpha val="50000"/>
                </a:srgbClr>
              </a:solidFill>
              <a:ln w="19050">
                <a:solidFill>
                  <a:srgbClr val="0000FF"/>
                </a:solidFill>
              </a:ln>
            </c:spPr>
          </c:marker>
          <c:dPt>
            <c:idx val="0"/>
            <c:marker>
              <c:symbol val="triangle"/>
              <c:size val="10"/>
            </c:marker>
            <c:bubble3D val="0"/>
          </c:dPt>
          <c:xVal>
            <c:numRef>
              <c:f>'14-6 14-8'!$M$5:$M$13</c:f>
              <c:numCache>
                <c:formatCode>General</c:formatCode>
                <c:ptCount val="9"/>
                <c:pt idx="0">
                  <c:v>55</c:v>
                </c:pt>
                <c:pt idx="1">
                  <c:v>45</c:v>
                </c:pt>
                <c:pt idx="2">
                  <c:v>60</c:v>
                </c:pt>
                <c:pt idx="3">
                  <c:v>58</c:v>
                </c:pt>
                <c:pt idx="4">
                  <c:v>49</c:v>
                </c:pt>
                <c:pt idx="5">
                  <c:v>40</c:v>
                </c:pt>
                <c:pt idx="6">
                  <c:v>47</c:v>
                </c:pt>
                <c:pt idx="7">
                  <c:v>47</c:v>
                </c:pt>
                <c:pt idx="8">
                  <c:v>66</c:v>
                </c:pt>
              </c:numCache>
            </c:numRef>
          </c:xVal>
          <c:yVal>
            <c:numRef>
              <c:f>'14-6 14-8'!$O$5:$O$13</c:f>
              <c:numCache>
                <c:formatCode>General</c:formatCode>
                <c:ptCount val="9"/>
                <c:pt idx="0">
                  <c:v>11</c:v>
                </c:pt>
                <c:pt idx="1">
                  <c:v>19</c:v>
                </c:pt>
                <c:pt idx="2">
                  <c:v>8</c:v>
                </c:pt>
                <c:pt idx="3">
                  <c:v>6</c:v>
                </c:pt>
                <c:pt idx="4">
                  <c:v>15</c:v>
                </c:pt>
                <c:pt idx="5">
                  <c:v>16</c:v>
                </c:pt>
                <c:pt idx="6">
                  <c:v>13</c:v>
                </c:pt>
                <c:pt idx="7">
                  <c:v>19</c:v>
                </c:pt>
                <c:pt idx="8">
                  <c:v>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6257152"/>
        <c:axId val="76263808"/>
      </c:scatterChart>
      <c:scatterChart>
        <c:scatterStyle val="lineMarker"/>
        <c:varyColors val="0"/>
        <c:ser>
          <c:idx val="1"/>
          <c:order val="1"/>
          <c:tx>
            <c:v>Other Foreign</c:v>
          </c:tx>
          <c:spPr>
            <a:ln w="28575">
              <a:noFill/>
            </a:ln>
          </c:spPr>
          <c:marker>
            <c:symbol val="square"/>
            <c:size val="10"/>
            <c:spPr>
              <a:solidFill>
                <a:srgbClr val="FFCC66">
                  <a:alpha val="50000"/>
                </a:srgbClr>
              </a:solidFill>
              <a:ln w="19050">
                <a:solidFill>
                  <a:srgbClr val="FF0000"/>
                </a:solidFill>
              </a:ln>
            </c:spPr>
          </c:marker>
          <c:dPt>
            <c:idx val="0"/>
            <c:marker>
              <c:symbol val="triangle"/>
              <c:size val="10"/>
            </c:marker>
            <c:bubble3D val="0"/>
          </c:dPt>
          <c:xVal>
            <c:numRef>
              <c:f>'14-6 14-8'!$M$5:$M$13</c:f>
              <c:numCache>
                <c:formatCode>General</c:formatCode>
                <c:ptCount val="9"/>
                <c:pt idx="0">
                  <c:v>55</c:v>
                </c:pt>
                <c:pt idx="1">
                  <c:v>45</c:v>
                </c:pt>
                <c:pt idx="2">
                  <c:v>60</c:v>
                </c:pt>
                <c:pt idx="3">
                  <c:v>58</c:v>
                </c:pt>
                <c:pt idx="4">
                  <c:v>49</c:v>
                </c:pt>
                <c:pt idx="5">
                  <c:v>40</c:v>
                </c:pt>
                <c:pt idx="6">
                  <c:v>47</c:v>
                </c:pt>
                <c:pt idx="7">
                  <c:v>47</c:v>
                </c:pt>
                <c:pt idx="8">
                  <c:v>66</c:v>
                </c:pt>
              </c:numCache>
            </c:numRef>
          </c:xVal>
          <c:yVal>
            <c:numRef>
              <c:f>'14-6 14-8'!$N$5:$N$13</c:f>
              <c:numCache>
                <c:formatCode>General</c:formatCode>
                <c:ptCount val="9"/>
                <c:pt idx="0">
                  <c:v>34</c:v>
                </c:pt>
                <c:pt idx="1">
                  <c:v>35</c:v>
                </c:pt>
                <c:pt idx="2">
                  <c:v>32</c:v>
                </c:pt>
                <c:pt idx="3">
                  <c:v>36</c:v>
                </c:pt>
                <c:pt idx="4">
                  <c:v>36</c:v>
                </c:pt>
                <c:pt idx="5">
                  <c:v>43</c:v>
                </c:pt>
                <c:pt idx="6">
                  <c:v>40</c:v>
                </c:pt>
                <c:pt idx="7">
                  <c:v>35</c:v>
                </c:pt>
                <c:pt idx="8">
                  <c:v>26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6272000"/>
        <c:axId val="76265728"/>
      </c:scatterChart>
      <c:valAx>
        <c:axId val="76257152"/>
        <c:scaling>
          <c:orientation val="minMax"/>
          <c:max val="80"/>
          <c:min val="0"/>
        </c:scaling>
        <c:delete val="0"/>
        <c:axPos val="b"/>
        <c:majorGridlines>
          <c:spPr>
            <a:ln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en-US" sz="1600" b="0"/>
                  <a:t>Host country</a:t>
                </a:r>
              </a:p>
            </c:rich>
          </c:tx>
          <c:layout>
            <c:manualLayout>
              <c:xMode val="edge"/>
              <c:yMode val="edge"/>
              <c:x val="0.63"/>
              <c:y val="0.91571741032370957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6263808"/>
        <c:crosses val="autoZero"/>
        <c:crossBetween val="midCat"/>
        <c:majorUnit val="40"/>
        <c:minorUnit val="10"/>
      </c:valAx>
      <c:valAx>
        <c:axId val="76263808"/>
        <c:scaling>
          <c:orientation val="minMax"/>
          <c:max val="8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>
                    <a:solidFill>
                      <a:srgbClr val="0000FF"/>
                    </a:solidFill>
                  </a:defRPr>
                </a:pPr>
                <a:r>
                  <a:rPr lang="en-US" sz="1600" b="0">
                    <a:solidFill>
                      <a:srgbClr val="0000FF"/>
                    </a:solidFill>
                  </a:rPr>
                  <a:t>USA</a:t>
                </a:r>
              </a:p>
            </c:rich>
          </c:tx>
          <c:layout>
            <c:manualLayout>
              <c:xMode val="edge"/>
              <c:yMode val="edge"/>
              <c:x val="1.1111111111111112E-2"/>
              <c:y val="0.18086504811898516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>
                <a:solidFill>
                  <a:srgbClr val="0000FF"/>
                </a:solidFill>
              </a:defRPr>
            </a:pPr>
            <a:endParaRPr lang="en-US"/>
          </a:p>
        </c:txPr>
        <c:crossAx val="76257152"/>
        <c:crosses val="autoZero"/>
        <c:crossBetween val="midCat"/>
        <c:majorUnit val="40"/>
        <c:minorUnit val="10"/>
      </c:valAx>
      <c:valAx>
        <c:axId val="76265728"/>
        <c:scaling>
          <c:orientation val="minMax"/>
          <c:max val="80"/>
          <c:min val="0"/>
        </c:scaling>
        <c:delete val="0"/>
        <c:axPos val="r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600" b="0">
                    <a:solidFill>
                      <a:srgbClr val="FF0000"/>
                    </a:solidFill>
                  </a:defRPr>
                </a:pPr>
                <a:r>
                  <a:rPr lang="en-US" sz="1600" b="0">
                    <a:solidFill>
                      <a:srgbClr val="FF0000"/>
                    </a:solidFill>
                  </a:rPr>
                  <a:t>Other Foreign</a:t>
                </a:r>
              </a:p>
            </c:rich>
          </c:tx>
          <c:layout>
            <c:manualLayout>
              <c:xMode val="edge"/>
              <c:yMode val="edge"/>
              <c:x val="0.9383193350831146"/>
              <c:y val="9.3131743948673087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>
                <a:solidFill>
                  <a:srgbClr val="FF0000"/>
                </a:solidFill>
              </a:defRPr>
            </a:pPr>
            <a:endParaRPr lang="en-US"/>
          </a:p>
        </c:txPr>
        <c:crossAx val="76272000"/>
        <c:crosses val="max"/>
        <c:crossBetween val="midCat"/>
        <c:majorUnit val="40"/>
        <c:minorUnit val="10"/>
      </c:valAx>
      <c:valAx>
        <c:axId val="762720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6265728"/>
        <c:crosses val="autoZero"/>
        <c:crossBetween val="midCat"/>
      </c:valAx>
      <c:spPr>
        <a:ln>
          <a:noFill/>
        </a:ln>
      </c:spPr>
    </c:plotArea>
    <c:legend>
      <c:legendPos val="t"/>
      <c:layout>
        <c:manualLayout>
          <c:xMode val="edge"/>
          <c:yMode val="edge"/>
          <c:x val="7.450918635170603E-2"/>
          <c:y val="3.9230038679375599E-2"/>
          <c:w val="0.17181496062992127"/>
          <c:h val="8.3717191601049873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793963254593182E-2"/>
          <c:y val="9.9317257217847774E-2"/>
          <c:w val="0.8906089238845144"/>
          <c:h val="0.78470291994750652"/>
        </c:manualLayout>
      </c:layout>
      <c:scatterChart>
        <c:scatterStyle val="smoothMarker"/>
        <c:varyColors val="0"/>
        <c:ser>
          <c:idx val="1"/>
          <c:order val="0"/>
          <c:tx>
            <c:strRef>
              <c:f>'14-10'!$F$10</c:f>
              <c:strCache>
                <c:ptCount val="1"/>
              </c:strCache>
            </c:strRef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'14-10'!$A$11:$A$31</c:f>
              <c:numCache>
                <c:formatCode>General</c:formatCode>
                <c:ptCount val="2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  <c:pt idx="11">
                  <c:v>1.0999999999999999</c:v>
                </c:pt>
                <c:pt idx="12">
                  <c:v>1.2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1.5000000000000002</c:v>
                </c:pt>
                <c:pt idx="16">
                  <c:v>1.6000000000000003</c:v>
                </c:pt>
                <c:pt idx="17">
                  <c:v>1.7000000000000004</c:v>
                </c:pt>
                <c:pt idx="18">
                  <c:v>1.8000000000000005</c:v>
                </c:pt>
                <c:pt idx="19">
                  <c:v>1.9000000000000006</c:v>
                </c:pt>
                <c:pt idx="20">
                  <c:v>2.0000000000000004</c:v>
                </c:pt>
              </c:numCache>
            </c:numRef>
          </c:xVal>
          <c:yVal>
            <c:numRef>
              <c:f>'14-10'!$F$11:$F$31</c:f>
              <c:numCache>
                <c:formatCode>General</c:formatCode>
                <c:ptCount val="21"/>
                <c:pt idx="0">
                  <c:v>0</c:v>
                </c:pt>
                <c:pt idx="1">
                  <c:v>4.4000000000000011E-2</c:v>
                </c:pt>
                <c:pt idx="2">
                  <c:v>8.8000000000000023E-2</c:v>
                </c:pt>
                <c:pt idx="3">
                  <c:v>0.13200000000000003</c:v>
                </c:pt>
                <c:pt idx="4">
                  <c:v>0.17600000000000005</c:v>
                </c:pt>
                <c:pt idx="5">
                  <c:v>0.22000000000000003</c:v>
                </c:pt>
                <c:pt idx="6">
                  <c:v>0.26400000000000001</c:v>
                </c:pt>
                <c:pt idx="7">
                  <c:v>0.308</c:v>
                </c:pt>
                <c:pt idx="8">
                  <c:v>0.35200000000000004</c:v>
                </c:pt>
                <c:pt idx="9">
                  <c:v>0.39600000000000002</c:v>
                </c:pt>
                <c:pt idx="10">
                  <c:v>0.44</c:v>
                </c:pt>
                <c:pt idx="11">
                  <c:v>0.48399999999999999</c:v>
                </c:pt>
                <c:pt idx="12">
                  <c:v>0.52800000000000002</c:v>
                </c:pt>
                <c:pt idx="13">
                  <c:v>0.57200000000000006</c:v>
                </c:pt>
                <c:pt idx="14">
                  <c:v>0.6160000000000001</c:v>
                </c:pt>
                <c:pt idx="15">
                  <c:v>0.66000000000000014</c:v>
                </c:pt>
                <c:pt idx="16">
                  <c:v>0.70400000000000018</c:v>
                </c:pt>
                <c:pt idx="17">
                  <c:v>0.74800000000000022</c:v>
                </c:pt>
                <c:pt idx="18">
                  <c:v>0.79200000000000037</c:v>
                </c:pt>
                <c:pt idx="19">
                  <c:v>0.83600000000000041</c:v>
                </c:pt>
                <c:pt idx="20">
                  <c:v>0.88000000000000034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034432"/>
        <c:axId val="78035968"/>
      </c:scatterChart>
      <c:valAx>
        <c:axId val="78034432"/>
        <c:scaling>
          <c:orientation val="minMax"/>
          <c:max val="2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8035968"/>
        <c:crosses val="autoZero"/>
        <c:crossBetween val="midCat"/>
        <c:majorUnit val="3"/>
      </c:valAx>
      <c:valAx>
        <c:axId val="78035968"/>
        <c:scaling>
          <c:orientation val="minMax"/>
          <c:max val="1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8034432"/>
        <c:crosses val="autoZero"/>
        <c:crossBetween val="midCat"/>
        <c:majorUnit val="2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4852154216919204E-2"/>
          <c:y val="8.8137809733892666E-2"/>
          <c:w val="0.87824270432453622"/>
          <c:h val="0.86747422366703142"/>
        </c:manualLayout>
      </c:layout>
      <c:scatterChart>
        <c:scatterStyle val="lineMarker"/>
        <c:varyColors val="0"/>
        <c:ser>
          <c:idx val="2"/>
          <c:order val="0"/>
          <c:tx>
            <c:v>trade 1</c:v>
          </c:tx>
          <c:spPr>
            <a:ln w="28575">
              <a:solidFill>
                <a:srgbClr val="0000FF"/>
              </a:solidFill>
              <a:prstDash val="sysDash"/>
            </a:ln>
          </c:spPr>
          <c:marker>
            <c:symbol val="none"/>
          </c:marker>
          <c:dPt>
            <c:idx val="0"/>
            <c:marker>
              <c:symbol val="circle"/>
              <c:size val="8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xVal>
            <c:numRef>
              <c:f>'14-15'!$I$32:$I$33</c:f>
              <c:numCache>
                <c:formatCode>0.0000</c:formatCode>
                <c:ptCount val="2"/>
                <c:pt idx="0" formatCode="General">
                  <c:v>0</c:v>
                </c:pt>
                <c:pt idx="1">
                  <c:v>1.3333333333333333</c:v>
                </c:pt>
              </c:numCache>
            </c:numRef>
          </c:xVal>
          <c:yVal>
            <c:numRef>
              <c:f>'14-15'!$J$32:$J$33</c:f>
              <c:numCache>
                <c:formatCode>General</c:formatCode>
                <c:ptCount val="2"/>
                <c:pt idx="0">
                  <c:v>-3</c:v>
                </c:pt>
                <c:pt idx="1">
                  <c:v>0</c:v>
                </c:pt>
              </c:numCache>
            </c:numRef>
          </c:yVal>
          <c:smooth val="0"/>
        </c:ser>
        <c:ser>
          <c:idx val="3"/>
          <c:order val="1"/>
          <c:tx>
            <c:v>trade 2</c:v>
          </c:tx>
          <c:spPr>
            <a:ln w="38100">
              <a:solidFill>
                <a:srgbClr val="0000FF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10"/>
              <c:spPr>
                <a:solidFill>
                  <a:srgbClr val="CCFFFF">
                    <a:alpha val="50000"/>
                  </a:srgbClr>
                </a:solidFill>
                <a:ln w="25400">
                  <a:solidFill>
                    <a:srgbClr val="0000FF"/>
                  </a:solidFill>
                </a:ln>
              </c:spPr>
            </c:marker>
            <c:bubble3D val="0"/>
          </c:dPt>
          <c:xVal>
            <c:numRef>
              <c:f>'14-15'!$I$34:$I$35</c:f>
              <c:numCache>
                <c:formatCode>General</c:formatCode>
                <c:ptCount val="2"/>
                <c:pt idx="0" formatCode="0.0000">
                  <c:v>1.3333333333333333</c:v>
                </c:pt>
                <c:pt idx="1">
                  <c:v>8</c:v>
                </c:pt>
              </c:numCache>
            </c:numRef>
          </c:xVal>
          <c:yVal>
            <c:numRef>
              <c:f>'14-15'!$J$34:$J$35</c:f>
              <c:numCache>
                <c:formatCode>General</c:formatCode>
                <c:ptCount val="2"/>
                <c:pt idx="0">
                  <c:v>0</c:v>
                </c:pt>
                <c:pt idx="1">
                  <c:v>15</c:v>
                </c:pt>
              </c:numCache>
            </c:numRef>
          </c:yVal>
          <c:smooth val="0"/>
        </c:ser>
        <c:ser>
          <c:idx val="4"/>
          <c:order val="2"/>
          <c:tx>
            <c:v>export 1</c:v>
          </c:tx>
          <c:spPr>
            <a:ln w="28575">
              <a:solidFill>
                <a:srgbClr val="006600"/>
              </a:solidFill>
              <a:prstDash val="sysDash"/>
            </a:ln>
          </c:spPr>
          <c:marker>
            <c:symbol val="circle"/>
            <c:size val="8"/>
            <c:spPr>
              <a:solidFill>
                <a:srgbClr val="CCFFCC">
                  <a:alpha val="50000"/>
                </a:srgbClr>
              </a:solidFill>
              <a:ln w="19050">
                <a:solidFill>
                  <a:srgbClr val="006600"/>
                </a:solidFill>
              </a:ln>
            </c:spPr>
          </c:marker>
          <c:dPt>
            <c:idx val="0"/>
            <c:bubble3D val="0"/>
          </c:dPt>
          <c:xVal>
            <c:numRef>
              <c:f>'14-15'!$I$37:$I$38</c:f>
              <c:numCache>
                <c:formatCode>0.0000</c:formatCode>
                <c:ptCount val="2"/>
                <c:pt idx="0" formatCode="General">
                  <c:v>0</c:v>
                </c:pt>
                <c:pt idx="1">
                  <c:v>2.56</c:v>
                </c:pt>
              </c:numCache>
            </c:numRef>
          </c:xVal>
          <c:yVal>
            <c:numRef>
              <c:f>'14-15'!$J$37:$J$38</c:f>
              <c:numCache>
                <c:formatCode>General</c:formatCode>
                <c:ptCount val="2"/>
                <c:pt idx="0">
                  <c:v>-4</c:v>
                </c:pt>
                <c:pt idx="1">
                  <c:v>0</c:v>
                </c:pt>
              </c:numCache>
            </c:numRef>
          </c:yVal>
          <c:smooth val="0"/>
        </c:ser>
        <c:ser>
          <c:idx val="5"/>
          <c:order val="3"/>
          <c:tx>
            <c:v>export 2</c:v>
          </c:tx>
          <c:spPr>
            <a:ln w="38100">
              <a:solidFill>
                <a:srgbClr val="006600"/>
              </a:solidFill>
            </a:ln>
          </c:spPr>
          <c:marker>
            <c:symbol val="circle"/>
            <c:size val="5"/>
            <c:spPr>
              <a:solidFill>
                <a:srgbClr val="CCFFCC">
                  <a:alpha val="50000"/>
                </a:srgbClr>
              </a:solidFill>
              <a:ln w="12700">
                <a:solidFill>
                  <a:srgbClr val="006600"/>
                </a:solidFill>
              </a:ln>
            </c:spPr>
          </c:marker>
          <c:dPt>
            <c:idx val="0"/>
            <c:marker>
              <c:symbol val="none"/>
            </c:marker>
            <c:bubble3D val="0"/>
          </c:dPt>
          <c:dPt>
            <c:idx val="1"/>
            <c:marker>
              <c:symbol val="none"/>
            </c:marker>
            <c:bubble3D val="0"/>
          </c:dPt>
          <c:xVal>
            <c:numRef>
              <c:f>'14-15'!$I$39:$I$40</c:f>
              <c:numCache>
                <c:formatCode>General</c:formatCode>
                <c:ptCount val="2"/>
                <c:pt idx="0" formatCode="0.0000">
                  <c:v>2.56</c:v>
                </c:pt>
                <c:pt idx="1">
                  <c:v>8</c:v>
                </c:pt>
              </c:numCache>
            </c:numRef>
          </c:xVal>
          <c:yVal>
            <c:numRef>
              <c:f>'14-15'!$J$39:$J$40</c:f>
              <c:numCache>
                <c:formatCode>General</c:formatCode>
                <c:ptCount val="2"/>
                <c:pt idx="0">
                  <c:v>0</c:v>
                </c:pt>
                <c:pt idx="1">
                  <c:v>8.5</c:v>
                </c:pt>
              </c:numCache>
            </c:numRef>
          </c:yVal>
          <c:smooth val="0"/>
        </c:ser>
        <c:ser>
          <c:idx val="7"/>
          <c:order val="4"/>
          <c:tx>
            <c:v>export cutoff</c:v>
          </c:tx>
          <c:marker>
            <c:symbol val="none"/>
          </c:marker>
          <c:dPt>
            <c:idx val="0"/>
            <c:bubble3D val="0"/>
          </c:dPt>
          <c:dPt>
            <c:idx val="1"/>
            <c:bubble3D val="0"/>
            <c:spPr>
              <a:ln w="19050">
                <a:solidFill>
                  <a:srgbClr val="006600"/>
                </a:solidFill>
                <a:prstDash val="sysDot"/>
              </a:ln>
            </c:spPr>
          </c:dPt>
          <c:xVal>
            <c:numRef>
              <c:f>'14-15'!$M$27:$M$28</c:f>
              <c:numCache>
                <c:formatCode>0.0000</c:formatCode>
                <c:ptCount val="2"/>
                <c:pt idx="0">
                  <c:v>2.56</c:v>
                </c:pt>
                <c:pt idx="1">
                  <c:v>2.56</c:v>
                </c:pt>
              </c:numCache>
            </c:numRef>
          </c:xVal>
          <c:yVal>
            <c:numRef>
              <c:f>'14-15'!$N$27:$N$28</c:f>
              <c:numCache>
                <c:formatCode>General</c:formatCode>
                <c:ptCount val="2"/>
                <c:pt idx="0">
                  <c:v>0</c:v>
                </c:pt>
                <c:pt idx="1">
                  <c:v>2.76</c:v>
                </c:pt>
              </c:numCache>
            </c:numRef>
          </c:yVal>
          <c:smooth val="0"/>
        </c:ser>
        <c:ser>
          <c:idx val="0"/>
          <c:order val="5"/>
          <c:tx>
            <c:v>invest1</c:v>
          </c:tx>
          <c:spPr>
            <a:ln w="28575">
              <a:solidFill>
                <a:srgbClr val="FF0000"/>
              </a:solidFill>
              <a:prstDash val="sysDash"/>
            </a:ln>
          </c:spPr>
          <c:marker>
            <c:symbol val="none"/>
          </c:marker>
          <c:dPt>
            <c:idx val="0"/>
            <c:marker>
              <c:symbol val="circle"/>
              <c:size val="8"/>
              <c:spPr>
                <a:solidFill>
                  <a:srgbClr val="FFC000">
                    <a:alpha val="50000"/>
                  </a:srgbClr>
                </a:solidFill>
                <a:ln w="19050">
                  <a:solidFill>
                    <a:srgbClr val="FF0000"/>
                  </a:solidFill>
                </a:ln>
              </c:spPr>
            </c:marker>
            <c:bubble3D val="0"/>
          </c:dPt>
          <c:xVal>
            <c:numRef>
              <c:f>'14-15'!$M$31:$M$32</c:f>
              <c:numCache>
                <c:formatCode>0.000</c:formatCode>
                <c:ptCount val="2"/>
                <c:pt idx="0" formatCode="General">
                  <c:v>0</c:v>
                </c:pt>
                <c:pt idx="1">
                  <c:v>3.1111111111111112</c:v>
                </c:pt>
              </c:numCache>
            </c:numRef>
          </c:xVal>
          <c:yVal>
            <c:numRef>
              <c:f>'14-15'!$N$31:$N$32</c:f>
              <c:numCache>
                <c:formatCode>General</c:formatCode>
                <c:ptCount val="2"/>
                <c:pt idx="0">
                  <c:v>-7</c:v>
                </c:pt>
                <c:pt idx="1">
                  <c:v>0</c:v>
                </c:pt>
              </c:numCache>
            </c:numRef>
          </c:yVal>
          <c:smooth val="0"/>
        </c:ser>
        <c:ser>
          <c:idx val="1"/>
          <c:order val="6"/>
          <c:tx>
            <c:v>invest2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dPt>
            <c:idx val="1"/>
            <c:marker>
              <c:symbol val="circle"/>
              <c:size val="5"/>
              <c:spPr>
                <a:solidFill>
                  <a:srgbClr val="FFCC66">
                    <a:alpha val="50000"/>
                  </a:srgbClr>
                </a:solidFill>
                <a:ln w="12700">
                  <a:solidFill>
                    <a:srgbClr val="FF0000"/>
                  </a:solidFill>
                </a:ln>
              </c:spPr>
            </c:marker>
            <c:bubble3D val="0"/>
          </c:dPt>
          <c:xVal>
            <c:numRef>
              <c:f>'14-15'!$M$33:$M$35</c:f>
              <c:numCache>
                <c:formatCode>0.000</c:formatCode>
                <c:ptCount val="3"/>
                <c:pt idx="0">
                  <c:v>3.1111111111111112</c:v>
                </c:pt>
                <c:pt idx="1">
                  <c:v>4.3636363636363633</c:v>
                </c:pt>
                <c:pt idx="2" formatCode="General">
                  <c:v>8</c:v>
                </c:pt>
              </c:numCache>
            </c:numRef>
          </c:xVal>
          <c:yVal>
            <c:numRef>
              <c:f>'14-15'!$N$33:$N$35</c:f>
              <c:numCache>
                <c:formatCode>0.00</c:formatCode>
                <c:ptCount val="3"/>
                <c:pt idx="0" formatCode="General">
                  <c:v>0</c:v>
                </c:pt>
                <c:pt idx="1">
                  <c:v>2.8181818181818166</c:v>
                </c:pt>
                <c:pt idx="2" formatCode="General">
                  <c:v>11</c:v>
                </c:pt>
              </c:numCache>
            </c:numRef>
          </c:yVal>
          <c:smooth val="0"/>
        </c:ser>
        <c:ser>
          <c:idx val="6"/>
          <c:order val="7"/>
          <c:tx>
            <c:v>total</c:v>
          </c:tx>
          <c:spPr>
            <a:ln w="50800">
              <a:solidFill>
                <a:srgbClr val="996633"/>
              </a:solidFill>
            </a:ln>
          </c:spPr>
          <c:marker>
            <c:symbol val="none"/>
          </c:marker>
          <c:dPt>
            <c:idx val="2"/>
            <c:marker>
              <c:symbol val="circle"/>
              <c:size val="10"/>
              <c:spPr>
                <a:solidFill>
                  <a:srgbClr val="CCFFCC">
                    <a:alpha val="50000"/>
                  </a:srgbClr>
                </a:solidFill>
                <a:ln w="25400">
                  <a:solidFill>
                    <a:srgbClr val="006600"/>
                  </a:solidFill>
                </a:ln>
              </c:spPr>
            </c:marker>
            <c:bubble3D val="0"/>
          </c:dPt>
          <c:xVal>
            <c:numRef>
              <c:f>'14-15'!$M$44:$M$48</c:f>
              <c:numCache>
                <c:formatCode>0.0000</c:formatCode>
                <c:ptCount val="5"/>
                <c:pt idx="0" formatCode="General">
                  <c:v>0</c:v>
                </c:pt>
                <c:pt idx="1">
                  <c:v>1.3333333333333333</c:v>
                </c:pt>
                <c:pt idx="2">
                  <c:v>2.56</c:v>
                </c:pt>
                <c:pt idx="3" formatCode="0.000">
                  <c:v>4.3636363636363633</c:v>
                </c:pt>
                <c:pt idx="4" formatCode="General">
                  <c:v>8</c:v>
                </c:pt>
              </c:numCache>
            </c:numRef>
          </c:xVal>
          <c:yVal>
            <c:numRef>
              <c:f>'14-15'!$N$44:$N$48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2.76</c:v>
                </c:pt>
                <c:pt idx="3" formatCode="0.00">
                  <c:v>9.6363636363636331</c:v>
                </c:pt>
                <c:pt idx="4">
                  <c:v>26</c:v>
                </c:pt>
              </c:numCache>
            </c:numRef>
          </c:yVal>
          <c:smooth val="0"/>
        </c:ser>
        <c:ser>
          <c:idx val="8"/>
          <c:order val="8"/>
          <c:tx>
            <c:v>invest</c:v>
          </c:tx>
          <c:spPr>
            <a:ln w="19050">
              <a:solidFill>
                <a:srgbClr val="FF0000"/>
              </a:solidFill>
              <a:prstDash val="sysDot"/>
            </a:ln>
          </c:spPr>
          <c:marker>
            <c:symbol val="circle"/>
            <c:size val="8"/>
            <c:spPr>
              <a:solidFill>
                <a:srgbClr val="FFCC66">
                  <a:alpha val="50000"/>
                </a:srgbClr>
              </a:solidFill>
              <a:ln w="19050">
                <a:solidFill>
                  <a:srgbClr val="FF0000"/>
                </a:solidFill>
              </a:ln>
            </c:spPr>
          </c:marker>
          <c:dPt>
            <c:idx val="2"/>
            <c:marker>
              <c:symbol val="circle"/>
              <c:size val="10"/>
              <c:spPr>
                <a:solidFill>
                  <a:srgbClr val="FFCC66">
                    <a:alpha val="50000"/>
                  </a:srgbClr>
                </a:solidFill>
                <a:ln w="25400">
                  <a:solidFill>
                    <a:srgbClr val="FF0000"/>
                  </a:solidFill>
                </a:ln>
              </c:spPr>
            </c:marker>
            <c:bubble3D val="0"/>
          </c:dPt>
          <c:xVal>
            <c:numRef>
              <c:f>'14-15'!$M$38:$M$40</c:f>
              <c:numCache>
                <c:formatCode>0.000</c:formatCode>
                <c:ptCount val="3"/>
                <c:pt idx="0">
                  <c:v>4.3636363636363633</c:v>
                </c:pt>
                <c:pt idx="1">
                  <c:v>4.3636363636363633</c:v>
                </c:pt>
                <c:pt idx="2">
                  <c:v>4.3636363636363633</c:v>
                </c:pt>
              </c:numCache>
            </c:numRef>
          </c:xVal>
          <c:yVal>
            <c:numRef>
              <c:f>'14-15'!$N$38:$N$40</c:f>
              <c:numCache>
                <c:formatCode>0.00</c:formatCode>
                <c:ptCount val="3"/>
                <c:pt idx="0" formatCode="General">
                  <c:v>0</c:v>
                </c:pt>
                <c:pt idx="1">
                  <c:v>2.8181818181818166</c:v>
                </c:pt>
                <c:pt idx="2">
                  <c:v>9.6363636363636331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447552"/>
        <c:axId val="79449088"/>
      </c:scatterChart>
      <c:valAx>
        <c:axId val="79447552"/>
        <c:scaling>
          <c:orientation val="minMax"/>
          <c:max val="8"/>
          <c:min val="0"/>
        </c:scaling>
        <c:delete val="0"/>
        <c:axPos val="b"/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9449088"/>
        <c:crosses val="autoZero"/>
        <c:crossBetween val="midCat"/>
        <c:majorUnit val="9"/>
        <c:minorUnit val="1"/>
      </c:valAx>
      <c:valAx>
        <c:axId val="79449088"/>
        <c:scaling>
          <c:orientation val="minMax"/>
          <c:max val="16"/>
          <c:min val="-8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nl-NL" sz="1600" b="0"/>
                  <a:t>firm profits       </a:t>
                </a:r>
              </a:p>
            </c:rich>
          </c:tx>
          <c:layout>
            <c:manualLayout>
              <c:xMode val="edge"/>
              <c:yMode val="edge"/>
              <c:x val="2.1860566695162589E-2"/>
              <c:y val="0.24144147661441545"/>
            </c:manualLayout>
          </c:layout>
          <c:overlay val="0"/>
          <c:spPr>
            <a:solidFill>
              <a:schemeClr val="bg1"/>
            </a:solidFill>
          </c:spPr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9447552"/>
        <c:crosses val="autoZero"/>
        <c:crossBetween val="midCat"/>
        <c:majorUnit val="44"/>
        <c:minorUnit val="8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  <c:spPr>
        <a:ln>
          <a:solidFill>
            <a:schemeClr val="tx1"/>
          </a:solidFill>
        </a:ln>
      </c:spPr>
    </c:sideWall>
    <c:backWall>
      <c:thickness val="0"/>
      <c:spPr>
        <a:ln>
          <a:solidFill>
            <a:schemeClr val="tx1"/>
          </a:solidFill>
        </a:ln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'14-2'!$A$19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00CC"/>
            </a:solidFill>
          </c:spPr>
          <c:invertIfNegative val="0"/>
          <c:cat>
            <c:strRef>
              <c:f>'14-2'!$B$6:$H$6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 to 10</c:v>
                </c:pt>
                <c:pt idx="6">
                  <c:v>11+</c:v>
                </c:pt>
              </c:strCache>
            </c:strRef>
          </c:cat>
          <c:val>
            <c:numRef>
              <c:f>'14-2'!$B$19:$H$19</c:f>
              <c:numCache>
                <c:formatCode>General</c:formatCode>
                <c:ptCount val="7"/>
                <c:pt idx="0">
                  <c:v>0.8</c:v>
                </c:pt>
                <c:pt idx="1">
                  <c:v>0.5</c:v>
                </c:pt>
                <c:pt idx="2">
                  <c:v>0.3</c:v>
                </c:pt>
                <c:pt idx="3">
                  <c:v>0.2</c:v>
                </c:pt>
                <c:pt idx="4">
                  <c:v>0.2</c:v>
                </c:pt>
                <c:pt idx="5">
                  <c:v>0.5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'14-2'!$A$20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cat>
            <c:strRef>
              <c:f>'14-2'!$B$6:$H$6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 to 10</c:v>
                </c:pt>
                <c:pt idx="6">
                  <c:v>11+</c:v>
                </c:pt>
              </c:strCache>
            </c:strRef>
          </c:cat>
          <c:val>
            <c:numRef>
              <c:f>'14-2'!$B$20:$H$20</c:f>
              <c:numCache>
                <c:formatCode>General</c:formatCode>
                <c:ptCount val="7"/>
                <c:pt idx="0">
                  <c:v>0.2</c:v>
                </c:pt>
                <c:pt idx="1">
                  <c:v>0.3</c:v>
                </c:pt>
                <c:pt idx="2">
                  <c:v>0.3</c:v>
                </c:pt>
                <c:pt idx="3">
                  <c:v>0.2</c:v>
                </c:pt>
                <c:pt idx="4">
                  <c:v>0.1</c:v>
                </c:pt>
                <c:pt idx="5">
                  <c:v>0.5</c:v>
                </c:pt>
                <c:pt idx="6">
                  <c:v>0.7</c:v>
                </c:pt>
              </c:numCache>
            </c:numRef>
          </c:val>
        </c:ser>
        <c:ser>
          <c:idx val="2"/>
          <c:order val="2"/>
          <c:tx>
            <c:strRef>
              <c:f>'14-2'!$A$21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0066FF"/>
            </a:solidFill>
          </c:spPr>
          <c:invertIfNegative val="0"/>
          <c:cat>
            <c:strRef>
              <c:f>'14-2'!$B$6:$H$6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 to 10</c:v>
                </c:pt>
                <c:pt idx="6">
                  <c:v>11+</c:v>
                </c:pt>
              </c:strCache>
            </c:strRef>
          </c:cat>
          <c:val>
            <c:numRef>
              <c:f>'14-2'!$B$21:$H$21</c:f>
              <c:numCache>
                <c:formatCode>General</c:formatCode>
                <c:ptCount val="7"/>
                <c:pt idx="0">
                  <c:v>0.1</c:v>
                </c:pt>
                <c:pt idx="1">
                  <c:v>0.1</c:v>
                </c:pt>
                <c:pt idx="2">
                  <c:v>0.2</c:v>
                </c:pt>
                <c:pt idx="3">
                  <c:v>0.1</c:v>
                </c:pt>
                <c:pt idx="4">
                  <c:v>0.2</c:v>
                </c:pt>
                <c:pt idx="5">
                  <c:v>0.5</c:v>
                </c:pt>
                <c:pt idx="6">
                  <c:v>0.6</c:v>
                </c:pt>
              </c:numCache>
            </c:numRef>
          </c:val>
        </c:ser>
        <c:ser>
          <c:idx val="3"/>
          <c:order val="3"/>
          <c:tx>
            <c:strRef>
              <c:f>'14-2'!$A$22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CCFFCC"/>
            </a:solidFill>
          </c:spPr>
          <c:invertIfNegative val="0"/>
          <c:cat>
            <c:strRef>
              <c:f>'14-2'!$B$6:$H$6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 to 10</c:v>
                </c:pt>
                <c:pt idx="6">
                  <c:v>11+</c:v>
                </c:pt>
              </c:strCache>
            </c:strRef>
          </c:cat>
          <c:val>
            <c:numRef>
              <c:f>'14-2'!$B$22:$H$22</c:f>
              <c:numCache>
                <c:formatCode>General</c:formatCode>
                <c:ptCount val="7"/>
                <c:pt idx="0">
                  <c:v>0.1</c:v>
                </c:pt>
                <c:pt idx="1">
                  <c:v>0.1</c:v>
                </c:pt>
                <c:pt idx="2">
                  <c:v>0.1</c:v>
                </c:pt>
                <c:pt idx="3">
                  <c:v>0.2</c:v>
                </c:pt>
                <c:pt idx="4">
                  <c:v>0.1</c:v>
                </c:pt>
                <c:pt idx="5">
                  <c:v>0.4</c:v>
                </c:pt>
                <c:pt idx="6">
                  <c:v>0.4</c:v>
                </c:pt>
              </c:numCache>
            </c:numRef>
          </c:val>
        </c:ser>
        <c:ser>
          <c:idx val="4"/>
          <c:order val="4"/>
          <c:tx>
            <c:strRef>
              <c:f>'14-2'!$A$23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FF9900"/>
            </a:solidFill>
          </c:spPr>
          <c:invertIfNegative val="0"/>
          <c:cat>
            <c:strRef>
              <c:f>'14-2'!$B$6:$H$6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 to 10</c:v>
                </c:pt>
                <c:pt idx="6">
                  <c:v>11+</c:v>
                </c:pt>
              </c:strCache>
            </c:strRef>
          </c:cat>
          <c:val>
            <c:numRef>
              <c:f>'14-2'!$B$23:$H$23</c:f>
              <c:numCache>
                <c:formatCode>General</c:formatCode>
                <c:ptCount val="7"/>
                <c:pt idx="0">
                  <c:v>0</c:v>
                </c:pt>
                <c:pt idx="1">
                  <c:v>0.1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  <c:pt idx="5">
                  <c:v>0.3</c:v>
                </c:pt>
                <c:pt idx="6">
                  <c:v>0.6</c:v>
                </c:pt>
              </c:numCache>
            </c:numRef>
          </c:val>
        </c:ser>
        <c:ser>
          <c:idx val="5"/>
          <c:order val="5"/>
          <c:tx>
            <c:strRef>
              <c:f>'14-2'!$A$24</c:f>
              <c:strCache>
                <c:ptCount val="1"/>
                <c:pt idx="0">
                  <c:v>6 to 10</c:v>
                </c:pt>
              </c:strCache>
            </c:strRef>
          </c:tx>
          <c:spPr>
            <a:solidFill>
              <a:srgbClr val="FF3300"/>
            </a:solidFill>
          </c:spPr>
          <c:invertIfNegative val="0"/>
          <c:cat>
            <c:strRef>
              <c:f>'14-2'!$B$6:$H$6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 to 10</c:v>
                </c:pt>
                <c:pt idx="6">
                  <c:v>11+</c:v>
                </c:pt>
              </c:strCache>
            </c:strRef>
          </c:cat>
          <c:val>
            <c:numRef>
              <c:f>'14-2'!$B$24:$H$24</c:f>
              <c:numCache>
                <c:formatCode>General</c:formatCode>
                <c:ptCount val="7"/>
                <c:pt idx="0">
                  <c:v>0.3</c:v>
                </c:pt>
                <c:pt idx="1">
                  <c:v>0.2</c:v>
                </c:pt>
                <c:pt idx="2">
                  <c:v>0.3</c:v>
                </c:pt>
                <c:pt idx="3">
                  <c:v>0.3</c:v>
                </c:pt>
                <c:pt idx="4">
                  <c:v>0.3</c:v>
                </c:pt>
                <c:pt idx="5">
                  <c:v>1.2</c:v>
                </c:pt>
                <c:pt idx="6">
                  <c:v>2.9</c:v>
                </c:pt>
              </c:numCache>
            </c:numRef>
          </c:val>
        </c:ser>
        <c:ser>
          <c:idx val="6"/>
          <c:order val="6"/>
          <c:tx>
            <c:strRef>
              <c:f>'14-2'!$A$25</c:f>
              <c:strCache>
                <c:ptCount val="1"/>
                <c:pt idx="0">
                  <c:v>11+</c:v>
                </c:pt>
              </c:strCache>
            </c:strRef>
          </c:tx>
          <c:spPr>
            <a:solidFill>
              <a:srgbClr val="CC0000"/>
            </a:solidFill>
          </c:spPr>
          <c:invertIfNegative val="0"/>
          <c:cat>
            <c:strRef>
              <c:f>'14-2'!$B$6:$H$6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 to 10</c:v>
                </c:pt>
                <c:pt idx="6">
                  <c:v>11+</c:v>
                </c:pt>
              </c:strCache>
            </c:strRef>
          </c:cat>
          <c:val>
            <c:numRef>
              <c:f>'14-2'!$B$25:$H$25</c:f>
              <c:numCache>
                <c:formatCode>General</c:formatCode>
                <c:ptCount val="7"/>
                <c:pt idx="0">
                  <c:v>0.2</c:v>
                </c:pt>
                <c:pt idx="1">
                  <c:v>0.4</c:v>
                </c:pt>
                <c:pt idx="2">
                  <c:v>0.3</c:v>
                </c:pt>
                <c:pt idx="3">
                  <c:v>0.4</c:v>
                </c:pt>
                <c:pt idx="4">
                  <c:v>0.3</c:v>
                </c:pt>
                <c:pt idx="5">
                  <c:v>2.6</c:v>
                </c:pt>
                <c:pt idx="6">
                  <c:v>79.7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100"/>
        <c:shape val="cylinder"/>
        <c:axId val="75710464"/>
        <c:axId val="75712000"/>
        <c:axId val="75700416"/>
      </c:bar3DChart>
      <c:catAx>
        <c:axId val="757104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712000"/>
        <c:crosses val="autoZero"/>
        <c:auto val="1"/>
        <c:lblAlgn val="ctr"/>
        <c:lblOffset val="100"/>
        <c:noMultiLvlLbl val="0"/>
      </c:catAx>
      <c:valAx>
        <c:axId val="75712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710464"/>
        <c:crosses val="autoZero"/>
        <c:crossBetween val="between"/>
      </c:valAx>
      <c:serAx>
        <c:axId val="757004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712000"/>
        <c:crosses val="autoZero"/>
        <c:tickLblSkip val="1"/>
      </c:serAx>
      <c:spPr>
        <a:noFill/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  <c:spPr>
        <a:ln>
          <a:solidFill>
            <a:schemeClr val="tx1"/>
          </a:solidFill>
        </a:ln>
      </c:spPr>
    </c:sideWall>
    <c:backWall>
      <c:thickness val="0"/>
      <c:spPr>
        <a:ln>
          <a:solidFill>
            <a:schemeClr val="tx1"/>
          </a:solidFill>
        </a:ln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'14-3'!$A$7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00CC"/>
            </a:solidFill>
          </c:spPr>
          <c:invertIfNegative val="0"/>
          <c:cat>
            <c:strRef>
              <c:f>'14-3'!$B$6:$H$6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 to 10</c:v>
                </c:pt>
                <c:pt idx="6">
                  <c:v>11+</c:v>
                </c:pt>
              </c:strCache>
            </c:strRef>
          </c:cat>
          <c:val>
            <c:numRef>
              <c:f>'14-3'!$B$7:$H$7</c:f>
              <c:numCache>
                <c:formatCode>General</c:formatCode>
                <c:ptCount val="7"/>
                <c:pt idx="0">
                  <c:v>29.7</c:v>
                </c:pt>
                <c:pt idx="1">
                  <c:v>8.5</c:v>
                </c:pt>
                <c:pt idx="2">
                  <c:v>4.0999999999999996</c:v>
                </c:pt>
                <c:pt idx="3">
                  <c:v>2.5</c:v>
                </c:pt>
                <c:pt idx="4">
                  <c:v>1.6</c:v>
                </c:pt>
                <c:pt idx="5">
                  <c:v>3.6</c:v>
                </c:pt>
                <c:pt idx="6">
                  <c:v>2.1</c:v>
                </c:pt>
              </c:numCache>
            </c:numRef>
          </c:val>
        </c:ser>
        <c:ser>
          <c:idx val="1"/>
          <c:order val="1"/>
          <c:tx>
            <c:strRef>
              <c:f>'14-3'!$A$8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cat>
            <c:strRef>
              <c:f>'14-3'!$B$6:$H$6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 to 10</c:v>
                </c:pt>
                <c:pt idx="6">
                  <c:v>11+</c:v>
                </c:pt>
              </c:strCache>
            </c:strRef>
          </c:cat>
          <c:val>
            <c:numRef>
              <c:f>'14-3'!$B$8:$H$8</c:f>
              <c:numCache>
                <c:formatCode>General</c:formatCode>
                <c:ptCount val="7"/>
                <c:pt idx="0">
                  <c:v>2.4</c:v>
                </c:pt>
                <c:pt idx="1">
                  <c:v>5.3</c:v>
                </c:pt>
                <c:pt idx="2">
                  <c:v>3.1</c:v>
                </c:pt>
                <c:pt idx="3">
                  <c:v>1.8</c:v>
                </c:pt>
                <c:pt idx="4">
                  <c:v>1.3</c:v>
                </c:pt>
                <c:pt idx="5">
                  <c:v>3.2</c:v>
                </c:pt>
                <c:pt idx="6">
                  <c:v>2.2999999999999998</c:v>
                </c:pt>
              </c:numCache>
            </c:numRef>
          </c:val>
        </c:ser>
        <c:ser>
          <c:idx val="2"/>
          <c:order val="2"/>
          <c:tx>
            <c:strRef>
              <c:f>'14-3'!$A$9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0066FF"/>
            </a:solidFill>
          </c:spPr>
          <c:invertIfNegative val="0"/>
          <c:cat>
            <c:strRef>
              <c:f>'14-3'!$B$6:$H$6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 to 10</c:v>
                </c:pt>
                <c:pt idx="6">
                  <c:v>11+</c:v>
                </c:pt>
              </c:strCache>
            </c:strRef>
          </c:cat>
          <c:val>
            <c:numRef>
              <c:f>'14-3'!$B$9:$H$9</c:f>
              <c:numCache>
                <c:formatCode>General</c:formatCode>
                <c:ptCount val="7"/>
                <c:pt idx="0">
                  <c:v>0.6</c:v>
                </c:pt>
                <c:pt idx="1">
                  <c:v>1.2</c:v>
                </c:pt>
                <c:pt idx="2">
                  <c:v>1.5</c:v>
                </c:pt>
                <c:pt idx="3">
                  <c:v>1.2</c:v>
                </c:pt>
                <c:pt idx="4">
                  <c:v>0.8</c:v>
                </c:pt>
                <c:pt idx="5">
                  <c:v>2.2999999999999998</c:v>
                </c:pt>
                <c:pt idx="6">
                  <c:v>2.1</c:v>
                </c:pt>
              </c:numCache>
            </c:numRef>
          </c:val>
        </c:ser>
        <c:ser>
          <c:idx val="3"/>
          <c:order val="3"/>
          <c:tx>
            <c:strRef>
              <c:f>'14-3'!$A$10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CCFFCC"/>
            </a:solidFill>
          </c:spPr>
          <c:invertIfNegative val="0"/>
          <c:cat>
            <c:strRef>
              <c:f>'14-3'!$B$6:$H$6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 to 10</c:v>
                </c:pt>
                <c:pt idx="6">
                  <c:v>11+</c:v>
                </c:pt>
              </c:strCache>
            </c:strRef>
          </c:cat>
          <c:val>
            <c:numRef>
              <c:f>'14-3'!$B$10:$H$10</c:f>
              <c:numCache>
                <c:formatCode>General</c:formatCode>
                <c:ptCount val="7"/>
                <c:pt idx="0">
                  <c:v>0.2</c:v>
                </c:pt>
                <c:pt idx="1">
                  <c:v>0.4</c:v>
                </c:pt>
                <c:pt idx="2">
                  <c:v>0.5</c:v>
                </c:pt>
                <c:pt idx="3">
                  <c:v>0.6</c:v>
                </c:pt>
                <c:pt idx="4">
                  <c:v>0.5</c:v>
                </c:pt>
                <c:pt idx="5">
                  <c:v>1.6</c:v>
                </c:pt>
                <c:pt idx="6">
                  <c:v>1.6</c:v>
                </c:pt>
              </c:numCache>
            </c:numRef>
          </c:val>
        </c:ser>
        <c:ser>
          <c:idx val="4"/>
          <c:order val="4"/>
          <c:tx>
            <c:strRef>
              <c:f>'14-3'!$A$11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FF9900"/>
            </a:solidFill>
          </c:spPr>
          <c:invertIfNegative val="0"/>
          <c:cat>
            <c:strRef>
              <c:f>'14-3'!$B$6:$H$6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 to 10</c:v>
                </c:pt>
                <c:pt idx="6">
                  <c:v>11+</c:v>
                </c:pt>
              </c:strCache>
            </c:strRef>
          </c:cat>
          <c:val>
            <c:numRef>
              <c:f>'14-3'!$B$11:$H$11</c:f>
              <c:numCache>
                <c:formatCode>General</c:formatCode>
                <c:ptCount val="7"/>
                <c:pt idx="0">
                  <c:v>0.1</c:v>
                </c:pt>
                <c:pt idx="1">
                  <c:v>0.2</c:v>
                </c:pt>
                <c:pt idx="2">
                  <c:v>0.2</c:v>
                </c:pt>
                <c:pt idx="3">
                  <c:v>0.3</c:v>
                </c:pt>
                <c:pt idx="4">
                  <c:v>0.3</c:v>
                </c:pt>
                <c:pt idx="5">
                  <c:v>1.1000000000000001</c:v>
                </c:pt>
                <c:pt idx="6">
                  <c:v>1.4</c:v>
                </c:pt>
              </c:numCache>
            </c:numRef>
          </c:val>
        </c:ser>
        <c:ser>
          <c:idx val="5"/>
          <c:order val="5"/>
          <c:tx>
            <c:strRef>
              <c:f>'14-3'!$A$12</c:f>
              <c:strCache>
                <c:ptCount val="1"/>
                <c:pt idx="0">
                  <c:v>6 to 10</c:v>
                </c:pt>
              </c:strCache>
            </c:strRef>
          </c:tx>
          <c:spPr>
            <a:solidFill>
              <a:srgbClr val="FF3300"/>
            </a:solidFill>
          </c:spPr>
          <c:invertIfNegative val="0"/>
          <c:cat>
            <c:strRef>
              <c:f>'14-3'!$B$6:$H$6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 to 10</c:v>
                </c:pt>
                <c:pt idx="6">
                  <c:v>11+</c:v>
                </c:pt>
              </c:strCache>
            </c:strRef>
          </c:cat>
          <c:val>
            <c:numRef>
              <c:f>'14-3'!$B$12:$H$12</c:f>
              <c:numCache>
                <c:formatCode>General</c:formatCode>
                <c:ptCount val="7"/>
                <c:pt idx="0">
                  <c:v>0.1</c:v>
                </c:pt>
                <c:pt idx="1">
                  <c:v>0.2</c:v>
                </c:pt>
                <c:pt idx="2">
                  <c:v>0.2</c:v>
                </c:pt>
                <c:pt idx="3">
                  <c:v>0.3</c:v>
                </c:pt>
                <c:pt idx="4">
                  <c:v>0.3</c:v>
                </c:pt>
                <c:pt idx="5">
                  <c:v>1.6</c:v>
                </c:pt>
                <c:pt idx="6">
                  <c:v>3.9</c:v>
                </c:pt>
              </c:numCache>
            </c:numRef>
          </c:val>
        </c:ser>
        <c:ser>
          <c:idx val="6"/>
          <c:order val="6"/>
          <c:tx>
            <c:strRef>
              <c:f>'14-3'!$A$13</c:f>
              <c:strCache>
                <c:ptCount val="1"/>
                <c:pt idx="0">
                  <c:v>11+</c:v>
                </c:pt>
              </c:strCache>
            </c:strRef>
          </c:tx>
          <c:spPr>
            <a:solidFill>
              <a:srgbClr val="CC0000"/>
            </a:solidFill>
          </c:spPr>
          <c:invertIfNegative val="0"/>
          <c:cat>
            <c:strRef>
              <c:f>'14-3'!$B$6:$H$6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 to 10</c:v>
                </c:pt>
                <c:pt idx="6">
                  <c:v>11+</c:v>
                </c:pt>
              </c:strCache>
            </c:strRef>
          </c:cat>
          <c:val>
            <c:numRef>
              <c:f>'14-3'!$B$13:$H$13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0.2</c:v>
                </c:pt>
                <c:pt idx="6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100"/>
        <c:shape val="cylinder"/>
        <c:axId val="75762304"/>
        <c:axId val="75776384"/>
        <c:axId val="75757760"/>
      </c:bar3DChart>
      <c:catAx>
        <c:axId val="757623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776384"/>
        <c:crosses val="autoZero"/>
        <c:auto val="1"/>
        <c:lblAlgn val="ctr"/>
        <c:lblOffset val="100"/>
        <c:noMultiLvlLbl val="0"/>
      </c:catAx>
      <c:valAx>
        <c:axId val="757763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762304"/>
        <c:crosses val="autoZero"/>
        <c:crossBetween val="between"/>
      </c:valAx>
      <c:serAx>
        <c:axId val="757577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776384"/>
        <c:crosses val="autoZero"/>
        <c:tickLblSkip val="1"/>
      </c:serAx>
      <c:spPr>
        <a:noFill/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  <c:spPr>
        <a:ln>
          <a:solidFill>
            <a:schemeClr val="tx1"/>
          </a:solidFill>
        </a:ln>
      </c:spPr>
    </c:sideWall>
    <c:backWall>
      <c:thickness val="0"/>
      <c:spPr>
        <a:ln>
          <a:solidFill>
            <a:schemeClr val="tx1"/>
          </a:solidFill>
        </a:ln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'14-3'!$A$31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00CC"/>
            </a:solidFill>
          </c:spPr>
          <c:invertIfNegative val="0"/>
          <c:cat>
            <c:strRef>
              <c:f>'14-3'!$B$6:$H$6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 to 10</c:v>
                </c:pt>
                <c:pt idx="6">
                  <c:v>11+</c:v>
                </c:pt>
              </c:strCache>
            </c:strRef>
          </c:cat>
          <c:val>
            <c:numRef>
              <c:f>'14-3'!$B$31:$H$31</c:f>
              <c:numCache>
                <c:formatCode>General</c:formatCode>
                <c:ptCount val="7"/>
                <c:pt idx="0">
                  <c:v>11.3</c:v>
                </c:pt>
                <c:pt idx="1">
                  <c:v>3</c:v>
                </c:pt>
                <c:pt idx="2">
                  <c:v>1.4</c:v>
                </c:pt>
                <c:pt idx="3">
                  <c:v>0.7</c:v>
                </c:pt>
                <c:pt idx="4">
                  <c:v>0.4</c:v>
                </c:pt>
                <c:pt idx="5">
                  <c:v>1.3</c:v>
                </c:pt>
                <c:pt idx="6">
                  <c:v>0.6</c:v>
                </c:pt>
              </c:numCache>
            </c:numRef>
          </c:val>
        </c:ser>
        <c:ser>
          <c:idx val="1"/>
          <c:order val="1"/>
          <c:tx>
            <c:strRef>
              <c:f>'14-3'!$A$32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cat>
            <c:strRef>
              <c:f>'14-3'!$B$6:$H$6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 to 10</c:v>
                </c:pt>
                <c:pt idx="6">
                  <c:v>11+</c:v>
                </c:pt>
              </c:strCache>
            </c:strRef>
          </c:cat>
          <c:val>
            <c:numRef>
              <c:f>'14-3'!$B$32:$H$32</c:f>
              <c:numCache>
                <c:formatCode>General</c:formatCode>
                <c:ptCount val="7"/>
                <c:pt idx="0">
                  <c:v>0.5</c:v>
                </c:pt>
                <c:pt idx="1">
                  <c:v>3</c:v>
                </c:pt>
                <c:pt idx="2">
                  <c:v>1.3</c:v>
                </c:pt>
                <c:pt idx="3">
                  <c:v>0.8</c:v>
                </c:pt>
                <c:pt idx="4">
                  <c:v>0.4</c:v>
                </c:pt>
                <c:pt idx="5">
                  <c:v>1</c:v>
                </c:pt>
                <c:pt idx="6">
                  <c:v>1.1000000000000001</c:v>
                </c:pt>
              </c:numCache>
            </c:numRef>
          </c:val>
        </c:ser>
        <c:ser>
          <c:idx val="2"/>
          <c:order val="2"/>
          <c:tx>
            <c:strRef>
              <c:f>'14-3'!$A$33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0066FF"/>
            </a:solidFill>
          </c:spPr>
          <c:invertIfNegative val="0"/>
          <c:cat>
            <c:strRef>
              <c:f>'14-3'!$B$6:$H$6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 to 10</c:v>
                </c:pt>
                <c:pt idx="6">
                  <c:v>11+</c:v>
                </c:pt>
              </c:strCache>
            </c:strRef>
          </c:cat>
          <c:val>
            <c:numRef>
              <c:f>'14-3'!$B$33:$H$33</c:f>
              <c:numCache>
                <c:formatCode>General</c:formatCode>
                <c:ptCount val="7"/>
                <c:pt idx="0">
                  <c:v>0.2</c:v>
                </c:pt>
                <c:pt idx="1">
                  <c:v>0.7</c:v>
                </c:pt>
                <c:pt idx="2">
                  <c:v>1.5</c:v>
                </c:pt>
                <c:pt idx="3">
                  <c:v>0.6</c:v>
                </c:pt>
                <c:pt idx="4">
                  <c:v>0.7</c:v>
                </c:pt>
                <c:pt idx="5">
                  <c:v>1.3</c:v>
                </c:pt>
                <c:pt idx="6">
                  <c:v>0.7</c:v>
                </c:pt>
              </c:numCache>
            </c:numRef>
          </c:val>
        </c:ser>
        <c:ser>
          <c:idx val="3"/>
          <c:order val="3"/>
          <c:tx>
            <c:strRef>
              <c:f>'14-3'!$A$34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CCFFCC"/>
            </a:solidFill>
          </c:spPr>
          <c:invertIfNegative val="0"/>
          <c:cat>
            <c:strRef>
              <c:f>'14-3'!$B$6:$H$6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 to 10</c:v>
                </c:pt>
                <c:pt idx="6">
                  <c:v>11+</c:v>
                </c:pt>
              </c:strCache>
            </c:strRef>
          </c:cat>
          <c:val>
            <c:numRef>
              <c:f>'14-3'!$B$34:$H$34</c:f>
              <c:numCache>
                <c:formatCode>General</c:formatCode>
                <c:ptCount val="7"/>
                <c:pt idx="0">
                  <c:v>0</c:v>
                </c:pt>
                <c:pt idx="1">
                  <c:v>0.3</c:v>
                </c:pt>
                <c:pt idx="2">
                  <c:v>0.3</c:v>
                </c:pt>
                <c:pt idx="3">
                  <c:v>0.8</c:v>
                </c:pt>
                <c:pt idx="4">
                  <c:v>0.4</c:v>
                </c:pt>
                <c:pt idx="5">
                  <c:v>1.6</c:v>
                </c:pt>
                <c:pt idx="6">
                  <c:v>2.5</c:v>
                </c:pt>
              </c:numCache>
            </c:numRef>
          </c:val>
        </c:ser>
        <c:ser>
          <c:idx val="4"/>
          <c:order val="4"/>
          <c:tx>
            <c:strRef>
              <c:f>'14-3'!$A$35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FF9900"/>
            </a:solidFill>
          </c:spPr>
          <c:invertIfNegative val="0"/>
          <c:cat>
            <c:strRef>
              <c:f>'14-3'!$B$6:$H$6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 to 10</c:v>
                </c:pt>
                <c:pt idx="6">
                  <c:v>11+</c:v>
                </c:pt>
              </c:strCache>
            </c:strRef>
          </c:cat>
          <c:val>
            <c:numRef>
              <c:f>'14-3'!$B$35:$H$35</c:f>
              <c:numCache>
                <c:formatCode>General</c:formatCode>
                <c:ptCount val="7"/>
                <c:pt idx="0">
                  <c:v>0</c:v>
                </c:pt>
                <c:pt idx="1">
                  <c:v>0.2</c:v>
                </c:pt>
                <c:pt idx="2">
                  <c:v>0.1</c:v>
                </c:pt>
                <c:pt idx="3">
                  <c:v>0.1</c:v>
                </c:pt>
                <c:pt idx="4">
                  <c:v>0.4</c:v>
                </c:pt>
                <c:pt idx="5">
                  <c:v>1.3</c:v>
                </c:pt>
                <c:pt idx="6">
                  <c:v>2.1</c:v>
                </c:pt>
              </c:numCache>
            </c:numRef>
          </c:val>
        </c:ser>
        <c:ser>
          <c:idx val="5"/>
          <c:order val="5"/>
          <c:tx>
            <c:strRef>
              <c:f>'14-3'!$A$36</c:f>
              <c:strCache>
                <c:ptCount val="1"/>
                <c:pt idx="0">
                  <c:v>6 to 10</c:v>
                </c:pt>
              </c:strCache>
            </c:strRef>
          </c:tx>
          <c:spPr>
            <a:solidFill>
              <a:srgbClr val="FF3300"/>
            </a:solidFill>
          </c:spPr>
          <c:invertIfNegative val="0"/>
          <c:cat>
            <c:strRef>
              <c:f>'14-3'!$B$6:$H$6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 to 10</c:v>
                </c:pt>
                <c:pt idx="6">
                  <c:v>11+</c:v>
                </c:pt>
              </c:strCache>
            </c:strRef>
          </c:cat>
          <c:val>
            <c:numRef>
              <c:f>'14-3'!$B$36:$H$36</c:f>
              <c:numCache>
                <c:formatCode>General</c:formatCode>
                <c:ptCount val="7"/>
                <c:pt idx="0">
                  <c:v>0.1</c:v>
                </c:pt>
                <c:pt idx="1">
                  <c:v>0.2</c:v>
                </c:pt>
                <c:pt idx="2">
                  <c:v>0.2</c:v>
                </c:pt>
                <c:pt idx="3">
                  <c:v>0.3</c:v>
                </c:pt>
                <c:pt idx="4">
                  <c:v>0.2</c:v>
                </c:pt>
                <c:pt idx="5">
                  <c:v>2.5</c:v>
                </c:pt>
                <c:pt idx="6">
                  <c:v>5.5</c:v>
                </c:pt>
              </c:numCache>
            </c:numRef>
          </c:val>
        </c:ser>
        <c:ser>
          <c:idx val="6"/>
          <c:order val="6"/>
          <c:tx>
            <c:strRef>
              <c:f>'14-3'!$A$37</c:f>
              <c:strCache>
                <c:ptCount val="1"/>
                <c:pt idx="0">
                  <c:v>11+</c:v>
                </c:pt>
              </c:strCache>
            </c:strRef>
          </c:tx>
          <c:spPr>
            <a:solidFill>
              <a:srgbClr val="CC0000"/>
            </a:solidFill>
          </c:spPr>
          <c:invertIfNegative val="0"/>
          <c:cat>
            <c:strRef>
              <c:f>'14-3'!$B$6:$H$6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 to 10</c:v>
                </c:pt>
                <c:pt idx="6">
                  <c:v>11+</c:v>
                </c:pt>
              </c:strCache>
            </c:strRef>
          </c:cat>
          <c:val>
            <c:numRef>
              <c:f>'14-3'!$B$37:$H$37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0.1</c:v>
                </c:pt>
                <c:pt idx="3">
                  <c:v>0.1</c:v>
                </c:pt>
                <c:pt idx="4">
                  <c:v>0.3</c:v>
                </c:pt>
                <c:pt idx="5">
                  <c:v>1.5</c:v>
                </c:pt>
                <c:pt idx="6">
                  <c:v>46.4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100"/>
        <c:shape val="cylinder"/>
        <c:axId val="75812864"/>
        <c:axId val="75814400"/>
        <c:axId val="75790528"/>
      </c:bar3DChart>
      <c:catAx>
        <c:axId val="758128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814400"/>
        <c:crosses val="autoZero"/>
        <c:auto val="1"/>
        <c:lblAlgn val="ctr"/>
        <c:lblOffset val="100"/>
        <c:noMultiLvlLbl val="0"/>
      </c:catAx>
      <c:valAx>
        <c:axId val="75814400"/>
        <c:scaling>
          <c:orientation val="minMax"/>
          <c:max val="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812864"/>
        <c:crosses val="autoZero"/>
        <c:crossBetween val="between"/>
        <c:majorUnit val="10"/>
      </c:valAx>
      <c:serAx>
        <c:axId val="757905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814400"/>
        <c:crosses val="autoZero"/>
        <c:tickLblSkip val="1"/>
      </c:serAx>
      <c:spPr>
        <a:noFill/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Import total</c:v>
          </c:tx>
          <c:spPr>
            <a:ln w="444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'14-4 14-5 14-7'!$B$115:$N$115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xVal>
          <c:yVal>
            <c:numRef>
              <c:f>'14-4 14-5 14-7'!$B$119:$N$119</c:f>
              <c:numCache>
                <c:formatCode>#,##0</c:formatCode>
                <c:ptCount val="13"/>
                <c:pt idx="0">
                  <c:v>1470.5520252336564</c:v>
                </c:pt>
                <c:pt idx="1">
                  <c:v>1560.7678336822398</c:v>
                </c:pt>
                <c:pt idx="2">
                  <c:v>1774.249124218974</c:v>
                </c:pt>
                <c:pt idx="3">
                  <c:v>1956.997706747766</c:v>
                </c:pt>
                <c:pt idx="4">
                  <c:v>2107.3038473430115</c:v>
                </c:pt>
                <c:pt idx="5">
                  <c:v>2161.4914487342071</c:v>
                </c:pt>
                <c:pt idx="6">
                  <c:v>2280.9788196187169</c:v>
                </c:pt>
                <c:pt idx="7">
                  <c:v>1677.5914062254924</c:v>
                </c:pt>
                <c:pt idx="8">
                  <c:v>2031.1996907862908</c:v>
                </c:pt>
                <c:pt idx="9">
                  <c:v>2292.3485013616742</c:v>
                </c:pt>
                <c:pt idx="10">
                  <c:v>2317.9095034702536</c:v>
                </c:pt>
                <c:pt idx="11">
                  <c:v>2272.4288611255292</c:v>
                </c:pt>
                <c:pt idx="12">
                  <c:v>2313.9603455110009</c:v>
                </c:pt>
              </c:numCache>
            </c:numRef>
          </c:yVal>
          <c:smooth val="0"/>
        </c:ser>
        <c:ser>
          <c:idx val="1"/>
          <c:order val="1"/>
          <c:tx>
            <c:v>Import Related Party</c:v>
          </c:tx>
          <c:spPr>
            <a:ln w="444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'14-4 14-5 14-7'!$P$115:$AB$115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xVal>
          <c:yVal>
            <c:numRef>
              <c:f>'14-4 14-5 14-7'!$P$119:$AB$119</c:f>
              <c:numCache>
                <c:formatCode>#,##0</c:formatCode>
                <c:ptCount val="13"/>
                <c:pt idx="0">
                  <c:v>699.61547250534545</c:v>
                </c:pt>
                <c:pt idx="1">
                  <c:v>741.41042763053838</c:v>
                </c:pt>
                <c:pt idx="2">
                  <c:v>847.60985109884837</c:v>
                </c:pt>
                <c:pt idx="3">
                  <c:v>913.21058111756304</c:v>
                </c:pt>
                <c:pt idx="4">
                  <c:v>985.27310481177142</c:v>
                </c:pt>
                <c:pt idx="5">
                  <c:v>1023.9369968071175</c:v>
                </c:pt>
                <c:pt idx="6">
                  <c:v>1063.9522924446571</c:v>
                </c:pt>
                <c:pt idx="7">
                  <c:v>801.86783979401059</c:v>
                </c:pt>
                <c:pt idx="8">
                  <c:v>986.60377356259585</c:v>
                </c:pt>
                <c:pt idx="9">
                  <c:v>1107.1180458118226</c:v>
                </c:pt>
                <c:pt idx="10">
                  <c:v>1165.5292100001861</c:v>
                </c:pt>
                <c:pt idx="11">
                  <c:v>1138.9488285158789</c:v>
                </c:pt>
                <c:pt idx="12">
                  <c:v>1178.7464304539999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862784"/>
        <c:axId val="75864320"/>
      </c:scatterChart>
      <c:valAx>
        <c:axId val="75862784"/>
        <c:scaling>
          <c:orientation val="minMax"/>
          <c:max val="2014"/>
          <c:min val="2002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864320"/>
        <c:crosses val="autoZero"/>
        <c:crossBetween val="midCat"/>
      </c:valAx>
      <c:valAx>
        <c:axId val="75864320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862784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2"/>
          <c:order val="0"/>
          <c:tx>
            <c:v>Export Total</c:v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'14-4 14-5 14-7'!$AD$115:$AP$115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xVal>
          <c:yVal>
            <c:numRef>
              <c:f>'14-4 14-5 14-7'!$AD$119:$AP$119</c:f>
              <c:numCache>
                <c:formatCode>#,##0</c:formatCode>
                <c:ptCount val="13"/>
                <c:pt idx="0">
                  <c:v>801.73952854773222</c:v>
                </c:pt>
                <c:pt idx="1">
                  <c:v>813.31429317071149</c:v>
                </c:pt>
                <c:pt idx="2">
                  <c:v>885.03713910012266</c:v>
                </c:pt>
                <c:pt idx="3">
                  <c:v>946.48070716934433</c:v>
                </c:pt>
                <c:pt idx="4">
                  <c:v>1061.6005492113252</c:v>
                </c:pt>
                <c:pt idx="5">
                  <c:v>1164.1032505194898</c:v>
                </c:pt>
                <c:pt idx="6">
                  <c:v>1276.4217475561809</c:v>
                </c:pt>
                <c:pt idx="7">
                  <c:v>1014.402486859375</c:v>
                </c:pt>
                <c:pt idx="8">
                  <c:v>1200.4948884787552</c:v>
                </c:pt>
                <c:pt idx="9">
                  <c:v>1361.7883012617385</c:v>
                </c:pt>
                <c:pt idx="10">
                  <c:v>1393.4125958984473</c:v>
                </c:pt>
                <c:pt idx="11">
                  <c:v>1392.0569908218047</c:v>
                </c:pt>
                <c:pt idx="12">
                  <c:v>1402.2728723510004</c:v>
                </c:pt>
              </c:numCache>
            </c:numRef>
          </c:yVal>
          <c:smooth val="0"/>
        </c:ser>
        <c:ser>
          <c:idx val="3"/>
          <c:order val="1"/>
          <c:tx>
            <c:v>Export Related Party</c:v>
          </c:tx>
          <c:spPr>
            <a:ln w="44450">
              <a:solidFill>
                <a:srgbClr val="0000FF"/>
              </a:solidFill>
              <a:prstDash val="sysDash"/>
            </a:ln>
          </c:spPr>
          <c:marker>
            <c:symbol val="none"/>
          </c:marker>
          <c:xVal>
            <c:numRef>
              <c:f>'14-4 14-5 14-7'!$AR$115:$BD$115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xVal>
          <c:yVal>
            <c:numRef>
              <c:f>'14-4 14-5 14-7'!$AR$119:$BD$119</c:f>
              <c:numCache>
                <c:formatCode>#,##0</c:formatCode>
                <c:ptCount val="13"/>
                <c:pt idx="0">
                  <c:v>251.20037259175714</c:v>
                </c:pt>
                <c:pt idx="1">
                  <c:v>255.37560282137221</c:v>
                </c:pt>
                <c:pt idx="2">
                  <c:v>265.72901121337168</c:v>
                </c:pt>
                <c:pt idx="3">
                  <c:v>289.25898481438486</c:v>
                </c:pt>
                <c:pt idx="4">
                  <c:v>319.60665727859254</c:v>
                </c:pt>
                <c:pt idx="5">
                  <c:v>335.22019868967709</c:v>
                </c:pt>
                <c:pt idx="6">
                  <c:v>356.96302756435296</c:v>
                </c:pt>
                <c:pt idx="7">
                  <c:v>282.99651918997876</c:v>
                </c:pt>
                <c:pt idx="8">
                  <c:v>336.45163652406148</c:v>
                </c:pt>
                <c:pt idx="9">
                  <c:v>382.60585193953096</c:v>
                </c:pt>
                <c:pt idx="10">
                  <c:v>393.03447855719031</c:v>
                </c:pt>
                <c:pt idx="11">
                  <c:v>396.59927155718657</c:v>
                </c:pt>
                <c:pt idx="12">
                  <c:v>407.64691888699991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902336"/>
        <c:axId val="75916416"/>
      </c:scatterChart>
      <c:valAx>
        <c:axId val="75902336"/>
        <c:scaling>
          <c:orientation val="minMax"/>
          <c:max val="2014"/>
          <c:min val="2002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916416"/>
        <c:crosses val="autoZero"/>
        <c:crossBetween val="midCat"/>
      </c:valAx>
      <c:valAx>
        <c:axId val="75916416"/>
        <c:scaling>
          <c:orientation val="minMax"/>
          <c:max val="2500"/>
          <c:min val="0"/>
        </c:scaling>
        <c:delete val="0"/>
        <c:axPos val="l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902336"/>
        <c:crosses val="autoZero"/>
        <c:crossBetween val="midCat"/>
        <c:majorUnit val="500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26924759405072E-2"/>
          <c:y val="6.2432086614173231E-2"/>
          <c:w val="0.91141196412948378"/>
          <c:h val="0.87259547244094493"/>
        </c:manualLayout>
      </c:layout>
      <c:scatterChart>
        <c:scatterStyle val="lineMarker"/>
        <c:varyColors val="0"/>
        <c:ser>
          <c:idx val="0"/>
          <c:order val="0"/>
          <c:tx>
            <c:v>import</c:v>
          </c:tx>
          <c:spPr>
            <a:ln w="444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'14-4 14-5 14-7'!$BF$115:$BR$115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xVal>
          <c:yVal>
            <c:numRef>
              <c:f>'14-4 14-5 14-7'!$BF$116:$BR$116</c:f>
              <c:numCache>
                <c:formatCode>0.0</c:formatCode>
                <c:ptCount val="13"/>
                <c:pt idx="0">
                  <c:v>47.575023562609651</c:v>
                </c:pt>
                <c:pt idx="1">
                  <c:v>47.502928470877478</c:v>
                </c:pt>
                <c:pt idx="2">
                  <c:v>47.772876961230956</c:v>
                </c:pt>
                <c:pt idx="3">
                  <c:v>46.663855454137497</c:v>
                </c:pt>
                <c:pt idx="4">
                  <c:v>46.755151425080456</c:v>
                </c:pt>
                <c:pt idx="5">
                  <c:v>47.371781063799546</c:v>
                </c:pt>
                <c:pt idx="6">
                  <c:v>46.644549405439228</c:v>
                </c:pt>
                <c:pt idx="7">
                  <c:v>47.798757004733254</c:v>
                </c:pt>
                <c:pt idx="8">
                  <c:v>48.572465722495018</c:v>
                </c:pt>
                <c:pt idx="9">
                  <c:v>48.296236159300619</c:v>
                </c:pt>
                <c:pt idx="10">
                  <c:v>50.283637400649866</c:v>
                </c:pt>
                <c:pt idx="11">
                  <c:v>50.120329309308275</c:v>
                </c:pt>
                <c:pt idx="12">
                  <c:v>50.940649555240874</c:v>
                </c:pt>
              </c:numCache>
            </c:numRef>
          </c:yVal>
          <c:smooth val="0"/>
        </c:ser>
        <c:ser>
          <c:idx val="1"/>
          <c:order val="1"/>
          <c:tx>
            <c:v>export</c:v>
          </c:tx>
          <c:spPr>
            <a:ln w="44450">
              <a:solidFill>
                <a:srgbClr val="0000FF"/>
              </a:solidFill>
              <a:prstDash val="sysDash"/>
            </a:ln>
          </c:spPr>
          <c:marker>
            <c:symbol val="none"/>
          </c:marker>
          <c:xVal>
            <c:numRef>
              <c:f>'14-4 14-5 14-7'!$BT$115:$CF$115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xVal>
          <c:yVal>
            <c:numRef>
              <c:f>'14-4 14-5 14-7'!$BT$116:$CF$116</c:f>
              <c:numCache>
                <c:formatCode>0.0</c:formatCode>
                <c:ptCount val="13"/>
                <c:pt idx="0">
                  <c:v>31.331918116446186</c:v>
                </c:pt>
                <c:pt idx="1">
                  <c:v>31.399374751645961</c:v>
                </c:pt>
                <c:pt idx="2">
                  <c:v>30.024616987661833</c:v>
                </c:pt>
                <c:pt idx="3">
                  <c:v>30.561529952308959</c:v>
                </c:pt>
                <c:pt idx="4">
                  <c:v>30.106112653769053</c:v>
                </c:pt>
                <c:pt idx="5">
                  <c:v>28.796431806206414</c:v>
                </c:pt>
                <c:pt idx="6">
                  <c:v>27.965915517170505</c:v>
                </c:pt>
                <c:pt idx="7">
                  <c:v>27.897853451261312</c:v>
                </c:pt>
                <c:pt idx="8">
                  <c:v>28.026078224323534</c:v>
                </c:pt>
                <c:pt idx="9">
                  <c:v>28.09583924204922</c:v>
                </c:pt>
                <c:pt idx="10">
                  <c:v>28.206611574640512</c:v>
                </c:pt>
                <c:pt idx="11">
                  <c:v>28.490160544580373</c:v>
                </c:pt>
                <c:pt idx="12">
                  <c:v>29.07044177525546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938816"/>
        <c:axId val="72418048"/>
      </c:scatterChart>
      <c:valAx>
        <c:axId val="75938816"/>
        <c:scaling>
          <c:orientation val="minMax"/>
          <c:max val="2014"/>
          <c:min val="2002"/>
        </c:scaling>
        <c:delete val="0"/>
        <c:axPos val="b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2418048"/>
        <c:crosses val="autoZero"/>
        <c:crossBetween val="midCat"/>
      </c:valAx>
      <c:valAx>
        <c:axId val="72418048"/>
        <c:scaling>
          <c:orientation val="minMax"/>
        </c:scaling>
        <c:delete val="0"/>
        <c:axPos val="l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938816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988407699037624E-2"/>
          <c:y val="8.6817257217847763E-2"/>
          <c:w val="0.89745603674540686"/>
          <c:h val="0.77598572834645674"/>
        </c:manualLayout>
      </c:layout>
      <c:barChart>
        <c:barDir val="col"/>
        <c:grouping val="clustered"/>
        <c:varyColors val="0"/>
        <c:ser>
          <c:idx val="0"/>
          <c:order val="0"/>
          <c:tx>
            <c:v>employment</c:v>
          </c:tx>
          <c:spPr>
            <a:solidFill>
              <a:srgbClr val="0000FF"/>
            </a:solidFill>
            <a:ln w="19050">
              <a:solidFill>
                <a:srgbClr val="0000FF"/>
              </a:solidFill>
            </a:ln>
          </c:spPr>
          <c:invertIfNegative val="0"/>
          <c:cat>
            <c:strRef>
              <c:f>'14-6 14-8'!$B$11:$G$11</c:f>
              <c:strCache>
                <c:ptCount val="6"/>
                <c:pt idx="0">
                  <c:v>Finland</c:v>
                </c:pt>
                <c:pt idx="1">
                  <c:v>France</c:v>
                </c:pt>
                <c:pt idx="2">
                  <c:v>Ireland</c:v>
                </c:pt>
                <c:pt idx="3">
                  <c:v>Holland</c:v>
                </c:pt>
                <c:pt idx="4">
                  <c:v>Poland</c:v>
                </c:pt>
                <c:pt idx="5">
                  <c:v>Sweden</c:v>
                </c:pt>
              </c:strCache>
            </c:strRef>
          </c:cat>
          <c:val>
            <c:numRef>
              <c:f>'14-6 14-8'!$B$13:$G$13</c:f>
              <c:numCache>
                <c:formatCode>0.0</c:formatCode>
                <c:ptCount val="6"/>
                <c:pt idx="0">
                  <c:v>10.749999999999998</c:v>
                </c:pt>
                <c:pt idx="1">
                  <c:v>13.1</c:v>
                </c:pt>
                <c:pt idx="2">
                  <c:v>3.5820895522388061</c:v>
                </c:pt>
                <c:pt idx="3">
                  <c:v>7.382352941176471</c:v>
                </c:pt>
                <c:pt idx="4">
                  <c:v>1.7562500000000001</c:v>
                </c:pt>
                <c:pt idx="5">
                  <c:v>11.571428571428571</c:v>
                </c:pt>
              </c:numCache>
            </c:numRef>
          </c:val>
        </c:ser>
        <c:ser>
          <c:idx val="1"/>
          <c:order val="1"/>
          <c:tx>
            <c:v>sales</c:v>
          </c:tx>
          <c:spPr>
            <a:pattFill prst="lgConfetti">
              <a:fgClr>
                <a:srgbClr val="FF0000"/>
              </a:fgClr>
              <a:bgClr>
                <a:schemeClr val="bg1"/>
              </a:bgClr>
            </a:pattFill>
            <a:ln w="19050">
              <a:solidFill>
                <a:srgbClr val="FF0000"/>
              </a:solidFill>
            </a:ln>
          </c:spPr>
          <c:invertIfNegative val="0"/>
          <c:cat>
            <c:strRef>
              <c:f>'14-6 14-8'!$B$11:$G$11</c:f>
              <c:strCache>
                <c:ptCount val="6"/>
                <c:pt idx="0">
                  <c:v>Finland</c:v>
                </c:pt>
                <c:pt idx="1">
                  <c:v>France</c:v>
                </c:pt>
                <c:pt idx="2">
                  <c:v>Ireland</c:v>
                </c:pt>
                <c:pt idx="3">
                  <c:v>Holland</c:v>
                </c:pt>
                <c:pt idx="4">
                  <c:v>Poland</c:v>
                </c:pt>
                <c:pt idx="5">
                  <c:v>Sweden</c:v>
                </c:pt>
              </c:strCache>
            </c:strRef>
          </c:cat>
          <c:val>
            <c:numRef>
              <c:f>'14-6 14-8'!$B$14:$G$14</c:f>
              <c:numCache>
                <c:formatCode>0.0</c:formatCode>
                <c:ptCount val="6"/>
                <c:pt idx="0">
                  <c:v>10.124999999999998</c:v>
                </c:pt>
                <c:pt idx="1">
                  <c:v>15.9</c:v>
                </c:pt>
                <c:pt idx="2">
                  <c:v>6.0522388059701484</c:v>
                </c:pt>
                <c:pt idx="3">
                  <c:v>12.088235294117649</c:v>
                </c:pt>
                <c:pt idx="4">
                  <c:v>2.8250000000000002</c:v>
                </c:pt>
                <c:pt idx="5">
                  <c:v>14.25</c:v>
                </c:pt>
              </c:numCache>
            </c:numRef>
          </c:val>
        </c:ser>
        <c:ser>
          <c:idx val="2"/>
          <c:order val="2"/>
          <c:tx>
            <c:v>R&amp;D expenditure</c:v>
          </c:tx>
          <c:spPr>
            <a:solidFill>
              <a:srgbClr val="FFFF99"/>
            </a:solidFill>
            <a:ln w="19050">
              <a:solidFill>
                <a:srgbClr val="663300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CC66"/>
              </a:solidFill>
              <a:ln w="19050">
                <a:solidFill>
                  <a:srgbClr val="663300"/>
                </a:solidFill>
              </a:ln>
            </c:spPr>
          </c:dPt>
          <c:cat>
            <c:strRef>
              <c:f>'14-6 14-8'!$B$11:$G$11</c:f>
              <c:strCache>
                <c:ptCount val="6"/>
                <c:pt idx="0">
                  <c:v>Finland</c:v>
                </c:pt>
                <c:pt idx="1">
                  <c:v>France</c:v>
                </c:pt>
                <c:pt idx="2">
                  <c:v>Ireland</c:v>
                </c:pt>
                <c:pt idx="3">
                  <c:v>Holland</c:v>
                </c:pt>
                <c:pt idx="4">
                  <c:v>Poland</c:v>
                </c:pt>
                <c:pt idx="5">
                  <c:v>Sweden</c:v>
                </c:pt>
              </c:strCache>
            </c:strRef>
          </c:cat>
          <c:val>
            <c:numRef>
              <c:f>'14-6 14-8'!$B$15:$G$15</c:f>
              <c:numCache>
                <c:formatCode>0.0</c:formatCode>
                <c:ptCount val="6"/>
                <c:pt idx="0">
                  <c:v>8.1875</c:v>
                </c:pt>
                <c:pt idx="1">
                  <c:v>13.7</c:v>
                </c:pt>
                <c:pt idx="2">
                  <c:v>5.7686567164179099</c:v>
                </c:pt>
                <c:pt idx="3">
                  <c:v>10.529411764705882</c:v>
                </c:pt>
                <c:pt idx="4">
                  <c:v>1.3062499999999999</c:v>
                </c:pt>
                <c:pt idx="5">
                  <c:v>18.571428571428573</c:v>
                </c:pt>
              </c:numCache>
            </c:numRef>
          </c:val>
        </c:ser>
        <c:ser>
          <c:idx val="3"/>
          <c:order val="3"/>
          <c:tx>
            <c:v>exports</c:v>
          </c:tx>
          <c:spPr>
            <a:pattFill prst="wdUpDiag">
              <a:fgClr>
                <a:srgbClr val="006600"/>
              </a:fgClr>
              <a:bgClr>
                <a:schemeClr val="bg1"/>
              </a:bgClr>
            </a:pattFill>
            <a:ln w="19050">
              <a:solidFill>
                <a:srgbClr val="006600"/>
              </a:solidFill>
            </a:ln>
          </c:spPr>
          <c:invertIfNegative val="0"/>
          <c:cat>
            <c:strRef>
              <c:f>'14-6 14-8'!$B$11:$G$11</c:f>
              <c:strCache>
                <c:ptCount val="6"/>
                <c:pt idx="0">
                  <c:v>Finland</c:v>
                </c:pt>
                <c:pt idx="1">
                  <c:v>France</c:v>
                </c:pt>
                <c:pt idx="2">
                  <c:v>Ireland</c:v>
                </c:pt>
                <c:pt idx="3">
                  <c:v>Holland</c:v>
                </c:pt>
                <c:pt idx="4">
                  <c:v>Poland</c:v>
                </c:pt>
                <c:pt idx="5">
                  <c:v>Sweden</c:v>
                </c:pt>
              </c:strCache>
            </c:strRef>
          </c:cat>
          <c:val>
            <c:numRef>
              <c:f>'14-6 14-8'!$B$16:$G$16</c:f>
              <c:numCache>
                <c:formatCode>0.0</c:formatCode>
                <c:ptCount val="6"/>
                <c:pt idx="0">
                  <c:v>10.9375</c:v>
                </c:pt>
                <c:pt idx="1">
                  <c:v>19.75</c:v>
                </c:pt>
                <c:pt idx="2">
                  <c:v>6.8880597014925371</c:v>
                </c:pt>
                <c:pt idx="3">
                  <c:v>17.647058823529413</c:v>
                </c:pt>
                <c:pt idx="4">
                  <c:v>4.3187499999999996</c:v>
                </c:pt>
                <c:pt idx="5">
                  <c:v>16.357142857142858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axId val="72454912"/>
        <c:axId val="72456448"/>
      </c:barChart>
      <c:catAx>
        <c:axId val="724549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2456448"/>
        <c:crosses val="autoZero"/>
        <c:auto val="1"/>
        <c:lblAlgn val="ctr"/>
        <c:lblOffset val="100"/>
        <c:noMultiLvlLbl val="0"/>
      </c:catAx>
      <c:valAx>
        <c:axId val="72456448"/>
        <c:scaling>
          <c:orientation val="minMax"/>
          <c:max val="20"/>
          <c:min val="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2454912"/>
        <c:crosses val="autoZero"/>
        <c:crossBetween val="between"/>
        <c:majorUnit val="4"/>
      </c:valAx>
      <c:spPr>
        <a:ln>
          <a:noFill/>
        </a:ln>
      </c:spPr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182852143482065E-2"/>
          <c:y val="2.8252405949256341E-2"/>
          <c:w val="0.88169225721784772"/>
          <c:h val="0.87891586468358118"/>
        </c:manualLayout>
      </c:layout>
      <c:bubbleChart>
        <c:varyColors val="0"/>
        <c:ser>
          <c:idx val="0"/>
          <c:order val="0"/>
          <c:spPr>
            <a:solidFill>
              <a:srgbClr val="CCFFFF">
                <a:alpha val="50000"/>
              </a:srgbClr>
            </a:solidFill>
            <a:ln w="19050">
              <a:solidFill>
                <a:srgbClr val="0000FF"/>
              </a:solidFill>
            </a:ln>
          </c:spPr>
          <c:invertIfNegative val="0"/>
          <c:dPt>
            <c:idx val="14"/>
            <c:invertIfNegative val="0"/>
            <c:bubble3D val="0"/>
            <c:spPr>
              <a:solidFill>
                <a:srgbClr val="FFCC99">
                  <a:alpha val="50196"/>
                </a:srgbClr>
              </a:solidFill>
              <a:ln w="19050">
                <a:solidFill>
                  <a:srgbClr val="FF0000"/>
                </a:solidFill>
              </a:ln>
            </c:spPr>
          </c:dPt>
          <c:dPt>
            <c:idx val="54"/>
            <c:invertIfNegative val="0"/>
            <c:bubble3D val="0"/>
            <c:spPr>
              <a:solidFill>
                <a:srgbClr val="FFCCFF">
                  <a:alpha val="50196"/>
                </a:srgbClr>
              </a:solidFill>
              <a:ln w="19050">
                <a:solidFill>
                  <a:srgbClr val="6600FF"/>
                </a:solidFill>
              </a:ln>
            </c:spPr>
          </c:dPt>
          <c:dPt>
            <c:idx val="94"/>
            <c:invertIfNegative val="0"/>
            <c:bubble3D val="0"/>
            <c:spPr>
              <a:solidFill>
                <a:srgbClr val="CCFFCC">
                  <a:alpha val="50196"/>
                </a:srgbClr>
              </a:solidFill>
              <a:ln w="19050">
                <a:solidFill>
                  <a:srgbClr val="006600"/>
                </a:solidFill>
              </a:ln>
            </c:spPr>
          </c:dPt>
          <c:trendline>
            <c:spPr>
              <a:ln w="19050">
                <a:solidFill>
                  <a:srgbClr val="0000FF"/>
                </a:solidFill>
              </a:ln>
            </c:spPr>
            <c:trendlineType val="linear"/>
            <c:dispRSqr val="0"/>
            <c:dispEq val="0"/>
          </c:trendline>
          <c:xVal>
            <c:numRef>
              <c:f>'14-4 14-5 14-7'!$CH$5:$CH$107</c:f>
              <c:numCache>
                <c:formatCode>0.0</c:formatCode>
                <c:ptCount val="103"/>
                <c:pt idx="0">
                  <c:v>14.607693949779861</c:v>
                </c:pt>
                <c:pt idx="1">
                  <c:v>20.399070006191412</c:v>
                </c:pt>
                <c:pt idx="2">
                  <c:v>30.345674538884847</c:v>
                </c:pt>
                <c:pt idx="3">
                  <c:v>20.023937389603923</c:v>
                </c:pt>
                <c:pt idx="4">
                  <c:v>21.82026411356772</c:v>
                </c:pt>
                <c:pt idx="5">
                  <c:v>3.1151290345096143</c:v>
                </c:pt>
                <c:pt idx="6">
                  <c:v>5.1652684306598884</c:v>
                </c:pt>
                <c:pt idx="7">
                  <c:v>8.7310582908529266</c:v>
                </c:pt>
                <c:pt idx="8">
                  <c:v>48.234751199768162</c:v>
                </c:pt>
                <c:pt idx="9">
                  <c:v>17.191330646216826</c:v>
                </c:pt>
                <c:pt idx="10">
                  <c:v>10.06952248714669</c:v>
                </c:pt>
                <c:pt idx="11">
                  <c:v>65.904864227674992</c:v>
                </c:pt>
                <c:pt idx="12">
                  <c:v>14.056756271732828</c:v>
                </c:pt>
                <c:pt idx="13">
                  <c:v>14.882522382516791</c:v>
                </c:pt>
                <c:pt idx="14">
                  <c:v>49.598168089728873</c:v>
                </c:pt>
                <c:pt idx="15">
                  <c:v>26.853389035308407</c:v>
                </c:pt>
                <c:pt idx="16">
                  <c:v>25.351422715476026</c:v>
                </c:pt>
                <c:pt idx="17">
                  <c:v>65.962139957679227</c:v>
                </c:pt>
                <c:pt idx="18">
                  <c:v>34.586922101926042</c:v>
                </c:pt>
                <c:pt idx="19">
                  <c:v>30.318505315370849</c:v>
                </c:pt>
                <c:pt idx="20">
                  <c:v>45.8745875024375</c:v>
                </c:pt>
                <c:pt idx="21">
                  <c:v>32.326544217079267</c:v>
                </c:pt>
                <c:pt idx="22">
                  <c:v>35.048658728300282</c:v>
                </c:pt>
                <c:pt idx="23">
                  <c:v>26.927341565997807</c:v>
                </c:pt>
                <c:pt idx="24">
                  <c:v>17.616767773088334</c:v>
                </c:pt>
                <c:pt idx="25">
                  <c:v>36.136288416556077</c:v>
                </c:pt>
                <c:pt idx="26">
                  <c:v>26.226659259128198</c:v>
                </c:pt>
                <c:pt idx="27">
                  <c:v>29.516196885383373</c:v>
                </c:pt>
                <c:pt idx="28">
                  <c:v>26.218916703126851</c:v>
                </c:pt>
                <c:pt idx="29">
                  <c:v>10.414585644077414</c:v>
                </c:pt>
                <c:pt idx="30">
                  <c:v>22.196298337173005</c:v>
                </c:pt>
                <c:pt idx="31">
                  <c:v>36.612812545283148</c:v>
                </c:pt>
                <c:pt idx="32">
                  <c:v>12.098033649923257</c:v>
                </c:pt>
                <c:pt idx="33">
                  <c:v>21.341677391200122</c:v>
                </c:pt>
                <c:pt idx="34">
                  <c:v>20.429103418233534</c:v>
                </c:pt>
                <c:pt idx="35">
                  <c:v>14.603278314775391</c:v>
                </c:pt>
                <c:pt idx="36">
                  <c:v>18.270670316267687</c:v>
                </c:pt>
                <c:pt idx="37">
                  <c:v>14.943027134638378</c:v>
                </c:pt>
                <c:pt idx="38">
                  <c:v>6.115284471335344</c:v>
                </c:pt>
                <c:pt idx="39">
                  <c:v>23.384375290212457</c:v>
                </c:pt>
                <c:pt idx="40">
                  <c:v>16.789769209119033</c:v>
                </c:pt>
                <c:pt idx="41">
                  <c:v>20.622799856909293</c:v>
                </c:pt>
                <c:pt idx="42">
                  <c:v>22.011447111952787</c:v>
                </c:pt>
                <c:pt idx="43">
                  <c:v>42.682591048456253</c:v>
                </c:pt>
                <c:pt idx="44">
                  <c:v>36.78487647310029</c:v>
                </c:pt>
                <c:pt idx="45">
                  <c:v>20.687411509174854</c:v>
                </c:pt>
                <c:pt idx="46">
                  <c:v>59.035666793960353</c:v>
                </c:pt>
                <c:pt idx="47">
                  <c:v>63.591279050607582</c:v>
                </c:pt>
                <c:pt idx="48">
                  <c:v>61.330354564967131</c:v>
                </c:pt>
                <c:pt idx="49">
                  <c:v>56.793686459411063</c:v>
                </c:pt>
                <c:pt idx="50">
                  <c:v>84.196453313285659</c:v>
                </c:pt>
                <c:pt idx="51">
                  <c:v>57.771042189644454</c:v>
                </c:pt>
                <c:pt idx="52">
                  <c:v>42.036158299160547</c:v>
                </c:pt>
                <c:pt idx="53">
                  <c:v>76.400480336431983</c:v>
                </c:pt>
                <c:pt idx="54">
                  <c:v>27.019688329288844</c:v>
                </c:pt>
                <c:pt idx="55">
                  <c:v>62.612115497854667</c:v>
                </c:pt>
                <c:pt idx="56">
                  <c:v>31.240366771873344</c:v>
                </c:pt>
                <c:pt idx="57">
                  <c:v>40.373172888212885</c:v>
                </c:pt>
                <c:pt idx="58">
                  <c:v>39.163809388967017</c:v>
                </c:pt>
                <c:pt idx="59">
                  <c:v>30.370724796327181</c:v>
                </c:pt>
                <c:pt idx="60">
                  <c:v>24.152208786105152</c:v>
                </c:pt>
                <c:pt idx="61">
                  <c:v>43.272712952485406</c:v>
                </c:pt>
                <c:pt idx="62">
                  <c:v>38.336380149520693</c:v>
                </c:pt>
                <c:pt idx="63">
                  <c:v>42.533998189925541</c:v>
                </c:pt>
                <c:pt idx="64">
                  <c:v>24.246602478402167</c:v>
                </c:pt>
                <c:pt idx="65">
                  <c:v>28.997016956600884</c:v>
                </c:pt>
                <c:pt idx="66">
                  <c:v>24.576255162807765</c:v>
                </c:pt>
                <c:pt idx="67">
                  <c:v>27.260553000008969</c:v>
                </c:pt>
                <c:pt idx="68">
                  <c:v>28.187869886909446</c:v>
                </c:pt>
                <c:pt idx="69">
                  <c:v>35.877056378208287</c:v>
                </c:pt>
                <c:pt idx="70">
                  <c:v>36.737660481581813</c:v>
                </c:pt>
                <c:pt idx="71">
                  <c:v>36.473303884752511</c:v>
                </c:pt>
                <c:pt idx="72">
                  <c:v>30.137744553154455</c:v>
                </c:pt>
                <c:pt idx="73">
                  <c:v>42.484246171778359</c:v>
                </c:pt>
                <c:pt idx="74">
                  <c:v>65.968741274129187</c:v>
                </c:pt>
                <c:pt idx="75">
                  <c:v>43.731762503800894</c:v>
                </c:pt>
                <c:pt idx="76">
                  <c:v>43.583457077619265</c:v>
                </c:pt>
                <c:pt idx="77">
                  <c:v>54.442944341867836</c:v>
                </c:pt>
                <c:pt idx="78">
                  <c:v>52.612002376083041</c:v>
                </c:pt>
                <c:pt idx="79">
                  <c:v>59.581006713610122</c:v>
                </c:pt>
                <c:pt idx="80">
                  <c:v>47.794332047711471</c:v>
                </c:pt>
                <c:pt idx="81">
                  <c:v>61.032084534513366</c:v>
                </c:pt>
                <c:pt idx="82">
                  <c:v>55.227877771756233</c:v>
                </c:pt>
                <c:pt idx="83">
                  <c:v>68.266282738334851</c:v>
                </c:pt>
                <c:pt idx="84">
                  <c:v>65.024044414606863</c:v>
                </c:pt>
                <c:pt idx="85">
                  <c:v>64.475806877364519</c:v>
                </c:pt>
                <c:pt idx="86">
                  <c:v>69.255153825364204</c:v>
                </c:pt>
                <c:pt idx="87">
                  <c:v>33.970642837462712</c:v>
                </c:pt>
                <c:pt idx="88">
                  <c:v>45.90123690476527</c:v>
                </c:pt>
                <c:pt idx="89">
                  <c:v>62.466320204275462</c:v>
                </c:pt>
                <c:pt idx="90">
                  <c:v>47.032529053306675</c:v>
                </c:pt>
                <c:pt idx="91">
                  <c:v>98.565186217908149</c:v>
                </c:pt>
                <c:pt idx="92">
                  <c:v>59.247035683169123</c:v>
                </c:pt>
                <c:pt idx="93">
                  <c:v>55.521120243733435</c:v>
                </c:pt>
                <c:pt idx="94">
                  <c:v>28.557527274400293</c:v>
                </c:pt>
                <c:pt idx="95">
                  <c:v>41.337186609944297</c:v>
                </c:pt>
                <c:pt idx="96">
                  <c:v>34.087793434895495</c:v>
                </c:pt>
                <c:pt idx="97">
                  <c:v>52.966998457588979</c:v>
                </c:pt>
                <c:pt idx="98">
                  <c:v>15.453950841537711</c:v>
                </c:pt>
                <c:pt idx="99">
                  <c:v>25.642031415095051</c:v>
                </c:pt>
                <c:pt idx="100">
                  <c:v>29.159615867479804</c:v>
                </c:pt>
                <c:pt idx="101">
                  <c:v>67.737489080936868</c:v>
                </c:pt>
                <c:pt idx="102">
                  <c:v>25.014522720867969</c:v>
                </c:pt>
              </c:numCache>
            </c:numRef>
          </c:xVal>
          <c:yVal>
            <c:numRef>
              <c:f>'14-4 14-5 14-7'!$CI$5:$CI$107</c:f>
              <c:numCache>
                <c:formatCode>0.0</c:formatCode>
                <c:ptCount val="103"/>
                <c:pt idx="0">
                  <c:v>14.976144204032369</c:v>
                </c:pt>
                <c:pt idx="1">
                  <c:v>9.9607667765034922</c:v>
                </c:pt>
                <c:pt idx="2">
                  <c:v>2.5411555293126509</c:v>
                </c:pt>
                <c:pt idx="3">
                  <c:v>10.218027649555632</c:v>
                </c:pt>
                <c:pt idx="4">
                  <c:v>9.1338348548801811</c:v>
                </c:pt>
                <c:pt idx="5">
                  <c:v>14.514106197060823</c:v>
                </c:pt>
                <c:pt idx="6">
                  <c:v>0.23379530431533954</c:v>
                </c:pt>
                <c:pt idx="7">
                  <c:v>5.4059861264286635</c:v>
                </c:pt>
                <c:pt idx="8">
                  <c:v>0.1196375152426952</c:v>
                </c:pt>
                <c:pt idx="9">
                  <c:v>0.46579637135725649</c:v>
                </c:pt>
                <c:pt idx="10">
                  <c:v>27.448976425098277</c:v>
                </c:pt>
                <c:pt idx="11">
                  <c:v>15.095103690612262</c:v>
                </c:pt>
                <c:pt idx="12">
                  <c:v>14.477182249930662</c:v>
                </c:pt>
                <c:pt idx="13">
                  <c:v>10.560299496969291</c:v>
                </c:pt>
                <c:pt idx="14">
                  <c:v>30.655204717859203</c:v>
                </c:pt>
                <c:pt idx="15">
                  <c:v>4.311068167445808</c:v>
                </c:pt>
                <c:pt idx="16">
                  <c:v>40.602679722318001</c:v>
                </c:pt>
                <c:pt idx="17">
                  <c:v>19.908041210979487</c:v>
                </c:pt>
                <c:pt idx="18">
                  <c:v>28.234169569542324</c:v>
                </c:pt>
                <c:pt idx="19">
                  <c:v>14.072025435980906</c:v>
                </c:pt>
                <c:pt idx="20">
                  <c:v>43.047023975365214</c:v>
                </c:pt>
                <c:pt idx="21">
                  <c:v>26.017675602634036</c:v>
                </c:pt>
                <c:pt idx="22">
                  <c:v>9.5203686873127396</c:v>
                </c:pt>
                <c:pt idx="23">
                  <c:v>8.4255941180437741</c:v>
                </c:pt>
                <c:pt idx="24">
                  <c:v>7.5512048548363184</c:v>
                </c:pt>
                <c:pt idx="25">
                  <c:v>34.130798310320031</c:v>
                </c:pt>
                <c:pt idx="26">
                  <c:v>37.74997682274234</c:v>
                </c:pt>
                <c:pt idx="27">
                  <c:v>11.11218786218447</c:v>
                </c:pt>
                <c:pt idx="28">
                  <c:v>9.3995615700814596</c:v>
                </c:pt>
                <c:pt idx="29">
                  <c:v>25.249133971772661</c:v>
                </c:pt>
                <c:pt idx="30">
                  <c:v>33.793452977219133</c:v>
                </c:pt>
                <c:pt idx="31">
                  <c:v>51.217891163832633</c:v>
                </c:pt>
                <c:pt idx="32">
                  <c:v>21.906893456167296</c:v>
                </c:pt>
                <c:pt idx="33">
                  <c:v>32.657097637989082</c:v>
                </c:pt>
                <c:pt idx="34">
                  <c:v>44.086703475398458</c:v>
                </c:pt>
                <c:pt idx="35">
                  <c:v>9.4409429640270908</c:v>
                </c:pt>
                <c:pt idx="36">
                  <c:v>6.6746182991182801</c:v>
                </c:pt>
                <c:pt idx="37">
                  <c:v>4.1518938235536167</c:v>
                </c:pt>
                <c:pt idx="38">
                  <c:v>6.4074875033263945</c:v>
                </c:pt>
                <c:pt idx="39">
                  <c:v>28.319730508044859</c:v>
                </c:pt>
                <c:pt idx="40">
                  <c:v>4.2968043104327895</c:v>
                </c:pt>
                <c:pt idx="41">
                  <c:v>14.328300795045127</c:v>
                </c:pt>
                <c:pt idx="42">
                  <c:v>18.804613009316778</c:v>
                </c:pt>
                <c:pt idx="43">
                  <c:v>18.160197666421755</c:v>
                </c:pt>
                <c:pt idx="44">
                  <c:v>41.550638928105592</c:v>
                </c:pt>
                <c:pt idx="45">
                  <c:v>25.941791328833329</c:v>
                </c:pt>
                <c:pt idx="46">
                  <c:v>32.717170297248501</c:v>
                </c:pt>
                <c:pt idx="47">
                  <c:v>35.731710097198253</c:v>
                </c:pt>
                <c:pt idx="48">
                  <c:v>38.400025542930933</c:v>
                </c:pt>
                <c:pt idx="49">
                  <c:v>56.068510750080605</c:v>
                </c:pt>
                <c:pt idx="50">
                  <c:v>51.79774206747922</c:v>
                </c:pt>
                <c:pt idx="51">
                  <c:v>41.805478386376976</c:v>
                </c:pt>
                <c:pt idx="52">
                  <c:v>38.134417474750336</c:v>
                </c:pt>
                <c:pt idx="53">
                  <c:v>48.826437512315636</c:v>
                </c:pt>
                <c:pt idx="54">
                  <c:v>33.101197550050436</c:v>
                </c:pt>
                <c:pt idx="55">
                  <c:v>47.117708955561014</c:v>
                </c:pt>
                <c:pt idx="56">
                  <c:v>23.791054496083589</c:v>
                </c:pt>
                <c:pt idx="57">
                  <c:v>37.409521935794118</c:v>
                </c:pt>
                <c:pt idx="58">
                  <c:v>23.350512335932457</c:v>
                </c:pt>
                <c:pt idx="59">
                  <c:v>55.744143225769939</c:v>
                </c:pt>
                <c:pt idx="60">
                  <c:v>30.640574445285068</c:v>
                </c:pt>
                <c:pt idx="61">
                  <c:v>25.067489470347684</c:v>
                </c:pt>
                <c:pt idx="62">
                  <c:v>22.724430717685596</c:v>
                </c:pt>
                <c:pt idx="63">
                  <c:v>26.138618156815323</c:v>
                </c:pt>
                <c:pt idx="64">
                  <c:v>8.1326192078681174</c:v>
                </c:pt>
                <c:pt idx="65">
                  <c:v>16.832933570445547</c:v>
                </c:pt>
                <c:pt idx="66">
                  <c:v>41.760061537784679</c:v>
                </c:pt>
                <c:pt idx="67">
                  <c:v>23.574303098783918</c:v>
                </c:pt>
                <c:pt idx="68">
                  <c:v>18.033097198320082</c:v>
                </c:pt>
                <c:pt idx="69">
                  <c:v>20.181977456794279</c:v>
                </c:pt>
                <c:pt idx="70">
                  <c:v>29.392677715934383</c:v>
                </c:pt>
                <c:pt idx="71">
                  <c:v>28.829279566834252</c:v>
                </c:pt>
                <c:pt idx="72">
                  <c:v>31.561359983168991</c:v>
                </c:pt>
                <c:pt idx="73">
                  <c:v>30.366995931749852</c:v>
                </c:pt>
                <c:pt idx="74">
                  <c:v>34.976465368548098</c:v>
                </c:pt>
                <c:pt idx="75">
                  <c:v>17.108604956648634</c:v>
                </c:pt>
                <c:pt idx="76">
                  <c:v>27.412850656931031</c:v>
                </c:pt>
                <c:pt idx="77">
                  <c:v>34.101659966098204</c:v>
                </c:pt>
                <c:pt idx="78">
                  <c:v>22.241811528350588</c:v>
                </c:pt>
                <c:pt idx="79">
                  <c:v>29.711718382112931</c:v>
                </c:pt>
                <c:pt idx="80">
                  <c:v>23.549590125897293</c:v>
                </c:pt>
                <c:pt idx="81">
                  <c:v>20.409908831272272</c:v>
                </c:pt>
                <c:pt idx="82">
                  <c:v>17.878589305408163</c:v>
                </c:pt>
                <c:pt idx="83">
                  <c:v>25.50676819168892</c:v>
                </c:pt>
                <c:pt idx="84">
                  <c:v>44.9087358892602</c:v>
                </c:pt>
                <c:pt idx="85">
                  <c:v>29.50360845632715</c:v>
                </c:pt>
                <c:pt idx="86">
                  <c:v>25.518046304330692</c:v>
                </c:pt>
                <c:pt idx="87">
                  <c:v>32.259854535512765</c:v>
                </c:pt>
                <c:pt idx="88">
                  <c:v>33.904804412944543</c:v>
                </c:pt>
                <c:pt idx="89">
                  <c:v>32.150429687423468</c:v>
                </c:pt>
                <c:pt idx="90">
                  <c:v>38.729671996331469</c:v>
                </c:pt>
                <c:pt idx="91">
                  <c:v>65.142390181086711</c:v>
                </c:pt>
                <c:pt idx="92">
                  <c:v>28.711751812835733</c:v>
                </c:pt>
                <c:pt idx="93">
                  <c:v>44.20814332360051</c:v>
                </c:pt>
                <c:pt idx="94">
                  <c:v>12.746695197708252</c:v>
                </c:pt>
                <c:pt idx="95">
                  <c:v>33.220073127306478</c:v>
                </c:pt>
                <c:pt idx="96">
                  <c:v>13.220064272299208</c:v>
                </c:pt>
                <c:pt idx="97">
                  <c:v>44.825937998721827</c:v>
                </c:pt>
                <c:pt idx="98">
                  <c:v>17.650608513677355</c:v>
                </c:pt>
                <c:pt idx="99">
                  <c:v>27.396033125308101</c:v>
                </c:pt>
                <c:pt idx="100">
                  <c:v>36.259767418531439</c:v>
                </c:pt>
                <c:pt idx="101">
                  <c:v>54.243281226138301</c:v>
                </c:pt>
                <c:pt idx="102">
                  <c:v>14.507969935345152</c:v>
                </c:pt>
              </c:numCache>
            </c:numRef>
          </c:yVal>
          <c:bubbleSize>
            <c:numRef>
              <c:f>'14-4 14-5 14-7'!$CJ$5:$CJ$107</c:f>
              <c:numCache>
                <c:formatCode>#,##0</c:formatCode>
                <c:ptCount val="103"/>
                <c:pt idx="0">
                  <c:v>25.901509260500003</c:v>
                </c:pt>
                <c:pt idx="1">
                  <c:v>5.2321599504999998</c:v>
                </c:pt>
                <c:pt idx="2">
                  <c:v>14.7418294845</c:v>
                </c:pt>
                <c:pt idx="3">
                  <c:v>1.2040961944999999</c:v>
                </c:pt>
                <c:pt idx="4">
                  <c:v>4.9077981785000002</c:v>
                </c:pt>
                <c:pt idx="5">
                  <c:v>1.4307050575</c:v>
                </c:pt>
                <c:pt idx="6">
                  <c:v>0.22458440699999999</c:v>
                </c:pt>
                <c:pt idx="7">
                  <c:v>0.38591894000000004</c:v>
                </c:pt>
                <c:pt idx="8">
                  <c:v>1.8903140499999999E-2</c:v>
                </c:pt>
                <c:pt idx="9">
                  <c:v>1.0213846894999998</c:v>
                </c:pt>
                <c:pt idx="10">
                  <c:v>1.2105002725</c:v>
                </c:pt>
                <c:pt idx="11">
                  <c:v>1.5056151050000002</c:v>
                </c:pt>
                <c:pt idx="12">
                  <c:v>1.2949763860000001</c:v>
                </c:pt>
                <c:pt idx="13">
                  <c:v>10.486327466500001</c:v>
                </c:pt>
                <c:pt idx="14">
                  <c:v>112.80713618249999</c:v>
                </c:pt>
                <c:pt idx="15">
                  <c:v>4.7211991869999999</c:v>
                </c:pt>
                <c:pt idx="16">
                  <c:v>5.4398471910000001</c:v>
                </c:pt>
                <c:pt idx="17">
                  <c:v>3.7183718024999997</c:v>
                </c:pt>
                <c:pt idx="18">
                  <c:v>2.0923702465000003</c:v>
                </c:pt>
                <c:pt idx="19">
                  <c:v>12.612053008999998</c:v>
                </c:pt>
                <c:pt idx="20">
                  <c:v>5.0086553780000003</c:v>
                </c:pt>
                <c:pt idx="21">
                  <c:v>7.7170047754999995</c:v>
                </c:pt>
                <c:pt idx="22">
                  <c:v>5.0959130724999993</c:v>
                </c:pt>
                <c:pt idx="23">
                  <c:v>16.7940905245</c:v>
                </c:pt>
                <c:pt idx="24">
                  <c:v>1.618539891</c:v>
                </c:pt>
                <c:pt idx="25">
                  <c:v>3.1270602059999999</c:v>
                </c:pt>
                <c:pt idx="26">
                  <c:v>9.1919629859999983</c:v>
                </c:pt>
                <c:pt idx="27">
                  <c:v>13.409151804999999</c:v>
                </c:pt>
                <c:pt idx="28">
                  <c:v>0.69969328799999997</c:v>
                </c:pt>
                <c:pt idx="29">
                  <c:v>1.500792578</c:v>
                </c:pt>
                <c:pt idx="30">
                  <c:v>6.1505150165</c:v>
                </c:pt>
                <c:pt idx="31">
                  <c:v>1.2454777379999999</c:v>
                </c:pt>
                <c:pt idx="32">
                  <c:v>7.5718633469999999</c:v>
                </c:pt>
                <c:pt idx="33">
                  <c:v>3.655094203</c:v>
                </c:pt>
                <c:pt idx="34">
                  <c:v>1.6962705235</c:v>
                </c:pt>
                <c:pt idx="35">
                  <c:v>40.228813121000002</c:v>
                </c:pt>
                <c:pt idx="36">
                  <c:v>2.7949312850000001</c:v>
                </c:pt>
                <c:pt idx="37">
                  <c:v>1.062365395</c:v>
                </c:pt>
                <c:pt idx="38">
                  <c:v>12.951454270999999</c:v>
                </c:pt>
                <c:pt idx="39">
                  <c:v>6.9405667424999988</c:v>
                </c:pt>
                <c:pt idx="40">
                  <c:v>5.0065863975000005</c:v>
                </c:pt>
                <c:pt idx="41">
                  <c:v>3.3245407599999997</c:v>
                </c:pt>
                <c:pt idx="42">
                  <c:v>3.5902332599999998</c:v>
                </c:pt>
                <c:pt idx="43">
                  <c:v>13.095621917500001</c:v>
                </c:pt>
                <c:pt idx="44">
                  <c:v>9.3283277139999985</c:v>
                </c:pt>
                <c:pt idx="45">
                  <c:v>5.4048722649999998</c:v>
                </c:pt>
                <c:pt idx="46">
                  <c:v>115.265499744</c:v>
                </c:pt>
                <c:pt idx="47">
                  <c:v>62.6634645695</c:v>
                </c:pt>
                <c:pt idx="48">
                  <c:v>29.0564431725</c:v>
                </c:pt>
                <c:pt idx="49">
                  <c:v>10.123535363499998</c:v>
                </c:pt>
                <c:pt idx="50">
                  <c:v>72.334339005499999</c:v>
                </c:pt>
                <c:pt idx="51">
                  <c:v>3.2683028395</c:v>
                </c:pt>
                <c:pt idx="52">
                  <c:v>13.512376700500001</c:v>
                </c:pt>
                <c:pt idx="53">
                  <c:v>12.094484028499998</c:v>
                </c:pt>
                <c:pt idx="54">
                  <c:v>24.603413000500002</c:v>
                </c:pt>
                <c:pt idx="55">
                  <c:v>15.587537165000002</c:v>
                </c:pt>
                <c:pt idx="56">
                  <c:v>4.1928282369999996</c:v>
                </c:pt>
                <c:pt idx="57">
                  <c:v>5.8059559960000007</c:v>
                </c:pt>
                <c:pt idx="58">
                  <c:v>0.97790476299999995</c:v>
                </c:pt>
                <c:pt idx="59" formatCode="#,##0.0">
                  <c:v>0.23932944300000003</c:v>
                </c:pt>
                <c:pt idx="60">
                  <c:v>4.7549692295000003</c:v>
                </c:pt>
                <c:pt idx="61">
                  <c:v>29.324576539000002</c:v>
                </c:pt>
                <c:pt idx="62">
                  <c:v>1.4225739235000001</c:v>
                </c:pt>
                <c:pt idx="63">
                  <c:v>10.0478281345</c:v>
                </c:pt>
                <c:pt idx="64">
                  <c:v>38.190082931500001</c:v>
                </c:pt>
                <c:pt idx="65">
                  <c:v>1.3402098530000002</c:v>
                </c:pt>
                <c:pt idx="66">
                  <c:v>0.73066306200000009</c:v>
                </c:pt>
                <c:pt idx="67">
                  <c:v>5.3809937229999996</c:v>
                </c:pt>
                <c:pt idx="68">
                  <c:v>3.4659894659999999</c:v>
                </c:pt>
                <c:pt idx="69">
                  <c:v>4.1989056614999996</c:v>
                </c:pt>
                <c:pt idx="70">
                  <c:v>4.5798257004999998</c:v>
                </c:pt>
                <c:pt idx="71">
                  <c:v>2.4494964174999998</c:v>
                </c:pt>
                <c:pt idx="72">
                  <c:v>4.3613590569999996</c:v>
                </c:pt>
                <c:pt idx="73">
                  <c:v>29.1688780745</c:v>
                </c:pt>
                <c:pt idx="74">
                  <c:v>33.125403585999997</c:v>
                </c:pt>
                <c:pt idx="75">
                  <c:v>20.652405341500003</c:v>
                </c:pt>
                <c:pt idx="76">
                  <c:v>8.7068269399999991</c:v>
                </c:pt>
                <c:pt idx="77">
                  <c:v>10.142848916999998</c:v>
                </c:pt>
                <c:pt idx="78">
                  <c:v>9.7588643680000011</c:v>
                </c:pt>
                <c:pt idx="79">
                  <c:v>25.2620180035</c:v>
                </c:pt>
                <c:pt idx="80">
                  <c:v>40.101712135500001</c:v>
                </c:pt>
                <c:pt idx="81">
                  <c:v>56.751167998000007</c:v>
                </c:pt>
                <c:pt idx="82">
                  <c:v>62.914802880999993</c:v>
                </c:pt>
                <c:pt idx="83">
                  <c:v>20.041325585999999</c:v>
                </c:pt>
                <c:pt idx="84">
                  <c:v>53.429902126499996</c:v>
                </c:pt>
                <c:pt idx="85">
                  <c:v>46.381592556000001</c:v>
                </c:pt>
                <c:pt idx="86">
                  <c:v>4.2975768009999999</c:v>
                </c:pt>
                <c:pt idx="87">
                  <c:v>7.4926491835000002</c:v>
                </c:pt>
                <c:pt idx="88">
                  <c:v>16.814665118000001</c:v>
                </c:pt>
                <c:pt idx="89">
                  <c:v>22.585920339000001</c:v>
                </c:pt>
                <c:pt idx="90">
                  <c:v>25.639773752500002</c:v>
                </c:pt>
                <c:pt idx="91">
                  <c:v>125.01722793799999</c:v>
                </c:pt>
                <c:pt idx="92">
                  <c:v>7.4955074184999999</c:v>
                </c:pt>
                <c:pt idx="93">
                  <c:v>73.635277566500008</c:v>
                </c:pt>
                <c:pt idx="94">
                  <c:v>85.677396127999998</c:v>
                </c:pt>
                <c:pt idx="95">
                  <c:v>2.3671271274999999</c:v>
                </c:pt>
                <c:pt idx="96">
                  <c:v>2.3046961904999996</c:v>
                </c:pt>
                <c:pt idx="97">
                  <c:v>5.0229258510000001</c:v>
                </c:pt>
                <c:pt idx="98">
                  <c:v>13.766727185500001</c:v>
                </c:pt>
                <c:pt idx="99">
                  <c:v>4.4510212339999997</c:v>
                </c:pt>
                <c:pt idx="100">
                  <c:v>0.99240673800000001</c:v>
                </c:pt>
                <c:pt idx="101">
                  <c:v>28.630990988500002</c:v>
                </c:pt>
                <c:pt idx="102">
                  <c:v>49.495995966499997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60"/>
        <c:showNegBubbles val="0"/>
        <c:axId val="72479872"/>
        <c:axId val="72481792"/>
      </c:bubbleChart>
      <c:valAx>
        <c:axId val="72479872"/>
        <c:scaling>
          <c:orientation val="minMax"/>
          <c:max val="10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nl-NL" sz="1600" b="0"/>
                  <a:t>Related Party Trade import percent</a:t>
                </a:r>
              </a:p>
            </c:rich>
          </c:tx>
          <c:layout>
            <c:manualLayout>
              <c:xMode val="edge"/>
              <c:yMode val="edge"/>
              <c:x val="0.30163320209973754"/>
              <c:y val="0.92682597660416455"/>
            </c:manualLayout>
          </c:layout>
          <c:overlay val="0"/>
        </c:title>
        <c:numFmt formatCode="0" sourceLinked="0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2481792"/>
        <c:crosses val="autoZero"/>
        <c:crossBetween val="midCat"/>
        <c:majorUnit val="100"/>
        <c:minorUnit val="10"/>
      </c:valAx>
      <c:valAx>
        <c:axId val="72481792"/>
        <c:scaling>
          <c:orientation val="minMax"/>
          <c:max val="1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nl-NL" sz="1600" b="0"/>
                  <a:t>Related Party Trade export percent</a:t>
                </a:r>
              </a:p>
            </c:rich>
          </c:tx>
          <c:layout>
            <c:manualLayout>
              <c:xMode val="edge"/>
              <c:yMode val="edge"/>
              <c:x val="1.1111111111111112E-2"/>
              <c:y val="0.15085729250353389"/>
            </c:manualLayout>
          </c:layout>
          <c:overlay val="0"/>
        </c:title>
        <c:numFmt formatCode="0" sourceLinked="0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2479872"/>
        <c:crosses val="autoZero"/>
        <c:crossBetween val="midCat"/>
        <c:majorUnit val="100"/>
        <c:minorUnit val="1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0.10234</cdr:x>
      <cdr:y>0.86447</cdr:y>
    </cdr:from>
    <cdr:to>
      <cdr:x>0.35497</cdr:x>
      <cdr:y>0.94083</cdr:y>
    </cdr:to>
    <cdr:sp macro="" textlink="">
      <cdr:nvSpPr>
        <cdr:cNvPr id="2" name="TextBox 1"/>
        <cdr:cNvSpPr txBox="1"/>
      </cdr:nvSpPr>
      <cdr:spPr>
        <a:xfrm xmlns:a="http://schemas.openxmlformats.org/drawingml/2006/main" rot="580881">
          <a:off x="935830" y="5100097"/>
          <a:ext cx="2310049" cy="4504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/>
            <a:t># products</a:t>
          </a:r>
        </a:p>
      </cdr:txBody>
    </cdr:sp>
  </cdr:relSizeAnchor>
  <cdr:relSizeAnchor xmlns:cdr="http://schemas.openxmlformats.org/drawingml/2006/chartDrawing">
    <cdr:from>
      <cdr:x>0.81419</cdr:x>
      <cdr:y>0.71836</cdr:y>
    </cdr:from>
    <cdr:to>
      <cdr:x>0.9063</cdr:x>
      <cdr:y>0.9768</cdr:y>
    </cdr:to>
    <cdr:sp macro="" textlink="">
      <cdr:nvSpPr>
        <cdr:cNvPr id="3" name="TextBox 2"/>
        <cdr:cNvSpPr txBox="1"/>
      </cdr:nvSpPr>
      <cdr:spPr>
        <a:xfrm xmlns:a="http://schemas.openxmlformats.org/drawingml/2006/main" rot="18275467">
          <a:off x="7103728" y="4579317"/>
          <a:ext cx="1524710" cy="8422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/>
            <a:t># countries</a:t>
          </a:r>
        </a:p>
      </cdr:txBody>
    </cdr:sp>
  </cdr:relSizeAnchor>
  <cdr:relSizeAnchor xmlns:cdr="http://schemas.openxmlformats.org/drawingml/2006/chartDrawing">
    <cdr:from>
      <cdr:x>0.01796</cdr:x>
      <cdr:y>0.0313</cdr:y>
    </cdr:from>
    <cdr:to>
      <cdr:x>0.48901</cdr:x>
      <cdr:y>0.1106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64237" y="184666"/>
          <a:ext cx="4307281" cy="467844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/>
            <a:t>a.</a:t>
          </a:r>
          <a:r>
            <a:rPr lang="en-US" sz="1800" baseline="0"/>
            <a:t> </a:t>
          </a:r>
          <a:r>
            <a:rPr lang="en-US" sz="1800"/>
            <a:t>Percent</a:t>
          </a:r>
          <a:r>
            <a:rPr lang="en-US" sz="1800" baseline="0"/>
            <a:t> exporting firms</a:t>
          </a:r>
          <a:endParaRPr lang="en-US" sz="180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0.36667</cdr:x>
      <cdr:y>0.66965</cdr:y>
    </cdr:from>
    <cdr:to>
      <cdr:x>0.38333</cdr:x>
      <cdr:y>0.74123</cdr:y>
    </cdr:to>
    <cdr:cxnSp macro="">
      <cdr:nvCxnSpPr>
        <cdr:cNvPr id="18" name="Straight Arrow Connector 17"/>
        <cdr:cNvCxnSpPr/>
      </cdr:nvCxnSpPr>
      <cdr:spPr>
        <a:xfrm xmlns:a="http://schemas.openxmlformats.org/drawingml/2006/main">
          <a:off x="3352800" y="4082196"/>
          <a:ext cx="152400" cy="436326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66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0.0267</cdr:x>
      <cdr:y>0.78262</cdr:y>
    </cdr:from>
    <cdr:to>
      <cdr:x>0.07938</cdr:x>
      <cdr:y>0.85078</cdr:y>
    </cdr:to>
    <cdr:sp macro="" textlink="">
      <cdr:nvSpPr>
        <cdr:cNvPr id="19" name="TextBox 14"/>
        <cdr:cNvSpPr txBox="1"/>
      </cdr:nvSpPr>
      <cdr:spPr>
        <a:xfrm xmlns:a="http://schemas.openxmlformats.org/drawingml/2006/main">
          <a:off x="244136" y="4770865"/>
          <a:ext cx="481709" cy="41549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spcAft>
              <a:spcPts val="600"/>
            </a:spcAft>
          </a:pPr>
          <a:r>
            <a:rPr lang="en-US" sz="1600" b="0" i="0" smtClean="0">
              <a:solidFill>
                <a:srgbClr val="006600"/>
              </a:solidFill>
              <a:latin typeface="Cambria Math"/>
            </a:rPr>
            <a:t>−𝑓_𝑥</a:t>
          </a:r>
          <a:endParaRPr lang="en-US" sz="1600" smtClean="0">
            <a:solidFill>
              <a:srgbClr val="00660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0.11068</cdr:x>
      <cdr:y>0.87739</cdr:y>
    </cdr:from>
    <cdr:to>
      <cdr:x>0.36331</cdr:x>
      <cdr:y>0.95375</cdr:y>
    </cdr:to>
    <cdr:sp macro="" textlink="">
      <cdr:nvSpPr>
        <cdr:cNvPr id="2" name="TextBox 1"/>
        <cdr:cNvSpPr txBox="1"/>
      </cdr:nvSpPr>
      <cdr:spPr>
        <a:xfrm xmlns:a="http://schemas.openxmlformats.org/drawingml/2006/main" rot="580881">
          <a:off x="1012031" y="5176297"/>
          <a:ext cx="2310049" cy="4504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/>
            <a:t># products</a:t>
          </a:r>
        </a:p>
      </cdr:txBody>
    </cdr:sp>
  </cdr:relSizeAnchor>
  <cdr:relSizeAnchor xmlns:cdr="http://schemas.openxmlformats.org/drawingml/2006/chartDrawing">
    <cdr:from>
      <cdr:x>0.80586</cdr:x>
      <cdr:y>0.69478</cdr:y>
    </cdr:from>
    <cdr:to>
      <cdr:x>0.89797</cdr:x>
      <cdr:y>0.95322</cdr:y>
    </cdr:to>
    <cdr:sp macro="" textlink="">
      <cdr:nvSpPr>
        <cdr:cNvPr id="3" name="TextBox 2"/>
        <cdr:cNvSpPr txBox="1"/>
      </cdr:nvSpPr>
      <cdr:spPr>
        <a:xfrm xmlns:a="http://schemas.openxmlformats.org/drawingml/2006/main" rot="18275467">
          <a:off x="7027528" y="4440209"/>
          <a:ext cx="1524710" cy="8422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/>
            <a:t># countries</a:t>
          </a:r>
        </a:p>
      </cdr:txBody>
    </cdr:sp>
  </cdr:relSizeAnchor>
  <cdr:relSizeAnchor xmlns:cdr="http://schemas.openxmlformats.org/drawingml/2006/chartDrawing">
    <cdr:from>
      <cdr:x>0.01197</cdr:x>
      <cdr:y>0.01843</cdr:y>
    </cdr:from>
    <cdr:to>
      <cdr:x>0.48302</cdr:x>
      <cdr:y>0.09773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9491" y="108751"/>
          <a:ext cx="4307281" cy="467844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/>
            <a:t>b.</a:t>
          </a:r>
          <a:r>
            <a:rPr lang="en-US" sz="1800" baseline="0"/>
            <a:t> </a:t>
          </a:r>
          <a:r>
            <a:rPr lang="en-US" sz="1800"/>
            <a:t>Percent</a:t>
          </a:r>
          <a:r>
            <a:rPr lang="en-US" sz="1800" baseline="0"/>
            <a:t> export value</a:t>
          </a:r>
          <a:endParaRPr lang="en-US" sz="18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0.1106</cdr:x>
      <cdr:y>0.86194</cdr:y>
    </cdr:from>
    <cdr:to>
      <cdr:x>0.36323</cdr:x>
      <cdr:y>0.9383</cdr:y>
    </cdr:to>
    <cdr:sp macro="" textlink="">
      <cdr:nvSpPr>
        <cdr:cNvPr id="2" name="TextBox 1"/>
        <cdr:cNvSpPr txBox="1"/>
      </cdr:nvSpPr>
      <cdr:spPr>
        <a:xfrm xmlns:a="http://schemas.openxmlformats.org/drawingml/2006/main" rot="580881">
          <a:off x="1011333" y="4991689"/>
          <a:ext cx="2310049" cy="4422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/>
            <a:t># products</a:t>
          </a:r>
        </a:p>
      </cdr:txBody>
    </cdr:sp>
  </cdr:relSizeAnchor>
  <cdr:relSizeAnchor xmlns:cdr="http://schemas.openxmlformats.org/drawingml/2006/chartDrawing">
    <cdr:from>
      <cdr:x>0.80499</cdr:x>
      <cdr:y>0.68949</cdr:y>
    </cdr:from>
    <cdr:to>
      <cdr:x>0.8971</cdr:x>
      <cdr:y>0.94793</cdr:y>
    </cdr:to>
    <cdr:sp macro="" textlink="">
      <cdr:nvSpPr>
        <cdr:cNvPr id="3" name="TextBox 2"/>
        <cdr:cNvSpPr txBox="1"/>
      </cdr:nvSpPr>
      <cdr:spPr>
        <a:xfrm xmlns:a="http://schemas.openxmlformats.org/drawingml/2006/main" rot="18275467">
          <a:off x="7033587" y="4320206"/>
          <a:ext cx="1496678" cy="8422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/>
            <a:t># countries</a:t>
          </a:r>
        </a:p>
      </cdr:txBody>
    </cdr:sp>
  </cdr:relSizeAnchor>
  <cdr:relSizeAnchor xmlns:cdr="http://schemas.openxmlformats.org/drawingml/2006/chartDrawing">
    <cdr:from>
      <cdr:x>0.01642</cdr:x>
      <cdr:y>0</cdr:y>
    </cdr:from>
    <cdr:to>
      <cdr:x>0.48747</cdr:x>
      <cdr:y>0.0793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50181" y="0"/>
          <a:ext cx="4307281" cy="459242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/>
            <a:t>a.</a:t>
          </a:r>
          <a:r>
            <a:rPr lang="en-US" sz="1800" baseline="0"/>
            <a:t> </a:t>
          </a:r>
          <a:r>
            <a:rPr lang="en-US" sz="1800"/>
            <a:t>Percent</a:t>
          </a:r>
          <a:r>
            <a:rPr lang="en-US" sz="1800" baseline="0"/>
            <a:t> importing firms</a:t>
          </a:r>
          <a:endParaRPr lang="en-US" sz="180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0.11069</cdr:x>
      <cdr:y>0.86474</cdr:y>
    </cdr:from>
    <cdr:to>
      <cdr:x>0.36332</cdr:x>
      <cdr:y>0.9411</cdr:y>
    </cdr:to>
    <cdr:sp macro="" textlink="">
      <cdr:nvSpPr>
        <cdr:cNvPr id="2" name="TextBox 1"/>
        <cdr:cNvSpPr txBox="1"/>
      </cdr:nvSpPr>
      <cdr:spPr>
        <a:xfrm xmlns:a="http://schemas.openxmlformats.org/drawingml/2006/main" rot="580881">
          <a:off x="1012104" y="5111758"/>
          <a:ext cx="2310049" cy="4513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/>
            <a:t># products</a:t>
          </a:r>
        </a:p>
      </cdr:txBody>
    </cdr:sp>
  </cdr:relSizeAnchor>
  <cdr:relSizeAnchor xmlns:cdr="http://schemas.openxmlformats.org/drawingml/2006/chartDrawing">
    <cdr:from>
      <cdr:x>0.80595</cdr:x>
      <cdr:y>0.69534</cdr:y>
    </cdr:from>
    <cdr:to>
      <cdr:x>0.89806</cdr:x>
      <cdr:y>0.95378</cdr:y>
    </cdr:to>
    <cdr:sp macro="" textlink="">
      <cdr:nvSpPr>
        <cdr:cNvPr id="3" name="TextBox 2"/>
        <cdr:cNvSpPr txBox="1"/>
      </cdr:nvSpPr>
      <cdr:spPr>
        <a:xfrm xmlns:a="http://schemas.openxmlformats.org/drawingml/2006/main" rot="18275467">
          <a:off x="7026878" y="4453118"/>
          <a:ext cx="1527725" cy="8422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/>
            <a:t># countries</a:t>
          </a:r>
        </a:p>
      </cdr:txBody>
    </cdr:sp>
  </cdr:relSizeAnchor>
  <cdr:relSizeAnchor xmlns:cdr="http://schemas.openxmlformats.org/drawingml/2006/chartDrawing">
    <cdr:from>
      <cdr:x>0.01667</cdr:x>
      <cdr:y>0.02032</cdr:y>
    </cdr:from>
    <cdr:to>
      <cdr:x>0.48772</cdr:x>
      <cdr:y>0.09962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52400" y="120134"/>
          <a:ext cx="4307281" cy="468769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/>
            <a:t>b.</a:t>
          </a:r>
          <a:r>
            <a:rPr lang="en-US" sz="1800" baseline="0"/>
            <a:t> </a:t>
          </a:r>
          <a:r>
            <a:rPr lang="en-US" sz="1800"/>
            <a:t>Percent</a:t>
          </a:r>
          <a:r>
            <a:rPr lang="en-US" sz="1800" baseline="0"/>
            <a:t> employment</a:t>
          </a:r>
          <a:endParaRPr lang="en-US" sz="180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0.68354</cdr:x>
      <cdr:y>0.04196</cdr:y>
    </cdr:from>
    <cdr:to>
      <cdr:x>0.96589</cdr:x>
      <cdr:y>0.14613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27160" y="240268"/>
          <a:ext cx="1291740" cy="5965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nl-NL" sz="1600">
              <a:solidFill>
                <a:srgbClr val="FF0000"/>
              </a:solidFill>
            </a:rPr>
            <a:t>Import</a:t>
          </a:r>
          <a:r>
            <a:rPr lang="nl-NL" sz="1600" baseline="0">
              <a:solidFill>
                <a:srgbClr val="FF0000"/>
              </a:solidFill>
            </a:rPr>
            <a:t> Total</a:t>
          </a:r>
          <a:endParaRPr lang="nl-NL" sz="160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0.40039</cdr:x>
      <cdr:y>0.62743</cdr:y>
    </cdr:from>
    <cdr:to>
      <cdr:x>0.82588</cdr:x>
      <cdr:y>0.73159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831760" y="3593068"/>
          <a:ext cx="1946600" cy="5964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nl-NL" sz="1600">
              <a:solidFill>
                <a:srgbClr val="FF0000"/>
              </a:solidFill>
            </a:rPr>
            <a:t>Import Related</a:t>
          </a:r>
          <a:r>
            <a:rPr lang="nl-NL" sz="1600" baseline="0">
              <a:solidFill>
                <a:srgbClr val="FF0000"/>
              </a:solidFill>
            </a:rPr>
            <a:t> Party</a:t>
          </a:r>
          <a:endParaRPr lang="nl-NL" sz="160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0.15098</cdr:x>
      <cdr:y>0</cdr:y>
    </cdr:from>
    <cdr:to>
      <cdr:x>0.43333</cdr:x>
      <cdr:y>0.10417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88950" y="0"/>
          <a:ext cx="9144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nl-NL" sz="1800">
              <a:solidFill>
                <a:sysClr val="windowText" lastClr="000000"/>
              </a:solidFill>
            </a:rPr>
            <a:t>a. import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0.66667</cdr:x>
      <cdr:y>0.3613</cdr:y>
    </cdr:from>
    <cdr:to>
      <cdr:x>0.94903</cdr:x>
      <cdr:y>0.46547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48000" y="2069068"/>
          <a:ext cx="1290950" cy="5965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nl-NL" sz="1600">
              <a:solidFill>
                <a:srgbClr val="0000FF"/>
              </a:solidFill>
            </a:rPr>
            <a:t>Export</a:t>
          </a:r>
          <a:r>
            <a:rPr lang="nl-NL" sz="1600" baseline="0">
              <a:solidFill>
                <a:srgbClr val="0000FF"/>
              </a:solidFill>
            </a:rPr>
            <a:t> Total</a:t>
          </a:r>
          <a:endParaRPr lang="nl-NL" sz="1600">
            <a:solidFill>
              <a:srgbClr val="0000FF"/>
            </a:solidFill>
          </a:endParaRPr>
        </a:p>
      </cdr:txBody>
    </cdr:sp>
  </cdr:relSizeAnchor>
  <cdr:relSizeAnchor xmlns:cdr="http://schemas.openxmlformats.org/drawingml/2006/chartDrawing">
    <cdr:from>
      <cdr:x>0.50243</cdr:x>
      <cdr:y>0.70726</cdr:y>
    </cdr:from>
    <cdr:to>
      <cdr:x>0.9338</cdr:x>
      <cdr:y>0.81143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297097" y="4050268"/>
          <a:ext cx="1972224" cy="5965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nl-NL" sz="1600">
              <a:solidFill>
                <a:srgbClr val="0000FF"/>
              </a:solidFill>
            </a:rPr>
            <a:t>Export</a:t>
          </a:r>
          <a:r>
            <a:rPr lang="nl-NL" sz="1600" baseline="0">
              <a:solidFill>
                <a:srgbClr val="0000FF"/>
              </a:solidFill>
            </a:rPr>
            <a:t>  Related Party</a:t>
          </a:r>
          <a:endParaRPr lang="nl-NL" sz="1600">
            <a:solidFill>
              <a:srgbClr val="0000FF"/>
            </a:solidFill>
          </a:endParaRPr>
        </a:p>
      </cdr:txBody>
    </cdr:sp>
  </cdr:relSizeAnchor>
  <cdr:relSizeAnchor xmlns:cdr="http://schemas.openxmlformats.org/drawingml/2006/chartDrawing">
    <cdr:from>
      <cdr:x>0.15686</cdr:x>
      <cdr:y>0.0081</cdr:y>
    </cdr:from>
    <cdr:to>
      <cdr:x>0.43922</cdr:x>
      <cdr:y>0.11227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08000" y="22225"/>
          <a:ext cx="9144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nl-NL" sz="1800">
              <a:solidFill>
                <a:sysClr val="windowText" lastClr="000000"/>
              </a:solidFill>
            </a:rPr>
            <a:t>b. export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</cdr:x>
      <cdr:y>0.15</cdr:y>
    </cdr:from>
    <cdr:to>
      <cdr:x>0.925</cdr:x>
      <cdr:y>0.27848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315200" y="914400"/>
          <a:ext cx="1143000" cy="7832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nl-NL" sz="1600">
              <a:solidFill>
                <a:srgbClr val="FF0000"/>
              </a:solidFill>
            </a:rPr>
            <a:t>import</a:t>
          </a:r>
        </a:p>
      </cdr:txBody>
    </cdr:sp>
  </cdr:relSizeAnchor>
  <cdr:relSizeAnchor xmlns:cdr="http://schemas.openxmlformats.org/drawingml/2006/chartDrawing">
    <cdr:from>
      <cdr:x>0.825</cdr:x>
      <cdr:y>0.4625</cdr:y>
    </cdr:from>
    <cdr:to>
      <cdr:x>0.95</cdr:x>
      <cdr:y>0.59097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543800" y="2819400"/>
          <a:ext cx="1143000" cy="7831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nl-NL" sz="1600">
              <a:solidFill>
                <a:srgbClr val="0000FF"/>
              </a:solidFill>
            </a:rPr>
            <a:t>export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0.06944</cdr:x>
      <cdr:y>0.02977</cdr:y>
    </cdr:from>
    <cdr:to>
      <cdr:x>0.95278</cdr:x>
      <cdr:y>0.9059</cdr:y>
    </cdr:to>
    <cdr:cxnSp macro="">
      <cdr:nvCxnSpPr>
        <cdr:cNvPr id="3" name="Straight Connector 2"/>
        <cdr:cNvCxnSpPr/>
      </cdr:nvCxnSpPr>
      <cdr:spPr>
        <a:xfrm xmlns:a="http://schemas.openxmlformats.org/drawingml/2006/main" flipV="1">
          <a:off x="317500" y="88900"/>
          <a:ext cx="4038600" cy="261620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0066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0.825</cdr:x>
      <cdr:y>0.02632</cdr:y>
    </cdr:from>
    <cdr:to>
      <cdr:x>0.91667</cdr:x>
      <cdr:y>0.08227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543800" y="152400"/>
          <a:ext cx="838200" cy="324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nl-NL" sz="1400">
              <a:solidFill>
                <a:srgbClr val="006600"/>
              </a:solidFill>
            </a:rPr>
            <a:t>diagonal</a:t>
          </a:r>
        </a:p>
      </cdr:txBody>
    </cdr:sp>
  </cdr:relSizeAnchor>
  <cdr:relSizeAnchor xmlns:cdr="http://schemas.openxmlformats.org/drawingml/2006/chartDrawing">
    <cdr:from>
      <cdr:x>0.76667</cdr:x>
      <cdr:y>0.35526</cdr:y>
    </cdr:from>
    <cdr:to>
      <cdr:x>0.90834</cdr:x>
      <cdr:y>0.4552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7010400" y="2057400"/>
          <a:ext cx="1295430" cy="5787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nl-NL" sz="1400">
              <a:solidFill>
                <a:srgbClr val="0000FF"/>
              </a:solidFill>
            </a:rPr>
            <a:t>pharma</a:t>
          </a:r>
        </a:p>
      </cdr:txBody>
    </cdr:sp>
  </cdr:relSizeAnchor>
  <cdr:relSizeAnchor xmlns:cdr="http://schemas.openxmlformats.org/drawingml/2006/chartDrawing">
    <cdr:from>
      <cdr:x>0.89306</cdr:x>
      <cdr:y>0.28708</cdr:y>
    </cdr:from>
    <cdr:to>
      <cdr:x>0.96111</cdr:x>
      <cdr:y>0.37002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4083050" y="857250"/>
          <a:ext cx="31115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nl-NL" sz="1400">
              <a:solidFill>
                <a:srgbClr val="0000FF"/>
              </a:solidFill>
            </a:rPr>
            <a:t>cars</a:t>
          </a:r>
        </a:p>
      </cdr:txBody>
    </cdr:sp>
  </cdr:relSizeAnchor>
  <cdr:relSizeAnchor xmlns:cdr="http://schemas.openxmlformats.org/drawingml/2006/chartDrawing">
    <cdr:from>
      <cdr:x>0.425</cdr:x>
      <cdr:y>0.38158</cdr:y>
    </cdr:from>
    <cdr:to>
      <cdr:x>0.56944</cdr:x>
      <cdr:y>0.48152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3886200" y="2209800"/>
          <a:ext cx="1320759" cy="5787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nl-NL" sz="1400">
              <a:solidFill>
                <a:srgbClr val="FF0000"/>
              </a:solidFill>
            </a:rPr>
            <a:t>oil &amp;</a:t>
          </a:r>
          <a:r>
            <a:rPr lang="nl-NL" sz="1400" baseline="0">
              <a:solidFill>
                <a:srgbClr val="FF0000"/>
              </a:solidFill>
            </a:rPr>
            <a:t> gas</a:t>
          </a:r>
          <a:endParaRPr lang="nl-NL" sz="140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0.48472</cdr:x>
      <cdr:y>0.42531</cdr:y>
    </cdr:from>
    <cdr:to>
      <cdr:x>0.51944</cdr:x>
      <cdr:y>0.56991</cdr:y>
    </cdr:to>
    <cdr:cxnSp macro="">
      <cdr:nvCxnSpPr>
        <cdr:cNvPr id="9" name="Straight Connector 8"/>
        <cdr:cNvCxnSpPr/>
      </cdr:nvCxnSpPr>
      <cdr:spPr>
        <a:xfrm xmlns:a="http://schemas.openxmlformats.org/drawingml/2006/main" flipH="1" flipV="1">
          <a:off x="2216150" y="1270000"/>
          <a:ext cx="158750" cy="431800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rgbClr val="FF00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0.34722</cdr:x>
      <cdr:y>0.83998</cdr:y>
    </cdr:from>
    <cdr:to>
      <cdr:x>0.42778</cdr:x>
      <cdr:y>0.86124</cdr:y>
    </cdr:to>
    <cdr:cxnSp macro="">
      <cdr:nvCxnSpPr>
        <cdr:cNvPr id="11" name="Straight Connector 10"/>
        <cdr:cNvCxnSpPr/>
      </cdr:nvCxnSpPr>
      <cdr:spPr>
        <a:xfrm xmlns:a="http://schemas.openxmlformats.org/drawingml/2006/main">
          <a:off x="1587500" y="2508250"/>
          <a:ext cx="368300" cy="63500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rgbClr val="0066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0.425</cdr:x>
      <cdr:y>0.82895</cdr:y>
    </cdr:from>
    <cdr:to>
      <cdr:x>0.53195</cdr:x>
      <cdr:y>0.88078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3886200" y="4800600"/>
          <a:ext cx="977951" cy="3001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nl-NL" sz="1400">
              <a:solidFill>
                <a:srgbClr val="006600"/>
              </a:solidFill>
            </a:rPr>
            <a:t>planes</a:t>
          </a:r>
        </a:p>
      </cdr:txBody>
    </cdr:sp>
  </cdr:relSizeAnchor>
  <cdr:relSizeAnchor xmlns:cdr="http://schemas.openxmlformats.org/drawingml/2006/chartDrawing">
    <cdr:from>
      <cdr:x>0.25</cdr:x>
      <cdr:y>0.57204</cdr:y>
    </cdr:from>
    <cdr:to>
      <cdr:x>0.29028</cdr:x>
      <cdr:y>0.60393</cdr:y>
    </cdr:to>
    <cdr:cxnSp macro="">
      <cdr:nvCxnSpPr>
        <cdr:cNvPr id="15" name="Straight Connector 14"/>
        <cdr:cNvCxnSpPr/>
      </cdr:nvCxnSpPr>
      <cdr:spPr>
        <a:xfrm xmlns:a="http://schemas.openxmlformats.org/drawingml/2006/main" flipH="1" flipV="1">
          <a:off x="1143000" y="1708150"/>
          <a:ext cx="184150" cy="95250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rgbClr val="66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0.175</cdr:x>
      <cdr:y>0.53947</cdr:y>
    </cdr:from>
    <cdr:to>
      <cdr:x>0.29861</cdr:x>
      <cdr:y>0.62028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1600200" y="3124200"/>
          <a:ext cx="1130289" cy="4679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nl-NL" sz="1400">
              <a:solidFill>
                <a:srgbClr val="6600FF"/>
              </a:solidFill>
            </a:rPr>
            <a:t>plastics</a:t>
          </a:r>
        </a:p>
      </cdr:txBody>
    </cdr:sp>
  </cdr:relSizeAnchor>
  <cdr:relSizeAnchor xmlns:cdr="http://schemas.openxmlformats.org/drawingml/2006/chartDrawing">
    <cdr:from>
      <cdr:x>0.70846</cdr:x>
      <cdr:y>0.51476</cdr:y>
    </cdr:from>
    <cdr:to>
      <cdr:x>0.86262</cdr:x>
      <cdr:y>0.59769</cdr:y>
    </cdr:to>
    <cdr:sp macro="" textlink="">
      <cdr:nvSpPr>
        <cdr:cNvPr id="17" name="TextBox 1"/>
        <cdr:cNvSpPr txBox="1"/>
      </cdr:nvSpPr>
      <cdr:spPr>
        <a:xfrm xmlns:a="http://schemas.openxmlformats.org/drawingml/2006/main" rot="20769239">
          <a:off x="6478175" y="2981095"/>
          <a:ext cx="1409639" cy="4802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nl-NL" sz="1400">
              <a:solidFill>
                <a:srgbClr val="0000FF"/>
              </a:solidFill>
            </a:rPr>
            <a:t>trendline</a:t>
          </a:r>
        </a:p>
      </cdr:txBody>
    </cdr:sp>
  </cdr:relSizeAnchor>
  <cdr:relSizeAnchor xmlns:cdr="http://schemas.openxmlformats.org/drawingml/2006/chartDrawing">
    <cdr:from>
      <cdr:x>0.30416</cdr:x>
      <cdr:y>0.36842</cdr:y>
    </cdr:from>
    <cdr:to>
      <cdr:x>0.44583</cdr:x>
      <cdr:y>0.46836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2781269" y="2133600"/>
          <a:ext cx="1295431" cy="5787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nl-NL" sz="1400">
              <a:solidFill>
                <a:srgbClr val="0000FF"/>
              </a:solidFill>
            </a:rPr>
            <a:t>lime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0.625</cdr:x>
      <cdr:y>0.55263</cdr:y>
    </cdr:from>
    <cdr:to>
      <cdr:x>0.66875</cdr:x>
      <cdr:y>0.72963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15000" y="3200400"/>
          <a:ext cx="400080" cy="10250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none" rtlCol="0"/>
        <a:lstStyle xmlns:a="http://schemas.openxmlformats.org/drawingml/2006/main"/>
        <a:p xmlns:a="http://schemas.openxmlformats.org/drawingml/2006/main">
          <a:r>
            <a:rPr lang="en-US" sz="1400" smtClean="0"/>
            <a:t>total man</a:t>
          </a:r>
          <a:r>
            <a:rPr lang="en-US" sz="1400"/>
            <a:t>.</a:t>
          </a:r>
        </a:p>
      </cdr:txBody>
    </cdr:sp>
  </cdr:relSizeAnchor>
  <cdr:relSizeAnchor xmlns:cdr="http://schemas.openxmlformats.org/drawingml/2006/chartDrawing">
    <cdr:from>
      <cdr:x>0.45833</cdr:x>
      <cdr:y>0.44737</cdr:y>
    </cdr:from>
    <cdr:to>
      <cdr:x>0.49931</cdr:x>
      <cdr:y>0.69911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191000" y="2590800"/>
          <a:ext cx="374660" cy="14578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/>
            <a:t>Computers</a:t>
          </a:r>
        </a:p>
      </cdr:txBody>
    </cdr:sp>
  </cdr:relSizeAnchor>
  <cdr:relSizeAnchor xmlns:cdr="http://schemas.openxmlformats.org/drawingml/2006/chartDrawing">
    <cdr:from>
      <cdr:x>0.75121</cdr:x>
      <cdr:y>0.61842</cdr:y>
    </cdr:from>
    <cdr:to>
      <cdr:x>0.79114</cdr:x>
      <cdr:y>0.76541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869097" y="3581400"/>
          <a:ext cx="365120" cy="8512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/>
            <a:t>Other</a:t>
          </a:r>
        </a:p>
      </cdr:txBody>
    </cdr:sp>
  </cdr:relSizeAnchor>
  <cdr:relSizeAnchor xmlns:cdr="http://schemas.openxmlformats.org/drawingml/2006/chartDrawing">
    <cdr:from>
      <cdr:x>0.49167</cdr:x>
      <cdr:y>0.75</cdr:y>
    </cdr:from>
    <cdr:to>
      <cdr:x>0.62292</cdr:x>
      <cdr:y>0.8051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495800" y="4343400"/>
          <a:ext cx="1200180" cy="3191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/>
            <a:t>electronic eq.</a:t>
          </a:r>
        </a:p>
      </cdr:txBody>
    </cdr:sp>
  </cdr:relSizeAnchor>
  <cdr:relSizeAnchor xmlns:cdr="http://schemas.openxmlformats.org/drawingml/2006/chartDrawing">
    <cdr:from>
      <cdr:x>0.51667</cdr:x>
      <cdr:y>0.55263</cdr:y>
    </cdr:from>
    <cdr:to>
      <cdr:x>0.55104</cdr:x>
      <cdr:y>0.66161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4724400" y="3200400"/>
          <a:ext cx="314310" cy="6311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/>
            <a:t>textile</a:t>
          </a:r>
        </a:p>
      </cdr:txBody>
    </cdr:sp>
  </cdr:relSizeAnchor>
  <cdr:relSizeAnchor xmlns:cdr="http://schemas.openxmlformats.org/drawingml/2006/chartDrawing">
    <cdr:from>
      <cdr:x>0.54167</cdr:x>
      <cdr:y>0.53947</cdr:y>
    </cdr:from>
    <cdr:to>
      <cdr:x>0.5809</cdr:x>
      <cdr:y>0.64942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4953000" y="3124200"/>
          <a:ext cx="358750" cy="6367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/>
            <a:t>cars</a:t>
          </a:r>
        </a:p>
      </cdr:txBody>
    </cdr:sp>
  </cdr:relSizeAnchor>
  <cdr:relSizeAnchor xmlns:cdr="http://schemas.openxmlformats.org/drawingml/2006/chartDrawing">
    <cdr:from>
      <cdr:x>0.56667</cdr:x>
      <cdr:y>0.52632</cdr:y>
    </cdr:from>
    <cdr:to>
      <cdr:x>0.60556</cdr:x>
      <cdr:y>0.69201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181600" y="3048000"/>
          <a:ext cx="355610" cy="9595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/>
            <a:t>machinery</a:t>
          </a:r>
        </a:p>
      </cdr:txBody>
    </cdr:sp>
  </cdr:relSizeAnchor>
  <cdr:relSizeAnchor xmlns:cdr="http://schemas.openxmlformats.org/drawingml/2006/chartDrawing">
    <cdr:from>
      <cdr:x>0.68333</cdr:x>
      <cdr:y>0.60526</cdr:y>
    </cdr:from>
    <cdr:to>
      <cdr:x>0.72118</cdr:x>
      <cdr:y>0.75399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6248400" y="3505200"/>
          <a:ext cx="346039" cy="861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/>
            <a:t>metals</a:t>
          </a:r>
        </a:p>
      </cdr:txBody>
    </cdr:sp>
  </cdr:relSizeAnchor>
  <cdr:relSizeAnchor xmlns:cdr="http://schemas.openxmlformats.org/drawingml/2006/chartDrawing">
    <cdr:from>
      <cdr:x>0.65833</cdr:x>
      <cdr:y>0.56579</cdr:y>
    </cdr:from>
    <cdr:to>
      <cdr:x>0.70035</cdr:x>
      <cdr:y>0.77123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6019800" y="3276600"/>
          <a:ext cx="384170" cy="11897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/>
            <a:t>chemicals</a:t>
          </a:r>
        </a:p>
      </cdr:txBody>
    </cdr:sp>
  </cdr:relSizeAnchor>
  <cdr:relSizeAnchor xmlns:cdr="http://schemas.openxmlformats.org/drawingml/2006/chartDrawing">
    <cdr:from>
      <cdr:x>0.525</cdr:x>
      <cdr:y>0.40789</cdr:y>
    </cdr:from>
    <cdr:to>
      <cdr:x>0.70868</cdr:x>
      <cdr:y>0.46942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4800600" y="2362200"/>
          <a:ext cx="1679570" cy="3562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/>
            <a:t>electronic eq.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81C276-CA52-41B8-86C4-9104C77991B1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716A3-9B7F-4852-803B-EBD1CD8B2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531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14	  MULTINATIONAL</a:t>
            </a:r>
            <a:r>
              <a:rPr lang="en-US" sz="2400" b="1" baseline="0" smtClean="0"/>
              <a:t> F</a:t>
            </a:r>
            <a:r>
              <a:rPr lang="en-US" sz="2400" b="1" smtClean="0"/>
              <a:t>IRMS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0.png"/><Relationship Id="rId7" Type="http://schemas.openxmlformats.org/officeDocument/2006/relationships/image" Target="../media/image18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0.png"/><Relationship Id="rId9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6050162"/>
              </p:ext>
            </p:extLst>
          </p:nvPr>
        </p:nvGraphicFramePr>
        <p:xfrm>
          <a:off x="0" y="958334"/>
          <a:ext cx="9144000" cy="5899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152400" y="773668"/>
            <a:ext cx="670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14.2a export </a:t>
            </a:r>
            <a:r>
              <a:rPr lang="nl-NL" b="1"/>
              <a:t>distribution by product and country; USA, 2007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90029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50340" y="1660843"/>
            <a:ext cx="1830493" cy="320040"/>
          </a:xfrm>
          <a:prstGeom prst="rect">
            <a:avLst/>
          </a:prstGeom>
          <a:solidFill>
            <a:srgbClr val="CCFFFF">
              <a:alpha val="50196"/>
            </a:srgbClr>
          </a:solidFill>
          <a:ln w="28575" cmpd="sng">
            <a:solidFill>
              <a:srgbClr val="0000FF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FF"/>
                </a:solidFill>
              </a:rPr>
              <a:t>Exporting firm</a:t>
            </a:r>
          </a:p>
        </p:txBody>
      </p:sp>
      <p:sp>
        <p:nvSpPr>
          <p:cNvPr id="3" name="Rectangle 2"/>
          <p:cNvSpPr/>
          <p:nvPr/>
        </p:nvSpPr>
        <p:spPr>
          <a:xfrm>
            <a:off x="5670973" y="1660843"/>
            <a:ext cx="1830493" cy="320040"/>
          </a:xfrm>
          <a:prstGeom prst="rect">
            <a:avLst/>
          </a:prstGeom>
          <a:solidFill>
            <a:srgbClr val="FFCC99">
              <a:alpha val="50196"/>
            </a:srgbClr>
          </a:solidFill>
          <a:ln w="28575" cmpd="sng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</a:rPr>
              <a:t>Multinational firm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670972" y="2209800"/>
                <a:ext cx="1830493" cy="594360"/>
              </a:xfrm>
              <a:prstGeom prst="rect">
                <a:avLst/>
              </a:prstGeom>
              <a:solidFill>
                <a:srgbClr val="FFCC99">
                  <a:alpha val="50196"/>
                </a:srgbClr>
              </a:solidFill>
              <a:ln w="28575" cmpd="sng">
                <a:solidFill>
                  <a:srgbClr val="FF0000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FF0000"/>
                    </a:solidFill>
                  </a:rPr>
                  <a:t>fixed cost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𝑒𝑛</m:t>
                        </m:r>
                      </m:sub>
                    </m:sSub>
                    <m:r>
                      <a:rPr lang="en-US" sz="1600" i="1" smtClean="0">
                        <a:solidFill>
                          <a:srgbClr val="FF0000"/>
                        </a:solidFill>
                        <a:latin typeface="Cambria Math"/>
                      </a:rPr>
                      <m:t>+2</m:t>
                    </m:r>
                    <m:sSub>
                      <m:sSub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𝑝𝑙</m:t>
                        </m:r>
                      </m:sub>
                    </m:sSub>
                  </m:oMath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0972" y="2209800"/>
                <a:ext cx="1830493" cy="594360"/>
              </a:xfrm>
              <a:prstGeom prst="rect">
                <a:avLst/>
              </a:prstGeom>
              <a:blipFill rotWithShape="1">
                <a:blip r:embed="rId2"/>
                <a:stretch>
                  <a:fillRect t="-980" b="-980"/>
                </a:stretch>
              </a:blipFill>
              <a:ln w="28575" cmpd="sng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452033" y="2209800"/>
                <a:ext cx="1830493" cy="594360"/>
              </a:xfrm>
              <a:prstGeom prst="rect">
                <a:avLst/>
              </a:prstGeom>
              <a:solidFill>
                <a:srgbClr val="CCFFFF">
                  <a:alpha val="50196"/>
                </a:srgbClr>
              </a:solidFill>
              <a:ln w="28575" cmpd="sng">
                <a:solidFill>
                  <a:srgbClr val="0000FF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0000FF"/>
                    </a:solidFill>
                  </a:rPr>
                  <a:t>fixed cost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𝑒𝑛</m:t>
                        </m:r>
                      </m:sub>
                    </m:sSub>
                    <m:r>
                      <a:rPr lang="en-US" sz="1600" i="1" smtClean="0">
                        <a:solidFill>
                          <a:srgbClr val="0000FF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𝑝𝑙</m:t>
                        </m:r>
                      </m:sub>
                    </m:sSub>
                  </m:oMath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2033" y="2209800"/>
                <a:ext cx="1830493" cy="59436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8575" cmpd="sng"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58893" y="3124200"/>
                <a:ext cx="1830493" cy="640080"/>
              </a:xfrm>
              <a:prstGeom prst="rect">
                <a:avLst/>
              </a:prstGeom>
              <a:solidFill>
                <a:srgbClr val="CCFFFF">
                  <a:alpha val="50196"/>
                </a:srgbClr>
              </a:solidFill>
              <a:ln w="28575" cmpd="sng">
                <a:solidFill>
                  <a:srgbClr val="0000FF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0000FF"/>
                    </a:solidFill>
                  </a:rPr>
                  <a:t>home marginal cost </a:t>
                </a:r>
                <a14:m>
                  <m:oMath xmlns:m="http://schemas.openxmlformats.org/officeDocument/2006/math">
                    <m:r>
                      <a:rPr lang="en-US" sz="1600" smtClean="0">
                        <a:solidFill>
                          <a:srgbClr val="0000FF"/>
                        </a:solidFill>
                        <a:latin typeface="Cambria Math"/>
                      </a:rPr>
                      <m:t>1/</m:t>
                    </m:r>
                    <m:r>
                      <m:rPr>
                        <m:sty m:val="p"/>
                      </m:rPr>
                      <a:rPr lang="el-GR" sz="160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φ</m:t>
                    </m:r>
                  </m:oMath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893" y="3124200"/>
                <a:ext cx="1830493" cy="640080"/>
              </a:xfrm>
              <a:prstGeom prst="rect">
                <a:avLst/>
              </a:prstGeom>
              <a:blipFill rotWithShape="1">
                <a:blip r:embed="rId4"/>
                <a:stretch>
                  <a:fillRect l="-327" t="-909" r="-2614"/>
                </a:stretch>
              </a:blipFill>
              <a:ln w="28575" cmpd="sng"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473959" y="3127587"/>
                <a:ext cx="1830493" cy="640080"/>
              </a:xfrm>
              <a:prstGeom prst="rect">
                <a:avLst/>
              </a:prstGeom>
              <a:solidFill>
                <a:srgbClr val="CCFFFF">
                  <a:alpha val="50196"/>
                </a:srgbClr>
              </a:solidFill>
              <a:ln w="28575" cmpd="sng">
                <a:solidFill>
                  <a:srgbClr val="0000FF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0000FF"/>
                    </a:solidFill>
                  </a:rPr>
                  <a:t>foreign marginal cost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τ</m:t>
                    </m:r>
                    <m:r>
                      <a:rPr lang="en-US" sz="1600" smtClean="0">
                        <a:solidFill>
                          <a:srgbClr val="0000FF"/>
                        </a:solidFill>
                        <a:latin typeface="Cambria Math"/>
                      </a:rPr>
                      <m:t>/</m:t>
                    </m:r>
                    <m:r>
                      <m:rPr>
                        <m:sty m:val="p"/>
                      </m:rPr>
                      <a:rPr lang="el-GR" sz="160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φ</m:t>
                    </m:r>
                  </m:oMath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3959" y="3127587"/>
                <a:ext cx="1830493" cy="640080"/>
              </a:xfrm>
              <a:prstGeom prst="rect">
                <a:avLst/>
              </a:prstGeom>
              <a:blipFill rotWithShape="1">
                <a:blip r:embed="rId5"/>
                <a:stretch>
                  <a:fillRect t="-909"/>
                </a:stretch>
              </a:blipFill>
              <a:ln w="28575" cmpd="sng"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57200" y="4130040"/>
                <a:ext cx="1830493" cy="640080"/>
              </a:xfrm>
              <a:prstGeom prst="rect">
                <a:avLst/>
              </a:prstGeom>
              <a:solidFill>
                <a:srgbClr val="CCFFFF">
                  <a:alpha val="50196"/>
                </a:srgbClr>
              </a:solidFill>
              <a:ln w="28575" cmpd="sng">
                <a:solidFill>
                  <a:srgbClr val="0000FF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0000FF"/>
                    </a:solidFill>
                  </a:rPr>
                  <a:t>home operating profit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smtClean="0">
                        <a:solidFill>
                          <a:srgbClr val="0000FF"/>
                        </a:solidFill>
                        <a:latin typeface="Cambria Math"/>
                      </a:rPr>
                      <m:t>B</m:t>
                    </m:r>
                    <m:sSup>
                      <m:sSupPr>
                        <m:ctrlP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p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𝜀</m:t>
                        </m:r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−1</m:t>
                        </m:r>
                      </m:sup>
                    </m:sSup>
                  </m:oMath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130040"/>
                <a:ext cx="1830493" cy="640080"/>
              </a:xfrm>
              <a:prstGeom prst="rect">
                <a:avLst/>
              </a:prstGeom>
              <a:blipFill rotWithShape="1">
                <a:blip r:embed="rId6"/>
                <a:stretch>
                  <a:fillRect t="-909"/>
                </a:stretch>
              </a:blipFill>
              <a:ln w="28575" cmpd="sng"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472266" y="4130040"/>
                <a:ext cx="1830493" cy="640080"/>
              </a:xfrm>
              <a:prstGeom prst="rect">
                <a:avLst/>
              </a:prstGeom>
              <a:solidFill>
                <a:srgbClr val="CCFFFF">
                  <a:alpha val="50196"/>
                </a:srgbClr>
              </a:solidFill>
              <a:ln w="28575" cmpd="sng">
                <a:solidFill>
                  <a:srgbClr val="0000FF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0000FF"/>
                    </a:solidFill>
                  </a:rPr>
                  <a:t>foreign operating profit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smtClean="0">
                        <a:solidFill>
                          <a:srgbClr val="0000FF"/>
                        </a:solidFill>
                        <a:latin typeface="Cambria Math"/>
                      </a:rPr>
                      <m:t>B</m:t>
                    </m:r>
                    <m:sSup>
                      <m:sSupPr>
                        <m:ctrlP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𝜏</m:t>
                        </m:r>
                      </m:e>
                      <m:sup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1−</m:t>
                        </m:r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𝜀</m:t>
                        </m:r>
                      </m:sup>
                    </m:sSup>
                    <m:sSup>
                      <m:sSupPr>
                        <m:ctrlP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p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𝜀</m:t>
                        </m:r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−1</m:t>
                        </m:r>
                      </m:sup>
                    </m:sSup>
                  </m:oMath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2266" y="4130040"/>
                <a:ext cx="1830493" cy="640080"/>
              </a:xfrm>
              <a:prstGeom prst="rect">
                <a:avLst/>
              </a:prstGeom>
              <a:blipFill rotWithShape="1">
                <a:blip r:embed="rId7"/>
                <a:stretch>
                  <a:fillRect t="-909"/>
                </a:stretch>
              </a:blipFill>
              <a:ln w="28575" cmpd="sng"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826346" y="5273040"/>
                <a:ext cx="3094567" cy="640080"/>
              </a:xfrm>
              <a:prstGeom prst="rect">
                <a:avLst/>
              </a:prstGeom>
              <a:solidFill>
                <a:srgbClr val="CCFFFF">
                  <a:alpha val="50196"/>
                </a:srgbClr>
              </a:solidFill>
              <a:ln w="28575" cmpd="sng">
                <a:solidFill>
                  <a:srgbClr val="0000FF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0000FF"/>
                    </a:solidFill>
                  </a:rPr>
                  <a:t>Exporting firm total profit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1+</m:t>
                        </m:r>
                        <m:sSup>
                          <m:sSupPr>
                            <m:ctrlPr>
                              <a:rPr lang="en-US" sz="160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solidFill>
                                  <a:srgbClr val="0000FF"/>
                                </a:solidFill>
                                <a:latin typeface="Cambria Math"/>
                                <a:ea typeface="Cambria Math"/>
                              </a:rPr>
                              <m:t>𝜏</m:t>
                            </m:r>
                          </m:e>
                          <m:sup>
                            <m:r>
                              <a:rPr lang="en-US" sz="160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1−</m:t>
                            </m:r>
                            <m:r>
                              <a:rPr lang="en-US" sz="1600" i="1">
                                <a:solidFill>
                                  <a:srgbClr val="0000FF"/>
                                </a:solidFill>
                                <a:latin typeface="Cambria Math"/>
                                <a:ea typeface="Cambria Math"/>
                              </a:rPr>
                              <m:t>𝜀</m:t>
                            </m:r>
                          </m:sup>
                        </m:sSup>
                      </m:e>
                    </m:d>
                    <m:r>
                      <m:rPr>
                        <m:sty m:val="p"/>
                      </m:rPr>
                      <a:rPr lang="en-US" sz="1600" smtClean="0">
                        <a:solidFill>
                          <a:srgbClr val="0000FF"/>
                        </a:solidFill>
                        <a:latin typeface="Cambria Math"/>
                      </a:rPr>
                      <m:t>B</m:t>
                    </m:r>
                    <m:sSup>
                      <m:sSupPr>
                        <m:ctrlP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p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𝜀</m:t>
                        </m:r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−1</m:t>
                        </m:r>
                      </m:sup>
                    </m:sSup>
                    <m:r>
                      <a:rPr lang="en-US" sz="1600" i="1" smtClean="0">
                        <a:solidFill>
                          <a:srgbClr val="0000FF"/>
                        </a:solidFill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16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sz="16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𝑒𝑛</m:t>
                        </m:r>
                      </m:sub>
                    </m:sSub>
                    <m:r>
                      <a:rPr lang="en-US" sz="1600" i="1" smtClean="0">
                        <a:solidFill>
                          <a:srgbClr val="0000FF"/>
                        </a:solidFill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16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sz="16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𝑝𝑙</m:t>
                        </m:r>
                      </m:sub>
                    </m:sSub>
                  </m:oMath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346" y="5273040"/>
                <a:ext cx="3094567" cy="640080"/>
              </a:xfrm>
              <a:prstGeom prst="rect">
                <a:avLst/>
              </a:prstGeom>
              <a:blipFill rotWithShape="1">
                <a:blip r:embed="rId8"/>
                <a:stretch>
                  <a:fillRect t="-909"/>
                </a:stretch>
              </a:blipFill>
              <a:ln w="28575" cmpd="sng"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665133" y="3124200"/>
                <a:ext cx="1830493" cy="640080"/>
              </a:xfrm>
              <a:prstGeom prst="rect">
                <a:avLst/>
              </a:prstGeom>
              <a:solidFill>
                <a:srgbClr val="FFCC99">
                  <a:alpha val="50196"/>
                </a:srgbClr>
              </a:solidFill>
              <a:ln w="28575" cmpd="sng">
                <a:solidFill>
                  <a:srgbClr val="FF0000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FF0000"/>
                    </a:solidFill>
                  </a:rPr>
                  <a:t>home marginal cost </a:t>
                </a:r>
                <a14:m>
                  <m:oMath xmlns:m="http://schemas.openxmlformats.org/officeDocument/2006/math">
                    <m:r>
                      <a:rPr lang="en-US" sz="1600" smtClean="0">
                        <a:solidFill>
                          <a:srgbClr val="FF0000"/>
                        </a:solidFill>
                        <a:latin typeface="Cambria Math"/>
                      </a:rPr>
                      <m:t>1/</m:t>
                    </m:r>
                    <m:r>
                      <m:rPr>
                        <m:sty m:val="p"/>
                      </m:rPr>
                      <a:rPr lang="el-GR" sz="160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φ</m:t>
                    </m:r>
                  </m:oMath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5133" y="3124200"/>
                <a:ext cx="1830493" cy="640080"/>
              </a:xfrm>
              <a:prstGeom prst="rect">
                <a:avLst/>
              </a:prstGeom>
              <a:blipFill rotWithShape="1">
                <a:blip r:embed="rId9"/>
                <a:stretch>
                  <a:fillRect l="-327" t="-909" r="-2614"/>
                </a:stretch>
              </a:blipFill>
              <a:ln w="28575" cmpd="sng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676813" y="3127587"/>
                <a:ext cx="1830493" cy="640080"/>
              </a:xfrm>
              <a:prstGeom prst="rect">
                <a:avLst/>
              </a:prstGeom>
              <a:solidFill>
                <a:srgbClr val="FFCC99">
                  <a:alpha val="50196"/>
                </a:srgbClr>
              </a:solidFill>
              <a:ln w="28575" cmpd="sng">
                <a:solidFill>
                  <a:srgbClr val="FF0000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FF0000"/>
                    </a:solidFill>
                  </a:rPr>
                  <a:t>foreign marginal cost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1</m:t>
                    </m:r>
                    <m:r>
                      <a:rPr lang="en-US" sz="1600" smtClean="0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r>
                      <m:rPr>
                        <m:sty m:val="p"/>
                      </m:rPr>
                      <a:rPr lang="el-GR" sz="160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φ</m:t>
                    </m:r>
                  </m:oMath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6813" y="3127587"/>
                <a:ext cx="1830493" cy="640080"/>
              </a:xfrm>
              <a:prstGeom prst="rect">
                <a:avLst/>
              </a:prstGeom>
              <a:blipFill rotWithShape="1">
                <a:blip r:embed="rId10"/>
                <a:stretch>
                  <a:fillRect t="-909"/>
                </a:stretch>
              </a:blipFill>
              <a:ln w="28575" cmpd="sng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663440" y="4130040"/>
                <a:ext cx="1830493" cy="640080"/>
              </a:xfrm>
              <a:prstGeom prst="rect">
                <a:avLst/>
              </a:prstGeom>
              <a:solidFill>
                <a:srgbClr val="FFCC99">
                  <a:alpha val="50196"/>
                </a:srgbClr>
              </a:solidFill>
              <a:ln w="28575" cmpd="sng">
                <a:solidFill>
                  <a:srgbClr val="FF0000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FF0000"/>
                    </a:solidFill>
                  </a:rPr>
                  <a:t>home operating profit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smtClean="0">
                        <a:solidFill>
                          <a:srgbClr val="FF0000"/>
                        </a:solidFill>
                        <a:latin typeface="Cambria Math"/>
                      </a:rPr>
                      <m:t>B</m:t>
                    </m:r>
                    <m:sSup>
                      <m:sSup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p>
                        <m: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𝜀</m:t>
                        </m:r>
                        <m: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−1</m:t>
                        </m:r>
                      </m:sup>
                    </m:sSup>
                  </m:oMath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3440" y="4130040"/>
                <a:ext cx="1830493" cy="640080"/>
              </a:xfrm>
              <a:prstGeom prst="rect">
                <a:avLst/>
              </a:prstGeom>
              <a:blipFill rotWithShape="1">
                <a:blip r:embed="rId11"/>
                <a:stretch>
                  <a:fillRect t="-909"/>
                </a:stretch>
              </a:blipFill>
              <a:ln w="28575" cmpd="sng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678506" y="4130040"/>
                <a:ext cx="1830493" cy="640080"/>
              </a:xfrm>
              <a:prstGeom prst="rect">
                <a:avLst/>
              </a:prstGeom>
              <a:solidFill>
                <a:srgbClr val="FFCC99">
                  <a:alpha val="50196"/>
                </a:srgbClr>
              </a:solidFill>
              <a:ln w="28575" cmpd="sng">
                <a:solidFill>
                  <a:srgbClr val="FF0000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FF0000"/>
                    </a:solidFill>
                  </a:rPr>
                  <a:t>foreign operating profit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smtClean="0">
                        <a:solidFill>
                          <a:srgbClr val="FF0000"/>
                        </a:solidFill>
                        <a:latin typeface="Cambria Math"/>
                      </a:rPr>
                      <m:t>B</m:t>
                    </m:r>
                    <m:sSup>
                      <m:sSup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p>
                        <m: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𝜀</m:t>
                        </m:r>
                        <m: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−1</m:t>
                        </m:r>
                      </m:sup>
                    </m:sSup>
                  </m:oMath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8506" y="4130040"/>
                <a:ext cx="1830493" cy="640080"/>
              </a:xfrm>
              <a:prstGeom prst="rect">
                <a:avLst/>
              </a:prstGeom>
              <a:blipFill rotWithShape="1">
                <a:blip r:embed="rId12"/>
                <a:stretch>
                  <a:fillRect t="-909"/>
                </a:stretch>
              </a:blipFill>
              <a:ln w="28575" cmpd="sng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5032586" y="5273040"/>
                <a:ext cx="3094567" cy="640080"/>
              </a:xfrm>
              <a:prstGeom prst="rect">
                <a:avLst/>
              </a:prstGeom>
              <a:solidFill>
                <a:srgbClr val="FFCC99">
                  <a:alpha val="50196"/>
                </a:srgbClr>
              </a:solidFill>
              <a:ln w="28575" cmpd="sng">
                <a:solidFill>
                  <a:srgbClr val="FF0000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FF0000"/>
                    </a:solidFill>
                  </a:rPr>
                  <a:t>Multinational firm total profit 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en-US" sz="1600" smtClean="0">
                          <a:solidFill>
                            <a:srgbClr val="FF0000"/>
                          </a:solidFill>
                          <a:latin typeface="Cambria Math"/>
                        </a:rPr>
                        <m:t>B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p>
                          <m: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  <m: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𝑒𝑛</m:t>
                          </m:r>
                        </m:sub>
                      </m:sSub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𝑝𝑙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2586" y="5273040"/>
                <a:ext cx="3094567" cy="640080"/>
              </a:xfrm>
              <a:prstGeom prst="rect">
                <a:avLst/>
              </a:prstGeom>
              <a:blipFill rotWithShape="1">
                <a:blip r:embed="rId13"/>
                <a:stretch>
                  <a:fillRect t="-909"/>
                </a:stretch>
              </a:blipFill>
              <a:ln w="28575" cmpd="sng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3798146" y="929640"/>
            <a:ext cx="1371600" cy="365760"/>
          </a:xfrm>
          <a:prstGeom prst="rect">
            <a:avLst/>
          </a:prstGeom>
          <a:solidFill>
            <a:srgbClr val="CCFFCC">
              <a:alpha val="50196"/>
            </a:srgbClr>
          </a:solidFill>
          <a:ln w="28575" cmpd="sng">
            <a:solidFill>
              <a:srgbClr val="008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8000"/>
                </a:solidFill>
              </a:rPr>
              <a:t>2 options</a:t>
            </a:r>
          </a:p>
        </p:txBody>
      </p:sp>
      <p:cxnSp>
        <p:nvCxnSpPr>
          <p:cNvPr id="17" name="Elbow Connector 16"/>
          <p:cNvCxnSpPr>
            <a:stCxn id="16" idx="2"/>
            <a:endCxn id="2" idx="0"/>
          </p:cNvCxnSpPr>
          <p:nvPr/>
        </p:nvCxnSpPr>
        <p:spPr bwMode="auto">
          <a:xfrm rot="5400000">
            <a:off x="3242046" y="418942"/>
            <a:ext cx="365443" cy="2118359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Elbow Connector 17"/>
          <p:cNvCxnSpPr>
            <a:stCxn id="16" idx="2"/>
            <a:endCxn id="3" idx="0"/>
          </p:cNvCxnSpPr>
          <p:nvPr/>
        </p:nvCxnSpPr>
        <p:spPr bwMode="auto">
          <a:xfrm rot="16200000" flipH="1">
            <a:off x="5352362" y="426984"/>
            <a:ext cx="365443" cy="210227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Elbow Connector 18"/>
          <p:cNvCxnSpPr>
            <a:stCxn id="2" idx="2"/>
            <a:endCxn id="5" idx="0"/>
          </p:cNvCxnSpPr>
          <p:nvPr/>
        </p:nvCxnSpPr>
        <p:spPr bwMode="auto">
          <a:xfrm rot="16200000" flipH="1">
            <a:off x="2251975" y="2094494"/>
            <a:ext cx="228917" cy="169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Elbow Connector 19"/>
          <p:cNvCxnSpPr>
            <a:stCxn id="3" idx="2"/>
            <a:endCxn id="4" idx="0"/>
          </p:cNvCxnSpPr>
          <p:nvPr/>
        </p:nvCxnSpPr>
        <p:spPr bwMode="auto">
          <a:xfrm rot="5400000">
            <a:off x="6471762" y="2095341"/>
            <a:ext cx="228917" cy="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Elbow Connector 20"/>
          <p:cNvCxnSpPr>
            <a:stCxn id="5" idx="2"/>
            <a:endCxn id="6" idx="0"/>
          </p:cNvCxnSpPr>
          <p:nvPr/>
        </p:nvCxnSpPr>
        <p:spPr bwMode="auto">
          <a:xfrm rot="5400000">
            <a:off x="1710690" y="2467610"/>
            <a:ext cx="320040" cy="99314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Elbow Connector 21"/>
          <p:cNvCxnSpPr>
            <a:stCxn id="5" idx="2"/>
            <a:endCxn id="7" idx="0"/>
          </p:cNvCxnSpPr>
          <p:nvPr/>
        </p:nvCxnSpPr>
        <p:spPr bwMode="auto">
          <a:xfrm rot="16200000" flipH="1">
            <a:off x="2716530" y="2454910"/>
            <a:ext cx="323427" cy="102192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Elbow Connector 22"/>
          <p:cNvCxnSpPr>
            <a:stCxn id="6" idx="2"/>
            <a:endCxn id="8" idx="0"/>
          </p:cNvCxnSpPr>
          <p:nvPr/>
        </p:nvCxnSpPr>
        <p:spPr bwMode="auto">
          <a:xfrm rot="5400000">
            <a:off x="1190414" y="3946314"/>
            <a:ext cx="365760" cy="169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Elbow Connector 23"/>
          <p:cNvCxnSpPr>
            <a:stCxn id="7" idx="2"/>
            <a:endCxn id="9" idx="0"/>
          </p:cNvCxnSpPr>
          <p:nvPr/>
        </p:nvCxnSpPr>
        <p:spPr bwMode="auto">
          <a:xfrm rot="5400000">
            <a:off x="3207174" y="3948007"/>
            <a:ext cx="362373" cy="169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Elbow Connector 24"/>
          <p:cNvCxnSpPr>
            <a:stCxn id="8" idx="2"/>
            <a:endCxn id="10" idx="0"/>
          </p:cNvCxnSpPr>
          <p:nvPr/>
        </p:nvCxnSpPr>
        <p:spPr bwMode="auto">
          <a:xfrm rot="16200000" flipH="1">
            <a:off x="1621578" y="4520988"/>
            <a:ext cx="502920" cy="100118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Elbow Connector 25"/>
          <p:cNvCxnSpPr>
            <a:stCxn id="9" idx="2"/>
            <a:endCxn id="10" idx="0"/>
          </p:cNvCxnSpPr>
          <p:nvPr/>
        </p:nvCxnSpPr>
        <p:spPr bwMode="auto">
          <a:xfrm rot="5400000">
            <a:off x="2629112" y="4514639"/>
            <a:ext cx="502920" cy="101388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Elbow Connector 26"/>
          <p:cNvCxnSpPr>
            <a:stCxn id="11" idx="2"/>
            <a:endCxn id="13" idx="0"/>
          </p:cNvCxnSpPr>
          <p:nvPr/>
        </p:nvCxnSpPr>
        <p:spPr bwMode="auto">
          <a:xfrm rot="5400000">
            <a:off x="5396654" y="3946314"/>
            <a:ext cx="365760" cy="169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Elbow Connector 27"/>
          <p:cNvCxnSpPr>
            <a:stCxn id="12" idx="2"/>
            <a:endCxn id="14" idx="0"/>
          </p:cNvCxnSpPr>
          <p:nvPr/>
        </p:nvCxnSpPr>
        <p:spPr bwMode="auto">
          <a:xfrm rot="16200000" flipH="1">
            <a:off x="7411720" y="3948006"/>
            <a:ext cx="362373" cy="169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Elbow Connector 28"/>
          <p:cNvCxnSpPr>
            <a:stCxn id="13" idx="2"/>
            <a:endCxn id="15" idx="0"/>
          </p:cNvCxnSpPr>
          <p:nvPr/>
        </p:nvCxnSpPr>
        <p:spPr bwMode="auto">
          <a:xfrm rot="16200000" flipH="1">
            <a:off x="5827818" y="4520988"/>
            <a:ext cx="502920" cy="100118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Elbow Connector 29"/>
          <p:cNvCxnSpPr>
            <a:stCxn id="14" idx="2"/>
            <a:endCxn id="15" idx="0"/>
          </p:cNvCxnSpPr>
          <p:nvPr/>
        </p:nvCxnSpPr>
        <p:spPr bwMode="auto">
          <a:xfrm rot="5400000">
            <a:off x="6835352" y="4514639"/>
            <a:ext cx="502920" cy="101388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Rectangle 30"/>
          <p:cNvSpPr/>
          <p:nvPr/>
        </p:nvSpPr>
        <p:spPr>
          <a:xfrm>
            <a:off x="3503082" y="6187440"/>
            <a:ext cx="1961728" cy="365760"/>
          </a:xfrm>
          <a:prstGeom prst="rect">
            <a:avLst/>
          </a:prstGeom>
          <a:solidFill>
            <a:srgbClr val="CCFFCC">
              <a:alpha val="50196"/>
            </a:srgbClr>
          </a:solidFill>
          <a:ln w="28575" cmpd="sng">
            <a:solidFill>
              <a:srgbClr val="008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8000"/>
                </a:solidFill>
              </a:rPr>
              <a:t>c</a:t>
            </a:r>
            <a:r>
              <a:rPr lang="en-US" sz="1600" smtClean="0">
                <a:solidFill>
                  <a:srgbClr val="008000"/>
                </a:solidFill>
              </a:rPr>
              <a:t>ompare profits</a:t>
            </a:r>
          </a:p>
        </p:txBody>
      </p:sp>
      <p:cxnSp>
        <p:nvCxnSpPr>
          <p:cNvPr id="32" name="Elbow Connector 31"/>
          <p:cNvCxnSpPr>
            <a:stCxn id="10" idx="2"/>
            <a:endCxn id="31" idx="1"/>
          </p:cNvCxnSpPr>
          <p:nvPr/>
        </p:nvCxnSpPr>
        <p:spPr bwMode="auto">
          <a:xfrm rot="16200000" flipH="1">
            <a:off x="2709756" y="5576994"/>
            <a:ext cx="457200" cy="1129452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Elbow Connector 32"/>
          <p:cNvCxnSpPr>
            <a:stCxn id="15" idx="2"/>
            <a:endCxn id="31" idx="3"/>
          </p:cNvCxnSpPr>
          <p:nvPr/>
        </p:nvCxnSpPr>
        <p:spPr bwMode="auto">
          <a:xfrm rot="5400000">
            <a:off x="5793740" y="5584190"/>
            <a:ext cx="457200" cy="1115060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Elbow Connector 33"/>
          <p:cNvCxnSpPr>
            <a:stCxn id="4" idx="2"/>
            <a:endCxn id="11" idx="0"/>
          </p:cNvCxnSpPr>
          <p:nvPr/>
        </p:nvCxnSpPr>
        <p:spPr bwMode="auto">
          <a:xfrm rot="5400000">
            <a:off x="5923280" y="2461261"/>
            <a:ext cx="320040" cy="100583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Elbow Connector 34"/>
          <p:cNvCxnSpPr>
            <a:stCxn id="4" idx="2"/>
            <a:endCxn id="12" idx="0"/>
          </p:cNvCxnSpPr>
          <p:nvPr/>
        </p:nvCxnSpPr>
        <p:spPr bwMode="auto">
          <a:xfrm rot="16200000" flipH="1">
            <a:off x="6927426" y="2462952"/>
            <a:ext cx="323427" cy="100584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tangle 36"/>
          <p:cNvSpPr/>
          <p:nvPr/>
        </p:nvSpPr>
        <p:spPr>
          <a:xfrm>
            <a:off x="228600" y="762000"/>
            <a:ext cx="3331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14.9 horizontal </a:t>
            </a:r>
            <a:r>
              <a:rPr lang="nl-NL" b="1"/>
              <a:t>FDI proximity – concentration trade-off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01920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662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14.10 export </a:t>
            </a:r>
            <a:r>
              <a:rPr lang="nl-NL" b="1"/>
              <a:t>or multinational decision with symmetric countries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8213115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620000" y="1892423"/>
                <a:ext cx="676787" cy="4462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𝑒𝑛</m:t>
                          </m:r>
                        </m:sub>
                      </m:sSub>
                    </m:oMath>
                  </m:oMathPara>
                </a14:m>
                <a:endParaRPr lang="en-US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1892423"/>
                <a:ext cx="676787" cy="44627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28600" y="1598547"/>
                <a:ext cx="508601" cy="467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𝑝𝑙</m:t>
                          </m:r>
                        </m:sub>
                      </m:sSub>
                    </m:oMath>
                  </m:oMathPara>
                </a14:m>
                <a:endParaRPr lang="en-US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598547"/>
                <a:ext cx="508601" cy="46769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934200" y="6172200"/>
                <a:ext cx="531940" cy="4462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𝑒𝑛</m:t>
                          </m:r>
                        </m:sub>
                      </m:sSub>
                    </m:oMath>
                  </m:oMathPara>
                </a14:m>
                <a:endParaRPr lang="en-US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6172200"/>
                <a:ext cx="531940" cy="44627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546259" y="2743200"/>
            <a:ext cx="729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smtClean="0">
                <a:solidFill>
                  <a:srgbClr val="0000FF"/>
                </a:solidFill>
              </a:rPr>
              <a:t>export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00523" y="4681954"/>
            <a:ext cx="12968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smtClean="0">
                <a:solidFill>
                  <a:srgbClr val="0000FF"/>
                </a:solidFill>
              </a:rPr>
              <a:t>multinational</a:t>
            </a:r>
          </a:p>
        </p:txBody>
      </p:sp>
    </p:spTree>
    <p:extLst>
      <p:ext uri="{BB962C8B-B14F-4D97-AF65-F5344CB8AC3E}">
        <p14:creationId xmlns:p14="http://schemas.microsoft.com/office/powerpoint/2010/main" val="342373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90660" y="1462723"/>
            <a:ext cx="1830493" cy="320040"/>
          </a:xfrm>
          <a:prstGeom prst="rect">
            <a:avLst/>
          </a:prstGeom>
          <a:solidFill>
            <a:srgbClr val="CCFFFF">
              <a:alpha val="50196"/>
            </a:srgbClr>
          </a:solidFill>
          <a:ln w="28575" cmpd="sng">
            <a:solidFill>
              <a:srgbClr val="0000FF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FF"/>
                </a:solidFill>
              </a:rPr>
              <a:t>America</a:t>
            </a:r>
          </a:p>
        </p:txBody>
      </p:sp>
      <p:sp>
        <p:nvSpPr>
          <p:cNvPr id="3" name="Rectangle 2"/>
          <p:cNvSpPr/>
          <p:nvPr/>
        </p:nvSpPr>
        <p:spPr>
          <a:xfrm>
            <a:off x="5711293" y="1462723"/>
            <a:ext cx="1830493" cy="320040"/>
          </a:xfrm>
          <a:prstGeom prst="rect">
            <a:avLst/>
          </a:prstGeom>
          <a:solidFill>
            <a:srgbClr val="FFCC99">
              <a:alpha val="50196"/>
            </a:srgbClr>
          </a:solidFill>
          <a:ln w="28575" cmpd="sng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</a:rPr>
              <a:t>Britain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711292" y="2011680"/>
                <a:ext cx="1830493" cy="1143000"/>
              </a:xfrm>
              <a:prstGeom prst="rect">
                <a:avLst/>
              </a:prstGeom>
              <a:solidFill>
                <a:srgbClr val="FFCC99">
                  <a:alpha val="50196"/>
                </a:srgbClr>
              </a:solidFill>
              <a:ln w="28575" cmpd="sng">
                <a:solidFill>
                  <a:srgbClr val="FF0000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FF0000"/>
                    </a:solidFill>
                  </a:rPr>
                  <a:t>firm level fixed cost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𝑒𝑛</m:t>
                        </m:r>
                      </m:sub>
                    </m:sSub>
                    <m:sSub>
                      <m:sSub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𝐵</m:t>
                        </m:r>
                      </m:sub>
                    </m:sSub>
                  </m:oMath>
                </a14:m>
                <a:endParaRPr lang="en-US" sz="1600" smtClean="0">
                  <a:solidFill>
                    <a:srgbClr val="FF0000"/>
                  </a:solidFill>
                </a:endParaRPr>
              </a:p>
              <a:p>
                <a:pPr algn="ctr" fontAlgn="base">
                  <a:spcBef>
                    <a:spcPts val="60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FF0000"/>
                    </a:solidFill>
                  </a:rPr>
                  <a:t>plant level fixed cost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𝑝𝑙</m:t>
                        </m:r>
                      </m:sub>
                    </m:sSub>
                    <m:sSub>
                      <m:sSub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𝐵</m:t>
                        </m:r>
                      </m:sub>
                    </m:sSub>
                  </m:oMath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1292" y="2011680"/>
                <a:ext cx="1830493" cy="1143000"/>
              </a:xfrm>
              <a:prstGeom prst="rect">
                <a:avLst/>
              </a:prstGeom>
              <a:blipFill rotWithShape="1">
                <a:blip r:embed="rId2"/>
                <a:stretch>
                  <a:fillRect t="-518" r="-1967" b="-5181"/>
                </a:stretch>
              </a:blipFill>
              <a:ln w="28575" cmpd="sng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490661" y="2011680"/>
                <a:ext cx="1832186" cy="1143000"/>
              </a:xfrm>
              <a:prstGeom prst="rect">
                <a:avLst/>
              </a:prstGeom>
              <a:solidFill>
                <a:srgbClr val="CCFFFF">
                  <a:alpha val="50196"/>
                </a:srgbClr>
              </a:solidFill>
              <a:ln w="28575" cmpd="sng">
                <a:solidFill>
                  <a:srgbClr val="0000FF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0000FF"/>
                    </a:solidFill>
                  </a:rPr>
                  <a:t>firm level fixed cost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𝑒𝑛</m:t>
                        </m:r>
                      </m:sub>
                    </m:sSub>
                    <m:sSub>
                      <m:sSubPr>
                        <m:ctrlP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endParaRPr lang="en-US" sz="1600" smtClean="0">
                  <a:solidFill>
                    <a:srgbClr val="0000FF"/>
                  </a:solidFill>
                </a:endParaRPr>
              </a:p>
              <a:p>
                <a:pPr algn="ctr" fontAlgn="base">
                  <a:spcBef>
                    <a:spcPts val="60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0000FF"/>
                    </a:solidFill>
                  </a:rPr>
                  <a:t>plant level fixed cost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sz="16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𝑝𝑙</m:t>
                        </m:r>
                      </m:sub>
                    </m:sSub>
                    <m:sSub>
                      <m:sSubPr>
                        <m:ctrlPr>
                          <a:rPr lang="en-US" sz="16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0661" y="2011680"/>
                <a:ext cx="1832186" cy="1143000"/>
              </a:xfrm>
              <a:prstGeom prst="rect">
                <a:avLst/>
              </a:prstGeom>
              <a:blipFill rotWithShape="1">
                <a:blip r:embed="rId3"/>
                <a:stretch>
                  <a:fillRect t="-518" r="-1967" b="-5181"/>
                </a:stretch>
              </a:blipFill>
              <a:ln w="28575" cmpd="sng"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22570" y="5699759"/>
                <a:ext cx="1547283" cy="1143000"/>
              </a:xfrm>
              <a:prstGeom prst="rect">
                <a:avLst/>
              </a:prstGeom>
              <a:pattFill prst="wdUpDiag">
                <a:fgClr>
                  <a:srgbClr val="CCFFFF"/>
                </a:fgClr>
                <a:bgClr>
                  <a:srgbClr val="FFCCFF"/>
                </a:bgClr>
              </a:pattFill>
              <a:ln w="28575" cmpd="sng">
                <a:solidFill>
                  <a:srgbClr val="0000FF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>
                            <a:solidFill>
                              <a:srgbClr val="0000FF"/>
                            </a:solidFill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US" sz="1600">
                            <a:solidFill>
                              <a:srgbClr val="0000FF"/>
                            </a:solidFill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sz="1600">
                    <a:solidFill>
                      <a:srgbClr val="0000FF"/>
                    </a:solidFill>
                  </a:rPr>
                  <a:t>; American multinational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>
                            <a:solidFill>
                              <a:srgbClr val="0000FF"/>
                            </a:solidFill>
                            <a:latin typeface="Cambria Math"/>
                          </a:rPr>
                          <m:t>𝑚𝑐</m:t>
                        </m:r>
                      </m:e>
                      <m:sub>
                        <m:r>
                          <a:rPr lang="en-US" sz="1600">
                            <a:solidFill>
                              <a:srgbClr val="0000FF"/>
                            </a:solidFill>
                            <a:latin typeface="Cambria Math"/>
                          </a:rPr>
                          <m:t>𝐴</m:t>
                        </m:r>
                      </m:sub>
                    </m:sSub>
                    <m:r>
                      <a:rPr lang="en-US" sz="1600">
                        <a:solidFill>
                          <a:srgbClr val="0000FF"/>
                        </a:solidFill>
                        <a:latin typeface="Cambria Math"/>
                      </a:rPr>
                      <m:t>=</m:t>
                    </m:r>
                    <m:r>
                      <a:rPr lang="en-US" sz="1600">
                        <a:solidFill>
                          <a:srgbClr val="0000FF"/>
                        </a:solidFill>
                        <a:latin typeface="Cambria Math"/>
                      </a:rPr>
                      <m:t>𝑐</m:t>
                    </m:r>
                    <m:sSub>
                      <m:sSubPr>
                        <m:ctrlPr>
                          <a:rPr lang="en-US" sz="16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>
                            <a:solidFill>
                              <a:srgbClr val="0000FF"/>
                            </a:solidFill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sz="1600">
                            <a:solidFill>
                              <a:srgbClr val="0000FF"/>
                            </a:solidFill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endParaRPr lang="en-US" sz="1600">
                  <a:solidFill>
                    <a:srgbClr val="0000FF"/>
                  </a:solidFill>
                </a:endParaRP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𝑚𝑐</m:t>
                          </m:r>
                        </m:e>
                        <m:sub>
                          <m:r>
                            <a:rPr lang="en-US" sz="16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en-US" sz="160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>
                          <a:solidFill>
                            <a:srgbClr val="0000FF"/>
                          </a:solidFill>
                          <a:latin typeface="Cambria Math"/>
                        </a:rPr>
                        <m:t>𝑐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6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0000FF"/>
                  </a:solidFill>
                </a:endParaRP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570" y="5699759"/>
                <a:ext cx="1547283" cy="1143000"/>
              </a:xfrm>
              <a:prstGeom prst="rect">
                <a:avLst/>
              </a:prstGeom>
              <a:blipFill rotWithShape="1">
                <a:blip r:embed="rId4"/>
                <a:stretch>
                  <a:fillRect t="-521"/>
                </a:stretch>
              </a:blipFill>
              <a:ln w="28575" cmpd="sng"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3381266" y="731520"/>
            <a:ext cx="2263325" cy="365760"/>
          </a:xfrm>
          <a:prstGeom prst="rect">
            <a:avLst/>
          </a:prstGeom>
          <a:solidFill>
            <a:srgbClr val="CCFFCC">
              <a:alpha val="50196"/>
            </a:srgbClr>
          </a:solidFill>
          <a:ln w="28575" cmpd="sng">
            <a:solidFill>
              <a:srgbClr val="008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8000"/>
                </a:solidFill>
              </a:rPr>
              <a:t>headquarter location?</a:t>
            </a:r>
          </a:p>
        </p:txBody>
      </p:sp>
      <p:cxnSp>
        <p:nvCxnSpPr>
          <p:cNvPr id="8" name="Elbow Connector 7"/>
          <p:cNvCxnSpPr>
            <a:stCxn id="7" idx="2"/>
            <a:endCxn id="2" idx="0"/>
          </p:cNvCxnSpPr>
          <p:nvPr/>
        </p:nvCxnSpPr>
        <p:spPr bwMode="auto">
          <a:xfrm rot="5400000">
            <a:off x="3276697" y="226490"/>
            <a:ext cx="365443" cy="2107022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Elbow Connector 8"/>
          <p:cNvCxnSpPr>
            <a:stCxn id="7" idx="2"/>
            <a:endCxn id="3" idx="0"/>
          </p:cNvCxnSpPr>
          <p:nvPr/>
        </p:nvCxnSpPr>
        <p:spPr bwMode="auto">
          <a:xfrm rot="16200000" flipH="1">
            <a:off x="5387013" y="223195"/>
            <a:ext cx="365443" cy="211361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Elbow Connector 9"/>
          <p:cNvCxnSpPr>
            <a:stCxn id="2" idx="2"/>
            <a:endCxn id="5" idx="0"/>
          </p:cNvCxnSpPr>
          <p:nvPr/>
        </p:nvCxnSpPr>
        <p:spPr bwMode="auto">
          <a:xfrm rot="16200000" flipH="1">
            <a:off x="2291872" y="1896797"/>
            <a:ext cx="228917" cy="847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lbow Connector 10"/>
          <p:cNvCxnSpPr>
            <a:stCxn id="3" idx="2"/>
            <a:endCxn id="4" idx="0"/>
          </p:cNvCxnSpPr>
          <p:nvPr/>
        </p:nvCxnSpPr>
        <p:spPr bwMode="auto">
          <a:xfrm rot="5400000">
            <a:off x="6512082" y="1897221"/>
            <a:ext cx="228917" cy="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Elbow Connector 11"/>
          <p:cNvCxnSpPr>
            <a:stCxn id="5" idx="2"/>
            <a:endCxn id="17" idx="0"/>
          </p:cNvCxnSpPr>
          <p:nvPr/>
        </p:nvCxnSpPr>
        <p:spPr bwMode="auto">
          <a:xfrm rot="5400000">
            <a:off x="2291130" y="3267656"/>
            <a:ext cx="228600" cy="264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Elbow Connector 12"/>
          <p:cNvCxnSpPr>
            <a:stCxn id="15" idx="2"/>
            <a:endCxn id="21" idx="0"/>
          </p:cNvCxnSpPr>
          <p:nvPr/>
        </p:nvCxnSpPr>
        <p:spPr bwMode="auto">
          <a:xfrm rot="16200000" flipH="1">
            <a:off x="1357348" y="4548890"/>
            <a:ext cx="274319" cy="13765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Elbow Connector 13"/>
          <p:cNvCxnSpPr>
            <a:stCxn id="17" idx="2"/>
            <a:endCxn id="15" idx="0"/>
          </p:cNvCxnSpPr>
          <p:nvPr/>
        </p:nvCxnSpPr>
        <p:spPr bwMode="auto">
          <a:xfrm rot="5400000">
            <a:off x="1732012" y="3442707"/>
            <a:ext cx="365761" cy="978427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1095266" y="4114801"/>
            <a:ext cx="660824" cy="365760"/>
          </a:xfrm>
          <a:prstGeom prst="rect">
            <a:avLst/>
          </a:prstGeom>
          <a:solidFill>
            <a:srgbClr val="FFCCFF">
              <a:alpha val="49804"/>
            </a:srgbClr>
          </a:solidFill>
          <a:ln w="28575" cmpd="sng">
            <a:solidFill>
              <a:srgbClr val="FF6699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6699"/>
                </a:solidFill>
              </a:rPr>
              <a:t>yes</a:t>
            </a:r>
          </a:p>
        </p:txBody>
      </p:sp>
      <p:cxnSp>
        <p:nvCxnSpPr>
          <p:cNvPr id="16" name="Elbow Connector 15"/>
          <p:cNvCxnSpPr>
            <a:stCxn id="4" idx="2"/>
            <a:endCxn id="18" idx="0"/>
          </p:cNvCxnSpPr>
          <p:nvPr/>
        </p:nvCxnSpPr>
        <p:spPr bwMode="auto">
          <a:xfrm rot="5400000">
            <a:off x="6504620" y="3276599"/>
            <a:ext cx="243839" cy="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16"/>
          <p:cNvSpPr/>
          <p:nvPr/>
        </p:nvSpPr>
        <p:spPr>
          <a:xfrm>
            <a:off x="1264808" y="3383280"/>
            <a:ext cx="2278594" cy="365760"/>
          </a:xfrm>
          <a:prstGeom prst="rect">
            <a:avLst/>
          </a:prstGeom>
          <a:solidFill>
            <a:srgbClr val="CCFFCC">
              <a:alpha val="50196"/>
            </a:srgbClr>
          </a:solidFill>
          <a:ln w="28575" cmpd="sng">
            <a:solidFill>
              <a:srgbClr val="008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8000"/>
                </a:solidFill>
              </a:rPr>
              <a:t>multi-plant production?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487241" y="3398519"/>
            <a:ext cx="2278594" cy="365760"/>
          </a:xfrm>
          <a:prstGeom prst="rect">
            <a:avLst/>
          </a:prstGeom>
          <a:solidFill>
            <a:srgbClr val="CCFFCC">
              <a:alpha val="50196"/>
            </a:srgbClr>
          </a:solidFill>
          <a:ln w="28575" cmpd="sng">
            <a:solidFill>
              <a:srgbClr val="008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8000"/>
                </a:solidFill>
              </a:rPr>
              <a:t>multi-plant production?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086202" y="4114800"/>
            <a:ext cx="660824" cy="365760"/>
          </a:xfrm>
          <a:prstGeom prst="rect">
            <a:avLst/>
          </a:prstGeom>
          <a:solidFill>
            <a:srgbClr val="FFFF99">
              <a:alpha val="49804"/>
            </a:srgbClr>
          </a:solidFill>
          <a:ln w="28575" cmpd="sng">
            <a:solidFill>
              <a:srgbClr val="996633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996633"/>
                </a:solidFill>
              </a:rPr>
              <a:t>no</a:t>
            </a:r>
          </a:p>
        </p:txBody>
      </p:sp>
      <p:cxnSp>
        <p:nvCxnSpPr>
          <p:cNvPr id="20" name="Elbow Connector 19"/>
          <p:cNvCxnSpPr>
            <a:stCxn id="17" idx="2"/>
            <a:endCxn id="19" idx="0"/>
          </p:cNvCxnSpPr>
          <p:nvPr/>
        </p:nvCxnSpPr>
        <p:spPr bwMode="auto">
          <a:xfrm rot="16200000" flipH="1">
            <a:off x="2727479" y="3425665"/>
            <a:ext cx="365760" cy="10125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722570" y="4754880"/>
                <a:ext cx="1681534" cy="640080"/>
              </a:xfrm>
              <a:prstGeom prst="rect">
                <a:avLst/>
              </a:prstGeom>
              <a:pattFill prst="wdUpDiag">
                <a:fgClr>
                  <a:srgbClr val="CCFFFF"/>
                </a:fgClr>
                <a:bgClr>
                  <a:srgbClr val="FFCCFF"/>
                </a:bgClr>
              </a:pattFill>
              <a:ln w="28575" cmpd="sng">
                <a:solidFill>
                  <a:srgbClr val="0000FF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0000FF"/>
                    </a:solidFill>
                  </a:rPr>
                  <a:t>plant level fixed cost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𝑝𝑙</m:t>
                        </m:r>
                      </m:sub>
                    </m:sSub>
                    <m:sSub>
                      <m:sSubPr>
                        <m:ctrlP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𝐵</m:t>
                        </m:r>
                      </m:sub>
                    </m:sSub>
                  </m:oMath>
                </a14:m>
                <a:endParaRPr lang="en-US" sz="1600" smtClean="0">
                  <a:solidFill>
                    <a:srgbClr val="0000FF"/>
                  </a:solidFill>
                </a:endParaRP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570" y="4754880"/>
                <a:ext cx="1681534" cy="640080"/>
              </a:xfrm>
              <a:prstGeom prst="rect">
                <a:avLst/>
              </a:prstGeom>
              <a:blipFill rotWithShape="1">
                <a:blip r:embed="rId5"/>
                <a:stretch>
                  <a:fillRect t="-909" b="-909"/>
                </a:stretch>
              </a:blipFill>
              <a:ln w="28575" cmpd="sng"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Elbow Connector 21"/>
          <p:cNvCxnSpPr>
            <a:stCxn id="21" idx="2"/>
            <a:endCxn id="6" idx="0"/>
          </p:cNvCxnSpPr>
          <p:nvPr/>
        </p:nvCxnSpPr>
        <p:spPr bwMode="auto">
          <a:xfrm rot="5400000">
            <a:off x="1377376" y="5513797"/>
            <a:ext cx="304799" cy="6712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2649747" y="5699760"/>
                <a:ext cx="1691640" cy="1143000"/>
              </a:xfrm>
              <a:prstGeom prst="rect">
                <a:avLst/>
              </a:prstGeom>
              <a:pattFill prst="wdUpDiag">
                <a:fgClr>
                  <a:srgbClr val="CCFFFF"/>
                </a:fgClr>
                <a:bgClr>
                  <a:srgbClr val="FFFF99"/>
                </a:bgClr>
              </a:pattFill>
              <a:ln w="28575" cmpd="sng">
                <a:solidFill>
                  <a:srgbClr val="0000FF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sz="1600" smtClean="0">
                    <a:solidFill>
                      <a:srgbClr val="0000FF"/>
                    </a:solidFill>
                  </a:rPr>
                  <a:t>; American national firm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𝑚𝑐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en-US" sz="160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𝑐</m:t>
                      </m:r>
                      <m:sSub>
                        <m:sSub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𝑚𝑐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en-US" sz="1600" i="1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600" i="1">
                          <a:solidFill>
                            <a:srgbClr val="0000FF"/>
                          </a:solidFill>
                          <a:latin typeface="Cambria Math"/>
                        </a:rPr>
                        <m:t>𝑐</m:t>
                      </m:r>
                      <m:r>
                        <a:rPr lang="en-US" sz="160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60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𝑡</m:t>
                      </m:r>
                      <m:r>
                        <a:rPr lang="en-US" sz="160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)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9747" y="5699760"/>
                <a:ext cx="1691640" cy="1143000"/>
              </a:xfrm>
              <a:prstGeom prst="rect">
                <a:avLst/>
              </a:prstGeom>
              <a:blipFill rotWithShape="1">
                <a:blip r:embed="rId6"/>
                <a:stretch>
                  <a:fillRect t="-518"/>
                </a:stretch>
              </a:blipFill>
              <a:ln w="28575" cmpd="sng"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Elbow Connector 23"/>
          <p:cNvCxnSpPr>
            <a:stCxn id="19" idx="2"/>
            <a:endCxn id="23" idx="0"/>
          </p:cNvCxnSpPr>
          <p:nvPr/>
        </p:nvCxnSpPr>
        <p:spPr bwMode="auto">
          <a:xfrm rot="16200000" flipH="1">
            <a:off x="2846490" y="5050683"/>
            <a:ext cx="1219200" cy="7895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4707146" y="5714999"/>
                <a:ext cx="1547283" cy="1143000"/>
              </a:xfrm>
              <a:prstGeom prst="rect">
                <a:avLst/>
              </a:prstGeom>
              <a:pattFill prst="wdUpDiag">
                <a:fgClr>
                  <a:srgbClr val="FFCC99"/>
                </a:fgClr>
                <a:bgClr>
                  <a:srgbClr val="CCCCFF"/>
                </a:bgClr>
              </a:pattFill>
              <a:ln w="28575" cmpd="sng">
                <a:solidFill>
                  <a:srgbClr val="FF0000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>
                            <a:solidFill>
                              <a:srgbClr val="FF0000"/>
                            </a:solidFill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US" sz="1600">
                            <a:solidFill>
                              <a:srgbClr val="FF0000"/>
                            </a:solidFill>
                            <a:latin typeface="Cambria Math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sz="1600">
                    <a:solidFill>
                      <a:srgbClr val="FF0000"/>
                    </a:solidFill>
                  </a:rPr>
                  <a:t>; British multinational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>
                            <a:solidFill>
                              <a:srgbClr val="FF0000"/>
                            </a:solidFill>
                            <a:latin typeface="Cambria Math"/>
                          </a:rPr>
                          <m:t>𝑚𝑐</m:t>
                        </m:r>
                      </m:e>
                      <m:sub>
                        <m:r>
                          <a:rPr lang="en-US" sz="1600">
                            <a:solidFill>
                              <a:srgbClr val="FF0000"/>
                            </a:solidFill>
                            <a:latin typeface="Cambria Math"/>
                          </a:rPr>
                          <m:t>𝐴</m:t>
                        </m:r>
                      </m:sub>
                    </m:sSub>
                    <m:r>
                      <a:rPr lang="en-US" sz="160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en-US" sz="1600">
                        <a:solidFill>
                          <a:srgbClr val="FF0000"/>
                        </a:solidFill>
                        <a:latin typeface="Cambria Math"/>
                      </a:rPr>
                      <m:t>𝑐</m:t>
                    </m:r>
                    <m:sSub>
                      <m:sSub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>
                            <a:solidFill>
                              <a:srgbClr val="FF0000"/>
                            </a:solidFill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sz="1600">
                            <a:solidFill>
                              <a:srgbClr val="FF0000"/>
                            </a:solidFill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endParaRPr lang="en-US" sz="1600">
                  <a:solidFill>
                    <a:srgbClr val="FF0000"/>
                  </a:solidFill>
                </a:endParaRP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𝑚𝑐</m:t>
                          </m:r>
                        </m:e>
                        <m:sub>
                          <m:r>
                            <a:rPr lang="en-US" sz="160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en-US" sz="160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>
                          <a:solidFill>
                            <a:srgbClr val="FF0000"/>
                          </a:solidFill>
                          <a:latin typeface="Cambria Math"/>
                        </a:rPr>
                        <m:t>𝑐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60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FF0000"/>
                  </a:solidFill>
                </a:endParaRP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7146" y="5714999"/>
                <a:ext cx="1547283" cy="114300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 w="28575" cmpd="sng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Elbow Connector 25"/>
          <p:cNvCxnSpPr>
            <a:stCxn id="18" idx="2"/>
            <a:endCxn id="27" idx="0"/>
          </p:cNvCxnSpPr>
          <p:nvPr/>
        </p:nvCxnSpPr>
        <p:spPr bwMode="auto">
          <a:xfrm rot="5400000">
            <a:off x="5835515" y="3339018"/>
            <a:ext cx="365762" cy="121628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5079842" y="4130041"/>
            <a:ext cx="660824" cy="365760"/>
          </a:xfrm>
          <a:prstGeom prst="rect">
            <a:avLst/>
          </a:prstGeom>
          <a:solidFill>
            <a:srgbClr val="FFCCFF">
              <a:alpha val="49804"/>
            </a:srgbClr>
          </a:solidFill>
          <a:ln w="28575" cmpd="sng">
            <a:solidFill>
              <a:srgbClr val="FF6699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FF6699"/>
                </a:solidFill>
              </a:rPr>
              <a:t>yes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070778" y="4130040"/>
            <a:ext cx="660824" cy="365760"/>
          </a:xfrm>
          <a:prstGeom prst="rect">
            <a:avLst/>
          </a:prstGeom>
          <a:solidFill>
            <a:srgbClr val="FFFF99">
              <a:alpha val="49804"/>
            </a:srgbClr>
          </a:solidFill>
          <a:ln w="28575" cmpd="sng">
            <a:solidFill>
              <a:srgbClr val="996633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996633"/>
                </a:solidFill>
              </a:rPr>
              <a:t>no</a:t>
            </a:r>
          </a:p>
        </p:txBody>
      </p:sp>
      <p:cxnSp>
        <p:nvCxnSpPr>
          <p:cNvPr id="29" name="Elbow Connector 28"/>
          <p:cNvCxnSpPr>
            <a:stCxn id="18" idx="2"/>
            <a:endCxn id="28" idx="0"/>
          </p:cNvCxnSpPr>
          <p:nvPr/>
        </p:nvCxnSpPr>
        <p:spPr bwMode="auto">
          <a:xfrm rot="16200000" flipH="1">
            <a:off x="6830984" y="3559833"/>
            <a:ext cx="365761" cy="77465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4707146" y="4770120"/>
                <a:ext cx="1681534" cy="640080"/>
              </a:xfrm>
              <a:prstGeom prst="rect">
                <a:avLst/>
              </a:prstGeom>
              <a:pattFill prst="wdUpDiag">
                <a:fgClr>
                  <a:srgbClr val="FFCC99"/>
                </a:fgClr>
                <a:bgClr>
                  <a:srgbClr val="CCCCFF"/>
                </a:bgClr>
              </a:pattFill>
              <a:ln w="28575" cmpd="sng">
                <a:solidFill>
                  <a:srgbClr val="FF0000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FF0000"/>
                    </a:solidFill>
                  </a:rPr>
                  <a:t>plant level fixed cost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>
                            <a:solidFill>
                              <a:srgbClr val="FF0000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sz="1600">
                            <a:solidFill>
                              <a:srgbClr val="FF0000"/>
                            </a:solidFill>
                            <a:latin typeface="Cambria Math"/>
                          </a:rPr>
                          <m:t>𝑝𝑙</m:t>
                        </m:r>
                      </m:sub>
                    </m:sSub>
                    <m:sSub>
                      <m:sSub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>
                            <a:solidFill>
                              <a:srgbClr val="FF0000"/>
                            </a:solidFill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sz="1600">
                            <a:solidFill>
                              <a:srgbClr val="FF0000"/>
                            </a:solidFill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endParaRPr lang="en-US" sz="1600">
                  <a:solidFill>
                    <a:srgbClr val="FF0000"/>
                  </a:solidFill>
                </a:endParaRP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7146" y="4770120"/>
                <a:ext cx="1681534" cy="640080"/>
              </a:xfrm>
              <a:prstGeom prst="rect">
                <a:avLst/>
              </a:prstGeom>
              <a:blipFill rotWithShape="1">
                <a:blip r:embed="rId8"/>
                <a:stretch>
                  <a:fillRect t="-909"/>
                </a:stretch>
              </a:blipFill>
              <a:ln w="28575" cmpd="sng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6634323" y="5715000"/>
                <a:ext cx="1691640" cy="1143000"/>
              </a:xfrm>
              <a:prstGeom prst="rect">
                <a:avLst/>
              </a:prstGeom>
              <a:pattFill prst="wdUpDiag">
                <a:fgClr>
                  <a:srgbClr val="FFCC99"/>
                </a:fgClr>
                <a:bgClr>
                  <a:srgbClr val="FFFF99"/>
                </a:bgClr>
              </a:pattFill>
              <a:ln w="28575" cmpd="sng">
                <a:solidFill>
                  <a:srgbClr val="FF0000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sz="1600" i="1">
                    <a:solidFill>
                      <a:srgbClr val="FF0000"/>
                    </a:solidFill>
                    <a:latin typeface="Cambria Math"/>
                  </a:rPr>
                  <a:t>; British national firm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𝑚𝑐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/>
                        </a:rPr>
                        <m:t>=(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𝑐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𝑡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1600" i="1">
                  <a:solidFill>
                    <a:srgbClr val="FF0000"/>
                  </a:solidFill>
                  <a:latin typeface="Cambria Math"/>
                </a:endParaRP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𝑚𝑐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𝑐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sz="1600" i="1">
                  <a:solidFill>
                    <a:srgbClr val="FF0000"/>
                  </a:solidFill>
                  <a:latin typeface="Cambria Math"/>
                </a:endParaRP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i="1">
                  <a:solidFill>
                    <a:srgbClr val="FF0000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4323" y="5715000"/>
                <a:ext cx="1691640" cy="1143000"/>
              </a:xfrm>
              <a:prstGeom prst="rect">
                <a:avLst/>
              </a:prstGeom>
              <a:blipFill rotWithShape="1">
                <a:blip r:embed="rId9"/>
                <a:stretch>
                  <a:fillRect t="-1042"/>
                </a:stretch>
              </a:blipFill>
              <a:ln w="28575" cmpd="sng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Elbow Connector 31"/>
          <p:cNvCxnSpPr>
            <a:stCxn id="28" idx="2"/>
            <a:endCxn id="31" idx="0"/>
          </p:cNvCxnSpPr>
          <p:nvPr/>
        </p:nvCxnSpPr>
        <p:spPr bwMode="auto">
          <a:xfrm rot="16200000" flipH="1">
            <a:off x="6831066" y="5065923"/>
            <a:ext cx="1219200" cy="7895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Elbow Connector 32"/>
          <p:cNvCxnSpPr>
            <a:stCxn id="27" idx="2"/>
            <a:endCxn id="30" idx="0"/>
          </p:cNvCxnSpPr>
          <p:nvPr/>
        </p:nvCxnSpPr>
        <p:spPr bwMode="auto">
          <a:xfrm rot="16200000" flipH="1">
            <a:off x="5341924" y="4564130"/>
            <a:ext cx="274319" cy="13765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Elbow Connector 33"/>
          <p:cNvCxnSpPr>
            <a:stCxn id="30" idx="2"/>
            <a:endCxn id="25" idx="0"/>
          </p:cNvCxnSpPr>
          <p:nvPr/>
        </p:nvCxnSpPr>
        <p:spPr bwMode="auto">
          <a:xfrm rot="5400000">
            <a:off x="5361952" y="5529037"/>
            <a:ext cx="304799" cy="6712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Rectangle 35"/>
          <p:cNvSpPr/>
          <p:nvPr/>
        </p:nvSpPr>
        <p:spPr>
          <a:xfrm>
            <a:off x="228600" y="773668"/>
            <a:ext cx="204125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14.11 decision </a:t>
            </a:r>
            <a:r>
              <a:rPr lang="nl-NL" b="1"/>
              <a:t>process and firm types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32267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649173" y="1615441"/>
                <a:ext cx="1188719" cy="365760"/>
              </a:xfrm>
              <a:prstGeom prst="rect">
                <a:avLst/>
              </a:prstGeom>
              <a:solidFill>
                <a:srgbClr val="B2B2B2">
                  <a:alpha val="50196"/>
                </a:srgbClr>
              </a:solidFill>
              <a:ln w="28575" cmpd="sng">
                <a:solidFill>
                  <a:schemeClr val="tx1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>
                            <a:solidFill>
                              <a:srgbClr val="000000"/>
                            </a:solidFill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sz="1600">
                            <a:solidFill>
                              <a:srgbClr val="000000"/>
                            </a:solidFill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sz="1600">
                    <a:solidFill>
                      <a:srgbClr val="000000"/>
                    </a:solidFill>
                  </a:rPr>
                  <a:t> firms?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9173" y="1615441"/>
                <a:ext cx="1188719" cy="365760"/>
              </a:xfrm>
              <a:prstGeom prst="rect">
                <a:avLst/>
              </a:prstGeom>
              <a:blipFill rotWithShape="1">
                <a:blip r:embed="rId2"/>
                <a:stretch>
                  <a:fillRect t="-1538" b="-7692"/>
                </a:stretch>
              </a:blipFill>
              <a:ln w="28575" cmpd="sng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4988348" y="2301241"/>
            <a:ext cx="660824" cy="365760"/>
          </a:xfrm>
          <a:prstGeom prst="rect">
            <a:avLst/>
          </a:prstGeom>
          <a:solidFill>
            <a:srgbClr val="CCFFCC">
              <a:alpha val="50196"/>
            </a:srgbClr>
          </a:solidFill>
          <a:ln w="28575" cmpd="sng">
            <a:solidFill>
              <a:srgbClr val="008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4" name="Rectangle 3"/>
          <p:cNvSpPr/>
          <p:nvPr/>
        </p:nvSpPr>
        <p:spPr>
          <a:xfrm>
            <a:off x="6837892" y="2301241"/>
            <a:ext cx="660824" cy="365760"/>
          </a:xfrm>
          <a:prstGeom prst="rect">
            <a:avLst/>
          </a:prstGeom>
          <a:solidFill>
            <a:srgbClr val="FFFF99">
              <a:alpha val="49804"/>
            </a:srgbClr>
          </a:solidFill>
          <a:ln w="28575" cmpd="sng">
            <a:solidFill>
              <a:srgbClr val="996633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996633"/>
                </a:solidFill>
              </a:rPr>
              <a:t>no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724401" y="2943015"/>
                <a:ext cx="1188719" cy="365760"/>
              </a:xfrm>
              <a:prstGeom prst="rect">
                <a:avLst/>
              </a:prstGeom>
              <a:solidFill>
                <a:srgbClr val="B2B2B2">
                  <a:alpha val="50196"/>
                </a:srgbClr>
              </a:solidFill>
              <a:ln w="28575" cmpd="sng">
                <a:solidFill>
                  <a:schemeClr val="tx1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>
                            <a:solidFill>
                              <a:srgbClr val="000000"/>
                            </a:solidFill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US" sz="1600">
                            <a:solidFill>
                              <a:srgbClr val="000000"/>
                            </a:solidFill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sz="1600">
                    <a:solidFill>
                      <a:srgbClr val="000000"/>
                    </a:solidFill>
                  </a:rPr>
                  <a:t> firms?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1" y="2943015"/>
                <a:ext cx="1188719" cy="365760"/>
              </a:xfrm>
              <a:prstGeom prst="rect">
                <a:avLst/>
              </a:prstGeom>
              <a:blipFill rotWithShape="1">
                <a:blip r:embed="rId3"/>
                <a:stretch>
                  <a:fillRect t="-1538" b="-7692"/>
                </a:stretch>
              </a:blipFill>
              <a:ln w="28575" cmpd="sng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375957" y="4358641"/>
                <a:ext cx="800099" cy="613992"/>
              </a:xfrm>
              <a:prstGeom prst="rect">
                <a:avLst/>
              </a:prstGeom>
              <a:solidFill>
                <a:srgbClr val="B2B2B2">
                  <a:alpha val="50196"/>
                </a:srgbClr>
              </a:solidFill>
              <a:ln w="28575" cmpd="sng">
                <a:solidFill>
                  <a:schemeClr val="tx1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>
                            <a:solidFill>
                              <a:srgbClr val="000000"/>
                            </a:solidFill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US" sz="1600">
                            <a:solidFill>
                              <a:srgbClr val="000000"/>
                            </a:solidFill>
                            <a:latin typeface="Cambria Math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sz="1600">
                    <a:solidFill>
                      <a:srgbClr val="000000"/>
                    </a:solidFill>
                  </a:rPr>
                  <a:t> </a:t>
                </a:r>
                <a:endParaRPr lang="en-US" sz="1600" smtClean="0">
                  <a:solidFill>
                    <a:srgbClr val="000000"/>
                  </a:solidFill>
                </a:endParaRP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000000"/>
                    </a:solidFill>
                  </a:rPr>
                  <a:t>firms</a:t>
                </a:r>
                <a:r>
                  <a:rPr lang="en-US" sz="1600">
                    <a:solidFill>
                      <a:srgbClr val="000000"/>
                    </a:solidFill>
                  </a:rPr>
                  <a:t>?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5957" y="4358641"/>
                <a:ext cx="800099" cy="613992"/>
              </a:xfrm>
              <a:prstGeom prst="rect">
                <a:avLst/>
              </a:prstGeom>
              <a:blipFill rotWithShape="1">
                <a:blip r:embed="rId4"/>
                <a:stretch>
                  <a:fillRect b="-3774"/>
                </a:stretch>
              </a:blipFill>
              <a:ln w="28575" cmpd="sng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45652" y="4861561"/>
                <a:ext cx="800099" cy="640715"/>
              </a:xfrm>
              <a:prstGeom prst="rect">
                <a:avLst/>
              </a:prstGeom>
              <a:solidFill>
                <a:srgbClr val="B2B2B2">
                  <a:alpha val="50196"/>
                </a:srgbClr>
              </a:solidFill>
              <a:ln w="28575" cmpd="sng">
                <a:solidFill>
                  <a:schemeClr val="tx1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>
                            <a:solidFill>
                              <a:srgbClr val="000000"/>
                            </a:solidFill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sz="1600">
                            <a:solidFill>
                              <a:srgbClr val="000000"/>
                            </a:solidFill>
                            <a:latin typeface="Cambria Math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sz="1600">
                    <a:solidFill>
                      <a:srgbClr val="000000"/>
                    </a:solidFill>
                  </a:rPr>
                  <a:t> </a:t>
                </a:r>
                <a:endParaRPr lang="en-US" sz="1600" smtClean="0">
                  <a:solidFill>
                    <a:srgbClr val="000000"/>
                  </a:solidFill>
                </a:endParaRP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000000"/>
                    </a:solidFill>
                  </a:rPr>
                  <a:t>firms</a:t>
                </a:r>
                <a:r>
                  <a:rPr lang="en-US" sz="1600">
                    <a:solidFill>
                      <a:srgbClr val="000000"/>
                    </a:solidFill>
                  </a:rPr>
                  <a:t>?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652" y="4861561"/>
                <a:ext cx="800099" cy="64071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28575" cmpd="sng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Elbow Connector 7"/>
          <p:cNvCxnSpPr>
            <a:stCxn id="2" idx="2"/>
            <a:endCxn id="3" idx="0"/>
          </p:cNvCxnSpPr>
          <p:nvPr/>
        </p:nvCxnSpPr>
        <p:spPr bwMode="auto">
          <a:xfrm rot="5400000">
            <a:off x="5621127" y="1678835"/>
            <a:ext cx="320040" cy="92477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Elbow Connector 8"/>
          <p:cNvCxnSpPr>
            <a:stCxn id="2" idx="2"/>
            <a:endCxn id="4" idx="0"/>
          </p:cNvCxnSpPr>
          <p:nvPr/>
        </p:nvCxnSpPr>
        <p:spPr bwMode="auto">
          <a:xfrm rot="16200000" flipH="1">
            <a:off x="6545898" y="1678835"/>
            <a:ext cx="320040" cy="92477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Elbow Connector 9"/>
          <p:cNvCxnSpPr>
            <a:stCxn id="3" idx="2"/>
            <a:endCxn id="5" idx="0"/>
          </p:cNvCxnSpPr>
          <p:nvPr/>
        </p:nvCxnSpPr>
        <p:spPr bwMode="auto">
          <a:xfrm rot="16200000" flipH="1">
            <a:off x="5180753" y="2805007"/>
            <a:ext cx="276014" cy="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angle 10"/>
          <p:cNvSpPr/>
          <p:nvPr/>
        </p:nvSpPr>
        <p:spPr>
          <a:xfrm>
            <a:off x="4479924" y="3627121"/>
            <a:ext cx="660824" cy="365760"/>
          </a:xfrm>
          <a:prstGeom prst="rect">
            <a:avLst/>
          </a:prstGeom>
          <a:solidFill>
            <a:srgbClr val="CCFFCC">
              <a:alpha val="50196"/>
            </a:srgbClr>
          </a:solidFill>
          <a:ln w="28575" cmpd="sng">
            <a:solidFill>
              <a:srgbClr val="008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45548" y="3627121"/>
            <a:ext cx="660824" cy="365760"/>
          </a:xfrm>
          <a:prstGeom prst="rect">
            <a:avLst/>
          </a:prstGeom>
          <a:solidFill>
            <a:srgbClr val="FFFF99">
              <a:alpha val="49804"/>
            </a:srgbClr>
          </a:solidFill>
          <a:ln w="28575" cmpd="sng">
            <a:solidFill>
              <a:srgbClr val="996633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996633"/>
                </a:solidFill>
              </a:rPr>
              <a:t>no</a:t>
            </a:r>
          </a:p>
        </p:txBody>
      </p:sp>
      <p:cxnSp>
        <p:nvCxnSpPr>
          <p:cNvPr id="13" name="Elbow Connector 12"/>
          <p:cNvCxnSpPr>
            <a:stCxn id="5" idx="2"/>
            <a:endCxn id="11" idx="0"/>
          </p:cNvCxnSpPr>
          <p:nvPr/>
        </p:nvCxnSpPr>
        <p:spPr bwMode="auto">
          <a:xfrm rot="5400000">
            <a:off x="4905376" y="3213736"/>
            <a:ext cx="318346" cy="50842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Elbow Connector 13"/>
          <p:cNvCxnSpPr>
            <a:stCxn id="5" idx="2"/>
            <a:endCxn id="12" idx="0"/>
          </p:cNvCxnSpPr>
          <p:nvPr/>
        </p:nvCxnSpPr>
        <p:spPr bwMode="auto">
          <a:xfrm rot="16200000" flipH="1">
            <a:off x="5388187" y="3239348"/>
            <a:ext cx="318346" cy="45719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6380692" y="3627121"/>
            <a:ext cx="660824" cy="365760"/>
          </a:xfrm>
          <a:prstGeom prst="rect">
            <a:avLst/>
          </a:prstGeom>
          <a:solidFill>
            <a:srgbClr val="CCFFCC">
              <a:alpha val="50196"/>
            </a:srgbClr>
          </a:solidFill>
          <a:ln w="28575" cmpd="sng">
            <a:solidFill>
              <a:srgbClr val="008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346316" y="3627121"/>
            <a:ext cx="660824" cy="365760"/>
          </a:xfrm>
          <a:prstGeom prst="rect">
            <a:avLst/>
          </a:prstGeom>
          <a:solidFill>
            <a:srgbClr val="FFFF99">
              <a:alpha val="49804"/>
            </a:srgbClr>
          </a:solidFill>
          <a:ln w="28575" cmpd="sng">
            <a:solidFill>
              <a:srgbClr val="996633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996633"/>
                </a:solidFill>
              </a:rPr>
              <a:t>no</a:t>
            </a:r>
          </a:p>
        </p:txBody>
      </p:sp>
      <p:cxnSp>
        <p:nvCxnSpPr>
          <p:cNvPr id="17" name="Elbow Connector 16"/>
          <p:cNvCxnSpPr>
            <a:stCxn id="18" idx="2"/>
            <a:endCxn id="15" idx="0"/>
          </p:cNvCxnSpPr>
          <p:nvPr/>
        </p:nvCxnSpPr>
        <p:spPr bwMode="auto">
          <a:xfrm rot="5400000">
            <a:off x="6779685" y="3238501"/>
            <a:ext cx="320040" cy="45720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6573945" y="2941321"/>
                <a:ext cx="1188719" cy="365760"/>
              </a:xfrm>
              <a:prstGeom prst="rect">
                <a:avLst/>
              </a:prstGeom>
              <a:solidFill>
                <a:srgbClr val="B2B2B2">
                  <a:alpha val="50196"/>
                </a:srgbClr>
              </a:solidFill>
              <a:ln w="28575" cmpd="sng">
                <a:solidFill>
                  <a:schemeClr val="tx1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>
                            <a:solidFill>
                              <a:srgbClr val="000000"/>
                            </a:solidFill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US" sz="1600">
                            <a:solidFill>
                              <a:srgbClr val="000000"/>
                            </a:solidFill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sz="1600">
                    <a:solidFill>
                      <a:srgbClr val="000000"/>
                    </a:solidFill>
                  </a:rPr>
                  <a:t> firms?</a:t>
                </a: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3945" y="2941321"/>
                <a:ext cx="1188719" cy="365760"/>
              </a:xfrm>
              <a:prstGeom prst="rect">
                <a:avLst/>
              </a:prstGeom>
              <a:blipFill rotWithShape="1">
                <a:blip r:embed="rId6"/>
                <a:stretch>
                  <a:fillRect t="-1538" b="-6154"/>
                </a:stretch>
              </a:blipFill>
              <a:ln w="28575" cmpd="sng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Elbow Connector 18"/>
          <p:cNvCxnSpPr>
            <a:stCxn id="18" idx="2"/>
            <a:endCxn id="16" idx="0"/>
          </p:cNvCxnSpPr>
          <p:nvPr/>
        </p:nvCxnSpPr>
        <p:spPr bwMode="auto">
          <a:xfrm rot="16200000" flipH="1">
            <a:off x="7262496" y="3212889"/>
            <a:ext cx="320040" cy="50842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Elbow Connector 19"/>
          <p:cNvCxnSpPr>
            <a:stCxn id="4" idx="2"/>
            <a:endCxn id="18" idx="0"/>
          </p:cNvCxnSpPr>
          <p:nvPr/>
        </p:nvCxnSpPr>
        <p:spPr bwMode="auto">
          <a:xfrm rot="16200000" flipH="1">
            <a:off x="7031144" y="2804160"/>
            <a:ext cx="274320" cy="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tangle 20"/>
          <p:cNvSpPr/>
          <p:nvPr/>
        </p:nvSpPr>
        <p:spPr>
          <a:xfrm>
            <a:off x="1488652" y="4478867"/>
            <a:ext cx="660824" cy="365760"/>
          </a:xfrm>
          <a:prstGeom prst="rect">
            <a:avLst/>
          </a:prstGeom>
          <a:solidFill>
            <a:srgbClr val="CCFFCC">
              <a:alpha val="50196"/>
            </a:srgbClr>
          </a:solidFill>
          <a:ln w="28575" cmpd="sng">
            <a:solidFill>
              <a:srgbClr val="008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488652" y="5576148"/>
            <a:ext cx="660824" cy="365760"/>
          </a:xfrm>
          <a:prstGeom prst="rect">
            <a:avLst/>
          </a:prstGeom>
          <a:solidFill>
            <a:srgbClr val="FFFF99">
              <a:alpha val="49804"/>
            </a:srgbClr>
          </a:solidFill>
          <a:ln w="28575" cmpd="sng">
            <a:solidFill>
              <a:srgbClr val="996633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996633"/>
                </a:solidFill>
              </a:rPr>
              <a:t>no</a:t>
            </a:r>
          </a:p>
        </p:txBody>
      </p:sp>
      <p:cxnSp>
        <p:nvCxnSpPr>
          <p:cNvPr id="23" name="Elbow Connector 22"/>
          <p:cNvCxnSpPr>
            <a:stCxn id="7" idx="3"/>
            <a:endCxn id="21" idx="1"/>
          </p:cNvCxnSpPr>
          <p:nvPr/>
        </p:nvCxnSpPr>
        <p:spPr bwMode="auto">
          <a:xfrm flipV="1">
            <a:off x="1145751" y="4661747"/>
            <a:ext cx="342901" cy="52017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Elbow Connector 23"/>
          <p:cNvCxnSpPr>
            <a:stCxn id="7" idx="3"/>
            <a:endCxn id="22" idx="1"/>
          </p:cNvCxnSpPr>
          <p:nvPr/>
        </p:nvCxnSpPr>
        <p:spPr bwMode="auto">
          <a:xfrm>
            <a:off x="1145751" y="5181919"/>
            <a:ext cx="342901" cy="5771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Elbow Connector 24"/>
          <p:cNvCxnSpPr>
            <a:stCxn id="21" idx="3"/>
            <a:endCxn id="6" idx="1"/>
          </p:cNvCxnSpPr>
          <p:nvPr/>
        </p:nvCxnSpPr>
        <p:spPr bwMode="auto">
          <a:xfrm>
            <a:off x="2149476" y="4661747"/>
            <a:ext cx="226481" cy="389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Rectangle 25"/>
          <p:cNvSpPr/>
          <p:nvPr/>
        </p:nvSpPr>
        <p:spPr>
          <a:xfrm>
            <a:off x="3479588" y="4220846"/>
            <a:ext cx="660824" cy="365760"/>
          </a:xfrm>
          <a:prstGeom prst="rect">
            <a:avLst/>
          </a:prstGeom>
          <a:solidFill>
            <a:srgbClr val="CCFFCC">
              <a:alpha val="50196"/>
            </a:srgbClr>
          </a:solidFill>
          <a:ln w="28575" cmpd="sng">
            <a:solidFill>
              <a:srgbClr val="008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479588" y="4770121"/>
            <a:ext cx="660824" cy="365760"/>
          </a:xfrm>
          <a:prstGeom prst="rect">
            <a:avLst/>
          </a:prstGeom>
          <a:solidFill>
            <a:srgbClr val="FFFF99">
              <a:alpha val="49804"/>
            </a:srgbClr>
          </a:solidFill>
          <a:ln w="28575" cmpd="sng">
            <a:solidFill>
              <a:srgbClr val="996633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996633"/>
                </a:solidFill>
              </a:rPr>
              <a:t>no</a:t>
            </a:r>
          </a:p>
        </p:txBody>
      </p:sp>
      <p:cxnSp>
        <p:nvCxnSpPr>
          <p:cNvPr id="28" name="Elbow Connector 27"/>
          <p:cNvCxnSpPr>
            <a:stCxn id="6" idx="3"/>
            <a:endCxn id="26" idx="1"/>
          </p:cNvCxnSpPr>
          <p:nvPr/>
        </p:nvCxnSpPr>
        <p:spPr bwMode="auto">
          <a:xfrm flipV="1">
            <a:off x="3176056" y="4403726"/>
            <a:ext cx="303532" cy="26191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Elbow Connector 28"/>
          <p:cNvCxnSpPr>
            <a:stCxn id="6" idx="3"/>
            <a:endCxn id="27" idx="1"/>
          </p:cNvCxnSpPr>
          <p:nvPr/>
        </p:nvCxnSpPr>
        <p:spPr bwMode="auto">
          <a:xfrm>
            <a:off x="3176056" y="4665637"/>
            <a:ext cx="303532" cy="28736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2357332" y="5455921"/>
                <a:ext cx="800099" cy="613992"/>
              </a:xfrm>
              <a:prstGeom prst="rect">
                <a:avLst/>
              </a:prstGeom>
              <a:solidFill>
                <a:srgbClr val="B2B2B2">
                  <a:alpha val="50196"/>
                </a:srgbClr>
              </a:solidFill>
              <a:ln w="28575" cmpd="sng">
                <a:solidFill>
                  <a:schemeClr val="tx1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>
                            <a:solidFill>
                              <a:srgbClr val="000000"/>
                            </a:solidFill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US" sz="1600">
                            <a:solidFill>
                              <a:srgbClr val="000000"/>
                            </a:solidFill>
                            <a:latin typeface="Cambria Math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sz="1600">
                    <a:solidFill>
                      <a:srgbClr val="000000"/>
                    </a:solidFill>
                  </a:rPr>
                  <a:t> 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>
                    <a:solidFill>
                      <a:srgbClr val="000000"/>
                    </a:solidFill>
                  </a:rPr>
                  <a:t>firms?</a:t>
                </a: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7332" y="5455921"/>
                <a:ext cx="800099" cy="613992"/>
              </a:xfrm>
              <a:prstGeom prst="rect">
                <a:avLst/>
              </a:prstGeom>
              <a:blipFill rotWithShape="1">
                <a:blip r:embed="rId7"/>
                <a:stretch>
                  <a:fillRect b="-3774"/>
                </a:stretch>
              </a:blipFill>
              <a:ln w="28575" cmpd="sng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/>
          <p:cNvSpPr/>
          <p:nvPr/>
        </p:nvSpPr>
        <p:spPr>
          <a:xfrm>
            <a:off x="3460963" y="5318126"/>
            <a:ext cx="660824" cy="365760"/>
          </a:xfrm>
          <a:prstGeom prst="rect">
            <a:avLst/>
          </a:prstGeom>
          <a:solidFill>
            <a:srgbClr val="CCFFCC">
              <a:alpha val="50196"/>
            </a:srgbClr>
          </a:solidFill>
          <a:ln w="28575" cmpd="sng">
            <a:solidFill>
              <a:srgbClr val="008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460963" y="5867401"/>
            <a:ext cx="660824" cy="365760"/>
          </a:xfrm>
          <a:prstGeom prst="rect">
            <a:avLst/>
          </a:prstGeom>
          <a:solidFill>
            <a:srgbClr val="FFFF99">
              <a:alpha val="49804"/>
            </a:srgbClr>
          </a:solidFill>
          <a:ln w="28575" cmpd="sng">
            <a:solidFill>
              <a:srgbClr val="996633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996633"/>
                </a:solidFill>
              </a:rPr>
              <a:t>no</a:t>
            </a:r>
          </a:p>
        </p:txBody>
      </p:sp>
      <p:cxnSp>
        <p:nvCxnSpPr>
          <p:cNvPr id="33" name="Elbow Connector 32"/>
          <p:cNvCxnSpPr>
            <a:stCxn id="30" idx="3"/>
            <a:endCxn id="31" idx="1"/>
          </p:cNvCxnSpPr>
          <p:nvPr/>
        </p:nvCxnSpPr>
        <p:spPr bwMode="auto">
          <a:xfrm flipV="1">
            <a:off x="3157431" y="5501006"/>
            <a:ext cx="303532" cy="26191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Elbow Connector 33"/>
          <p:cNvCxnSpPr>
            <a:stCxn id="30" idx="3"/>
            <a:endCxn id="32" idx="1"/>
          </p:cNvCxnSpPr>
          <p:nvPr/>
        </p:nvCxnSpPr>
        <p:spPr bwMode="auto">
          <a:xfrm>
            <a:off x="3157431" y="5762917"/>
            <a:ext cx="303532" cy="28736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Elbow Connector 34"/>
          <p:cNvCxnSpPr>
            <a:stCxn id="22" idx="3"/>
            <a:endCxn id="30" idx="1"/>
          </p:cNvCxnSpPr>
          <p:nvPr/>
        </p:nvCxnSpPr>
        <p:spPr bwMode="auto">
          <a:xfrm>
            <a:off x="2149476" y="5759028"/>
            <a:ext cx="207856" cy="388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067913"/>
              </p:ext>
            </p:extLst>
          </p:nvPr>
        </p:nvGraphicFramePr>
        <p:xfrm>
          <a:off x="4303184" y="4191424"/>
          <a:ext cx="3880696" cy="2133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0174"/>
                <a:gridCol w="970174"/>
                <a:gridCol w="970174"/>
                <a:gridCol w="970174"/>
              </a:tblGrid>
              <a:tr h="533294">
                <a:tc>
                  <a:txBody>
                    <a:bodyPr/>
                    <a:lstStyle/>
                    <a:p>
                      <a:pPr algn="ctr"/>
                      <a:r>
                        <a:rPr lang="en-US" sz="1600" b="0" smtClean="0">
                          <a:solidFill>
                            <a:srgbClr val="996633"/>
                          </a:solidFill>
                        </a:rPr>
                        <a:t>1</a:t>
                      </a:r>
                      <a:endParaRPr lang="en-US" sz="1600" b="0">
                        <a:solidFill>
                          <a:srgbClr val="996633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rgbClr val="996633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mtClean="0">
                          <a:solidFill>
                            <a:srgbClr val="996633"/>
                          </a:solidFill>
                        </a:rPr>
                        <a:t>2</a:t>
                      </a:r>
                      <a:endParaRPr lang="en-US" sz="1600" b="0">
                        <a:solidFill>
                          <a:srgbClr val="996633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rgbClr val="996633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mtClean="0">
                          <a:solidFill>
                            <a:srgbClr val="996633"/>
                          </a:solidFill>
                        </a:rPr>
                        <a:t>3</a:t>
                      </a:r>
                      <a:endParaRPr lang="en-US" sz="1600" b="0">
                        <a:solidFill>
                          <a:srgbClr val="996633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rgbClr val="996633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mtClean="0">
                          <a:solidFill>
                            <a:srgbClr val="996633"/>
                          </a:solidFill>
                        </a:rPr>
                        <a:t>4</a:t>
                      </a:r>
                      <a:endParaRPr lang="en-US" sz="1600" b="0">
                        <a:solidFill>
                          <a:srgbClr val="996633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rgbClr val="996633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533294">
                <a:tc>
                  <a:txBody>
                    <a:bodyPr/>
                    <a:lstStyle/>
                    <a:p>
                      <a:pPr algn="ctr"/>
                      <a:r>
                        <a:rPr lang="en-US" sz="1600" b="0" smtClean="0">
                          <a:solidFill>
                            <a:srgbClr val="996633"/>
                          </a:solidFill>
                        </a:rPr>
                        <a:t>5</a:t>
                      </a:r>
                      <a:endParaRPr lang="en-US" sz="1600" b="0">
                        <a:solidFill>
                          <a:srgbClr val="996633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rgbClr val="996633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mtClean="0">
                          <a:solidFill>
                            <a:srgbClr val="0000FF"/>
                          </a:solidFill>
                        </a:rPr>
                        <a:t>6</a:t>
                      </a:r>
                      <a:endParaRPr lang="en-US" sz="1600" b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00F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wdUpDiag">
                      <a:fgClr>
                        <a:srgbClr val="00C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mtClean="0">
                          <a:solidFill>
                            <a:srgbClr val="996633"/>
                          </a:solidFill>
                        </a:rPr>
                        <a:t>7</a:t>
                      </a:r>
                      <a:endParaRPr lang="en-US" sz="1600" b="0">
                        <a:solidFill>
                          <a:srgbClr val="996633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00F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rgbClr val="996633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mtClean="0">
                          <a:solidFill>
                            <a:srgbClr val="0000FF"/>
                          </a:solidFill>
                        </a:rPr>
                        <a:t>8</a:t>
                      </a:r>
                      <a:endParaRPr lang="en-US" sz="1600" b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00F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wdUpDiag">
                      <a:fgClr>
                        <a:srgbClr val="00CC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533294">
                <a:tc>
                  <a:txBody>
                    <a:bodyPr/>
                    <a:lstStyle/>
                    <a:p>
                      <a:pPr algn="ctr"/>
                      <a:r>
                        <a:rPr lang="en-US" sz="1600" b="0" smtClean="0">
                          <a:solidFill>
                            <a:srgbClr val="996633"/>
                          </a:solidFill>
                        </a:rPr>
                        <a:t>9</a:t>
                      </a:r>
                      <a:endParaRPr lang="en-US" sz="1600" b="0">
                        <a:solidFill>
                          <a:srgbClr val="996633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rgbClr val="996633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mtClean="0">
                          <a:solidFill>
                            <a:srgbClr val="996633"/>
                          </a:solidFill>
                        </a:rPr>
                        <a:t>10</a:t>
                      </a:r>
                      <a:endParaRPr lang="en-US" sz="1600" b="0">
                        <a:solidFill>
                          <a:srgbClr val="996633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rgbClr val="996633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1600" b="0" kern="120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en-US" sz="1600" b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  <a:tr h="533294">
                <a:tc>
                  <a:txBody>
                    <a:bodyPr/>
                    <a:lstStyle/>
                    <a:p>
                      <a:pPr algn="ctr"/>
                      <a:r>
                        <a:rPr lang="en-US" sz="1600" b="0" smtClean="0">
                          <a:solidFill>
                            <a:srgbClr val="996633"/>
                          </a:solidFill>
                        </a:rPr>
                        <a:t>13</a:t>
                      </a:r>
                      <a:endParaRPr lang="en-US" sz="1600" b="0">
                        <a:solidFill>
                          <a:srgbClr val="996633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rgbClr val="996633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kern="120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600" b="0" kern="120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00F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wdUpDiag">
                      <a:fgClr>
                        <a:srgbClr val="00C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n-US" sz="1600" b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6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7" name="Group 36"/>
          <p:cNvGrpSpPr/>
          <p:nvPr/>
        </p:nvGrpSpPr>
        <p:grpSpPr>
          <a:xfrm>
            <a:off x="7579784" y="5958841"/>
            <a:ext cx="263948" cy="228600"/>
            <a:chOff x="5486400" y="5120640"/>
            <a:chExt cx="263948" cy="228600"/>
          </a:xfrm>
        </p:grpSpPr>
        <p:cxnSp>
          <p:nvCxnSpPr>
            <p:cNvPr id="38" name="Straight Connector 37"/>
            <p:cNvCxnSpPr/>
            <p:nvPr/>
          </p:nvCxnSpPr>
          <p:spPr bwMode="auto">
            <a:xfrm>
              <a:off x="5486400" y="5120640"/>
              <a:ext cx="263948" cy="2286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Connector 38"/>
            <p:cNvCxnSpPr/>
            <p:nvPr/>
          </p:nvCxnSpPr>
          <p:spPr bwMode="auto">
            <a:xfrm flipH="1">
              <a:off x="5486400" y="5120640"/>
              <a:ext cx="263948" cy="2286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0" name="Rectangle 39"/>
          <p:cNvSpPr/>
          <p:nvPr/>
        </p:nvSpPr>
        <p:spPr>
          <a:xfrm>
            <a:off x="345652" y="1615441"/>
            <a:ext cx="1931671" cy="342901"/>
          </a:xfrm>
          <a:prstGeom prst="rect">
            <a:avLst/>
          </a:prstGeom>
          <a:pattFill prst="wdUpDiag">
            <a:fgClr>
              <a:srgbClr val="00CCFF"/>
            </a:fgClr>
            <a:bgClr>
              <a:schemeClr val="bg1"/>
            </a:bgClr>
          </a:pattFill>
          <a:ln w="28575" cmpd="sng">
            <a:solidFill>
              <a:srgbClr val="0000FF"/>
            </a:solidFill>
            <a:prstDash val="sysDash"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FF"/>
                </a:solidFill>
              </a:rPr>
              <a:t>National firms only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45652" y="2118361"/>
            <a:ext cx="1931671" cy="342901"/>
          </a:xfrm>
          <a:prstGeom prst="rect">
            <a:avLst/>
          </a:prstGeom>
          <a:pattFill prst="pct20">
            <a:fgClr>
              <a:srgbClr val="996633"/>
            </a:fgClr>
            <a:bgClr>
              <a:schemeClr val="bg1"/>
            </a:bgClr>
          </a:pattFill>
          <a:ln w="28575" cmpd="sng">
            <a:noFill/>
            <a:prstDash val="sysDash"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996633"/>
                </a:solidFill>
              </a:rPr>
              <a:t>Mixed regimes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45652" y="2621281"/>
            <a:ext cx="1931671" cy="342901"/>
          </a:xfrm>
          <a:prstGeom prst="rect">
            <a:avLst/>
          </a:prstGeom>
          <a:solidFill>
            <a:srgbClr val="FFFF99"/>
          </a:solidFill>
          <a:ln w="28575" cmpd="sng">
            <a:solidFill>
              <a:srgbClr val="FF0000"/>
            </a:solidFill>
            <a:prstDash val="solid"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</a:rPr>
              <a:t>Multinationals only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28600" y="773668"/>
            <a:ext cx="46919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14.12 possible </a:t>
            </a:r>
            <a:r>
              <a:rPr lang="nl-NL" b="1"/>
              <a:t>national / multinational regimes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32267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5875" y="2529840"/>
            <a:ext cx="4754880" cy="3246120"/>
          </a:xfrm>
          <a:prstGeom prst="rect">
            <a:avLst/>
          </a:prstGeom>
          <a:ln w="28575" cmpd="sng"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98898" y="5684520"/>
                <a:ext cx="4655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898" y="5684520"/>
                <a:ext cx="465577" cy="33855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199315" y="2237006"/>
                <a:ext cx="47994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9315" y="2237006"/>
                <a:ext cx="479940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077384" y="5757446"/>
            <a:ext cx="7104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labour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0115" y="2756357"/>
            <a:ext cx="430887" cy="64216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capital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5875" y="2529840"/>
            <a:ext cx="2031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FF0000"/>
                </a:solidFill>
                <a:latin typeface="Times New Roman" pitchFamily="18" charset="0"/>
              </a:rPr>
              <a:t>America capital abundant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FF0000"/>
                </a:solidFill>
                <a:latin typeface="Times New Roman" pitchFamily="18" charset="0"/>
              </a:rPr>
              <a:t>Britain labour abundant</a:t>
            </a:r>
            <a:endParaRPr lang="en-US" sz="140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1252155" y="3014133"/>
            <a:ext cx="3378200" cy="231986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ysDash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8"/>
          <p:cNvCxnSpPr/>
          <p:nvPr/>
        </p:nvCxnSpPr>
        <p:spPr bwMode="auto">
          <a:xfrm flipH="1">
            <a:off x="1277555" y="3014133"/>
            <a:ext cx="3310468" cy="230293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Oval 9"/>
          <p:cNvSpPr/>
          <p:nvPr/>
        </p:nvSpPr>
        <p:spPr>
          <a:xfrm>
            <a:off x="2870097" y="4109720"/>
            <a:ext cx="116113" cy="137160"/>
          </a:xfrm>
          <a:prstGeom prst="ellipse">
            <a:avLst/>
          </a:prstGeom>
          <a:solidFill>
            <a:srgbClr val="FFFF99"/>
          </a:solidFill>
          <a:ln w="28575" cmpd="sng">
            <a:solidFill>
              <a:srgbClr val="996633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9075" y="5252740"/>
            <a:ext cx="20104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FF0000"/>
                </a:solidFill>
                <a:latin typeface="Times New Roman" pitchFamily="18" charset="0"/>
              </a:rPr>
              <a:t>America labour abundant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FF0000"/>
                </a:solidFill>
                <a:latin typeface="Times New Roman" pitchFamily="18" charset="0"/>
              </a:rPr>
              <a:t>Britain capital abundant</a:t>
            </a:r>
            <a:endParaRPr lang="en-US" sz="14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86643" y="2536037"/>
            <a:ext cx="1204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FF"/>
                </a:solidFill>
                <a:latin typeface="Times New Roman" pitchFamily="18" charset="0"/>
              </a:rPr>
              <a:t>America large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FF"/>
                </a:solidFill>
                <a:latin typeface="Times New Roman" pitchFamily="18" charset="0"/>
              </a:rPr>
              <a:t>Britain small</a:t>
            </a:r>
            <a:endParaRPr lang="en-US" sz="14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5875" y="5252740"/>
            <a:ext cx="12378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FF"/>
                </a:solidFill>
                <a:latin typeface="Times New Roman" pitchFamily="18" charset="0"/>
              </a:rPr>
              <a:t>America small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FF"/>
                </a:solidFill>
                <a:latin typeface="Times New Roman" pitchFamily="18" charset="0"/>
              </a:rPr>
              <a:t>Britain large</a:t>
            </a:r>
            <a:endParaRPr lang="en-US" sz="14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773668"/>
            <a:ext cx="40467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14.13 size </a:t>
            </a:r>
            <a:r>
              <a:rPr lang="nl-NL" b="1"/>
              <a:t>and endowment distributions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32267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5095" y="1447800"/>
            <a:ext cx="5074920" cy="4937760"/>
          </a:xfrm>
          <a:prstGeom prst="rect">
            <a:avLst/>
          </a:prstGeom>
          <a:solidFill>
            <a:srgbClr val="CCFFFF">
              <a:alpha val="50196"/>
            </a:srgbClr>
          </a:solidFill>
          <a:ln w="28575" cmpd="sng"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1215868" y="1444413"/>
            <a:ext cx="1524000" cy="4944534"/>
          </a:xfrm>
          <a:custGeom>
            <a:avLst/>
            <a:gdLst>
              <a:gd name="connsiteX0" fmla="*/ 0 w 1524000"/>
              <a:gd name="connsiteY0" fmla="*/ 4944534 h 4944534"/>
              <a:gd name="connsiteX1" fmla="*/ 8467 w 1524000"/>
              <a:gd name="connsiteY1" fmla="*/ 4478867 h 4944534"/>
              <a:gd name="connsiteX2" fmla="*/ 33867 w 1524000"/>
              <a:gd name="connsiteY2" fmla="*/ 3835400 h 4944534"/>
              <a:gd name="connsiteX3" fmla="*/ 143934 w 1524000"/>
              <a:gd name="connsiteY3" fmla="*/ 3022600 h 4944534"/>
              <a:gd name="connsiteX4" fmla="*/ 330200 w 1524000"/>
              <a:gd name="connsiteY4" fmla="*/ 1964267 h 4944534"/>
              <a:gd name="connsiteX5" fmla="*/ 541867 w 1524000"/>
              <a:gd name="connsiteY5" fmla="*/ 1261534 h 4944534"/>
              <a:gd name="connsiteX6" fmla="*/ 778934 w 1524000"/>
              <a:gd name="connsiteY6" fmla="*/ 711200 h 4944534"/>
              <a:gd name="connsiteX7" fmla="*/ 1016000 w 1524000"/>
              <a:gd name="connsiteY7" fmla="*/ 338667 h 4944534"/>
              <a:gd name="connsiteX8" fmla="*/ 1261534 w 1524000"/>
              <a:gd name="connsiteY8" fmla="*/ 93134 h 4944534"/>
              <a:gd name="connsiteX9" fmla="*/ 1464734 w 1524000"/>
              <a:gd name="connsiteY9" fmla="*/ 25400 h 4944534"/>
              <a:gd name="connsiteX10" fmla="*/ 1524000 w 1524000"/>
              <a:gd name="connsiteY10" fmla="*/ 0 h 494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24000" h="4944534">
                <a:moveTo>
                  <a:pt x="0" y="4944534"/>
                </a:moveTo>
                <a:cubicBezTo>
                  <a:pt x="1411" y="4804128"/>
                  <a:pt x="2823" y="4663723"/>
                  <a:pt x="8467" y="4478867"/>
                </a:cubicBezTo>
                <a:cubicBezTo>
                  <a:pt x="14111" y="4294011"/>
                  <a:pt x="11289" y="4078111"/>
                  <a:pt x="33867" y="3835400"/>
                </a:cubicBezTo>
                <a:cubicBezTo>
                  <a:pt x="56445" y="3592689"/>
                  <a:pt x="94545" y="3334455"/>
                  <a:pt x="143934" y="3022600"/>
                </a:cubicBezTo>
                <a:cubicBezTo>
                  <a:pt x="193323" y="2710745"/>
                  <a:pt x="263878" y="2257778"/>
                  <a:pt x="330200" y="1964267"/>
                </a:cubicBezTo>
                <a:cubicBezTo>
                  <a:pt x="396522" y="1670756"/>
                  <a:pt x="467078" y="1470378"/>
                  <a:pt x="541867" y="1261534"/>
                </a:cubicBezTo>
                <a:cubicBezTo>
                  <a:pt x="616656" y="1052690"/>
                  <a:pt x="699912" y="865011"/>
                  <a:pt x="778934" y="711200"/>
                </a:cubicBezTo>
                <a:cubicBezTo>
                  <a:pt x="857956" y="557389"/>
                  <a:pt x="935567" y="441678"/>
                  <a:pt x="1016000" y="338667"/>
                </a:cubicBezTo>
                <a:cubicBezTo>
                  <a:pt x="1096433" y="235656"/>
                  <a:pt x="1186745" y="145345"/>
                  <a:pt x="1261534" y="93134"/>
                </a:cubicBezTo>
                <a:cubicBezTo>
                  <a:pt x="1336323" y="40923"/>
                  <a:pt x="1420990" y="40922"/>
                  <a:pt x="1464734" y="25400"/>
                </a:cubicBezTo>
                <a:cubicBezTo>
                  <a:pt x="1508478" y="9878"/>
                  <a:pt x="1516239" y="4939"/>
                  <a:pt x="1524000" y="0"/>
                </a:cubicBezTo>
              </a:path>
            </a:pathLst>
          </a:custGeom>
          <a:pattFill prst="pct20">
            <a:fgClr>
              <a:srgbClr val="996633"/>
            </a:fgClr>
            <a:bgClr>
              <a:schemeClr val="bg1"/>
            </a:bgClr>
          </a:pattFill>
          <a:ln w="28575" cmpd="sng">
            <a:solidFill>
              <a:srgbClr val="0000FF"/>
            </a:solidFill>
            <a:prstDash val="sysDash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" name="Freeform 3"/>
          <p:cNvSpPr/>
          <p:nvPr/>
        </p:nvSpPr>
        <p:spPr>
          <a:xfrm rot="10800000">
            <a:off x="4277415" y="1447800"/>
            <a:ext cx="1524000" cy="4944534"/>
          </a:xfrm>
          <a:custGeom>
            <a:avLst/>
            <a:gdLst>
              <a:gd name="connsiteX0" fmla="*/ 0 w 1524000"/>
              <a:gd name="connsiteY0" fmla="*/ 4944534 h 4944534"/>
              <a:gd name="connsiteX1" fmla="*/ 8467 w 1524000"/>
              <a:gd name="connsiteY1" fmla="*/ 4478867 h 4944534"/>
              <a:gd name="connsiteX2" fmla="*/ 33867 w 1524000"/>
              <a:gd name="connsiteY2" fmla="*/ 3835400 h 4944534"/>
              <a:gd name="connsiteX3" fmla="*/ 143934 w 1524000"/>
              <a:gd name="connsiteY3" fmla="*/ 3022600 h 4944534"/>
              <a:gd name="connsiteX4" fmla="*/ 330200 w 1524000"/>
              <a:gd name="connsiteY4" fmla="*/ 1964267 h 4944534"/>
              <a:gd name="connsiteX5" fmla="*/ 541867 w 1524000"/>
              <a:gd name="connsiteY5" fmla="*/ 1261534 h 4944534"/>
              <a:gd name="connsiteX6" fmla="*/ 778934 w 1524000"/>
              <a:gd name="connsiteY6" fmla="*/ 711200 h 4944534"/>
              <a:gd name="connsiteX7" fmla="*/ 1016000 w 1524000"/>
              <a:gd name="connsiteY7" fmla="*/ 338667 h 4944534"/>
              <a:gd name="connsiteX8" fmla="*/ 1261534 w 1524000"/>
              <a:gd name="connsiteY8" fmla="*/ 93134 h 4944534"/>
              <a:gd name="connsiteX9" fmla="*/ 1464734 w 1524000"/>
              <a:gd name="connsiteY9" fmla="*/ 25400 h 4944534"/>
              <a:gd name="connsiteX10" fmla="*/ 1524000 w 1524000"/>
              <a:gd name="connsiteY10" fmla="*/ 0 h 494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24000" h="4944534">
                <a:moveTo>
                  <a:pt x="0" y="4944534"/>
                </a:moveTo>
                <a:cubicBezTo>
                  <a:pt x="1411" y="4804128"/>
                  <a:pt x="2823" y="4663723"/>
                  <a:pt x="8467" y="4478867"/>
                </a:cubicBezTo>
                <a:cubicBezTo>
                  <a:pt x="14111" y="4294011"/>
                  <a:pt x="11289" y="4078111"/>
                  <a:pt x="33867" y="3835400"/>
                </a:cubicBezTo>
                <a:cubicBezTo>
                  <a:pt x="56445" y="3592689"/>
                  <a:pt x="94545" y="3334455"/>
                  <a:pt x="143934" y="3022600"/>
                </a:cubicBezTo>
                <a:cubicBezTo>
                  <a:pt x="193323" y="2710745"/>
                  <a:pt x="263878" y="2257778"/>
                  <a:pt x="330200" y="1964267"/>
                </a:cubicBezTo>
                <a:cubicBezTo>
                  <a:pt x="396522" y="1670756"/>
                  <a:pt x="467078" y="1470378"/>
                  <a:pt x="541867" y="1261534"/>
                </a:cubicBezTo>
                <a:cubicBezTo>
                  <a:pt x="616656" y="1052690"/>
                  <a:pt x="699912" y="865011"/>
                  <a:pt x="778934" y="711200"/>
                </a:cubicBezTo>
                <a:cubicBezTo>
                  <a:pt x="857956" y="557389"/>
                  <a:pt x="935567" y="441678"/>
                  <a:pt x="1016000" y="338667"/>
                </a:cubicBezTo>
                <a:cubicBezTo>
                  <a:pt x="1096433" y="235656"/>
                  <a:pt x="1186745" y="145345"/>
                  <a:pt x="1261534" y="93134"/>
                </a:cubicBezTo>
                <a:cubicBezTo>
                  <a:pt x="1336323" y="40923"/>
                  <a:pt x="1420990" y="40922"/>
                  <a:pt x="1464734" y="25400"/>
                </a:cubicBezTo>
                <a:cubicBezTo>
                  <a:pt x="1508478" y="9878"/>
                  <a:pt x="1516239" y="4939"/>
                  <a:pt x="1524000" y="0"/>
                </a:cubicBezTo>
              </a:path>
            </a:pathLst>
          </a:custGeom>
          <a:pattFill prst="pct20">
            <a:fgClr>
              <a:srgbClr val="996633"/>
            </a:fgClr>
            <a:bgClr>
              <a:schemeClr val="bg1"/>
            </a:bgClr>
          </a:pattFill>
          <a:ln w="28575" cmpd="sng">
            <a:solidFill>
              <a:srgbClr val="0000FF"/>
            </a:solidFill>
            <a:prstDash val="sysDash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ight Triangle 4"/>
          <p:cNvSpPr/>
          <p:nvPr/>
        </p:nvSpPr>
        <p:spPr>
          <a:xfrm flipV="1">
            <a:off x="4323134" y="1447799"/>
            <a:ext cx="1478281" cy="4937759"/>
          </a:xfrm>
          <a:prstGeom prst="rtTriangle">
            <a:avLst/>
          </a:prstGeom>
          <a:pattFill prst="pct20">
            <a:fgClr>
              <a:srgbClr val="996633"/>
            </a:fgClr>
            <a:bgClr>
              <a:schemeClr val="bg1"/>
            </a:bgClr>
          </a:pattFill>
          <a:ln w="28575" cmpd="sng"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10800000" flipV="1">
            <a:off x="1215868" y="1437533"/>
            <a:ext cx="1524001" cy="4941147"/>
          </a:xfrm>
          <a:prstGeom prst="rtTriangle">
            <a:avLst/>
          </a:prstGeom>
          <a:pattFill prst="pct20">
            <a:fgClr>
              <a:srgbClr val="996633"/>
            </a:fgClr>
            <a:bgClr>
              <a:schemeClr val="bg1"/>
            </a:bgClr>
          </a:pattFill>
          <a:ln w="28575" cmpd="sng"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39869" y="1447800"/>
            <a:ext cx="1583265" cy="4930880"/>
          </a:xfrm>
          <a:prstGeom prst="rect">
            <a:avLst/>
          </a:prstGeom>
          <a:pattFill prst="pct20">
            <a:fgClr>
              <a:srgbClr val="996633"/>
            </a:fgClr>
            <a:bgClr>
              <a:schemeClr val="bg1"/>
            </a:bgClr>
          </a:pattFill>
          <a:ln w="28575" cmpd="sng"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 rot="1238482">
            <a:off x="2938551" y="2116512"/>
            <a:ext cx="1171621" cy="3583190"/>
          </a:xfrm>
          <a:prstGeom prst="ellipse">
            <a:avLst/>
          </a:prstGeom>
          <a:solidFill>
            <a:srgbClr val="FFFF99"/>
          </a:solidFill>
          <a:ln w="28575" cmpd="sng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55095" y="1454574"/>
            <a:ext cx="5074920" cy="493776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72398" y="6348200"/>
                <a:ext cx="4655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398" y="6348200"/>
                <a:ext cx="465577" cy="33855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984295" y="1171622"/>
                <a:ext cx="47994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4295" y="1171622"/>
                <a:ext cx="479940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4816644" y="6367046"/>
            <a:ext cx="7104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labour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9928" y="1674317"/>
            <a:ext cx="430887" cy="64216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capital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24175" y="5542280"/>
            <a:ext cx="10124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FF"/>
                </a:solidFill>
                <a:latin typeface="Times New Roman" pitchFamily="18" charset="0"/>
              </a:rPr>
              <a:t>national firms only</a:t>
            </a:r>
            <a:endParaRPr lang="en-US" sz="16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55095" y="1447800"/>
            <a:ext cx="10124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FF"/>
                </a:solidFill>
                <a:latin typeface="Times New Roman" pitchFamily="18" charset="0"/>
              </a:rPr>
              <a:t>national firms only</a:t>
            </a:r>
            <a:endParaRPr lang="en-US" sz="16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rot="17598159">
            <a:off x="2824830" y="3615718"/>
            <a:ext cx="13990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  <a:latin typeface="Times New Roman" pitchFamily="18" charset="0"/>
              </a:rPr>
              <a:t>multinational firms only</a:t>
            </a:r>
            <a:endParaRPr 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38371" y="2773680"/>
            <a:ext cx="1012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996633"/>
                </a:solidFill>
                <a:latin typeface="Times New Roman" pitchFamily="18" charset="0"/>
              </a:rPr>
              <a:t>mixed regimes</a:t>
            </a:r>
            <a:endParaRPr lang="en-US" sz="1600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59436" y="4328160"/>
            <a:ext cx="1012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996633"/>
                </a:solidFill>
                <a:latin typeface="Times New Roman" pitchFamily="18" charset="0"/>
              </a:rPr>
              <a:t>mixed regimes</a:t>
            </a:r>
            <a:endParaRPr lang="en-US" sz="1600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84554" y="5373003"/>
            <a:ext cx="1012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996633"/>
                </a:solidFill>
                <a:latin typeface="Times New Roman" pitchFamily="18" charset="0"/>
              </a:rPr>
              <a:t>mixed regimes</a:t>
            </a:r>
            <a:endParaRPr lang="en-US" sz="1600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29815" y="1740747"/>
            <a:ext cx="1012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996633"/>
                </a:solidFill>
                <a:latin typeface="Times New Roman" pitchFamily="18" charset="0"/>
              </a:rPr>
              <a:t>mixed regimes</a:t>
            </a:r>
            <a:endParaRPr lang="en-US" sz="1600">
              <a:solidFill>
                <a:srgbClr val="996633"/>
              </a:solidFill>
              <a:latin typeface="Times New Roman" pitchFamily="18" charset="0"/>
            </a:endParaRPr>
          </a:p>
        </p:txBody>
      </p:sp>
      <p:cxnSp>
        <p:nvCxnSpPr>
          <p:cNvPr id="21" name="Straight Arrow Connector 20"/>
          <p:cNvCxnSpPr>
            <a:stCxn id="3" idx="7"/>
          </p:cNvCxnSpPr>
          <p:nvPr/>
        </p:nvCxnSpPr>
        <p:spPr bwMode="auto">
          <a:xfrm>
            <a:off x="2231868" y="1783080"/>
            <a:ext cx="186267" cy="1219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>
            <a:stCxn id="3" idx="5"/>
          </p:cNvCxnSpPr>
          <p:nvPr/>
        </p:nvCxnSpPr>
        <p:spPr bwMode="auto">
          <a:xfrm>
            <a:off x="1757735" y="2705947"/>
            <a:ext cx="209793" cy="6773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22"/>
          <p:cNvCxnSpPr>
            <a:stCxn id="3" idx="4"/>
          </p:cNvCxnSpPr>
          <p:nvPr/>
        </p:nvCxnSpPr>
        <p:spPr bwMode="auto">
          <a:xfrm>
            <a:off x="1546068" y="3408680"/>
            <a:ext cx="231987" cy="7169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Arrow Connector 23"/>
          <p:cNvCxnSpPr>
            <a:stCxn id="3" idx="1"/>
          </p:cNvCxnSpPr>
          <p:nvPr/>
        </p:nvCxnSpPr>
        <p:spPr bwMode="auto">
          <a:xfrm>
            <a:off x="1224335" y="5923280"/>
            <a:ext cx="21799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Arrow Connector 24"/>
          <p:cNvCxnSpPr>
            <a:stCxn id="3" idx="3"/>
          </p:cNvCxnSpPr>
          <p:nvPr/>
        </p:nvCxnSpPr>
        <p:spPr bwMode="auto">
          <a:xfrm>
            <a:off x="1359802" y="4467013"/>
            <a:ext cx="165057" cy="4402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>
            <a:stCxn id="3" idx="2"/>
          </p:cNvCxnSpPr>
          <p:nvPr/>
        </p:nvCxnSpPr>
        <p:spPr bwMode="auto">
          <a:xfrm>
            <a:off x="1249735" y="5279813"/>
            <a:ext cx="21157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26"/>
          <p:cNvCxnSpPr>
            <a:stCxn id="4" idx="1"/>
          </p:cNvCxnSpPr>
          <p:nvPr/>
        </p:nvCxnSpPr>
        <p:spPr bwMode="auto">
          <a:xfrm flipH="1">
            <a:off x="5618535" y="1913467"/>
            <a:ext cx="174413" cy="2201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>
            <a:stCxn id="4" idx="3"/>
          </p:cNvCxnSpPr>
          <p:nvPr/>
        </p:nvCxnSpPr>
        <p:spPr bwMode="auto">
          <a:xfrm flipH="1">
            <a:off x="5442248" y="3369734"/>
            <a:ext cx="215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Arrow Connector 28"/>
          <p:cNvCxnSpPr>
            <a:stCxn id="4" idx="4"/>
          </p:cNvCxnSpPr>
          <p:nvPr/>
        </p:nvCxnSpPr>
        <p:spPr bwMode="auto">
          <a:xfrm flipH="1" flipV="1">
            <a:off x="5259548" y="4328160"/>
            <a:ext cx="211667" cy="9990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Arrow Connector 29"/>
          <p:cNvCxnSpPr>
            <a:stCxn id="4" idx="5"/>
          </p:cNvCxnSpPr>
          <p:nvPr/>
        </p:nvCxnSpPr>
        <p:spPr bwMode="auto">
          <a:xfrm flipH="1" flipV="1">
            <a:off x="5062274" y="5013960"/>
            <a:ext cx="197274" cy="1168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Arrow Connector 30"/>
          <p:cNvCxnSpPr>
            <a:stCxn id="4" idx="6"/>
          </p:cNvCxnSpPr>
          <p:nvPr/>
        </p:nvCxnSpPr>
        <p:spPr bwMode="auto">
          <a:xfrm flipH="1" flipV="1">
            <a:off x="4816644" y="5542280"/>
            <a:ext cx="205837" cy="1388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Arrow Connector 31"/>
          <p:cNvCxnSpPr>
            <a:stCxn id="4" idx="7"/>
          </p:cNvCxnSpPr>
          <p:nvPr/>
        </p:nvCxnSpPr>
        <p:spPr bwMode="auto">
          <a:xfrm flipH="1" flipV="1">
            <a:off x="4566975" y="5923280"/>
            <a:ext cx="218440" cy="13038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Arrow Connector 32"/>
          <p:cNvCxnSpPr>
            <a:stCxn id="4" idx="2"/>
          </p:cNvCxnSpPr>
          <p:nvPr/>
        </p:nvCxnSpPr>
        <p:spPr bwMode="auto">
          <a:xfrm flipH="1">
            <a:off x="5549864" y="2556934"/>
            <a:ext cx="21768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Arrow Connector 33"/>
          <p:cNvCxnSpPr>
            <a:stCxn id="8" idx="0"/>
          </p:cNvCxnSpPr>
          <p:nvPr/>
        </p:nvCxnSpPr>
        <p:spPr bwMode="auto">
          <a:xfrm flipH="1">
            <a:off x="4069622" y="2231523"/>
            <a:ext cx="86308" cy="18069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Arrow Connector 34"/>
          <p:cNvCxnSpPr>
            <a:stCxn id="8" idx="1"/>
          </p:cNvCxnSpPr>
          <p:nvPr/>
        </p:nvCxnSpPr>
        <p:spPr bwMode="auto">
          <a:xfrm>
            <a:off x="3583309" y="2576560"/>
            <a:ext cx="160706" cy="12938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Arrow Connector 35"/>
          <p:cNvCxnSpPr>
            <a:stCxn id="8" idx="7"/>
          </p:cNvCxnSpPr>
          <p:nvPr/>
        </p:nvCxnSpPr>
        <p:spPr bwMode="auto">
          <a:xfrm flipH="1">
            <a:off x="4159436" y="2868606"/>
            <a:ext cx="199151" cy="1455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Arrow Connector 36"/>
          <p:cNvCxnSpPr>
            <a:stCxn id="8" idx="3"/>
          </p:cNvCxnSpPr>
          <p:nvPr/>
        </p:nvCxnSpPr>
        <p:spPr bwMode="auto">
          <a:xfrm flipV="1">
            <a:off x="2690136" y="4912935"/>
            <a:ext cx="160668" cy="3467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Arrow Connector 37"/>
          <p:cNvCxnSpPr>
            <a:stCxn id="8" idx="5"/>
          </p:cNvCxnSpPr>
          <p:nvPr/>
        </p:nvCxnSpPr>
        <p:spPr bwMode="auto">
          <a:xfrm flipH="1" flipV="1">
            <a:off x="3286815" y="5151755"/>
            <a:ext cx="178599" cy="8789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Arrow Connector 38"/>
          <p:cNvCxnSpPr>
            <a:stCxn id="8" idx="4"/>
          </p:cNvCxnSpPr>
          <p:nvPr/>
        </p:nvCxnSpPr>
        <p:spPr bwMode="auto">
          <a:xfrm flipV="1">
            <a:off x="2892794" y="5393728"/>
            <a:ext cx="86304" cy="19096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Arrow Connector 39"/>
          <p:cNvCxnSpPr>
            <a:stCxn id="8" idx="2"/>
          </p:cNvCxnSpPr>
          <p:nvPr/>
        </p:nvCxnSpPr>
        <p:spPr bwMode="auto">
          <a:xfrm>
            <a:off x="2976157" y="3701599"/>
            <a:ext cx="161645" cy="457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Straight Arrow Connector 40"/>
          <p:cNvCxnSpPr>
            <a:stCxn id="8" idx="6"/>
          </p:cNvCxnSpPr>
          <p:nvPr/>
        </p:nvCxnSpPr>
        <p:spPr bwMode="auto">
          <a:xfrm flipH="1" flipV="1">
            <a:off x="3874402" y="4052147"/>
            <a:ext cx="198164" cy="6246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Rectangle 42"/>
          <p:cNvSpPr/>
          <p:nvPr/>
        </p:nvSpPr>
        <p:spPr>
          <a:xfrm>
            <a:off x="228600" y="762000"/>
            <a:ext cx="59204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14.14 characterization </a:t>
            </a:r>
            <a:r>
              <a:rPr lang="nl-NL" b="1"/>
              <a:t>of main horizontal FDI regimes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32267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4389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14.15 firm </a:t>
            </a:r>
            <a:r>
              <a:rPr lang="nl-NL" b="1"/>
              <a:t>heterogeneity and horizontal FDI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3185659"/>
              </p:ext>
            </p:extLst>
          </p:nvPr>
        </p:nvGraphicFramePr>
        <p:xfrm>
          <a:off x="0" y="762000"/>
          <a:ext cx="9143999" cy="6095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577226" y="4813838"/>
                <a:ext cx="1883016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𝑝𝑟𝑜𝑑𝑢𝑐𝑡𝑖𝑣𝑖𝑡𝑦</m:t>
                      </m:r>
                      <m:r>
                        <a:rPr lang="en-US" sz="1600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𝜀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160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7226" y="4813838"/>
                <a:ext cx="1883016" cy="4154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 rot="19996088">
                <a:off x="6408364" y="2798563"/>
                <a:ext cx="1705660" cy="4389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𝑝𝑙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996088">
                <a:off x="6408364" y="2798563"/>
                <a:ext cx="1705660" cy="43890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921731" y="4800600"/>
                <a:ext cx="869469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∗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1731" y="4800600"/>
                <a:ext cx="869469" cy="4154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352800" y="5181600"/>
                <a:ext cx="819648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0066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6600"/>
                                  </a:solidFill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rgbClr val="006600"/>
                                  </a:solidFill>
                                  <a:latin typeface="Cambria Math"/>
                                </a:rPr>
                                <m:t>∗</m:t>
                              </m:r>
                              <m:r>
                                <a:rPr lang="en-US" sz="1600" b="0" i="1" smtClean="0">
                                  <a:solidFill>
                                    <a:srgbClr val="0066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</m:e>
                        <m:sup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1600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5181600"/>
                <a:ext cx="819648" cy="41549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939558" y="4766102"/>
                <a:ext cx="727442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∗</m:t>
                              </m:r>
                            </m:sub>
                          </m:sSub>
                        </m:e>
                        <m:sup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9558" y="4766102"/>
                <a:ext cx="727442" cy="41549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 rot="19996088">
                <a:off x="6835347" y="1779593"/>
                <a:ext cx="1287724" cy="4389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𝑝𝑙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996088">
                <a:off x="6835347" y="1779593"/>
                <a:ext cx="1287724" cy="43890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 rot="20465632">
                <a:off x="6907613" y="3317937"/>
                <a:ext cx="1605118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  <a:ea typeface="Cambria Math"/>
                            </a:rPr>
                            <m:t>𝜏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1−</m:t>
                          </m:r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465632">
                <a:off x="6907613" y="3317937"/>
                <a:ext cx="1605118" cy="41549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08340" y="6248400"/>
                <a:ext cx="1044260" cy="4344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𝑝𝑙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340" y="6248400"/>
                <a:ext cx="1044260" cy="43447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72344" y="5280522"/>
                <a:ext cx="589656" cy="4344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𝑝𝑙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344" y="5280522"/>
                <a:ext cx="589656" cy="434478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959216" y="4505642"/>
            <a:ext cx="4877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smtClean="0">
                <a:solidFill>
                  <a:srgbClr val="996633"/>
                </a:solidFill>
              </a:rPr>
              <a:t>exit</a:t>
            </a:r>
          </a:p>
        </p:txBody>
      </p:sp>
      <p:sp>
        <p:nvSpPr>
          <p:cNvPr id="18" name="TextBox 17"/>
          <p:cNvSpPr txBox="1"/>
          <p:nvPr/>
        </p:nvSpPr>
        <p:spPr>
          <a:xfrm rot="19101612">
            <a:off x="3906477" y="3087409"/>
            <a:ext cx="729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smtClean="0">
                <a:solidFill>
                  <a:srgbClr val="996633"/>
                </a:solidFill>
              </a:rPr>
              <a:t>export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 rot="19950904">
                <a:off x="2143342" y="4279129"/>
                <a:ext cx="9469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1600" smtClean="0">
                    <a:solidFill>
                      <a:srgbClr val="996633"/>
                    </a:solidFill>
                  </a:rPr>
                  <a:t>domestic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950904">
                <a:off x="2143342" y="4279129"/>
                <a:ext cx="946991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6158063" y="990600"/>
            <a:ext cx="10809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smtClean="0">
                <a:solidFill>
                  <a:srgbClr val="996633"/>
                </a:solidFill>
              </a:rPr>
              <a:t>total profit</a:t>
            </a:r>
          </a:p>
        </p:txBody>
      </p:sp>
      <p:sp>
        <p:nvSpPr>
          <p:cNvPr id="21" name="TextBox 20"/>
          <p:cNvSpPr txBox="1"/>
          <p:nvPr/>
        </p:nvSpPr>
        <p:spPr>
          <a:xfrm rot="18895723">
            <a:off x="5094475" y="1764881"/>
            <a:ext cx="12968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smtClean="0">
                <a:solidFill>
                  <a:srgbClr val="996633"/>
                </a:solidFill>
              </a:rPr>
              <a:t>multinational</a:t>
            </a:r>
          </a:p>
        </p:txBody>
      </p:sp>
    </p:spTree>
    <p:extLst>
      <p:ext uri="{BB962C8B-B14F-4D97-AF65-F5344CB8AC3E}">
        <p14:creationId xmlns:p14="http://schemas.microsoft.com/office/powerpoint/2010/main" val="342373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2065460"/>
              </p:ext>
            </p:extLst>
          </p:nvPr>
        </p:nvGraphicFramePr>
        <p:xfrm>
          <a:off x="0" y="958334"/>
          <a:ext cx="9144000" cy="5899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152400" y="773668"/>
            <a:ext cx="670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14.2b export </a:t>
            </a:r>
            <a:r>
              <a:rPr lang="nl-NL" b="1"/>
              <a:t>distribution by product and country; USA, 2007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68628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625486"/>
              </p:ext>
            </p:extLst>
          </p:nvPr>
        </p:nvGraphicFramePr>
        <p:xfrm>
          <a:off x="0" y="1066800"/>
          <a:ext cx="91440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152400" y="762000"/>
            <a:ext cx="670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14.3a import </a:t>
            </a:r>
            <a:r>
              <a:rPr lang="nl-NL" b="1"/>
              <a:t>distribution by product and country; USA, 2007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90029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1195345"/>
              </p:ext>
            </p:extLst>
          </p:nvPr>
        </p:nvGraphicFramePr>
        <p:xfrm>
          <a:off x="0" y="946666"/>
          <a:ext cx="9144000" cy="5911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152400" y="762000"/>
            <a:ext cx="670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14.3b import </a:t>
            </a:r>
            <a:r>
              <a:rPr lang="nl-NL" b="1"/>
              <a:t>distribution by product and country; USA, 2007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88281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762000"/>
            <a:ext cx="670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14.4 US </a:t>
            </a:r>
            <a:r>
              <a:rPr lang="nl-NL" b="1"/>
              <a:t>total and related party imports and exports, 2002-2014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4791557"/>
              </p:ext>
            </p:extLst>
          </p:nvPr>
        </p:nvGraphicFramePr>
        <p:xfrm>
          <a:off x="-2960" y="1131332"/>
          <a:ext cx="4574959" cy="5726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1103212"/>
              </p:ext>
            </p:extLst>
          </p:nvPr>
        </p:nvGraphicFramePr>
        <p:xfrm>
          <a:off x="4572000" y="1131332"/>
          <a:ext cx="4572000" cy="5726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0029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800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14.5 US </a:t>
            </a:r>
            <a:r>
              <a:rPr lang="nl-NL" b="1"/>
              <a:t>related party trade; percent of total import or export, 2002-2014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2996737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029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2692753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762000"/>
            <a:ext cx="46249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14.6 size </a:t>
            </a:r>
            <a:r>
              <a:rPr lang="nl-NL" b="1"/>
              <a:t>of US affiliates relative to local firms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90029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14.7 US </a:t>
            </a:r>
            <a:r>
              <a:rPr lang="nl-NL" b="1"/>
              <a:t>sectoral related party trade; </a:t>
            </a:r>
            <a:r>
              <a:rPr lang="nl-NL" b="1" smtClean="0"/>
              <a:t>per cent </a:t>
            </a:r>
            <a:r>
              <a:rPr lang="nl-NL" b="1"/>
              <a:t>of total import or export, 2014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2945415"/>
              </p:ext>
            </p:extLst>
          </p:nvPr>
        </p:nvGraphicFramePr>
        <p:xfrm>
          <a:off x="0" y="1066800"/>
          <a:ext cx="91440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029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662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14.8 destination </a:t>
            </a:r>
            <a:r>
              <a:rPr lang="nl-NL" b="1"/>
              <a:t>of US affiliate sales by sector (percent)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1468220"/>
              </p:ext>
            </p:extLst>
          </p:nvPr>
        </p:nvGraphicFramePr>
        <p:xfrm>
          <a:off x="0" y="1066800"/>
          <a:ext cx="91440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373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898</Words>
  <Application>Microsoft Office PowerPoint</Application>
  <PresentationFormat>On-screen Show (4:3)</PresentationFormat>
  <Paragraphs>185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International Trade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29</cp:revision>
  <dcterms:created xsi:type="dcterms:W3CDTF">2016-11-17T05:58:19Z</dcterms:created>
  <dcterms:modified xsi:type="dcterms:W3CDTF">2017-01-18T02:15:56Z</dcterms:modified>
</cp:coreProperties>
</file>