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charts/chart9.xml" ContentType="application/vnd.openxmlformats-officedocument.drawingml.chart+xml"/>
  <Override PartName="/ppt/drawings/drawing8.xml" ContentType="application/vnd.openxmlformats-officedocument.drawingml.chartshapes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20"/>
  </p:notesMasterIdLst>
  <p:sldIdLst>
    <p:sldId id="258" r:id="rId3"/>
    <p:sldId id="266" r:id="rId4"/>
    <p:sldId id="257" r:id="rId5"/>
    <p:sldId id="277" r:id="rId6"/>
    <p:sldId id="260" r:id="rId7"/>
    <p:sldId id="261" r:id="rId8"/>
    <p:sldId id="278" r:id="rId9"/>
    <p:sldId id="279" r:id="rId10"/>
    <p:sldId id="262" r:id="rId11"/>
    <p:sldId id="276" r:id="rId12"/>
    <p:sldId id="259" r:id="rId13"/>
    <p:sldId id="272" r:id="rId14"/>
    <p:sldId id="273" r:id="rId15"/>
    <p:sldId id="274" r:id="rId16"/>
    <p:sldId id="275" r:id="rId17"/>
    <p:sldId id="280" r:id="rId18"/>
    <p:sldId id="26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33CC"/>
    <a:srgbClr val="FF66CC"/>
    <a:srgbClr val="996633"/>
    <a:srgbClr val="0000FF"/>
    <a:srgbClr val="006600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16" y="-84"/>
      </p:cViewPr>
      <p:guideLst>
        <p:guide orient="horz" pos="480"/>
        <p:guide pos="1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5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5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15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books\OUP%20Trade\Website\Trade%20present\ch%2015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G:\books\OUP%20Trade\Website\Trade%20present\ch%2015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G:\books\OUP%20Trade\Website\Trade%20present\ch%2015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G:\books\OUP%20Trade\Website\Trade%20present\ch%2015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G:\books\OUP%20Trade\Website\Trade%20present\ch%2015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G:\books\OUP%20Trade\Website\Trade%20present\ch%2015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G:\books\OUP%20Trade\Website\Trade%20present\ch%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33573928258968"/>
          <c:y val="7.4864829396325452E-2"/>
          <c:w val="0.77470363079615046"/>
          <c:h val="0.84970816929133863"/>
        </c:manualLayout>
      </c:layout>
      <c:scatterChart>
        <c:scatterStyle val="lineMarker"/>
        <c:varyColors val="0"/>
        <c:ser>
          <c:idx val="0"/>
          <c:order val="0"/>
          <c:spPr>
            <a:ln w="44450">
              <a:solidFill>
                <a:srgbClr val="0000FF"/>
              </a:solidFill>
              <a:prstDash val="sysDash"/>
            </a:ln>
          </c:spPr>
          <c:marker>
            <c:symbol val="none"/>
          </c:marker>
          <c:xVal>
            <c:numRef>
              <c:f>'15-4'!$A$5:$A$19</c:f>
              <c:numCache>
                <c:formatCode>General</c:formatCode>
                <c:ptCount val="15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</c:numCache>
            </c:numRef>
          </c:xVal>
          <c:yVal>
            <c:numRef>
              <c:f>'15-4'!$E$5:$E$19</c:f>
              <c:numCache>
                <c:formatCode>_(* #,##0_);_(* \(#,##0\);_(* "-"??_);_(@_)</c:formatCode>
                <c:ptCount val="15"/>
                <c:pt idx="0">
                  <c:v>7305.3053242103697</c:v>
                </c:pt>
                <c:pt idx="1">
                  <c:v>7527.0782534093696</c:v>
                </c:pt>
                <c:pt idx="2">
                  <c:v>7471.83704192199</c:v>
                </c:pt>
                <c:pt idx="3">
                  <c:v>7379.8698080198064</c:v>
                </c:pt>
                <c:pt idx="4">
                  <c:v>7688.4104143222539</c:v>
                </c:pt>
                <c:pt idx="5">
                  <c:v>8448.3638214795701</c:v>
                </c:pt>
                <c:pt idx="6">
                  <c:v>8069.2877679308876</c:v>
                </c:pt>
                <c:pt idx="7">
                  <c:v>8308.1338031472205</c:v>
                </c:pt>
                <c:pt idx="8">
                  <c:v>9507.0713664746818</c:v>
                </c:pt>
                <c:pt idx="9">
                  <c:v>11220.059828473837</c:v>
                </c:pt>
                <c:pt idx="10">
                  <c:v>12335.005505747435</c:v>
                </c:pt>
                <c:pt idx="11">
                  <c:v>13700.780926800884</c:v>
                </c:pt>
                <c:pt idx="12">
                  <c:v>15598.098245367277</c:v>
                </c:pt>
                <c:pt idx="13">
                  <c:v>18314.936289758218</c:v>
                </c:pt>
                <c:pt idx="14">
                  <c:v>14159.52671225658</c:v>
                </c:pt>
              </c:numCache>
            </c:numRef>
          </c:yVal>
          <c:smooth val="0"/>
        </c:ser>
        <c:ser>
          <c:idx val="1"/>
          <c:order val="1"/>
          <c:spPr>
            <a:ln w="44450">
              <a:solidFill>
                <a:srgbClr val="0066FF"/>
              </a:solidFill>
            </a:ln>
          </c:spPr>
          <c:marker>
            <c:symbol val="none"/>
          </c:marker>
          <c:xVal>
            <c:numRef>
              <c:f>'15-4'!$A$5:$A$19</c:f>
              <c:numCache>
                <c:formatCode>General</c:formatCode>
                <c:ptCount val="15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</c:numCache>
            </c:numRef>
          </c:xVal>
          <c:yVal>
            <c:numRef>
              <c:f>'15-4'!$F$5:$F$19</c:f>
              <c:numCache>
                <c:formatCode>_(* #,##0_);_(* \(#,##0\);_(* "-"??_);_(@_)</c:formatCode>
                <c:ptCount val="15"/>
                <c:pt idx="0">
                  <c:v>5722.3977593140344</c:v>
                </c:pt>
                <c:pt idx="1">
                  <c:v>5882.4619007045731</c:v>
                </c:pt>
                <c:pt idx="2">
                  <c:v>5832.0283721378773</c:v>
                </c:pt>
                <c:pt idx="3">
                  <c:v>5723.2270842205953</c:v>
                </c:pt>
                <c:pt idx="4">
                  <c:v>5901.9498088787941</c:v>
                </c:pt>
                <c:pt idx="5">
                  <c:v>6311.2740174205974</c:v>
                </c:pt>
                <c:pt idx="6">
                  <c:v>6049.2937251661997</c:v>
                </c:pt>
                <c:pt idx="7">
                  <c:v>6253.6162368995228</c:v>
                </c:pt>
                <c:pt idx="8">
                  <c:v>7105.0641170713761</c:v>
                </c:pt>
                <c:pt idx="9">
                  <c:v>8217.7429322982189</c:v>
                </c:pt>
                <c:pt idx="10">
                  <c:v>8947.4237916419497</c:v>
                </c:pt>
                <c:pt idx="11">
                  <c:v>9801.100539382116</c:v>
                </c:pt>
                <c:pt idx="12">
                  <c:v>11095.251558955619</c:v>
                </c:pt>
                <c:pt idx="13">
                  <c:v>12744.876423840762</c:v>
                </c:pt>
                <c:pt idx="14">
                  <c:v>10396.751523940866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170176"/>
        <c:axId val="77172096"/>
      </c:scatterChart>
      <c:scatterChart>
        <c:scatterStyle val="lineMarker"/>
        <c:varyColors val="0"/>
        <c:ser>
          <c:idx val="2"/>
          <c:order val="2"/>
          <c:spPr>
            <a:ln w="44450">
              <a:solidFill>
                <a:srgbClr val="FF0000"/>
              </a:solidFill>
              <a:prstDash val="lgDash"/>
            </a:ln>
          </c:spPr>
          <c:marker>
            <c:symbol val="none"/>
          </c:marker>
          <c:xVal>
            <c:numRef>
              <c:f>'15-4'!$A$5:$A$19</c:f>
              <c:numCache>
                <c:formatCode>General</c:formatCode>
                <c:ptCount val="15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</c:numCache>
            </c:numRef>
          </c:xVal>
          <c:yVal>
            <c:numRef>
              <c:f>'15-4'!$G$5:$G$19</c:f>
              <c:numCache>
                <c:formatCode>0.00</c:formatCode>
                <c:ptCount val="15"/>
                <c:pt idx="0">
                  <c:v>78.332082032896651</c:v>
                </c:pt>
                <c:pt idx="1">
                  <c:v>78.150667532121489</c:v>
                </c:pt>
                <c:pt idx="2">
                  <c:v>78.053473856781238</c:v>
                </c:pt>
                <c:pt idx="3">
                  <c:v>77.551870603477113</c:v>
                </c:pt>
                <c:pt idx="4">
                  <c:v>76.764239821074383</c:v>
                </c:pt>
                <c:pt idx="5">
                  <c:v>74.704098341201615</c:v>
                </c:pt>
                <c:pt idx="6">
                  <c:v>74.966885543571948</c:v>
                </c:pt>
                <c:pt idx="7">
                  <c:v>75.271010133835091</c:v>
                </c:pt>
                <c:pt idx="8">
                  <c:v>74.734519634788498</c:v>
                </c:pt>
                <c:pt idx="9">
                  <c:v>73.241525071404212</c:v>
                </c:pt>
                <c:pt idx="10">
                  <c:v>72.536844734061461</c:v>
                </c:pt>
                <c:pt idx="11">
                  <c:v>71.536802111838895</c:v>
                </c:pt>
                <c:pt idx="12">
                  <c:v>71.132078952323383</c:v>
                </c:pt>
                <c:pt idx="13">
                  <c:v>69.587336926570401</c:v>
                </c:pt>
                <c:pt idx="14">
                  <c:v>73.425840674048587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184384"/>
        <c:axId val="77182464"/>
      </c:scatterChart>
      <c:valAx>
        <c:axId val="77170176"/>
        <c:scaling>
          <c:orientation val="minMax"/>
          <c:max val="2010"/>
          <c:min val="1995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year</a:t>
                </a:r>
              </a:p>
            </c:rich>
          </c:tx>
          <c:layout>
            <c:manualLayout>
              <c:xMode val="edge"/>
              <c:yMode val="edge"/>
              <c:x val="0.48452777777777778"/>
              <c:y val="0.92301131889763777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172096"/>
        <c:crosses val="autoZero"/>
        <c:crossBetween val="midCat"/>
        <c:majorUnit val="5"/>
        <c:minorUnit val="0.4"/>
      </c:valAx>
      <c:valAx>
        <c:axId val="77172096"/>
        <c:scaling>
          <c:orientation val="minMax"/>
          <c:max val="2000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 b="0">
                    <a:solidFill>
                      <a:srgbClr val="0000FF"/>
                    </a:solidFill>
                  </a:defRPr>
                </a:pPr>
                <a:r>
                  <a:rPr lang="en-US" sz="1600" b="0">
                    <a:solidFill>
                      <a:srgbClr val="0000FF"/>
                    </a:solidFill>
                  </a:rPr>
                  <a:t>trade flows in 2009 billion US $</a:t>
                </a:r>
              </a:p>
            </c:rich>
          </c:tx>
          <c:layout>
            <c:manualLayout>
              <c:xMode val="edge"/>
              <c:yMode val="edge"/>
              <c:x val="7.7637795275590548E-3"/>
              <c:y val="0.27152904157873636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FF"/>
                </a:solidFill>
              </a:defRPr>
            </a:pPr>
            <a:endParaRPr lang="en-US"/>
          </a:p>
        </c:txPr>
        <c:crossAx val="77170176"/>
        <c:crosses val="autoZero"/>
        <c:crossBetween val="midCat"/>
        <c:majorUnit val="5000"/>
        <c:minorUnit val="1000"/>
      </c:valAx>
      <c:valAx>
        <c:axId val="77182464"/>
        <c:scaling>
          <c:orientation val="minMax"/>
          <c:max val="100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600" b="0">
                    <a:solidFill>
                      <a:srgbClr val="FF0000"/>
                    </a:solidFill>
                  </a:defRPr>
                </a:pPr>
                <a:r>
                  <a:rPr lang="en-US" sz="1600" b="0">
                    <a:solidFill>
                      <a:srgbClr val="FF0000"/>
                    </a:solidFill>
                  </a:rPr>
                  <a:t>(value added /gross) ratio (%)</a:t>
                </a:r>
              </a:p>
            </c:rich>
          </c:tx>
          <c:layout>
            <c:manualLayout>
              <c:xMode val="edge"/>
              <c:yMode val="edge"/>
              <c:x val="0.94943044619422567"/>
              <c:y val="0.27540992534434638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FF0000"/>
                </a:solidFill>
              </a:defRPr>
            </a:pPr>
            <a:endParaRPr lang="en-US"/>
          </a:p>
        </c:txPr>
        <c:crossAx val="77184384"/>
        <c:crosses val="max"/>
        <c:crossBetween val="midCat"/>
        <c:majorUnit val="25"/>
      </c:valAx>
      <c:valAx>
        <c:axId val="77184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7182464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988407699037624E-2"/>
          <c:y val="6.135433070866142E-2"/>
          <c:w val="0.89745603674540686"/>
          <c:h val="0.845813976377952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'15-16 15-17'!$P$29</c:f>
              <c:strCache>
                <c:ptCount val="1"/>
                <c:pt idx="0">
                  <c:v>mean</c:v>
                </c:pt>
              </c:strCache>
            </c:strRef>
          </c:tx>
          <c:spPr>
            <a:solidFill>
              <a:srgbClr val="0000FF"/>
            </a:solidFill>
            <a:ln w="19050">
              <a:solidFill>
                <a:srgbClr val="0000FF"/>
              </a:solidFill>
            </a:ln>
          </c:spPr>
          <c:invertIfNegative val="0"/>
          <c:cat>
            <c:strRef>
              <c:f>'15-16 15-17'!$O$30:$O$34</c:f>
              <c:strCache>
                <c:ptCount val="5"/>
                <c:pt idx="0">
                  <c:v>LOW</c:v>
                </c:pt>
                <c:pt idx="1">
                  <c:v>LoMID</c:v>
                </c:pt>
                <c:pt idx="2">
                  <c:v>MID</c:v>
                </c:pt>
                <c:pt idx="3">
                  <c:v>HiMID</c:v>
                </c:pt>
                <c:pt idx="4">
                  <c:v>ADV</c:v>
                </c:pt>
              </c:strCache>
            </c:strRef>
          </c:cat>
          <c:val>
            <c:numRef>
              <c:f>'15-16 15-17'!$P$30:$P$34</c:f>
              <c:numCache>
                <c:formatCode>0.0</c:formatCode>
                <c:ptCount val="5"/>
                <c:pt idx="0">
                  <c:v>0.49148936170212776</c:v>
                </c:pt>
                <c:pt idx="1">
                  <c:v>4.17741935483871</c:v>
                </c:pt>
                <c:pt idx="2">
                  <c:v>5.8717948717948714</c:v>
                </c:pt>
                <c:pt idx="3">
                  <c:v>15.688888888888888</c:v>
                </c:pt>
                <c:pt idx="4">
                  <c:v>21.943750000000005</c:v>
                </c:pt>
              </c:numCache>
            </c:numRef>
          </c:val>
        </c:ser>
        <c:ser>
          <c:idx val="1"/>
          <c:order val="1"/>
          <c:tx>
            <c:strRef>
              <c:f>'15-16 15-17'!$Q$29</c:f>
              <c:strCache>
                <c:ptCount val="1"/>
                <c:pt idx="0">
                  <c:v>pop wgh mean</c:v>
                </c:pt>
              </c:strCache>
            </c:strRef>
          </c:tx>
          <c:spPr>
            <a:pattFill prst="wdUpDiag">
              <a:fgClr>
                <a:srgbClr val="0000FF"/>
              </a:fgClr>
              <a:bgClr>
                <a:schemeClr val="bg1"/>
              </a:bgClr>
            </a:pattFill>
            <a:ln w="19050">
              <a:solidFill>
                <a:srgbClr val="0000FF"/>
              </a:solidFill>
            </a:ln>
          </c:spPr>
          <c:invertIfNegative val="0"/>
          <c:cat>
            <c:strRef>
              <c:f>'15-16 15-17'!$O$30:$O$34</c:f>
              <c:strCache>
                <c:ptCount val="5"/>
                <c:pt idx="0">
                  <c:v>LOW</c:v>
                </c:pt>
                <c:pt idx="1">
                  <c:v>LoMID</c:v>
                </c:pt>
                <c:pt idx="2">
                  <c:v>MID</c:v>
                </c:pt>
                <c:pt idx="3">
                  <c:v>HiMID</c:v>
                </c:pt>
                <c:pt idx="4">
                  <c:v>ADV</c:v>
                </c:pt>
              </c:strCache>
            </c:strRef>
          </c:cat>
          <c:val>
            <c:numRef>
              <c:f>'15-16 15-17'!$Q$30:$Q$34</c:f>
              <c:numCache>
                <c:formatCode>0.0</c:formatCode>
                <c:ptCount val="5"/>
                <c:pt idx="0">
                  <c:v>0.71692155246382894</c:v>
                </c:pt>
                <c:pt idx="1">
                  <c:v>10.336221656345563</c:v>
                </c:pt>
                <c:pt idx="2">
                  <c:v>15.990331859319605</c:v>
                </c:pt>
                <c:pt idx="3">
                  <c:v>14.0543672562453</c:v>
                </c:pt>
                <c:pt idx="4">
                  <c:v>30.630244586577636</c:v>
                </c:pt>
              </c:numCache>
            </c:numRef>
          </c:val>
        </c:ser>
        <c:ser>
          <c:idx val="5"/>
          <c:order val="2"/>
          <c:tx>
            <c:strRef>
              <c:f>'15-16 15-17'!$U$29</c:f>
              <c:strCache>
                <c:ptCount val="1"/>
                <c:pt idx="0">
                  <c:v>st dev</c:v>
                </c:pt>
              </c:strCache>
            </c:strRef>
          </c:tx>
          <c:spPr>
            <a:pattFill prst="lgConfetti">
              <a:fgClr>
                <a:srgbClr val="FF0000"/>
              </a:fgClr>
              <a:bgClr>
                <a:schemeClr val="bg1"/>
              </a:bgClr>
            </a:pattFill>
            <a:ln w="19050">
              <a:solidFill>
                <a:srgbClr val="FF0000"/>
              </a:solidFill>
            </a:ln>
          </c:spPr>
          <c:invertIfNegative val="0"/>
          <c:cat>
            <c:strRef>
              <c:f>'15-16 15-17'!$O$30:$O$34</c:f>
              <c:strCache>
                <c:ptCount val="5"/>
                <c:pt idx="0">
                  <c:v>LOW</c:v>
                </c:pt>
                <c:pt idx="1">
                  <c:v>LoMID</c:v>
                </c:pt>
                <c:pt idx="2">
                  <c:v>MID</c:v>
                </c:pt>
                <c:pt idx="3">
                  <c:v>HiMID</c:v>
                </c:pt>
                <c:pt idx="4">
                  <c:v>ADV</c:v>
                </c:pt>
              </c:strCache>
            </c:strRef>
          </c:cat>
          <c:val>
            <c:numRef>
              <c:f>'15-16 15-17'!$U$30:$U$34</c:f>
              <c:numCache>
                <c:formatCode>0.0</c:formatCode>
                <c:ptCount val="5"/>
                <c:pt idx="0">
                  <c:v>1.0049507423001307</c:v>
                </c:pt>
                <c:pt idx="1">
                  <c:v>6.5073143296559941</c:v>
                </c:pt>
                <c:pt idx="2">
                  <c:v>7.9182982195454867</c:v>
                </c:pt>
                <c:pt idx="3">
                  <c:v>12.606083187625464</c:v>
                </c:pt>
                <c:pt idx="4">
                  <c:v>15.34949694457811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107188608"/>
        <c:axId val="107190144"/>
      </c:barChart>
      <c:catAx>
        <c:axId val="107188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7190144"/>
        <c:crosses val="autoZero"/>
        <c:auto val="1"/>
        <c:lblAlgn val="ctr"/>
        <c:lblOffset val="100"/>
        <c:noMultiLvlLbl val="0"/>
      </c:catAx>
      <c:valAx>
        <c:axId val="107190144"/>
        <c:scaling>
          <c:orientation val="minMax"/>
          <c:max val="32"/>
          <c:min val="0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7188608"/>
        <c:crosses val="autoZero"/>
        <c:crossBetween val="between"/>
        <c:majorUnit val="10"/>
        <c:minorUnit val="5"/>
      </c:valAx>
      <c:spPr>
        <a:ln>
          <a:noFill/>
        </a:ln>
      </c:spPr>
    </c:plotArea>
    <c:legend>
      <c:legendPos val="l"/>
      <c:layout>
        <c:manualLayout>
          <c:xMode val="edge"/>
          <c:yMode val="edge"/>
          <c:x val="7.2222222222222215E-2"/>
          <c:y val="0.10690106445027704"/>
          <c:w val="0.21502712160979881"/>
          <c:h val="0.25115157480314959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419072615923023E-2"/>
          <c:y val="8.7595144356955382E-2"/>
          <c:w val="0.86445603674540683"/>
          <c:h val="0.81350442913385823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rgbClr val="CCFFCC"/>
              </a:solidFill>
              <a:ln w="19050">
                <a:solidFill>
                  <a:srgbClr val="006600"/>
                </a:solidFill>
              </a:ln>
            </c:spPr>
          </c:dPt>
          <c:dPt>
            <c:idx val="23"/>
            <c:invertIfNegative val="0"/>
            <c:bubble3D val="0"/>
            <c:spPr>
              <a:solidFill>
                <a:srgbClr val="FFCC99"/>
              </a:solidFill>
              <a:ln w="19050">
                <a:solidFill>
                  <a:srgbClr val="FF0000"/>
                </a:solidFill>
              </a:ln>
            </c:spPr>
          </c:dPt>
          <c:dPt>
            <c:idx val="24"/>
            <c:invertIfNegative val="0"/>
            <c:bubble3D val="0"/>
          </c:dPt>
          <c:dPt>
            <c:idx val="35"/>
            <c:invertIfNegative val="0"/>
            <c:bubble3D val="0"/>
          </c:dPt>
          <c:dPt>
            <c:idx val="40"/>
            <c:invertIfNegative val="0"/>
            <c:bubble3D val="0"/>
          </c:dPt>
          <c:xVal>
            <c:numRef>
              <c:f>'15-5'!$X$54:$X$94</c:f>
              <c:numCache>
                <c:formatCode>0.0</c:formatCode>
                <c:ptCount val="41"/>
                <c:pt idx="0">
                  <c:v>2.4390243902439024</c:v>
                </c:pt>
                <c:pt idx="1">
                  <c:v>4.8780487804878048</c:v>
                </c:pt>
                <c:pt idx="2">
                  <c:v>7.3170731707317067</c:v>
                </c:pt>
                <c:pt idx="3">
                  <c:v>9.7560975609756095</c:v>
                </c:pt>
                <c:pt idx="4">
                  <c:v>12.195121951219512</c:v>
                </c:pt>
                <c:pt idx="5">
                  <c:v>14.634146341463415</c:v>
                </c:pt>
                <c:pt idx="6">
                  <c:v>17.073170731707318</c:v>
                </c:pt>
                <c:pt idx="7">
                  <c:v>19.512195121951219</c:v>
                </c:pt>
                <c:pt idx="8">
                  <c:v>21.95121951219512</c:v>
                </c:pt>
                <c:pt idx="9">
                  <c:v>24.390243902439021</c:v>
                </c:pt>
                <c:pt idx="10">
                  <c:v>26.829268292682922</c:v>
                </c:pt>
                <c:pt idx="11">
                  <c:v>29.268292682926823</c:v>
                </c:pt>
                <c:pt idx="12">
                  <c:v>31.707317073170724</c:v>
                </c:pt>
                <c:pt idx="13">
                  <c:v>34.146341463414629</c:v>
                </c:pt>
                <c:pt idx="14">
                  <c:v>36.58536585365853</c:v>
                </c:pt>
                <c:pt idx="15">
                  <c:v>39.024390243902431</c:v>
                </c:pt>
                <c:pt idx="16">
                  <c:v>41.463414634146332</c:v>
                </c:pt>
                <c:pt idx="17">
                  <c:v>43.902439024390233</c:v>
                </c:pt>
                <c:pt idx="18">
                  <c:v>46.341463414634134</c:v>
                </c:pt>
                <c:pt idx="19">
                  <c:v>48.780487804878035</c:v>
                </c:pt>
                <c:pt idx="20">
                  <c:v>51.219512195121936</c:v>
                </c:pt>
                <c:pt idx="21">
                  <c:v>53.658536585365837</c:v>
                </c:pt>
                <c:pt idx="22">
                  <c:v>56.097560975609738</c:v>
                </c:pt>
                <c:pt idx="23">
                  <c:v>58.536585365853639</c:v>
                </c:pt>
                <c:pt idx="24">
                  <c:v>60.975609756097541</c:v>
                </c:pt>
                <c:pt idx="25">
                  <c:v>63.414634146341442</c:v>
                </c:pt>
                <c:pt idx="26">
                  <c:v>65.853658536585343</c:v>
                </c:pt>
                <c:pt idx="27">
                  <c:v>68.292682926829244</c:v>
                </c:pt>
                <c:pt idx="28">
                  <c:v>70.731707317073145</c:v>
                </c:pt>
                <c:pt idx="29">
                  <c:v>73.170731707317046</c:v>
                </c:pt>
                <c:pt idx="30">
                  <c:v>75.609756097560947</c:v>
                </c:pt>
                <c:pt idx="31">
                  <c:v>78.048780487804848</c:v>
                </c:pt>
                <c:pt idx="32">
                  <c:v>80.487804878048749</c:v>
                </c:pt>
                <c:pt idx="33">
                  <c:v>82.92682926829265</c:v>
                </c:pt>
                <c:pt idx="34">
                  <c:v>85.365853658536551</c:v>
                </c:pt>
                <c:pt idx="35">
                  <c:v>87.804878048780452</c:v>
                </c:pt>
                <c:pt idx="36">
                  <c:v>90.243902439024353</c:v>
                </c:pt>
                <c:pt idx="37">
                  <c:v>92.682926829268254</c:v>
                </c:pt>
                <c:pt idx="38">
                  <c:v>95.121951219512155</c:v>
                </c:pt>
                <c:pt idx="39">
                  <c:v>97.560975609756056</c:v>
                </c:pt>
                <c:pt idx="40">
                  <c:v>99.999999999999957</c:v>
                </c:pt>
              </c:numCache>
            </c:numRef>
          </c:xVal>
          <c:yVal>
            <c:numRef>
              <c:f>'15-5'!$Y$54:$Y$94</c:f>
              <c:numCache>
                <c:formatCode>0.0</c:formatCode>
                <c:ptCount val="41"/>
                <c:pt idx="0">
                  <c:v>38.730326091266527</c:v>
                </c:pt>
                <c:pt idx="1">
                  <c:v>56.945606072338045</c:v>
                </c:pt>
                <c:pt idx="2">
                  <c:v>57.04719189376825</c:v>
                </c:pt>
                <c:pt idx="3">
                  <c:v>57.057230600739167</c:v>
                </c:pt>
                <c:pt idx="4">
                  <c:v>58.08534468849507</c:v>
                </c:pt>
                <c:pt idx="5">
                  <c:v>58.953941927841747</c:v>
                </c:pt>
                <c:pt idx="6">
                  <c:v>59.14807083926928</c:v>
                </c:pt>
                <c:pt idx="7">
                  <c:v>60.724524184647201</c:v>
                </c:pt>
                <c:pt idx="8">
                  <c:v>62.723127452473129</c:v>
                </c:pt>
                <c:pt idx="9">
                  <c:v>63.733109809569136</c:v>
                </c:pt>
                <c:pt idx="10">
                  <c:v>63.996936656413027</c:v>
                </c:pt>
                <c:pt idx="11">
                  <c:v>64.532628593208955</c:v>
                </c:pt>
                <c:pt idx="12">
                  <c:v>65.577836275462744</c:v>
                </c:pt>
                <c:pt idx="13">
                  <c:v>66.252216209469481</c:v>
                </c:pt>
                <c:pt idx="14">
                  <c:v>66.883559246904738</c:v>
                </c:pt>
                <c:pt idx="15">
                  <c:v>67.522462511308376</c:v>
                </c:pt>
                <c:pt idx="16">
                  <c:v>68.874731187626239</c:v>
                </c:pt>
                <c:pt idx="17">
                  <c:v>69.825154020573123</c:v>
                </c:pt>
                <c:pt idx="18">
                  <c:v>69.907498022560915</c:v>
                </c:pt>
                <c:pt idx="19">
                  <c:v>70.844436408694861</c:v>
                </c:pt>
                <c:pt idx="20">
                  <c:v>70.918647628282926</c:v>
                </c:pt>
                <c:pt idx="21">
                  <c:v>72.328470353137348</c:v>
                </c:pt>
                <c:pt idx="22">
                  <c:v>72.948206159786054</c:v>
                </c:pt>
                <c:pt idx="23">
                  <c:v>73.360674082952613</c:v>
                </c:pt>
                <c:pt idx="24">
                  <c:v>73.412818357401093</c:v>
                </c:pt>
                <c:pt idx="25">
                  <c:v>74.265435015381186</c:v>
                </c:pt>
                <c:pt idx="26">
                  <c:v>74.292046017029833</c:v>
                </c:pt>
                <c:pt idx="27">
                  <c:v>75.132552656982838</c:v>
                </c:pt>
                <c:pt idx="28">
                  <c:v>75.395857479074579</c:v>
                </c:pt>
                <c:pt idx="29">
                  <c:v>75.652730085869905</c:v>
                </c:pt>
                <c:pt idx="30">
                  <c:v>75.783419346675487</c:v>
                </c:pt>
                <c:pt idx="31">
                  <c:v>77.742848831065999</c:v>
                </c:pt>
                <c:pt idx="32">
                  <c:v>78.51564166700571</c:v>
                </c:pt>
                <c:pt idx="33">
                  <c:v>79.470950048250842</c:v>
                </c:pt>
                <c:pt idx="34">
                  <c:v>80.670759153030417</c:v>
                </c:pt>
                <c:pt idx="35">
                  <c:v>82.845570724773907</c:v>
                </c:pt>
                <c:pt idx="36">
                  <c:v>84.937794541578512</c:v>
                </c:pt>
                <c:pt idx="37">
                  <c:v>86.198775559308899</c:v>
                </c:pt>
                <c:pt idx="38">
                  <c:v>86.959869270802926</c:v>
                </c:pt>
                <c:pt idx="39">
                  <c:v>89.688605470843541</c:v>
                </c:pt>
                <c:pt idx="40">
                  <c:v>93.901518267356664</c:v>
                </c:pt>
              </c:numCache>
            </c:numRef>
          </c:yVal>
          <c:bubbleSize>
            <c:numRef>
              <c:f>'15-5'!$Z$54:$Z$94</c:f>
              <c:numCache>
                <c:formatCode>#,##0</c:formatCode>
                <c:ptCount val="41"/>
                <c:pt idx="0">
                  <c:v>30675.641523637674</c:v>
                </c:pt>
                <c:pt idx="1">
                  <c:v>130040.31801142229</c:v>
                </c:pt>
                <c:pt idx="2">
                  <c:v>111635.98432034929</c:v>
                </c:pt>
                <c:pt idx="3">
                  <c:v>50009.233072942276</c:v>
                </c:pt>
                <c:pt idx="4">
                  <c:v>33247.620740322011</c:v>
                </c:pt>
                <c:pt idx="5">
                  <c:v>71768.82488531807</c:v>
                </c:pt>
                <c:pt idx="6">
                  <c:v>172585.05561714122</c:v>
                </c:pt>
                <c:pt idx="7">
                  <c:v>3023.3918124101829</c:v>
                </c:pt>
                <c:pt idx="8">
                  <c:v>256190.46181330908</c:v>
                </c:pt>
                <c:pt idx="9">
                  <c:v>15890.458234855809</c:v>
                </c:pt>
                <c:pt idx="10">
                  <c:v>85329.404771040441</c:v>
                </c:pt>
                <c:pt idx="11">
                  <c:v>279465.04835172318</c:v>
                </c:pt>
                <c:pt idx="12">
                  <c:v>14246.893436623728</c:v>
                </c:pt>
                <c:pt idx="13">
                  <c:v>11667.130124116113</c:v>
                </c:pt>
                <c:pt idx="14">
                  <c:v>6633.7728200387237</c:v>
                </c:pt>
                <c:pt idx="15">
                  <c:v>1584423.7400985886</c:v>
                </c:pt>
                <c:pt idx="16">
                  <c:v>125783.06102735481</c:v>
                </c:pt>
                <c:pt idx="17">
                  <c:v>60972.938334413637</c:v>
                </c:pt>
                <c:pt idx="18">
                  <c:v>118362.23032758954</c:v>
                </c:pt>
                <c:pt idx="19">
                  <c:v>117629.09593633025</c:v>
                </c:pt>
                <c:pt idx="20">
                  <c:v>156335.44321725069</c:v>
                </c:pt>
                <c:pt idx="21">
                  <c:v>41064.021387718079</c:v>
                </c:pt>
                <c:pt idx="22">
                  <c:v>3376.4034713581532</c:v>
                </c:pt>
                <c:pt idx="23">
                  <c:v>928664.20894827275</c:v>
                </c:pt>
                <c:pt idx="24">
                  <c:v>1432689.8923939371</c:v>
                </c:pt>
                <c:pt idx="25">
                  <c:v>87434.450386120297</c:v>
                </c:pt>
                <c:pt idx="26">
                  <c:v>419840.47314557369</c:v>
                </c:pt>
                <c:pt idx="27">
                  <c:v>220652.04561447029</c:v>
                </c:pt>
                <c:pt idx="28">
                  <c:v>7275.7611968462288</c:v>
                </c:pt>
                <c:pt idx="29">
                  <c:v>34746.146050264062</c:v>
                </c:pt>
                <c:pt idx="30">
                  <c:v>35537.522600344986</c:v>
                </c:pt>
                <c:pt idx="31">
                  <c:v>363555.52830622386</c:v>
                </c:pt>
                <c:pt idx="32">
                  <c:v>296110.62268536224</c:v>
                </c:pt>
                <c:pt idx="33">
                  <c:v>169141.82064156065</c:v>
                </c:pt>
                <c:pt idx="34">
                  <c:v>463289.2917953966</c:v>
                </c:pt>
                <c:pt idx="35">
                  <c:v>1196912.078671129</c:v>
                </c:pt>
                <c:pt idx="36">
                  <c:v>540974.49861054961</c:v>
                </c:pt>
                <c:pt idx="37">
                  <c:v>116264.06775006063</c:v>
                </c:pt>
                <c:pt idx="38">
                  <c:v>174920.27989909751</c:v>
                </c:pt>
                <c:pt idx="39">
                  <c:v>158898.71537596092</c:v>
                </c:pt>
                <c:pt idx="40">
                  <c:v>269487.94653384207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50"/>
        <c:showNegBubbles val="0"/>
        <c:axId val="76635136"/>
        <c:axId val="76637312"/>
      </c:bubbleChart>
      <c:valAx>
        <c:axId val="76635136"/>
        <c:scaling>
          <c:orientation val="minMax"/>
          <c:max val="10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 smtClean="0"/>
                  <a:t>per cent</a:t>
                </a:r>
                <a:r>
                  <a:rPr lang="en-US" sz="1600" b="0" baseline="0" smtClean="0"/>
                  <a:t> </a:t>
                </a:r>
                <a:r>
                  <a:rPr lang="en-US" sz="1600" b="0" baseline="0"/>
                  <a:t>rank of country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0.37431364829396319"/>
              <c:y val="0.91696510582089708"/>
            </c:manualLayout>
          </c:layout>
          <c:overlay val="0"/>
        </c:title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637312"/>
        <c:crosses val="autoZero"/>
        <c:crossBetween val="midCat"/>
        <c:majorUnit val="100"/>
        <c:minorUnit val="10"/>
      </c:valAx>
      <c:valAx>
        <c:axId val="76637312"/>
        <c:scaling>
          <c:orientation val="minMax"/>
          <c:max val="100"/>
          <c:min val="3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value added / gross value; </a:t>
                </a:r>
                <a:r>
                  <a:rPr lang="en-US" sz="1600" b="0" smtClean="0"/>
                  <a:t>per cent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1.9444444444444445E-2"/>
              <c:y val="0.13692778787266977"/>
            </c:manualLayout>
          </c:layout>
          <c:overlay val="0"/>
        </c:title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635136"/>
        <c:crosses val="autoZero"/>
        <c:crossBetween val="midCat"/>
        <c:majorUnit val="65"/>
        <c:minorUnit val="5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460629921259837E-2"/>
          <c:y val="8.6817257217847763E-2"/>
          <c:w val="0.89894225721784782"/>
          <c:h val="0.79720291994750658"/>
        </c:manualLayout>
      </c:layout>
      <c:scatterChart>
        <c:scatterStyle val="smoothMarker"/>
        <c:varyColors val="0"/>
        <c:ser>
          <c:idx val="0"/>
          <c:order val="0"/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'15-8'!$A$6:$A$106</c:f>
              <c:numCache>
                <c:formatCode>General</c:formatCode>
                <c:ptCount val="1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6.0000000000000005E-2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9.9999999999999992E-2</c:v>
                </c:pt>
                <c:pt idx="11">
                  <c:v>0.10999999999999999</c:v>
                </c:pt>
                <c:pt idx="12">
                  <c:v>0.11999999999999998</c:v>
                </c:pt>
                <c:pt idx="13">
                  <c:v>0.12999999999999998</c:v>
                </c:pt>
                <c:pt idx="14">
                  <c:v>0.13999999999999999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0.18000000000000002</c:v>
                </c:pt>
                <c:pt idx="19">
                  <c:v>0.19000000000000003</c:v>
                </c:pt>
                <c:pt idx="20">
                  <c:v>0.20000000000000004</c:v>
                </c:pt>
                <c:pt idx="21">
                  <c:v>0.21000000000000005</c:v>
                </c:pt>
                <c:pt idx="22">
                  <c:v>0.22000000000000006</c:v>
                </c:pt>
                <c:pt idx="23">
                  <c:v>0.23000000000000007</c:v>
                </c:pt>
                <c:pt idx="24">
                  <c:v>0.24000000000000007</c:v>
                </c:pt>
                <c:pt idx="25">
                  <c:v>0.25000000000000006</c:v>
                </c:pt>
                <c:pt idx="26">
                  <c:v>0.26000000000000006</c:v>
                </c:pt>
                <c:pt idx="27">
                  <c:v>0.27000000000000007</c:v>
                </c:pt>
                <c:pt idx="28">
                  <c:v>0.28000000000000008</c:v>
                </c:pt>
                <c:pt idx="29">
                  <c:v>0.29000000000000009</c:v>
                </c:pt>
                <c:pt idx="30">
                  <c:v>0.3000000000000001</c:v>
                </c:pt>
                <c:pt idx="31">
                  <c:v>0.31000000000000011</c:v>
                </c:pt>
                <c:pt idx="32">
                  <c:v>0.32000000000000012</c:v>
                </c:pt>
                <c:pt idx="33">
                  <c:v>0.33000000000000013</c:v>
                </c:pt>
                <c:pt idx="34">
                  <c:v>0.34000000000000014</c:v>
                </c:pt>
                <c:pt idx="35">
                  <c:v>0.35000000000000014</c:v>
                </c:pt>
                <c:pt idx="36">
                  <c:v>0.36000000000000015</c:v>
                </c:pt>
                <c:pt idx="37">
                  <c:v>0.37000000000000016</c:v>
                </c:pt>
                <c:pt idx="38">
                  <c:v>0.38000000000000017</c:v>
                </c:pt>
                <c:pt idx="39">
                  <c:v>0.39000000000000018</c:v>
                </c:pt>
                <c:pt idx="40">
                  <c:v>0.40000000000000019</c:v>
                </c:pt>
                <c:pt idx="41">
                  <c:v>0.4100000000000002</c:v>
                </c:pt>
                <c:pt idx="42">
                  <c:v>0.42000000000000021</c:v>
                </c:pt>
                <c:pt idx="43">
                  <c:v>0.43000000000000022</c:v>
                </c:pt>
                <c:pt idx="44">
                  <c:v>0.44000000000000022</c:v>
                </c:pt>
                <c:pt idx="45">
                  <c:v>0.45000000000000023</c:v>
                </c:pt>
                <c:pt idx="46">
                  <c:v>0.46000000000000024</c:v>
                </c:pt>
                <c:pt idx="47">
                  <c:v>0.47000000000000025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0.50000000000000022</c:v>
                </c:pt>
                <c:pt idx="51">
                  <c:v>0.51000000000000023</c:v>
                </c:pt>
                <c:pt idx="52">
                  <c:v>0.52000000000000024</c:v>
                </c:pt>
                <c:pt idx="53">
                  <c:v>0.53000000000000025</c:v>
                </c:pt>
                <c:pt idx="54">
                  <c:v>0.54000000000000026</c:v>
                </c:pt>
                <c:pt idx="55">
                  <c:v>0.55000000000000027</c:v>
                </c:pt>
                <c:pt idx="56">
                  <c:v>0.56000000000000028</c:v>
                </c:pt>
                <c:pt idx="57">
                  <c:v>0.57000000000000028</c:v>
                </c:pt>
                <c:pt idx="58">
                  <c:v>0.58000000000000029</c:v>
                </c:pt>
                <c:pt idx="59">
                  <c:v>0.5900000000000003</c:v>
                </c:pt>
                <c:pt idx="60">
                  <c:v>0.60000000000000031</c:v>
                </c:pt>
                <c:pt idx="61">
                  <c:v>0.61000000000000032</c:v>
                </c:pt>
                <c:pt idx="62">
                  <c:v>0.62000000000000033</c:v>
                </c:pt>
                <c:pt idx="63">
                  <c:v>0.63000000000000034</c:v>
                </c:pt>
                <c:pt idx="64">
                  <c:v>0.64000000000000035</c:v>
                </c:pt>
                <c:pt idx="65">
                  <c:v>0.65000000000000036</c:v>
                </c:pt>
                <c:pt idx="66">
                  <c:v>0.66000000000000036</c:v>
                </c:pt>
                <c:pt idx="67">
                  <c:v>0.67000000000000037</c:v>
                </c:pt>
                <c:pt idx="68">
                  <c:v>0.68000000000000038</c:v>
                </c:pt>
                <c:pt idx="69">
                  <c:v>0.69000000000000039</c:v>
                </c:pt>
                <c:pt idx="70">
                  <c:v>0.7000000000000004</c:v>
                </c:pt>
                <c:pt idx="71">
                  <c:v>0.71000000000000041</c:v>
                </c:pt>
                <c:pt idx="72">
                  <c:v>0.72000000000000042</c:v>
                </c:pt>
                <c:pt idx="73">
                  <c:v>0.73000000000000043</c:v>
                </c:pt>
                <c:pt idx="74">
                  <c:v>0.74000000000000044</c:v>
                </c:pt>
                <c:pt idx="75">
                  <c:v>0.75000000000000044</c:v>
                </c:pt>
                <c:pt idx="76">
                  <c:v>0.76000000000000045</c:v>
                </c:pt>
                <c:pt idx="77">
                  <c:v>0.77000000000000046</c:v>
                </c:pt>
                <c:pt idx="78">
                  <c:v>0.78000000000000047</c:v>
                </c:pt>
                <c:pt idx="79">
                  <c:v>0.79000000000000048</c:v>
                </c:pt>
                <c:pt idx="80">
                  <c:v>0.80000000000000049</c:v>
                </c:pt>
                <c:pt idx="81">
                  <c:v>0.8100000000000005</c:v>
                </c:pt>
                <c:pt idx="82">
                  <c:v>0.82000000000000051</c:v>
                </c:pt>
                <c:pt idx="83">
                  <c:v>0.83000000000000052</c:v>
                </c:pt>
                <c:pt idx="84">
                  <c:v>0.84000000000000052</c:v>
                </c:pt>
                <c:pt idx="85">
                  <c:v>0.85000000000000053</c:v>
                </c:pt>
                <c:pt idx="86">
                  <c:v>0.86000000000000054</c:v>
                </c:pt>
                <c:pt idx="87">
                  <c:v>0.87000000000000055</c:v>
                </c:pt>
                <c:pt idx="88">
                  <c:v>0.88000000000000056</c:v>
                </c:pt>
                <c:pt idx="89">
                  <c:v>0.89000000000000057</c:v>
                </c:pt>
                <c:pt idx="90">
                  <c:v>0.90000000000000058</c:v>
                </c:pt>
                <c:pt idx="91">
                  <c:v>0.91000000000000059</c:v>
                </c:pt>
                <c:pt idx="92">
                  <c:v>0.9200000000000006</c:v>
                </c:pt>
                <c:pt idx="93">
                  <c:v>0.9300000000000006</c:v>
                </c:pt>
                <c:pt idx="94">
                  <c:v>0.94000000000000061</c:v>
                </c:pt>
                <c:pt idx="95">
                  <c:v>0.95000000000000062</c:v>
                </c:pt>
                <c:pt idx="96">
                  <c:v>0.96000000000000063</c:v>
                </c:pt>
                <c:pt idx="97">
                  <c:v>0.97000000000000064</c:v>
                </c:pt>
                <c:pt idx="98">
                  <c:v>0.98000000000000065</c:v>
                </c:pt>
                <c:pt idx="99">
                  <c:v>0.99000000000000066</c:v>
                </c:pt>
                <c:pt idx="100">
                  <c:v>1.0000000000000007</c:v>
                </c:pt>
              </c:numCache>
            </c:numRef>
          </c:xVal>
          <c:yVal>
            <c:numRef>
              <c:f>'15-8'!$B$6:$B$106</c:f>
              <c:numCache>
                <c:formatCode>0.00</c:formatCode>
                <c:ptCount val="101"/>
                <c:pt idx="0">
                  <c:v>0.5</c:v>
                </c:pt>
                <c:pt idx="1">
                  <c:v>0.50029800000000002</c:v>
                </c:pt>
                <c:pt idx="2">
                  <c:v>0.50118399999999996</c:v>
                </c:pt>
                <c:pt idx="3">
                  <c:v>0.50264600000000004</c:v>
                </c:pt>
                <c:pt idx="4">
                  <c:v>0.50467200000000001</c:v>
                </c:pt>
                <c:pt idx="5">
                  <c:v>0.50724999999999998</c:v>
                </c:pt>
                <c:pt idx="6">
                  <c:v>0.51036800000000004</c:v>
                </c:pt>
                <c:pt idx="7">
                  <c:v>0.51401399999999997</c:v>
                </c:pt>
                <c:pt idx="8">
                  <c:v>0.51817599999999997</c:v>
                </c:pt>
                <c:pt idx="9">
                  <c:v>0.52284200000000003</c:v>
                </c:pt>
                <c:pt idx="10">
                  <c:v>0.52800000000000002</c:v>
                </c:pt>
                <c:pt idx="11">
                  <c:v>0.53363799999999995</c:v>
                </c:pt>
                <c:pt idx="12">
                  <c:v>0.539744</c:v>
                </c:pt>
                <c:pt idx="13">
                  <c:v>0.54630599999999996</c:v>
                </c:pt>
                <c:pt idx="14">
                  <c:v>0.55331200000000003</c:v>
                </c:pt>
                <c:pt idx="15">
                  <c:v>0.56074999999999997</c:v>
                </c:pt>
                <c:pt idx="16">
                  <c:v>0.568608</c:v>
                </c:pt>
                <c:pt idx="17">
                  <c:v>0.576874</c:v>
                </c:pt>
                <c:pt idx="18">
                  <c:v>0.58553600000000006</c:v>
                </c:pt>
                <c:pt idx="19">
                  <c:v>0.59458200000000005</c:v>
                </c:pt>
                <c:pt idx="20">
                  <c:v>0.60400000000000009</c:v>
                </c:pt>
                <c:pt idx="21">
                  <c:v>0.61377800000000005</c:v>
                </c:pt>
                <c:pt idx="22">
                  <c:v>0.62390400000000001</c:v>
                </c:pt>
                <c:pt idx="23">
                  <c:v>0.6343660000000001</c:v>
                </c:pt>
                <c:pt idx="24">
                  <c:v>0.64515200000000006</c:v>
                </c:pt>
                <c:pt idx="25">
                  <c:v>0.65625</c:v>
                </c:pt>
                <c:pt idx="26">
                  <c:v>0.66764800000000002</c:v>
                </c:pt>
                <c:pt idx="27">
                  <c:v>0.6793340000000001</c:v>
                </c:pt>
                <c:pt idx="28">
                  <c:v>0.69129600000000013</c:v>
                </c:pt>
                <c:pt idx="29">
                  <c:v>0.70352200000000009</c:v>
                </c:pt>
                <c:pt idx="30">
                  <c:v>0.71600000000000019</c:v>
                </c:pt>
                <c:pt idx="31">
                  <c:v>0.7287180000000002</c:v>
                </c:pt>
                <c:pt idx="32">
                  <c:v>0.74166400000000021</c:v>
                </c:pt>
                <c:pt idx="33">
                  <c:v>0.75482600000000011</c:v>
                </c:pt>
                <c:pt idx="34">
                  <c:v>0.76819200000000021</c:v>
                </c:pt>
                <c:pt idx="35">
                  <c:v>0.78175000000000017</c:v>
                </c:pt>
                <c:pt idx="36">
                  <c:v>0.79548800000000019</c:v>
                </c:pt>
                <c:pt idx="37">
                  <c:v>0.80939400000000028</c:v>
                </c:pt>
                <c:pt idx="38">
                  <c:v>0.82345600000000019</c:v>
                </c:pt>
                <c:pt idx="39">
                  <c:v>0.83766200000000035</c:v>
                </c:pt>
                <c:pt idx="40">
                  <c:v>0.85200000000000031</c:v>
                </c:pt>
                <c:pt idx="41">
                  <c:v>0.86645800000000028</c:v>
                </c:pt>
                <c:pt idx="42">
                  <c:v>0.88102400000000036</c:v>
                </c:pt>
                <c:pt idx="43">
                  <c:v>0.89568600000000032</c:v>
                </c:pt>
                <c:pt idx="44">
                  <c:v>0.91043200000000035</c:v>
                </c:pt>
                <c:pt idx="45">
                  <c:v>0.92525000000000035</c:v>
                </c:pt>
                <c:pt idx="46">
                  <c:v>0.94012800000000041</c:v>
                </c:pt>
                <c:pt idx="47">
                  <c:v>0.9550540000000004</c:v>
                </c:pt>
                <c:pt idx="48">
                  <c:v>0.97001600000000032</c:v>
                </c:pt>
                <c:pt idx="49">
                  <c:v>0.98500200000000049</c:v>
                </c:pt>
                <c:pt idx="50">
                  <c:v>1.0000000000000004</c:v>
                </c:pt>
                <c:pt idx="51">
                  <c:v>1.0149980000000003</c:v>
                </c:pt>
                <c:pt idx="52">
                  <c:v>1.0299840000000005</c:v>
                </c:pt>
                <c:pt idx="53">
                  <c:v>1.0449460000000004</c:v>
                </c:pt>
                <c:pt idx="54">
                  <c:v>1.0598720000000004</c:v>
                </c:pt>
                <c:pt idx="55">
                  <c:v>1.0747500000000003</c:v>
                </c:pt>
                <c:pt idx="56">
                  <c:v>1.0895680000000003</c:v>
                </c:pt>
                <c:pt idx="57">
                  <c:v>1.1043140000000005</c:v>
                </c:pt>
                <c:pt idx="58">
                  <c:v>1.1189760000000006</c:v>
                </c:pt>
                <c:pt idx="59">
                  <c:v>1.1335420000000005</c:v>
                </c:pt>
                <c:pt idx="60">
                  <c:v>1.1480000000000006</c:v>
                </c:pt>
                <c:pt idx="61">
                  <c:v>1.1623380000000005</c:v>
                </c:pt>
                <c:pt idx="62">
                  <c:v>1.1765440000000007</c:v>
                </c:pt>
                <c:pt idx="63">
                  <c:v>1.1906060000000003</c:v>
                </c:pt>
                <c:pt idx="64">
                  <c:v>1.2045120000000007</c:v>
                </c:pt>
                <c:pt idx="65">
                  <c:v>1.2182500000000005</c:v>
                </c:pt>
                <c:pt idx="66">
                  <c:v>1.2318080000000005</c:v>
                </c:pt>
                <c:pt idx="67">
                  <c:v>1.2451740000000004</c:v>
                </c:pt>
                <c:pt idx="68">
                  <c:v>1.2583360000000003</c:v>
                </c:pt>
                <c:pt idx="69">
                  <c:v>1.2712820000000002</c:v>
                </c:pt>
                <c:pt idx="70">
                  <c:v>1.2840000000000003</c:v>
                </c:pt>
                <c:pt idx="71">
                  <c:v>1.2964780000000005</c:v>
                </c:pt>
                <c:pt idx="72">
                  <c:v>1.3087040000000005</c:v>
                </c:pt>
                <c:pt idx="73">
                  <c:v>1.3206660000000006</c:v>
                </c:pt>
                <c:pt idx="74">
                  <c:v>1.3323520000000006</c:v>
                </c:pt>
                <c:pt idx="75">
                  <c:v>1.3437500000000004</c:v>
                </c:pt>
                <c:pt idx="76">
                  <c:v>1.3548480000000005</c:v>
                </c:pt>
                <c:pt idx="77">
                  <c:v>1.3656340000000007</c:v>
                </c:pt>
                <c:pt idx="78">
                  <c:v>1.3760960000000004</c:v>
                </c:pt>
                <c:pt idx="79">
                  <c:v>1.3862220000000005</c:v>
                </c:pt>
                <c:pt idx="80">
                  <c:v>1.3960000000000006</c:v>
                </c:pt>
                <c:pt idx="81">
                  <c:v>1.4054180000000005</c:v>
                </c:pt>
                <c:pt idx="82">
                  <c:v>1.4144640000000006</c:v>
                </c:pt>
                <c:pt idx="83">
                  <c:v>1.4231260000000006</c:v>
                </c:pt>
                <c:pt idx="84">
                  <c:v>1.4313920000000004</c:v>
                </c:pt>
                <c:pt idx="85">
                  <c:v>1.4392500000000004</c:v>
                </c:pt>
                <c:pt idx="86">
                  <c:v>1.4466880000000002</c:v>
                </c:pt>
                <c:pt idx="87">
                  <c:v>1.4536940000000005</c:v>
                </c:pt>
                <c:pt idx="88">
                  <c:v>1.4602560000000004</c:v>
                </c:pt>
                <c:pt idx="89">
                  <c:v>1.4663620000000004</c:v>
                </c:pt>
                <c:pt idx="90">
                  <c:v>1.4720000000000004</c:v>
                </c:pt>
                <c:pt idx="91">
                  <c:v>1.4771580000000004</c:v>
                </c:pt>
                <c:pt idx="92">
                  <c:v>1.4818240000000003</c:v>
                </c:pt>
                <c:pt idx="93">
                  <c:v>1.485986</c:v>
                </c:pt>
                <c:pt idx="94">
                  <c:v>1.4896320000000001</c:v>
                </c:pt>
                <c:pt idx="95">
                  <c:v>1.4927500000000002</c:v>
                </c:pt>
                <c:pt idx="96">
                  <c:v>1.4953280000000002</c:v>
                </c:pt>
                <c:pt idx="97">
                  <c:v>1.4973540000000001</c:v>
                </c:pt>
                <c:pt idx="98">
                  <c:v>1.4988160000000001</c:v>
                </c:pt>
                <c:pt idx="99">
                  <c:v>1.4997020000000003</c:v>
                </c:pt>
                <c:pt idx="100">
                  <c:v>1.5</c:v>
                </c:pt>
              </c:numCache>
            </c:numRef>
          </c:yVal>
          <c:smooth val="1"/>
        </c:ser>
        <c:ser>
          <c:idx val="1"/>
          <c:order val="1"/>
          <c:spPr>
            <a:ln w="28575">
              <a:solidFill>
                <a:srgbClr val="006600"/>
              </a:solidFill>
              <a:prstDash val="sysDot"/>
            </a:ln>
          </c:spPr>
          <c:marker>
            <c:symbol val="none"/>
          </c:marker>
          <c:dPt>
            <c:idx val="1"/>
            <c:marker>
              <c:symbol val="circle"/>
              <c:size val="9"/>
              <c:spPr>
                <a:solidFill>
                  <a:srgbClr val="CCFFCC">
                    <a:alpha val="49804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xVal>
            <c:numRef>
              <c:f>'15-8'!$F$20:$F$21</c:f>
              <c:numCache>
                <c:formatCode>General</c:formatCode>
                <c:ptCount val="2"/>
                <c:pt idx="0">
                  <c:v>0.4</c:v>
                </c:pt>
                <c:pt idx="1">
                  <c:v>0.4</c:v>
                </c:pt>
              </c:numCache>
            </c:numRef>
          </c:xVal>
          <c:yVal>
            <c:numRef>
              <c:f>'15-8'!$G$20:$G$21</c:f>
              <c:numCache>
                <c:formatCode>0.00</c:formatCode>
                <c:ptCount val="2"/>
                <c:pt idx="0" formatCode="General">
                  <c:v>0</c:v>
                </c:pt>
                <c:pt idx="1">
                  <c:v>0.85200000000000031</c:v>
                </c:pt>
              </c:numCache>
            </c:numRef>
          </c:yVal>
          <c:smooth val="1"/>
        </c:ser>
        <c:ser>
          <c:idx val="2"/>
          <c:order val="2"/>
          <c:spPr>
            <a:ln w="28575">
              <a:solidFill>
                <a:srgbClr val="FF0000"/>
              </a:solidFill>
              <a:prstDash val="sysDot"/>
            </a:ln>
          </c:spPr>
          <c:marker>
            <c:symbol val="none"/>
          </c:marker>
          <c:dPt>
            <c:idx val="1"/>
            <c:marker>
              <c:symbol val="circle"/>
              <c:size val="9"/>
              <c:spPr>
                <a:solidFill>
                  <a:srgbClr val="FFCC99">
                    <a:alpha val="49804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xVal>
            <c:numRef>
              <c:f>'15-8'!$F$23:$F$24</c:f>
              <c:numCache>
                <c:formatCode>General</c:formatCode>
                <c:ptCount val="2"/>
                <c:pt idx="0">
                  <c:v>0.47</c:v>
                </c:pt>
                <c:pt idx="1">
                  <c:v>0.47</c:v>
                </c:pt>
              </c:numCache>
            </c:numRef>
          </c:xVal>
          <c:yVal>
            <c:numRef>
              <c:f>'15-8'!$G$23:$G$24</c:f>
              <c:numCache>
                <c:formatCode>0.00</c:formatCode>
                <c:ptCount val="2"/>
                <c:pt idx="0" formatCode="General">
                  <c:v>0</c:v>
                </c:pt>
                <c:pt idx="1">
                  <c:v>0.9550540000000004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824000"/>
        <c:axId val="77825536"/>
      </c:scatterChart>
      <c:valAx>
        <c:axId val="77824000"/>
        <c:scaling>
          <c:orientation val="minMax"/>
          <c:max val="1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825536"/>
        <c:crosses val="autoZero"/>
        <c:crossBetween val="midCat"/>
        <c:majorUnit val="2"/>
      </c:valAx>
      <c:valAx>
        <c:axId val="77825536"/>
        <c:scaling>
          <c:orientation val="minMax"/>
          <c:max val="2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824000"/>
        <c:crosses val="autoZero"/>
        <c:crossBetween val="midCat"/>
        <c:majorUnit val="3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852154216919204E-2"/>
          <c:y val="8.6134367114478153E-2"/>
          <c:w val="0.87824270432453622"/>
          <c:h val="0.86947767963314293"/>
        </c:manualLayout>
      </c:layout>
      <c:scatterChart>
        <c:scatterStyle val="lineMarker"/>
        <c:varyColors val="0"/>
        <c:ser>
          <c:idx val="2"/>
          <c:order val="0"/>
          <c:spPr>
            <a:ln w="28575">
              <a:solidFill>
                <a:srgbClr val="0000FF"/>
              </a:solidFill>
              <a:prstDash val="sysDash"/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xVal>
            <c:numRef>
              <c:f>'15-9'!$H$11:$H$12</c:f>
              <c:numCache>
                <c:formatCode>0.0000</c:formatCode>
                <c:ptCount val="2"/>
                <c:pt idx="0" formatCode="General">
                  <c:v>0</c:v>
                </c:pt>
                <c:pt idx="1">
                  <c:v>1.2</c:v>
                </c:pt>
              </c:numCache>
            </c:numRef>
          </c:xVal>
          <c:yVal>
            <c:numRef>
              <c:f>'15-9'!$I$11:$I$12</c:f>
              <c:numCache>
                <c:formatCode>General</c:formatCode>
                <c:ptCount val="2"/>
                <c:pt idx="0">
                  <c:v>-3</c:v>
                </c:pt>
                <c:pt idx="1">
                  <c:v>0</c:v>
                </c:pt>
              </c:numCache>
            </c:numRef>
          </c:yVal>
          <c:smooth val="0"/>
        </c:ser>
        <c:ser>
          <c:idx val="3"/>
          <c:order val="1"/>
          <c:spPr>
            <a:ln w="38100">
              <a:solidFill>
                <a:srgbClr val="0000FF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5"/>
              <c:spPr>
                <a:solidFill>
                  <a:srgbClr val="CCFFFF">
                    <a:alpha val="50000"/>
                  </a:srgbClr>
                </a:solidFill>
                <a:ln w="12700">
                  <a:solidFill>
                    <a:srgbClr val="0000FF"/>
                  </a:solidFill>
                </a:ln>
              </c:spPr>
            </c:marker>
            <c:bubble3D val="0"/>
          </c:dPt>
          <c:xVal>
            <c:numRef>
              <c:f>'15-9'!$H$13:$H$14</c:f>
              <c:numCache>
                <c:formatCode>General</c:formatCode>
                <c:ptCount val="2"/>
                <c:pt idx="0" formatCode="0.0000">
                  <c:v>1.2</c:v>
                </c:pt>
                <c:pt idx="1">
                  <c:v>8</c:v>
                </c:pt>
              </c:numCache>
            </c:numRef>
          </c:xVal>
          <c:yVal>
            <c:numRef>
              <c:f>'15-9'!$I$13:$I$14</c:f>
              <c:numCache>
                <c:formatCode>General</c:formatCode>
                <c:ptCount val="2"/>
                <c:pt idx="0">
                  <c:v>0</c:v>
                </c:pt>
                <c:pt idx="1">
                  <c:v>17</c:v>
                </c:pt>
              </c:numCache>
            </c:numRef>
          </c:yVal>
          <c:smooth val="0"/>
        </c:ser>
        <c:ser>
          <c:idx val="4"/>
          <c:order val="2"/>
          <c:spPr>
            <a:ln w="28575">
              <a:solidFill>
                <a:srgbClr val="006600"/>
              </a:solidFill>
              <a:prstDash val="sysDash"/>
            </a:ln>
          </c:spPr>
          <c:marker>
            <c:symbol val="circle"/>
            <c:size val="7"/>
            <c:spPr>
              <a:solidFill>
                <a:srgbClr val="CCFFCC">
                  <a:alpha val="50000"/>
                </a:srgbClr>
              </a:solidFill>
              <a:ln w="19050">
                <a:solidFill>
                  <a:srgbClr val="006600"/>
                </a:solidFill>
              </a:ln>
            </c:spPr>
          </c:marker>
          <c:dPt>
            <c:idx val="0"/>
            <c:bubble3D val="0"/>
          </c:dPt>
          <c:dPt>
            <c:idx val="1"/>
            <c:marker>
              <c:symbol val="none"/>
            </c:marker>
            <c:bubble3D val="0"/>
          </c:dPt>
          <c:xVal>
            <c:numRef>
              <c:f>'15-9'!$H$16:$H$17</c:f>
              <c:numCache>
                <c:formatCode>0.0000</c:formatCode>
                <c:ptCount val="2"/>
                <c:pt idx="0" formatCode="General">
                  <c:v>0</c:v>
                </c:pt>
                <c:pt idx="1">
                  <c:v>1.92</c:v>
                </c:pt>
              </c:numCache>
            </c:numRef>
          </c:xVal>
          <c:yVal>
            <c:numRef>
              <c:f>'15-9'!$I$16:$I$17</c:f>
              <c:numCache>
                <c:formatCode>General</c:formatCode>
                <c:ptCount val="2"/>
                <c:pt idx="0">
                  <c:v>-6</c:v>
                </c:pt>
                <c:pt idx="1">
                  <c:v>0</c:v>
                </c:pt>
              </c:numCache>
            </c:numRef>
          </c:yVal>
          <c:smooth val="0"/>
        </c:ser>
        <c:ser>
          <c:idx val="5"/>
          <c:order val="3"/>
          <c:spPr>
            <a:ln w="38100">
              <a:solidFill>
                <a:srgbClr val="006600"/>
              </a:solidFill>
            </a:ln>
          </c:spPr>
          <c:marker>
            <c:symbol val="circle"/>
            <c:size val="5"/>
            <c:spPr>
              <a:solidFill>
                <a:srgbClr val="CCFFCC">
                  <a:alpha val="50000"/>
                </a:srgbClr>
              </a:solidFill>
              <a:ln w="12700">
                <a:solidFill>
                  <a:srgbClr val="006600"/>
                </a:solidFill>
              </a:ln>
            </c:spPr>
          </c:marker>
          <c:dPt>
            <c:idx val="0"/>
            <c:marker>
              <c:symbol val="none"/>
            </c:marker>
            <c:bubble3D val="0"/>
          </c:dPt>
          <c:dPt>
            <c:idx val="1"/>
            <c:marker>
              <c:symbol val="none"/>
            </c:marker>
            <c:bubble3D val="0"/>
          </c:dPt>
          <c:xVal>
            <c:numRef>
              <c:f>'15-9'!$H$18:$H$19</c:f>
              <c:numCache>
                <c:formatCode>General</c:formatCode>
                <c:ptCount val="2"/>
                <c:pt idx="0" formatCode="0.0000">
                  <c:v>1.92</c:v>
                </c:pt>
                <c:pt idx="1">
                  <c:v>8</c:v>
                </c:pt>
              </c:numCache>
            </c:numRef>
          </c:xVal>
          <c:yVal>
            <c:numRef>
              <c:f>'15-9'!$I$18:$I$19</c:f>
              <c:numCache>
                <c:formatCode>0.0</c:formatCode>
                <c:ptCount val="2"/>
                <c:pt idx="0" formatCode="General">
                  <c:v>0</c:v>
                </c:pt>
                <c:pt idx="1">
                  <c:v>19</c:v>
                </c:pt>
              </c:numCache>
            </c:numRef>
          </c:yVal>
          <c:smooth val="0"/>
        </c:ser>
        <c:ser>
          <c:idx val="6"/>
          <c:order val="4"/>
          <c:spPr>
            <a:ln w="50800">
              <a:solidFill>
                <a:srgbClr val="996633"/>
              </a:solidFill>
            </a:ln>
          </c:spPr>
          <c:marker>
            <c:symbol val="none"/>
          </c:marker>
          <c:dPt>
            <c:idx val="2"/>
            <c:marker>
              <c:symbol val="circle"/>
              <c:size val="7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xVal>
            <c:numRef>
              <c:f>'15-9'!$H$21:$H$25</c:f>
              <c:numCache>
                <c:formatCode>0.0000</c:formatCode>
                <c:ptCount val="5"/>
                <c:pt idx="0" formatCode="General">
                  <c:v>0</c:v>
                </c:pt>
                <c:pt idx="1">
                  <c:v>1.2</c:v>
                </c:pt>
                <c:pt idx="2">
                  <c:v>1.2</c:v>
                </c:pt>
                <c:pt idx="3">
                  <c:v>4.8</c:v>
                </c:pt>
                <c:pt idx="4" formatCode="General">
                  <c:v>8</c:v>
                </c:pt>
              </c:numCache>
            </c:numRef>
          </c:xVal>
          <c:yVal>
            <c:numRef>
              <c:f>'15-9'!$I$21:$I$25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</c:v>
                </c:pt>
                <c:pt idx="4" formatCode="0.0">
                  <c:v>19</c:v>
                </c:pt>
              </c:numCache>
            </c:numRef>
          </c:yVal>
          <c:smooth val="0"/>
        </c:ser>
        <c:ser>
          <c:idx val="0"/>
          <c:order val="5"/>
          <c:marker>
            <c:symbol val="none"/>
          </c:marker>
          <c:dPt>
            <c:idx val="1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  <c:spPr>
              <a:ln w="28575">
                <a:solidFill>
                  <a:srgbClr val="006600"/>
                </a:solidFill>
                <a:prstDash val="sysDot"/>
              </a:ln>
            </c:spPr>
          </c:dPt>
          <c:xVal>
            <c:numRef>
              <c:f>'15-9'!$H$28:$H$29</c:f>
              <c:numCache>
                <c:formatCode>0.0000</c:formatCode>
                <c:ptCount val="2"/>
                <c:pt idx="0">
                  <c:v>4.8</c:v>
                </c:pt>
                <c:pt idx="1">
                  <c:v>4.8</c:v>
                </c:pt>
              </c:numCache>
            </c:numRef>
          </c:xVal>
          <c:yVal>
            <c:numRef>
              <c:f>'15-9'!$I$28:$I$29</c:f>
              <c:numCache>
                <c:formatCode>0.0000</c:formatCode>
                <c:ptCount val="2"/>
                <c:pt idx="0">
                  <c:v>0</c:v>
                </c:pt>
                <c:pt idx="1">
                  <c:v>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303040"/>
        <c:axId val="79304576"/>
      </c:scatterChart>
      <c:valAx>
        <c:axId val="79303040"/>
        <c:scaling>
          <c:orientation val="minMax"/>
          <c:max val="8"/>
          <c:min val="0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304576"/>
        <c:crosses val="autoZero"/>
        <c:crossBetween val="midCat"/>
        <c:majorUnit val="9"/>
        <c:minorUnit val="1"/>
      </c:valAx>
      <c:valAx>
        <c:axId val="79304576"/>
        <c:scaling>
          <c:orientation val="minMax"/>
          <c:max val="16"/>
          <c:min val="-8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nl-NL" sz="1600" b="0"/>
                  <a:t>firm profits       </a:t>
                </a:r>
              </a:p>
            </c:rich>
          </c:tx>
          <c:layout>
            <c:manualLayout>
              <c:xMode val="edge"/>
              <c:yMode val="edge"/>
              <c:x val="1.9082795168315132E-2"/>
              <c:y val="0.26644144651582102"/>
            </c:manualLayout>
          </c:layout>
          <c:overlay val="0"/>
          <c:spPr>
            <a:solidFill>
              <a:schemeClr val="bg1"/>
            </a:solidFill>
          </c:spPr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303040"/>
        <c:crosses val="autoZero"/>
        <c:crossBetween val="midCat"/>
        <c:majorUnit val="30"/>
        <c:minorUnit val="8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738407699037615E-2"/>
          <c:y val="8.6817257217847763E-2"/>
          <c:w val="0.8844700349956256"/>
          <c:h val="0.82035104986876639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dPt>
            <c:idx val="32"/>
            <c:invertIfNegative val="0"/>
            <c:bubble3D val="0"/>
            <c:spPr>
              <a:solidFill>
                <a:srgbClr val="FFCC66">
                  <a:alpha val="50000"/>
                </a:srgbClr>
              </a:solidFill>
              <a:ln w="19050">
                <a:solidFill>
                  <a:srgbClr val="FF0000"/>
                </a:solidFill>
              </a:ln>
            </c:spPr>
          </c:dPt>
          <c:dPt>
            <c:idx val="58"/>
            <c:invertIfNegative val="0"/>
            <c:bubble3D val="0"/>
            <c:spPr>
              <a:solidFill>
                <a:srgbClr val="CCFFCC">
                  <a:alpha val="50000"/>
                </a:srgbClr>
              </a:solidFill>
              <a:ln w="19050">
                <a:solidFill>
                  <a:srgbClr val="006600"/>
                </a:solidFill>
              </a:ln>
            </c:spPr>
          </c:dPt>
          <c:dPt>
            <c:idx val="61"/>
            <c:invertIfNegative val="0"/>
            <c:bubble3D val="0"/>
            <c:spPr>
              <a:solidFill>
                <a:srgbClr val="FFFF99">
                  <a:alpha val="50000"/>
                </a:srgbClr>
              </a:solidFill>
              <a:ln w="19050">
                <a:solidFill>
                  <a:srgbClr val="663300"/>
                </a:solidFill>
              </a:ln>
            </c:spPr>
          </c:dPt>
          <c:xVal>
            <c:numRef>
              <c:f>'15-12'!$B$4:$B$65</c:f>
              <c:numCache>
                <c:formatCode>0.0</c:formatCode>
                <c:ptCount val="62"/>
                <c:pt idx="0">
                  <c:v>1.6129032258064515</c:v>
                </c:pt>
                <c:pt idx="1">
                  <c:v>3.225806451612903</c:v>
                </c:pt>
                <c:pt idx="2">
                  <c:v>4.8387096774193541</c:v>
                </c:pt>
                <c:pt idx="3">
                  <c:v>6.4516129032258061</c:v>
                </c:pt>
                <c:pt idx="4">
                  <c:v>8.064516129032258</c:v>
                </c:pt>
                <c:pt idx="5">
                  <c:v>9.67741935483871</c:v>
                </c:pt>
                <c:pt idx="6">
                  <c:v>11.290322580645162</c:v>
                </c:pt>
                <c:pt idx="7">
                  <c:v>12.903225806451614</c:v>
                </c:pt>
                <c:pt idx="8">
                  <c:v>14.516129032258066</c:v>
                </c:pt>
                <c:pt idx="9">
                  <c:v>16.129032258064516</c:v>
                </c:pt>
                <c:pt idx="10">
                  <c:v>17.741935483870968</c:v>
                </c:pt>
                <c:pt idx="11">
                  <c:v>19.35483870967742</c:v>
                </c:pt>
                <c:pt idx="12">
                  <c:v>20.967741935483872</c:v>
                </c:pt>
                <c:pt idx="13">
                  <c:v>22.580645161290324</c:v>
                </c:pt>
                <c:pt idx="14">
                  <c:v>24.193548387096776</c:v>
                </c:pt>
                <c:pt idx="15">
                  <c:v>25.806451612903228</c:v>
                </c:pt>
                <c:pt idx="16">
                  <c:v>27.41935483870968</c:v>
                </c:pt>
                <c:pt idx="17">
                  <c:v>29.032258064516132</c:v>
                </c:pt>
                <c:pt idx="18">
                  <c:v>30.645161290322584</c:v>
                </c:pt>
                <c:pt idx="19">
                  <c:v>32.258064516129032</c:v>
                </c:pt>
                <c:pt idx="20">
                  <c:v>33.87096774193548</c:v>
                </c:pt>
                <c:pt idx="21">
                  <c:v>35.483870967741929</c:v>
                </c:pt>
                <c:pt idx="22">
                  <c:v>37.096774193548377</c:v>
                </c:pt>
                <c:pt idx="23">
                  <c:v>38.709677419354826</c:v>
                </c:pt>
                <c:pt idx="24">
                  <c:v>40.322580645161274</c:v>
                </c:pt>
                <c:pt idx="25">
                  <c:v>41.935483870967722</c:v>
                </c:pt>
                <c:pt idx="26">
                  <c:v>43.548387096774171</c:v>
                </c:pt>
                <c:pt idx="27">
                  <c:v>45.161290322580619</c:v>
                </c:pt>
                <c:pt idx="28">
                  <c:v>46.774193548387068</c:v>
                </c:pt>
                <c:pt idx="29">
                  <c:v>48.387096774193516</c:v>
                </c:pt>
                <c:pt idx="30">
                  <c:v>49.999999999999964</c:v>
                </c:pt>
                <c:pt idx="31">
                  <c:v>51.612903225806413</c:v>
                </c:pt>
                <c:pt idx="32">
                  <c:v>53.225806451612861</c:v>
                </c:pt>
                <c:pt idx="33">
                  <c:v>54.83870967741931</c:v>
                </c:pt>
                <c:pt idx="34">
                  <c:v>56.451612903225758</c:v>
                </c:pt>
                <c:pt idx="35">
                  <c:v>58.064516129032206</c:v>
                </c:pt>
                <c:pt idx="36">
                  <c:v>59.677419354838655</c:v>
                </c:pt>
                <c:pt idx="37">
                  <c:v>61.290322580645103</c:v>
                </c:pt>
                <c:pt idx="38">
                  <c:v>62.903225806451552</c:v>
                </c:pt>
                <c:pt idx="39">
                  <c:v>64.516129032258007</c:v>
                </c:pt>
                <c:pt idx="40">
                  <c:v>66.129032258064456</c:v>
                </c:pt>
                <c:pt idx="41">
                  <c:v>67.741935483870904</c:v>
                </c:pt>
                <c:pt idx="42">
                  <c:v>69.354838709677352</c:v>
                </c:pt>
                <c:pt idx="43">
                  <c:v>70.967741935483801</c:v>
                </c:pt>
                <c:pt idx="44">
                  <c:v>72.580645161290249</c:v>
                </c:pt>
                <c:pt idx="45">
                  <c:v>74.193548387096698</c:v>
                </c:pt>
                <c:pt idx="46">
                  <c:v>75.806451612903146</c:v>
                </c:pt>
                <c:pt idx="47">
                  <c:v>77.419354838709594</c:v>
                </c:pt>
                <c:pt idx="48">
                  <c:v>79.032258064516043</c:v>
                </c:pt>
                <c:pt idx="49">
                  <c:v>80.645161290322491</c:v>
                </c:pt>
                <c:pt idx="50">
                  <c:v>82.25806451612894</c:v>
                </c:pt>
                <c:pt idx="51">
                  <c:v>83.870967741935388</c:v>
                </c:pt>
                <c:pt idx="52">
                  <c:v>85.483870967741836</c:v>
                </c:pt>
                <c:pt idx="53">
                  <c:v>87.096774193548285</c:v>
                </c:pt>
                <c:pt idx="54">
                  <c:v>88.709677419354733</c:v>
                </c:pt>
                <c:pt idx="55">
                  <c:v>90.322580645161182</c:v>
                </c:pt>
                <c:pt idx="56">
                  <c:v>91.93548387096763</c:v>
                </c:pt>
                <c:pt idx="57">
                  <c:v>93.548387096774078</c:v>
                </c:pt>
                <c:pt idx="58">
                  <c:v>95.161290322580527</c:v>
                </c:pt>
                <c:pt idx="59">
                  <c:v>96.774193548386975</c:v>
                </c:pt>
                <c:pt idx="60">
                  <c:v>98.387096774193424</c:v>
                </c:pt>
                <c:pt idx="61">
                  <c:v>99.999999999999872</c:v>
                </c:pt>
              </c:numCache>
            </c:numRef>
          </c:xVal>
          <c:yVal>
            <c:numRef>
              <c:f>'15-12'!$C$4:$C$65</c:f>
              <c:numCache>
                <c:formatCode>0.0</c:formatCode>
                <c:ptCount val="62"/>
                <c:pt idx="0">
                  <c:v>41.02</c:v>
                </c:pt>
                <c:pt idx="1">
                  <c:v>51.32</c:v>
                </c:pt>
                <c:pt idx="2">
                  <c:v>53.16</c:v>
                </c:pt>
                <c:pt idx="3">
                  <c:v>54.72</c:v>
                </c:pt>
                <c:pt idx="4">
                  <c:v>56.38</c:v>
                </c:pt>
                <c:pt idx="5">
                  <c:v>56.42</c:v>
                </c:pt>
                <c:pt idx="6">
                  <c:v>58.19</c:v>
                </c:pt>
                <c:pt idx="7">
                  <c:v>58.3</c:v>
                </c:pt>
                <c:pt idx="8">
                  <c:v>59.38</c:v>
                </c:pt>
                <c:pt idx="9">
                  <c:v>60.04</c:v>
                </c:pt>
                <c:pt idx="10">
                  <c:v>61.01</c:v>
                </c:pt>
                <c:pt idx="11">
                  <c:v>63.03</c:v>
                </c:pt>
                <c:pt idx="12">
                  <c:v>63.18</c:v>
                </c:pt>
                <c:pt idx="13">
                  <c:v>63.74</c:v>
                </c:pt>
                <c:pt idx="14">
                  <c:v>63.82</c:v>
                </c:pt>
                <c:pt idx="15">
                  <c:v>64.790000000000006</c:v>
                </c:pt>
                <c:pt idx="16">
                  <c:v>65.3</c:v>
                </c:pt>
                <c:pt idx="17">
                  <c:v>65.459999999999994</c:v>
                </c:pt>
                <c:pt idx="18">
                  <c:v>66.81</c:v>
                </c:pt>
                <c:pt idx="19">
                  <c:v>67.22</c:v>
                </c:pt>
                <c:pt idx="20">
                  <c:v>67.36</c:v>
                </c:pt>
                <c:pt idx="21">
                  <c:v>67.569999999999993</c:v>
                </c:pt>
                <c:pt idx="22">
                  <c:v>67.61</c:v>
                </c:pt>
                <c:pt idx="23">
                  <c:v>67.84</c:v>
                </c:pt>
                <c:pt idx="24">
                  <c:v>68.290000000000006</c:v>
                </c:pt>
                <c:pt idx="25">
                  <c:v>70.8</c:v>
                </c:pt>
                <c:pt idx="26">
                  <c:v>71.27</c:v>
                </c:pt>
                <c:pt idx="27">
                  <c:v>72.180000000000007</c:v>
                </c:pt>
                <c:pt idx="28">
                  <c:v>72.180000000000007</c:v>
                </c:pt>
                <c:pt idx="29">
                  <c:v>73.12</c:v>
                </c:pt>
                <c:pt idx="30">
                  <c:v>73.510000000000005</c:v>
                </c:pt>
                <c:pt idx="31">
                  <c:v>74.27</c:v>
                </c:pt>
                <c:pt idx="32">
                  <c:v>74.459999999999994</c:v>
                </c:pt>
                <c:pt idx="33">
                  <c:v>74.73</c:v>
                </c:pt>
                <c:pt idx="34">
                  <c:v>74.87</c:v>
                </c:pt>
                <c:pt idx="35">
                  <c:v>75.05</c:v>
                </c:pt>
                <c:pt idx="36">
                  <c:v>75.59</c:v>
                </c:pt>
                <c:pt idx="37">
                  <c:v>75.900000000000006</c:v>
                </c:pt>
                <c:pt idx="38">
                  <c:v>76.260000000000005</c:v>
                </c:pt>
                <c:pt idx="39">
                  <c:v>76.42</c:v>
                </c:pt>
                <c:pt idx="40">
                  <c:v>76.53</c:v>
                </c:pt>
                <c:pt idx="41">
                  <c:v>76.95</c:v>
                </c:pt>
                <c:pt idx="42">
                  <c:v>78.19</c:v>
                </c:pt>
                <c:pt idx="43">
                  <c:v>78.52</c:v>
                </c:pt>
                <c:pt idx="44">
                  <c:v>79.59</c:v>
                </c:pt>
                <c:pt idx="45">
                  <c:v>79.819999999999993</c:v>
                </c:pt>
                <c:pt idx="46">
                  <c:v>79.83</c:v>
                </c:pt>
                <c:pt idx="47">
                  <c:v>79.95</c:v>
                </c:pt>
                <c:pt idx="48">
                  <c:v>80.53</c:v>
                </c:pt>
                <c:pt idx="49">
                  <c:v>82.84</c:v>
                </c:pt>
                <c:pt idx="50">
                  <c:v>83.34</c:v>
                </c:pt>
                <c:pt idx="51">
                  <c:v>84.97</c:v>
                </c:pt>
                <c:pt idx="52">
                  <c:v>85.32</c:v>
                </c:pt>
                <c:pt idx="53">
                  <c:v>85.9</c:v>
                </c:pt>
                <c:pt idx="54">
                  <c:v>85.92</c:v>
                </c:pt>
                <c:pt idx="55">
                  <c:v>86.28</c:v>
                </c:pt>
                <c:pt idx="56">
                  <c:v>88.03</c:v>
                </c:pt>
                <c:pt idx="57">
                  <c:v>89.23</c:v>
                </c:pt>
                <c:pt idx="58">
                  <c:v>89.36</c:v>
                </c:pt>
                <c:pt idx="59">
                  <c:v>92.35</c:v>
                </c:pt>
                <c:pt idx="60">
                  <c:v>95.73</c:v>
                </c:pt>
                <c:pt idx="61">
                  <c:v>96.69</c:v>
                </c:pt>
              </c:numCache>
            </c:numRef>
          </c:yVal>
          <c:bubbleSize>
            <c:numRef>
              <c:f>'15-12'!$D$4:$D$65</c:f>
              <c:numCache>
                <c:formatCode>0</c:formatCode>
                <c:ptCount val="62"/>
                <c:pt idx="0">
                  <c:v>97.467300000000009</c:v>
                </c:pt>
                <c:pt idx="1">
                  <c:v>106.91901</c:v>
                </c:pt>
                <c:pt idx="2">
                  <c:v>70.231920000000002</c:v>
                </c:pt>
                <c:pt idx="3">
                  <c:v>153.59551999999999</c:v>
                </c:pt>
                <c:pt idx="4">
                  <c:v>224.54345999999998</c:v>
                </c:pt>
                <c:pt idx="5">
                  <c:v>335.84702000000004</c:v>
                </c:pt>
                <c:pt idx="6">
                  <c:v>275.61962</c:v>
                </c:pt>
                <c:pt idx="7">
                  <c:v>622.26508000000001</c:v>
                </c:pt>
                <c:pt idx="8">
                  <c:v>264.62107000000003</c:v>
                </c:pt>
                <c:pt idx="9">
                  <c:v>33.209800000000001</c:v>
                </c:pt>
                <c:pt idx="10">
                  <c:v>250.50193999999999</c:v>
                </c:pt>
                <c:pt idx="11">
                  <c:v>5.3501099999999999</c:v>
                </c:pt>
                <c:pt idx="12">
                  <c:v>6.9053000000000004</c:v>
                </c:pt>
                <c:pt idx="13">
                  <c:v>94.944199999999995</c:v>
                </c:pt>
                <c:pt idx="14">
                  <c:v>28.423639999999999</c:v>
                </c:pt>
                <c:pt idx="15">
                  <c:v>13.856920000000001</c:v>
                </c:pt>
                <c:pt idx="16">
                  <c:v>104.35727</c:v>
                </c:pt>
                <c:pt idx="17">
                  <c:v>241.23032999999998</c:v>
                </c:pt>
                <c:pt idx="18">
                  <c:v>7.9407700000000006</c:v>
                </c:pt>
                <c:pt idx="19">
                  <c:v>81.882310000000004</c:v>
                </c:pt>
                <c:pt idx="20">
                  <c:v>139.37517000000003</c:v>
                </c:pt>
                <c:pt idx="21">
                  <c:v>21.163070000000001</c:v>
                </c:pt>
                <c:pt idx="22">
                  <c:v>213.57639</c:v>
                </c:pt>
                <c:pt idx="23">
                  <c:v>1969.2141899999999</c:v>
                </c:pt>
                <c:pt idx="24">
                  <c:v>346.45322999999996</c:v>
                </c:pt>
                <c:pt idx="25">
                  <c:v>232.67037999999999</c:v>
                </c:pt>
                <c:pt idx="26">
                  <c:v>13.030790000000001</c:v>
                </c:pt>
                <c:pt idx="27">
                  <c:v>181.446</c:v>
                </c:pt>
                <c:pt idx="28">
                  <c:v>15.2119</c:v>
                </c:pt>
                <c:pt idx="29">
                  <c:v>445.47909999999996</c:v>
                </c:pt>
                <c:pt idx="30">
                  <c:v>627.82821000000001</c:v>
                </c:pt>
                <c:pt idx="31">
                  <c:v>173.80001999999999</c:v>
                </c:pt>
                <c:pt idx="32">
                  <c:v>1431.8641</c:v>
                </c:pt>
                <c:pt idx="33">
                  <c:v>89.134380000000007</c:v>
                </c:pt>
                <c:pt idx="34">
                  <c:v>709.53648999999996</c:v>
                </c:pt>
                <c:pt idx="35">
                  <c:v>65.827730000000003</c:v>
                </c:pt>
                <c:pt idx="36">
                  <c:v>58.549750000000003</c:v>
                </c:pt>
                <c:pt idx="37">
                  <c:v>456.90985999999998</c:v>
                </c:pt>
                <c:pt idx="38">
                  <c:v>18.002659999999999</c:v>
                </c:pt>
                <c:pt idx="39">
                  <c:v>71.621679999999998</c:v>
                </c:pt>
                <c:pt idx="40">
                  <c:v>523.35746000000006</c:v>
                </c:pt>
                <c:pt idx="41">
                  <c:v>738.63063999999997</c:v>
                </c:pt>
                <c:pt idx="42">
                  <c:v>324.18015000000003</c:v>
                </c:pt>
                <c:pt idx="43">
                  <c:v>10.131879999999999</c:v>
                </c:pt>
                <c:pt idx="44">
                  <c:v>125.91805000000001</c:v>
                </c:pt>
                <c:pt idx="45">
                  <c:v>92.684920000000005</c:v>
                </c:pt>
                <c:pt idx="46">
                  <c:v>19.560669999999998</c:v>
                </c:pt>
                <c:pt idx="47">
                  <c:v>282.78834999999998</c:v>
                </c:pt>
                <c:pt idx="48">
                  <c:v>119.13472</c:v>
                </c:pt>
                <c:pt idx="49">
                  <c:v>199.69311999999999</c:v>
                </c:pt>
                <c:pt idx="50">
                  <c:v>47.619419999999998</c:v>
                </c:pt>
                <c:pt idx="51">
                  <c:v>1908.453</c:v>
                </c:pt>
                <c:pt idx="52">
                  <c:v>893.34268999999995</c:v>
                </c:pt>
                <c:pt idx="53">
                  <c:v>323.06728999999996</c:v>
                </c:pt>
                <c:pt idx="54">
                  <c:v>96.743839999999992</c:v>
                </c:pt>
                <c:pt idx="55">
                  <c:v>575.81792000000007</c:v>
                </c:pt>
                <c:pt idx="56">
                  <c:v>222.63995</c:v>
                </c:pt>
                <c:pt idx="57">
                  <c:v>293.70335999999998</c:v>
                </c:pt>
                <c:pt idx="58">
                  <c:v>1631.12372</c:v>
                </c:pt>
                <c:pt idx="59">
                  <c:v>62.284889999999997</c:v>
                </c:pt>
                <c:pt idx="60">
                  <c:v>12.72368</c:v>
                </c:pt>
                <c:pt idx="61">
                  <c:v>364.04761999999999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50"/>
        <c:showNegBubbles val="0"/>
        <c:axId val="90279936"/>
        <c:axId val="90281472"/>
      </c:bubbleChart>
      <c:valAx>
        <c:axId val="90279936"/>
        <c:scaling>
          <c:orientation val="minMax"/>
          <c:max val="105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0281472"/>
        <c:crosses val="autoZero"/>
        <c:crossBetween val="midCat"/>
        <c:majorUnit val="100"/>
      </c:valAx>
      <c:valAx>
        <c:axId val="90281472"/>
        <c:scaling>
          <c:orientation val="minMax"/>
          <c:max val="1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0279936"/>
        <c:crosses val="autoZero"/>
        <c:crossBetween val="midCat"/>
        <c:majorUnit val="100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82852143482065E-2"/>
          <c:y val="4.8663025756877885E-2"/>
          <c:w val="0.86928937007874019"/>
          <c:h val="0.86572266210456283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dPt>
            <c:idx val="10"/>
            <c:invertIfNegative val="0"/>
            <c:bubble3D val="0"/>
            <c:spPr>
              <a:solidFill>
                <a:srgbClr val="FFCC66">
                  <a:alpha val="50000"/>
                </a:srgbClr>
              </a:solidFill>
              <a:ln w="19050">
                <a:solidFill>
                  <a:srgbClr val="FF0000"/>
                </a:solidFill>
              </a:ln>
            </c:spPr>
          </c:dPt>
          <c:dPt>
            <c:idx val="32"/>
            <c:invertIfNegative val="0"/>
            <c:bubble3D val="0"/>
            <c:spPr>
              <a:solidFill>
                <a:srgbClr val="FF99FF">
                  <a:alpha val="49804"/>
                </a:srgbClr>
              </a:solidFill>
              <a:ln w="19050">
                <a:solidFill>
                  <a:srgbClr val="6600FF"/>
                </a:solidFill>
              </a:ln>
            </c:spPr>
          </c:dPt>
          <c:dPt>
            <c:idx val="54"/>
            <c:invertIfNegative val="0"/>
            <c:bubble3D val="0"/>
            <c:spPr>
              <a:solidFill>
                <a:srgbClr val="FFFF99">
                  <a:alpha val="50000"/>
                </a:srgbClr>
              </a:solidFill>
              <a:ln w="19050">
                <a:solidFill>
                  <a:srgbClr val="663300"/>
                </a:solidFill>
              </a:ln>
            </c:spPr>
          </c:dPt>
          <c:dPt>
            <c:idx val="61"/>
            <c:invertIfNegative val="0"/>
            <c:bubble3D val="0"/>
            <c:spPr>
              <a:solidFill>
                <a:srgbClr val="CCFFCC">
                  <a:alpha val="50000"/>
                </a:srgbClr>
              </a:solidFill>
              <a:ln w="19050">
                <a:solidFill>
                  <a:srgbClr val="006600"/>
                </a:solidFill>
              </a:ln>
            </c:spPr>
          </c:dPt>
          <c:trendline>
            <c:trendlineType val="linear"/>
            <c:dispRSqr val="0"/>
            <c:dispEq val="0"/>
          </c:trendline>
          <c:xVal>
            <c:numRef>
              <c:f>'15-13 15-14'!$AC$5:$AC$66</c:f>
              <c:numCache>
                <c:formatCode>General</c:formatCode>
                <c:ptCount val="62"/>
                <c:pt idx="0">
                  <c:v>14.1</c:v>
                </c:pt>
                <c:pt idx="1">
                  <c:v>27.82</c:v>
                </c:pt>
                <c:pt idx="2">
                  <c:v>34.54</c:v>
                </c:pt>
                <c:pt idx="3">
                  <c:v>23.47</c:v>
                </c:pt>
                <c:pt idx="4">
                  <c:v>20.18</c:v>
                </c:pt>
                <c:pt idx="5">
                  <c:v>45.28</c:v>
                </c:pt>
                <c:pt idx="6">
                  <c:v>32.64</c:v>
                </c:pt>
                <c:pt idx="7">
                  <c:v>35.21</c:v>
                </c:pt>
                <c:pt idx="8">
                  <c:v>34.700000000000003</c:v>
                </c:pt>
                <c:pt idx="9">
                  <c:v>25.13</c:v>
                </c:pt>
                <c:pt idx="10">
                  <c:v>25.54</c:v>
                </c:pt>
                <c:pt idx="11">
                  <c:v>24.95</c:v>
                </c:pt>
                <c:pt idx="12">
                  <c:v>48.68</c:v>
                </c:pt>
                <c:pt idx="13">
                  <c:v>33.19</c:v>
                </c:pt>
                <c:pt idx="14">
                  <c:v>43.62</c:v>
                </c:pt>
                <c:pt idx="15">
                  <c:v>25.27</c:v>
                </c:pt>
                <c:pt idx="16">
                  <c:v>26.49</c:v>
                </c:pt>
                <c:pt idx="17">
                  <c:v>14.68</c:v>
                </c:pt>
                <c:pt idx="18">
                  <c:v>41.7</c:v>
                </c:pt>
                <c:pt idx="19">
                  <c:v>58.98</c:v>
                </c:pt>
                <c:pt idx="20">
                  <c:v>31.71</c:v>
                </c:pt>
                <c:pt idx="21">
                  <c:v>20.05</c:v>
                </c:pt>
                <c:pt idx="22">
                  <c:v>16.66</c:v>
                </c:pt>
                <c:pt idx="23">
                  <c:v>17.16</c:v>
                </c:pt>
                <c:pt idx="24">
                  <c:v>32.39</c:v>
                </c:pt>
                <c:pt idx="25">
                  <c:v>32.78</c:v>
                </c:pt>
                <c:pt idx="26">
                  <c:v>46.84</c:v>
                </c:pt>
                <c:pt idx="27">
                  <c:v>36.18</c:v>
                </c:pt>
                <c:pt idx="28">
                  <c:v>26.88</c:v>
                </c:pt>
                <c:pt idx="29">
                  <c:v>29.2</c:v>
                </c:pt>
                <c:pt idx="30">
                  <c:v>21.81</c:v>
                </c:pt>
                <c:pt idx="31">
                  <c:v>25.73</c:v>
                </c:pt>
                <c:pt idx="32">
                  <c:v>23.05</c:v>
                </c:pt>
                <c:pt idx="33">
                  <c:v>15.03</c:v>
                </c:pt>
                <c:pt idx="34">
                  <c:v>14.08</c:v>
                </c:pt>
                <c:pt idx="35">
                  <c:v>10.77</c:v>
                </c:pt>
                <c:pt idx="36">
                  <c:v>4.2699999999999996</c:v>
                </c:pt>
                <c:pt idx="37">
                  <c:v>39.96</c:v>
                </c:pt>
                <c:pt idx="38">
                  <c:v>36.82</c:v>
                </c:pt>
                <c:pt idx="39">
                  <c:v>32.159999999999997</c:v>
                </c:pt>
                <c:pt idx="40">
                  <c:v>7.65</c:v>
                </c:pt>
                <c:pt idx="41">
                  <c:v>27.82</c:v>
                </c:pt>
                <c:pt idx="42">
                  <c:v>20.170000000000002</c:v>
                </c:pt>
                <c:pt idx="43">
                  <c:v>21.48</c:v>
                </c:pt>
                <c:pt idx="44">
                  <c:v>20.41</c:v>
                </c:pt>
                <c:pt idx="45">
                  <c:v>24.1</c:v>
                </c:pt>
                <c:pt idx="46">
                  <c:v>11.97</c:v>
                </c:pt>
                <c:pt idx="47">
                  <c:v>28.73</c:v>
                </c:pt>
                <c:pt idx="48">
                  <c:v>23.74</c:v>
                </c:pt>
                <c:pt idx="49">
                  <c:v>40.619999999999997</c:v>
                </c:pt>
                <c:pt idx="50">
                  <c:v>36.97</c:v>
                </c:pt>
                <c:pt idx="51">
                  <c:v>23.58</c:v>
                </c:pt>
                <c:pt idx="52">
                  <c:v>24.41</c:v>
                </c:pt>
                <c:pt idx="53">
                  <c:v>13.72</c:v>
                </c:pt>
                <c:pt idx="54">
                  <c:v>3.31</c:v>
                </c:pt>
                <c:pt idx="55">
                  <c:v>41.81</c:v>
                </c:pt>
                <c:pt idx="56">
                  <c:v>19.47</c:v>
                </c:pt>
                <c:pt idx="57">
                  <c:v>43.58</c:v>
                </c:pt>
                <c:pt idx="58">
                  <c:v>38.99</c:v>
                </c:pt>
                <c:pt idx="59">
                  <c:v>32.43</c:v>
                </c:pt>
                <c:pt idx="60">
                  <c:v>36.26</c:v>
                </c:pt>
                <c:pt idx="61">
                  <c:v>10.64</c:v>
                </c:pt>
              </c:numCache>
            </c:numRef>
          </c:xVal>
          <c:yVal>
            <c:numRef>
              <c:f>'15-13 15-14'!$AD$5:$AD$66</c:f>
              <c:numCache>
                <c:formatCode>General</c:formatCode>
                <c:ptCount val="62"/>
                <c:pt idx="0">
                  <c:v>66.16</c:v>
                </c:pt>
                <c:pt idx="1">
                  <c:v>42.77</c:v>
                </c:pt>
                <c:pt idx="2">
                  <c:v>43.57</c:v>
                </c:pt>
                <c:pt idx="3">
                  <c:v>54.21</c:v>
                </c:pt>
                <c:pt idx="4">
                  <c:v>63.76</c:v>
                </c:pt>
                <c:pt idx="5">
                  <c:v>32.4</c:v>
                </c:pt>
                <c:pt idx="6">
                  <c:v>42.74</c:v>
                </c:pt>
                <c:pt idx="7">
                  <c:v>38.61</c:v>
                </c:pt>
                <c:pt idx="8">
                  <c:v>43.27</c:v>
                </c:pt>
                <c:pt idx="9">
                  <c:v>41.81</c:v>
                </c:pt>
                <c:pt idx="10">
                  <c:v>45.84</c:v>
                </c:pt>
                <c:pt idx="11">
                  <c:v>37.86</c:v>
                </c:pt>
                <c:pt idx="12">
                  <c:v>30.21</c:v>
                </c:pt>
                <c:pt idx="13">
                  <c:v>40.29</c:v>
                </c:pt>
                <c:pt idx="14">
                  <c:v>34.9</c:v>
                </c:pt>
                <c:pt idx="15">
                  <c:v>43.04</c:v>
                </c:pt>
                <c:pt idx="16">
                  <c:v>40.68</c:v>
                </c:pt>
                <c:pt idx="17">
                  <c:v>55.03</c:v>
                </c:pt>
                <c:pt idx="18">
                  <c:v>37.39</c:v>
                </c:pt>
                <c:pt idx="19">
                  <c:v>25.8</c:v>
                </c:pt>
                <c:pt idx="20">
                  <c:v>44.35</c:v>
                </c:pt>
                <c:pt idx="21">
                  <c:v>49.6</c:v>
                </c:pt>
                <c:pt idx="22">
                  <c:v>41.56</c:v>
                </c:pt>
                <c:pt idx="23">
                  <c:v>68.89</c:v>
                </c:pt>
                <c:pt idx="24">
                  <c:v>39.9</c:v>
                </c:pt>
                <c:pt idx="25">
                  <c:v>35.89</c:v>
                </c:pt>
                <c:pt idx="26">
                  <c:v>32.299999999999997</c:v>
                </c:pt>
                <c:pt idx="27">
                  <c:v>38.71</c:v>
                </c:pt>
                <c:pt idx="28">
                  <c:v>39.549999999999997</c:v>
                </c:pt>
                <c:pt idx="29">
                  <c:v>46.14</c:v>
                </c:pt>
                <c:pt idx="30">
                  <c:v>47.86</c:v>
                </c:pt>
                <c:pt idx="31">
                  <c:v>34.200000000000003</c:v>
                </c:pt>
                <c:pt idx="32">
                  <c:v>49.52</c:v>
                </c:pt>
                <c:pt idx="33">
                  <c:v>50.85</c:v>
                </c:pt>
                <c:pt idx="34">
                  <c:v>44.44</c:v>
                </c:pt>
                <c:pt idx="35">
                  <c:v>59.79</c:v>
                </c:pt>
                <c:pt idx="36">
                  <c:v>86.81</c:v>
                </c:pt>
                <c:pt idx="37">
                  <c:v>33.340000000000003</c:v>
                </c:pt>
                <c:pt idx="38">
                  <c:v>24.6</c:v>
                </c:pt>
                <c:pt idx="39">
                  <c:v>36.04</c:v>
                </c:pt>
                <c:pt idx="40">
                  <c:v>75.540000000000006</c:v>
                </c:pt>
                <c:pt idx="41">
                  <c:v>39.26</c:v>
                </c:pt>
                <c:pt idx="42">
                  <c:v>27.04</c:v>
                </c:pt>
                <c:pt idx="43">
                  <c:v>38.24</c:v>
                </c:pt>
                <c:pt idx="44">
                  <c:v>45.23</c:v>
                </c:pt>
                <c:pt idx="45">
                  <c:v>43.83</c:v>
                </c:pt>
                <c:pt idx="46">
                  <c:v>62.69</c:v>
                </c:pt>
                <c:pt idx="47">
                  <c:v>47.08</c:v>
                </c:pt>
                <c:pt idx="48">
                  <c:v>44.99</c:v>
                </c:pt>
                <c:pt idx="49">
                  <c:v>38.450000000000003</c:v>
                </c:pt>
                <c:pt idx="50">
                  <c:v>34.72</c:v>
                </c:pt>
                <c:pt idx="51">
                  <c:v>48.95</c:v>
                </c:pt>
                <c:pt idx="52">
                  <c:v>45.19</c:v>
                </c:pt>
                <c:pt idx="53">
                  <c:v>69.650000000000006</c:v>
                </c:pt>
                <c:pt idx="54">
                  <c:v>86.95</c:v>
                </c:pt>
                <c:pt idx="55">
                  <c:v>37.119999999999997</c:v>
                </c:pt>
                <c:pt idx="56">
                  <c:v>58.2</c:v>
                </c:pt>
                <c:pt idx="57">
                  <c:v>38.130000000000003</c:v>
                </c:pt>
                <c:pt idx="58">
                  <c:v>33.28</c:v>
                </c:pt>
                <c:pt idx="59">
                  <c:v>37.42</c:v>
                </c:pt>
                <c:pt idx="60">
                  <c:v>34.56</c:v>
                </c:pt>
                <c:pt idx="61">
                  <c:v>69.680000000000007</c:v>
                </c:pt>
              </c:numCache>
            </c:numRef>
          </c:yVal>
          <c:bubbleSize>
            <c:numRef>
              <c:f>'15-13 15-14'!$AE$5:$AE$66</c:f>
              <c:numCache>
                <c:formatCode>0.00</c:formatCode>
                <c:ptCount val="62"/>
                <c:pt idx="0">
                  <c:v>1.6854463819848493</c:v>
                </c:pt>
                <c:pt idx="1">
                  <c:v>0.94660621391173017</c:v>
                </c:pt>
                <c:pt idx="2">
                  <c:v>1.2585018648081372</c:v>
                </c:pt>
                <c:pt idx="3">
                  <c:v>2.7303628833540552</c:v>
                </c:pt>
                <c:pt idx="4">
                  <c:v>0.48353846989138149</c:v>
                </c:pt>
                <c:pt idx="5">
                  <c:v>0.8013098864731294</c:v>
                </c:pt>
                <c:pt idx="6">
                  <c:v>0.72712212992848446</c:v>
                </c:pt>
                <c:pt idx="7">
                  <c:v>7.2291737363610845E-2</c:v>
                </c:pt>
                <c:pt idx="8">
                  <c:v>0.54443327628530913</c:v>
                </c:pt>
                <c:pt idx="9">
                  <c:v>3.7016613782123504</c:v>
                </c:pt>
                <c:pt idx="10">
                  <c:v>7.4700542009034487</c:v>
                </c:pt>
                <c:pt idx="11">
                  <c:v>0.34342414969579721</c:v>
                </c:pt>
                <c:pt idx="12">
                  <c:v>0.55779790820018316</c:v>
                </c:pt>
                <c:pt idx="13">
                  <c:v>4.1427103519746093E-2</c:v>
                </c:pt>
                <c:pt idx="14">
                  <c:v>1.1714462403648469</c:v>
                </c:pt>
                <c:pt idx="15">
                  <c:v>0.46501525512367015</c:v>
                </c:pt>
                <c:pt idx="16">
                  <c:v>3.2753881863203307</c:v>
                </c:pt>
                <c:pt idx="17">
                  <c:v>4.6605807871577252</c:v>
                </c:pt>
                <c:pt idx="18">
                  <c:v>3.2463652625479753</c:v>
                </c:pt>
                <c:pt idx="19">
                  <c:v>0.5084882104493833</c:v>
                </c:pt>
                <c:pt idx="20">
                  <c:v>1.8074511444054422</c:v>
                </c:pt>
                <c:pt idx="21">
                  <c:v>1.4753106121482162</c:v>
                </c:pt>
                <c:pt idx="22">
                  <c:v>0.24843115238072222</c:v>
                </c:pt>
                <c:pt idx="23">
                  <c:v>1.0418016835169737</c:v>
                </c:pt>
                <c:pt idx="24">
                  <c:v>1.1142308891837522</c:v>
                </c:pt>
                <c:pt idx="25">
                  <c:v>0.42718110873453596</c:v>
                </c:pt>
                <c:pt idx="26">
                  <c:v>0.36640086795493715</c:v>
                </c:pt>
                <c:pt idx="27">
                  <c:v>0.14828651084063585</c:v>
                </c:pt>
                <c:pt idx="28">
                  <c:v>2.3240704354342618</c:v>
                </c:pt>
                <c:pt idx="29">
                  <c:v>1.2138444909295525</c:v>
                </c:pt>
                <c:pt idx="30">
                  <c:v>1.6912521875204569</c:v>
                </c:pt>
                <c:pt idx="31">
                  <c:v>0.90671703377303992</c:v>
                </c:pt>
                <c:pt idx="32">
                  <c:v>3.853445948709799</c:v>
                </c:pt>
                <c:pt idx="33">
                  <c:v>9.9564248799008155</c:v>
                </c:pt>
                <c:pt idx="34">
                  <c:v>0.50471390993288479</c:v>
                </c:pt>
                <c:pt idx="35">
                  <c:v>1.5322543656115533</c:v>
                </c:pt>
                <c:pt idx="36">
                  <c:v>6.6379609094851383E-2</c:v>
                </c:pt>
                <c:pt idx="37">
                  <c:v>0.17325597170930074</c:v>
                </c:pt>
                <c:pt idx="38">
                  <c:v>3.6025042651393099E-2</c:v>
                </c:pt>
                <c:pt idx="39">
                  <c:v>10.273416822510027</c:v>
                </c:pt>
                <c:pt idx="40">
                  <c:v>0.32494110593128855</c:v>
                </c:pt>
                <c:pt idx="41">
                  <c:v>7.9360686184340515E-2</c:v>
                </c:pt>
                <c:pt idx="42">
                  <c:v>0.10204827756068892</c:v>
                </c:pt>
                <c:pt idx="43">
                  <c:v>5.2858153757084643E-2</c:v>
                </c:pt>
                <c:pt idx="44">
                  <c:v>0.65691615452337304</c:v>
                </c:pt>
                <c:pt idx="45">
                  <c:v>2.3837048635601703</c:v>
                </c:pt>
                <c:pt idx="46">
                  <c:v>1.1615156031821969</c:v>
                </c:pt>
                <c:pt idx="47">
                  <c:v>6.7981806081031479E-2</c:v>
                </c:pt>
                <c:pt idx="48">
                  <c:v>9.3920118508758241E-2</c:v>
                </c:pt>
                <c:pt idx="49">
                  <c:v>1.3805316688930644</c:v>
                </c:pt>
                <c:pt idx="50">
                  <c:v>2.7911595577258728E-2</c:v>
                </c:pt>
                <c:pt idx="51">
                  <c:v>0.3736512645018214</c:v>
                </c:pt>
                <c:pt idx="52">
                  <c:v>0.30545483048939259</c:v>
                </c:pt>
                <c:pt idx="53">
                  <c:v>3.0040498062989962</c:v>
                </c:pt>
                <c:pt idx="54">
                  <c:v>1.8992413128521781</c:v>
                </c:pt>
                <c:pt idx="55">
                  <c:v>1.4379112516560839</c:v>
                </c:pt>
                <c:pt idx="56">
                  <c:v>0.6215274309967378</c:v>
                </c:pt>
                <c:pt idx="57">
                  <c:v>1.7521184046809364</c:v>
                </c:pt>
                <c:pt idx="58">
                  <c:v>1.3068719784450658</c:v>
                </c:pt>
                <c:pt idx="59">
                  <c:v>0.1104080198375766</c:v>
                </c:pt>
                <c:pt idx="60">
                  <c:v>0.49532516393239917</c:v>
                </c:pt>
                <c:pt idx="61">
                  <c:v>8.5095943091102431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60"/>
        <c:showNegBubbles val="0"/>
        <c:axId val="93890048"/>
        <c:axId val="93891584"/>
      </c:bubbleChart>
      <c:valAx>
        <c:axId val="93890048"/>
        <c:scaling>
          <c:orientation val="minMax"/>
          <c:max val="65"/>
          <c:min val="0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3891584"/>
        <c:crosses val="autoZero"/>
        <c:crossBetween val="midCat"/>
        <c:majorUnit val="60"/>
        <c:minorUnit val="10"/>
      </c:valAx>
      <c:valAx>
        <c:axId val="93891584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3890048"/>
        <c:crosses val="autoZero"/>
        <c:crossBetween val="midCat"/>
        <c:majorUnit val="100"/>
        <c:minorUnit val="1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516185476815397E-2"/>
          <c:y val="7.4085793963254598E-2"/>
          <c:w val="0.87540748031496063"/>
          <c:h val="0.82806906167979"/>
        </c:manualLayout>
      </c:layout>
      <c:bubbleChart>
        <c:varyColors val="0"/>
        <c:ser>
          <c:idx val="0"/>
          <c:order val="0"/>
          <c:tx>
            <c:v>2011</c:v>
          </c:tx>
          <c:spPr>
            <a:solidFill>
              <a:srgbClr val="CCFFFF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'15-13 15-14'!$AG$5:$AG$66</c:f>
              <c:numCache>
                <c:formatCode>General</c:formatCode>
                <c:ptCount val="62"/>
                <c:pt idx="0">
                  <c:v>0.84099999999999997</c:v>
                </c:pt>
                <c:pt idx="1">
                  <c:v>0.39600000000000002</c:v>
                </c:pt>
                <c:pt idx="2">
                  <c:v>0.73</c:v>
                </c:pt>
                <c:pt idx="3">
                  <c:v>0.68200000000000005</c:v>
                </c:pt>
                <c:pt idx="4">
                  <c:v>0.92</c:v>
                </c:pt>
                <c:pt idx="5">
                  <c:v>0.68200000000000005</c:v>
                </c:pt>
                <c:pt idx="6">
                  <c:v>0.61899999999999999</c:v>
                </c:pt>
                <c:pt idx="7">
                  <c:v>0.55500000000000005</c:v>
                </c:pt>
                <c:pt idx="8">
                  <c:v>0.71399999999999997</c:v>
                </c:pt>
                <c:pt idx="9">
                  <c:v>0.17399999999999999</c:v>
                </c:pt>
                <c:pt idx="10">
                  <c:v>0.42799999999999999</c:v>
                </c:pt>
                <c:pt idx="11">
                  <c:v>0.111</c:v>
                </c:pt>
                <c:pt idx="12">
                  <c:v>0.76100000000000001</c:v>
                </c:pt>
                <c:pt idx="13">
                  <c:v>0.53900000000000003</c:v>
                </c:pt>
                <c:pt idx="14">
                  <c:v>0.746</c:v>
                </c:pt>
                <c:pt idx="15">
                  <c:v>0.253</c:v>
                </c:pt>
                <c:pt idx="16">
                  <c:v>0.20599999999999999</c:v>
                </c:pt>
                <c:pt idx="17">
                  <c:v>0.34899999999999998</c:v>
                </c:pt>
                <c:pt idx="18">
                  <c:v>0.80900000000000005</c:v>
                </c:pt>
                <c:pt idx="19">
                  <c:v>0.93600000000000005</c:v>
                </c:pt>
                <c:pt idx="20">
                  <c:v>0.65</c:v>
                </c:pt>
                <c:pt idx="21">
                  <c:v>0.317</c:v>
                </c:pt>
                <c:pt idx="22">
                  <c:v>3.1E-2</c:v>
                </c:pt>
                <c:pt idx="23">
                  <c:v>0.95199999999999996</c:v>
                </c:pt>
                <c:pt idx="24">
                  <c:v>0.47599999999999998</c:v>
                </c:pt>
                <c:pt idx="25">
                  <c:v>0.26900000000000002</c:v>
                </c:pt>
                <c:pt idx="26">
                  <c:v>0.82499999999999996</c:v>
                </c:pt>
                <c:pt idx="27">
                  <c:v>0.58699999999999997</c:v>
                </c:pt>
                <c:pt idx="28">
                  <c:v>0.158</c:v>
                </c:pt>
                <c:pt idx="29">
                  <c:v>0.60299999999999998</c:v>
                </c:pt>
                <c:pt idx="30">
                  <c:v>0.33300000000000002</c:v>
                </c:pt>
                <c:pt idx="31">
                  <c:v>7.9000000000000001E-2</c:v>
                </c:pt>
                <c:pt idx="32">
                  <c:v>0.50700000000000001</c:v>
                </c:pt>
                <c:pt idx="33">
                  <c:v>0.14199999999999999</c:v>
                </c:pt>
                <c:pt idx="34">
                  <c:v>4.7E-2</c:v>
                </c:pt>
                <c:pt idx="35">
                  <c:v>0.38</c:v>
                </c:pt>
                <c:pt idx="36">
                  <c:v>0.98399999999999999</c:v>
                </c:pt>
                <c:pt idx="37">
                  <c:v>0.52300000000000002</c:v>
                </c:pt>
                <c:pt idx="38">
                  <c:v>9.5000000000000001E-2</c:v>
                </c:pt>
                <c:pt idx="39">
                  <c:v>0.23799999999999999</c:v>
                </c:pt>
                <c:pt idx="40">
                  <c:v>0.88800000000000001</c:v>
                </c:pt>
                <c:pt idx="41">
                  <c:v>0.19</c:v>
                </c:pt>
                <c:pt idx="42">
                  <c:v>1.4999999999999999E-2</c:v>
                </c:pt>
                <c:pt idx="43">
                  <c:v>6.3E-2</c:v>
                </c:pt>
                <c:pt idx="44">
                  <c:v>0.126</c:v>
                </c:pt>
                <c:pt idx="45">
                  <c:v>0.222</c:v>
                </c:pt>
                <c:pt idx="46">
                  <c:v>0.57099999999999995</c:v>
                </c:pt>
                <c:pt idx="47">
                  <c:v>0.63400000000000001</c:v>
                </c:pt>
                <c:pt idx="48">
                  <c:v>0.28499999999999998</c:v>
                </c:pt>
                <c:pt idx="49">
                  <c:v>0.79300000000000004</c:v>
                </c:pt>
                <c:pt idx="50">
                  <c:v>0.44400000000000001</c:v>
                </c:pt>
                <c:pt idx="51">
                  <c:v>0.49199999999999999</c:v>
                </c:pt>
                <c:pt idx="52">
                  <c:v>0.30099999999999999</c:v>
                </c:pt>
                <c:pt idx="53">
                  <c:v>0.90400000000000003</c:v>
                </c:pt>
                <c:pt idx="54">
                  <c:v>0.96799999999999997</c:v>
                </c:pt>
                <c:pt idx="55">
                  <c:v>0.77700000000000002</c:v>
                </c:pt>
                <c:pt idx="56">
                  <c:v>0.66600000000000004</c:v>
                </c:pt>
                <c:pt idx="57">
                  <c:v>0.873</c:v>
                </c:pt>
                <c:pt idx="58">
                  <c:v>0.46</c:v>
                </c:pt>
                <c:pt idx="59">
                  <c:v>0.36499999999999999</c:v>
                </c:pt>
                <c:pt idx="60">
                  <c:v>0.41199999999999998</c:v>
                </c:pt>
                <c:pt idx="61">
                  <c:v>0.85699999999999998</c:v>
                </c:pt>
              </c:numCache>
            </c:numRef>
          </c:xVal>
          <c:yVal>
            <c:numRef>
              <c:f>'15-13 15-14'!$AF$5:$AF$66</c:f>
              <c:numCache>
                <c:formatCode>0.0</c:formatCode>
                <c:ptCount val="62"/>
                <c:pt idx="0">
                  <c:v>80.259999999999991</c:v>
                </c:pt>
                <c:pt idx="1">
                  <c:v>70.59</c:v>
                </c:pt>
                <c:pt idx="2">
                  <c:v>78.11</c:v>
                </c:pt>
                <c:pt idx="3">
                  <c:v>77.680000000000007</c:v>
                </c:pt>
                <c:pt idx="4">
                  <c:v>83.94</c:v>
                </c:pt>
                <c:pt idx="5">
                  <c:v>77.680000000000007</c:v>
                </c:pt>
                <c:pt idx="6">
                  <c:v>75.38</c:v>
                </c:pt>
                <c:pt idx="7">
                  <c:v>73.819999999999993</c:v>
                </c:pt>
                <c:pt idx="8">
                  <c:v>77.97</c:v>
                </c:pt>
                <c:pt idx="9">
                  <c:v>66.94</c:v>
                </c:pt>
                <c:pt idx="10">
                  <c:v>71.38</c:v>
                </c:pt>
                <c:pt idx="11">
                  <c:v>62.81</c:v>
                </c:pt>
                <c:pt idx="12">
                  <c:v>78.89</c:v>
                </c:pt>
                <c:pt idx="13">
                  <c:v>73.47999999999999</c:v>
                </c:pt>
                <c:pt idx="14">
                  <c:v>78.52</c:v>
                </c:pt>
                <c:pt idx="15">
                  <c:v>68.31</c:v>
                </c:pt>
                <c:pt idx="16">
                  <c:v>67.17</c:v>
                </c:pt>
                <c:pt idx="17">
                  <c:v>69.710000000000008</c:v>
                </c:pt>
                <c:pt idx="18">
                  <c:v>79.09</c:v>
                </c:pt>
                <c:pt idx="19">
                  <c:v>84.78</c:v>
                </c:pt>
                <c:pt idx="20">
                  <c:v>76.06</c:v>
                </c:pt>
                <c:pt idx="21">
                  <c:v>69.650000000000006</c:v>
                </c:pt>
                <c:pt idx="22">
                  <c:v>58.22</c:v>
                </c:pt>
                <c:pt idx="23">
                  <c:v>86.05</c:v>
                </c:pt>
                <c:pt idx="24">
                  <c:v>72.289999999999992</c:v>
                </c:pt>
                <c:pt idx="25">
                  <c:v>68.67</c:v>
                </c:pt>
                <c:pt idx="26">
                  <c:v>79.14</c:v>
                </c:pt>
                <c:pt idx="27">
                  <c:v>74.89</c:v>
                </c:pt>
                <c:pt idx="28">
                  <c:v>66.429999999999993</c:v>
                </c:pt>
                <c:pt idx="29">
                  <c:v>75.34</c:v>
                </c:pt>
                <c:pt idx="30">
                  <c:v>69.67</c:v>
                </c:pt>
                <c:pt idx="31">
                  <c:v>59.930000000000007</c:v>
                </c:pt>
                <c:pt idx="32">
                  <c:v>72.570000000000007</c:v>
                </c:pt>
                <c:pt idx="33">
                  <c:v>65.88</c:v>
                </c:pt>
                <c:pt idx="34">
                  <c:v>58.519999999999996</c:v>
                </c:pt>
                <c:pt idx="35">
                  <c:v>70.56</c:v>
                </c:pt>
                <c:pt idx="36">
                  <c:v>91.08</c:v>
                </c:pt>
                <c:pt idx="37">
                  <c:v>73.300000000000011</c:v>
                </c:pt>
                <c:pt idx="38">
                  <c:v>61.42</c:v>
                </c:pt>
                <c:pt idx="39">
                  <c:v>68.199999999999989</c:v>
                </c:pt>
                <c:pt idx="40">
                  <c:v>83.190000000000012</c:v>
                </c:pt>
                <c:pt idx="41">
                  <c:v>67.08</c:v>
                </c:pt>
                <c:pt idx="42">
                  <c:v>47.21</c:v>
                </c:pt>
                <c:pt idx="43">
                  <c:v>59.72</c:v>
                </c:pt>
                <c:pt idx="44">
                  <c:v>65.64</c:v>
                </c:pt>
                <c:pt idx="45">
                  <c:v>67.930000000000007</c:v>
                </c:pt>
                <c:pt idx="46">
                  <c:v>74.66</c:v>
                </c:pt>
                <c:pt idx="47">
                  <c:v>75.81</c:v>
                </c:pt>
                <c:pt idx="48">
                  <c:v>68.73</c:v>
                </c:pt>
                <c:pt idx="49">
                  <c:v>79.069999999999993</c:v>
                </c:pt>
                <c:pt idx="50">
                  <c:v>71.69</c:v>
                </c:pt>
                <c:pt idx="51">
                  <c:v>72.53</c:v>
                </c:pt>
                <c:pt idx="52">
                  <c:v>69.599999999999994</c:v>
                </c:pt>
                <c:pt idx="53">
                  <c:v>83.37</c:v>
                </c:pt>
                <c:pt idx="54">
                  <c:v>90.26</c:v>
                </c:pt>
                <c:pt idx="55">
                  <c:v>78.930000000000007</c:v>
                </c:pt>
                <c:pt idx="56">
                  <c:v>77.67</c:v>
                </c:pt>
                <c:pt idx="57">
                  <c:v>81.710000000000008</c:v>
                </c:pt>
                <c:pt idx="58">
                  <c:v>72.27000000000001</c:v>
                </c:pt>
                <c:pt idx="59">
                  <c:v>69.849999999999994</c:v>
                </c:pt>
                <c:pt idx="60">
                  <c:v>70.819999999999993</c:v>
                </c:pt>
                <c:pt idx="61">
                  <c:v>80.320000000000007</c:v>
                </c:pt>
              </c:numCache>
            </c:numRef>
          </c:yVal>
          <c:bubbleSize>
            <c:numRef>
              <c:f>'15-13 15-14'!$AE$5:$AE$66</c:f>
              <c:numCache>
                <c:formatCode>0.00</c:formatCode>
                <c:ptCount val="62"/>
                <c:pt idx="0">
                  <c:v>1.6854463819848493</c:v>
                </c:pt>
                <c:pt idx="1">
                  <c:v>0.94660621391173017</c:v>
                </c:pt>
                <c:pt idx="2">
                  <c:v>1.2585018648081372</c:v>
                </c:pt>
                <c:pt idx="3">
                  <c:v>2.7303628833540552</c:v>
                </c:pt>
                <c:pt idx="4">
                  <c:v>0.48353846989138149</c:v>
                </c:pt>
                <c:pt idx="5">
                  <c:v>0.8013098864731294</c:v>
                </c:pt>
                <c:pt idx="6">
                  <c:v>0.72712212992848446</c:v>
                </c:pt>
                <c:pt idx="7">
                  <c:v>7.2291737363610845E-2</c:v>
                </c:pt>
                <c:pt idx="8">
                  <c:v>0.54443327628530913</c:v>
                </c:pt>
                <c:pt idx="9">
                  <c:v>3.7016613782123504</c:v>
                </c:pt>
                <c:pt idx="10">
                  <c:v>7.4700542009034487</c:v>
                </c:pt>
                <c:pt idx="11">
                  <c:v>0.34342414969579721</c:v>
                </c:pt>
                <c:pt idx="12">
                  <c:v>0.55779790820018316</c:v>
                </c:pt>
                <c:pt idx="13">
                  <c:v>4.1427103519746093E-2</c:v>
                </c:pt>
                <c:pt idx="14">
                  <c:v>1.1714462403648469</c:v>
                </c:pt>
                <c:pt idx="15">
                  <c:v>0.46501525512367015</c:v>
                </c:pt>
                <c:pt idx="16">
                  <c:v>3.2753881863203307</c:v>
                </c:pt>
                <c:pt idx="17">
                  <c:v>4.6605807871577252</c:v>
                </c:pt>
                <c:pt idx="18">
                  <c:v>3.2463652625479753</c:v>
                </c:pt>
                <c:pt idx="19">
                  <c:v>0.5084882104493833</c:v>
                </c:pt>
                <c:pt idx="20">
                  <c:v>1.8074511444054422</c:v>
                </c:pt>
                <c:pt idx="21">
                  <c:v>1.4753106121482162</c:v>
                </c:pt>
                <c:pt idx="22">
                  <c:v>0.24843115238072222</c:v>
                </c:pt>
                <c:pt idx="23">
                  <c:v>1.0418016835169737</c:v>
                </c:pt>
                <c:pt idx="24">
                  <c:v>1.1142308891837522</c:v>
                </c:pt>
                <c:pt idx="25">
                  <c:v>0.42718110873453596</c:v>
                </c:pt>
                <c:pt idx="26">
                  <c:v>0.36640086795493715</c:v>
                </c:pt>
                <c:pt idx="27">
                  <c:v>0.14828651084063585</c:v>
                </c:pt>
                <c:pt idx="28">
                  <c:v>2.3240704354342618</c:v>
                </c:pt>
                <c:pt idx="29">
                  <c:v>1.2138444909295525</c:v>
                </c:pt>
                <c:pt idx="30">
                  <c:v>1.6912521875204569</c:v>
                </c:pt>
                <c:pt idx="31">
                  <c:v>0.90671703377303992</c:v>
                </c:pt>
                <c:pt idx="32">
                  <c:v>3.853445948709799</c:v>
                </c:pt>
                <c:pt idx="33">
                  <c:v>9.9564248799008155</c:v>
                </c:pt>
                <c:pt idx="34">
                  <c:v>0.50471390993288479</c:v>
                </c:pt>
                <c:pt idx="35">
                  <c:v>1.5322543656115533</c:v>
                </c:pt>
                <c:pt idx="36">
                  <c:v>6.6379609094851383E-2</c:v>
                </c:pt>
                <c:pt idx="37">
                  <c:v>0.17325597170930074</c:v>
                </c:pt>
                <c:pt idx="38">
                  <c:v>3.6025042651393099E-2</c:v>
                </c:pt>
                <c:pt idx="39">
                  <c:v>10.273416822510027</c:v>
                </c:pt>
                <c:pt idx="40">
                  <c:v>0.32494110593128855</c:v>
                </c:pt>
                <c:pt idx="41">
                  <c:v>7.9360686184340515E-2</c:v>
                </c:pt>
                <c:pt idx="42">
                  <c:v>0.10204827756068892</c:v>
                </c:pt>
                <c:pt idx="43">
                  <c:v>5.2858153757084643E-2</c:v>
                </c:pt>
                <c:pt idx="44">
                  <c:v>0.65691615452337304</c:v>
                </c:pt>
                <c:pt idx="45">
                  <c:v>2.3837048635601703</c:v>
                </c:pt>
                <c:pt idx="46">
                  <c:v>1.1615156031821969</c:v>
                </c:pt>
                <c:pt idx="47">
                  <c:v>6.7981806081031479E-2</c:v>
                </c:pt>
                <c:pt idx="48">
                  <c:v>9.3920118508758241E-2</c:v>
                </c:pt>
                <c:pt idx="49">
                  <c:v>1.3805316688930644</c:v>
                </c:pt>
                <c:pt idx="50">
                  <c:v>2.7911595577258728E-2</c:v>
                </c:pt>
                <c:pt idx="51">
                  <c:v>0.3736512645018214</c:v>
                </c:pt>
                <c:pt idx="52">
                  <c:v>0.30545483048939259</c:v>
                </c:pt>
                <c:pt idx="53">
                  <c:v>3.0040498062989962</c:v>
                </c:pt>
                <c:pt idx="54">
                  <c:v>1.8992413128521781</c:v>
                </c:pt>
                <c:pt idx="55">
                  <c:v>1.4379112516560839</c:v>
                </c:pt>
                <c:pt idx="56">
                  <c:v>0.6215274309967378</c:v>
                </c:pt>
                <c:pt idx="57">
                  <c:v>1.7521184046809364</c:v>
                </c:pt>
                <c:pt idx="58">
                  <c:v>1.3068719784450658</c:v>
                </c:pt>
                <c:pt idx="59">
                  <c:v>0.1104080198375766</c:v>
                </c:pt>
                <c:pt idx="60">
                  <c:v>0.49532516393239917</c:v>
                </c:pt>
                <c:pt idx="61">
                  <c:v>8.5095943091102431</c:v>
                </c:pt>
              </c:numCache>
            </c:numRef>
          </c:bubbleSize>
          <c:bubble3D val="0"/>
        </c:ser>
        <c:ser>
          <c:idx val="1"/>
          <c:order val="1"/>
          <c:tx>
            <c:v>1995</c:v>
          </c:tx>
          <c:spPr>
            <a:solidFill>
              <a:srgbClr val="FFCC66">
                <a:alpha val="50000"/>
              </a:srgbClr>
            </a:solidFill>
            <a:ln w="19050">
              <a:solidFill>
                <a:srgbClr val="FF0000"/>
              </a:solidFill>
            </a:ln>
          </c:spPr>
          <c:invertIfNegative val="0"/>
          <c:xVal>
            <c:numRef>
              <c:f>'15-13 15-14'!$AV$5:$AV$66</c:f>
              <c:numCache>
                <c:formatCode>General</c:formatCode>
                <c:ptCount val="62"/>
                <c:pt idx="0">
                  <c:v>0.58699999999999997</c:v>
                </c:pt>
                <c:pt idx="1">
                  <c:v>0.38</c:v>
                </c:pt>
                <c:pt idx="2">
                  <c:v>0.77700000000000002</c:v>
                </c:pt>
                <c:pt idx="3">
                  <c:v>0.84099999999999997</c:v>
                </c:pt>
                <c:pt idx="4">
                  <c:v>0.92</c:v>
                </c:pt>
                <c:pt idx="5">
                  <c:v>0.71399999999999997</c:v>
                </c:pt>
                <c:pt idx="6">
                  <c:v>0.44400000000000001</c:v>
                </c:pt>
                <c:pt idx="7">
                  <c:v>0.63400000000000001</c:v>
                </c:pt>
                <c:pt idx="8">
                  <c:v>0.85699999999999998</c:v>
                </c:pt>
                <c:pt idx="9">
                  <c:v>0.28499999999999998</c:v>
                </c:pt>
                <c:pt idx="10">
                  <c:v>0.36499999999999999</c:v>
                </c:pt>
                <c:pt idx="11">
                  <c:v>3.1E-2</c:v>
                </c:pt>
                <c:pt idx="12">
                  <c:v>0.39600000000000002</c:v>
                </c:pt>
                <c:pt idx="13">
                  <c:v>0.17399999999999999</c:v>
                </c:pt>
                <c:pt idx="14">
                  <c:v>0.80900000000000005</c:v>
                </c:pt>
                <c:pt idx="15">
                  <c:v>0.28499999999999998</c:v>
                </c:pt>
                <c:pt idx="16">
                  <c:v>0.158</c:v>
                </c:pt>
                <c:pt idx="17">
                  <c:v>0.23799999999999999</c:v>
                </c:pt>
                <c:pt idx="18">
                  <c:v>0.50700000000000001</c:v>
                </c:pt>
                <c:pt idx="19">
                  <c:v>0.93600000000000005</c:v>
                </c:pt>
                <c:pt idx="20">
                  <c:v>0.69799999999999995</c:v>
                </c:pt>
                <c:pt idx="21">
                  <c:v>0.55500000000000005</c:v>
                </c:pt>
                <c:pt idx="22">
                  <c:v>0.126</c:v>
                </c:pt>
                <c:pt idx="23">
                  <c:v>0.95199999999999996</c:v>
                </c:pt>
                <c:pt idx="24">
                  <c:v>0.34899999999999998</c:v>
                </c:pt>
                <c:pt idx="25">
                  <c:v>0.253</c:v>
                </c:pt>
                <c:pt idx="26">
                  <c:v>0.746</c:v>
                </c:pt>
                <c:pt idx="27">
                  <c:v>0.53900000000000003</c:v>
                </c:pt>
                <c:pt idx="28">
                  <c:v>0.111</c:v>
                </c:pt>
                <c:pt idx="29">
                  <c:v>0.73</c:v>
                </c:pt>
                <c:pt idx="30">
                  <c:v>0.42799999999999999</c:v>
                </c:pt>
                <c:pt idx="31">
                  <c:v>1.4999999999999999E-2</c:v>
                </c:pt>
                <c:pt idx="32">
                  <c:v>0.52300000000000002</c:v>
                </c:pt>
                <c:pt idx="33">
                  <c:v>0.20599999999999999</c:v>
                </c:pt>
                <c:pt idx="34">
                  <c:v>4.7E-2</c:v>
                </c:pt>
                <c:pt idx="35">
                  <c:v>0.33300000000000002</c:v>
                </c:pt>
                <c:pt idx="36">
                  <c:v>0.96799999999999997</c:v>
                </c:pt>
                <c:pt idx="37">
                  <c:v>0.76100000000000001</c:v>
                </c:pt>
                <c:pt idx="38">
                  <c:v>0.317</c:v>
                </c:pt>
                <c:pt idx="39">
                  <c:v>0.46</c:v>
                </c:pt>
                <c:pt idx="40">
                  <c:v>0.60299999999999998</c:v>
                </c:pt>
                <c:pt idx="41">
                  <c:v>0.222</c:v>
                </c:pt>
                <c:pt idx="42">
                  <c:v>9.5000000000000001E-2</c:v>
                </c:pt>
                <c:pt idx="43">
                  <c:v>7.9000000000000001E-2</c:v>
                </c:pt>
                <c:pt idx="44">
                  <c:v>0.26900000000000002</c:v>
                </c:pt>
                <c:pt idx="45">
                  <c:v>6.3E-2</c:v>
                </c:pt>
                <c:pt idx="46">
                  <c:v>0.61899999999999999</c:v>
                </c:pt>
                <c:pt idx="47">
                  <c:v>0.65</c:v>
                </c:pt>
                <c:pt idx="48">
                  <c:v>0.47599999999999998</c:v>
                </c:pt>
                <c:pt idx="49">
                  <c:v>0.82499999999999996</c:v>
                </c:pt>
                <c:pt idx="50">
                  <c:v>0.66600000000000004</c:v>
                </c:pt>
                <c:pt idx="51">
                  <c:v>0.57099999999999995</c:v>
                </c:pt>
                <c:pt idx="52">
                  <c:v>0.49199999999999999</c:v>
                </c:pt>
                <c:pt idx="53">
                  <c:v>0.90400000000000003</c:v>
                </c:pt>
                <c:pt idx="54">
                  <c:v>0.98399999999999999</c:v>
                </c:pt>
                <c:pt idx="55">
                  <c:v>0.88800000000000001</c:v>
                </c:pt>
                <c:pt idx="56">
                  <c:v>0.873</c:v>
                </c:pt>
                <c:pt idx="57">
                  <c:v>0.68200000000000005</c:v>
                </c:pt>
                <c:pt idx="58">
                  <c:v>0.19</c:v>
                </c:pt>
                <c:pt idx="59">
                  <c:v>0.14199999999999999</c:v>
                </c:pt>
                <c:pt idx="60">
                  <c:v>0.41199999999999998</c:v>
                </c:pt>
                <c:pt idx="61">
                  <c:v>0.79300000000000004</c:v>
                </c:pt>
              </c:numCache>
            </c:numRef>
          </c:xVal>
          <c:yVal>
            <c:numRef>
              <c:f>'15-13 15-14'!$AS$5:$AS$66</c:f>
              <c:numCache>
                <c:formatCode>0.0</c:formatCode>
                <c:ptCount val="62"/>
                <c:pt idx="0">
                  <c:v>68.55</c:v>
                </c:pt>
                <c:pt idx="1">
                  <c:v>63.28</c:v>
                </c:pt>
                <c:pt idx="2">
                  <c:v>72.56</c:v>
                </c:pt>
                <c:pt idx="3">
                  <c:v>73.12</c:v>
                </c:pt>
                <c:pt idx="4">
                  <c:v>76.53</c:v>
                </c:pt>
                <c:pt idx="5">
                  <c:v>71.12</c:v>
                </c:pt>
                <c:pt idx="6">
                  <c:v>64.84</c:v>
                </c:pt>
                <c:pt idx="7">
                  <c:v>69.400000000000006</c:v>
                </c:pt>
                <c:pt idx="8">
                  <c:v>73.45</c:v>
                </c:pt>
                <c:pt idx="9">
                  <c:v>62.11</c:v>
                </c:pt>
                <c:pt idx="10">
                  <c:v>63.21</c:v>
                </c:pt>
                <c:pt idx="11">
                  <c:v>50.11</c:v>
                </c:pt>
                <c:pt idx="12">
                  <c:v>63.870000000000005</c:v>
                </c:pt>
                <c:pt idx="13">
                  <c:v>58.5</c:v>
                </c:pt>
                <c:pt idx="14">
                  <c:v>72.91</c:v>
                </c:pt>
                <c:pt idx="15">
                  <c:v>62.11</c:v>
                </c:pt>
                <c:pt idx="16">
                  <c:v>57.95</c:v>
                </c:pt>
                <c:pt idx="17">
                  <c:v>60.400000000000006</c:v>
                </c:pt>
                <c:pt idx="18">
                  <c:v>65.900000000000006</c:v>
                </c:pt>
                <c:pt idx="19">
                  <c:v>77.56</c:v>
                </c:pt>
                <c:pt idx="20">
                  <c:v>70.94</c:v>
                </c:pt>
                <c:pt idx="21">
                  <c:v>67.900000000000006</c:v>
                </c:pt>
                <c:pt idx="22">
                  <c:v>57.63</c:v>
                </c:pt>
                <c:pt idx="23">
                  <c:v>80.22</c:v>
                </c:pt>
                <c:pt idx="24">
                  <c:v>63.18</c:v>
                </c:pt>
                <c:pt idx="25">
                  <c:v>61.42</c:v>
                </c:pt>
                <c:pt idx="26">
                  <c:v>71.989999999999995</c:v>
                </c:pt>
                <c:pt idx="27">
                  <c:v>67.17</c:v>
                </c:pt>
                <c:pt idx="28">
                  <c:v>56.81</c:v>
                </c:pt>
                <c:pt idx="29">
                  <c:v>71.449999999999989</c:v>
                </c:pt>
                <c:pt idx="30">
                  <c:v>64.02</c:v>
                </c:pt>
                <c:pt idx="31">
                  <c:v>48.589999999999996</c:v>
                </c:pt>
                <c:pt idx="32">
                  <c:v>66.27000000000001</c:v>
                </c:pt>
                <c:pt idx="33">
                  <c:v>59.37</c:v>
                </c:pt>
                <c:pt idx="34">
                  <c:v>51.660000000000004</c:v>
                </c:pt>
                <c:pt idx="35">
                  <c:v>62.379999999999995</c:v>
                </c:pt>
                <c:pt idx="36">
                  <c:v>89.78</c:v>
                </c:pt>
                <c:pt idx="37">
                  <c:v>72.22999999999999</c:v>
                </c:pt>
                <c:pt idx="38">
                  <c:v>62.269999999999996</c:v>
                </c:pt>
                <c:pt idx="39">
                  <c:v>64.94</c:v>
                </c:pt>
                <c:pt idx="40">
                  <c:v>68.63</c:v>
                </c:pt>
                <c:pt idx="41">
                  <c:v>60.18</c:v>
                </c:pt>
                <c:pt idx="42">
                  <c:v>56.72</c:v>
                </c:pt>
                <c:pt idx="43">
                  <c:v>54.03</c:v>
                </c:pt>
                <c:pt idx="44">
                  <c:v>61.84</c:v>
                </c:pt>
                <c:pt idx="45">
                  <c:v>52.18</c:v>
                </c:pt>
                <c:pt idx="46">
                  <c:v>69.210000000000008</c:v>
                </c:pt>
                <c:pt idx="47">
                  <c:v>69.88</c:v>
                </c:pt>
                <c:pt idx="48">
                  <c:v>65.210000000000008</c:v>
                </c:pt>
                <c:pt idx="49">
                  <c:v>72.94</c:v>
                </c:pt>
                <c:pt idx="50">
                  <c:v>70</c:v>
                </c:pt>
                <c:pt idx="51">
                  <c:v>68.44</c:v>
                </c:pt>
                <c:pt idx="52">
                  <c:v>65.53</c:v>
                </c:pt>
                <c:pt idx="53">
                  <c:v>75.89</c:v>
                </c:pt>
                <c:pt idx="54">
                  <c:v>90.509999999999991</c:v>
                </c:pt>
                <c:pt idx="55">
                  <c:v>74.300000000000011</c:v>
                </c:pt>
                <c:pt idx="56">
                  <c:v>73.75</c:v>
                </c:pt>
                <c:pt idx="57">
                  <c:v>70.009999999999991</c:v>
                </c:pt>
                <c:pt idx="58">
                  <c:v>59.01</c:v>
                </c:pt>
                <c:pt idx="59">
                  <c:v>57.94</c:v>
                </c:pt>
                <c:pt idx="60">
                  <c:v>63.929999999999993</c:v>
                </c:pt>
                <c:pt idx="61">
                  <c:v>72.87</c:v>
                </c:pt>
              </c:numCache>
            </c:numRef>
          </c:yVal>
          <c:bubbleSize>
            <c:numRef>
              <c:f>'15-13 15-14'!$AU$5:$AU$66</c:f>
              <c:numCache>
                <c:formatCode>0.00</c:formatCode>
                <c:ptCount val="62"/>
                <c:pt idx="0">
                  <c:v>1.2742682248501722</c:v>
                </c:pt>
                <c:pt idx="1">
                  <c:v>1.359654448624573</c:v>
                </c:pt>
                <c:pt idx="2">
                  <c:v>2.2805808886913423</c:v>
                </c:pt>
                <c:pt idx="3">
                  <c:v>3.554518976053922</c:v>
                </c:pt>
                <c:pt idx="4">
                  <c:v>0.35159311769045015</c:v>
                </c:pt>
                <c:pt idx="5">
                  <c:v>0.4783175322083229</c:v>
                </c:pt>
                <c:pt idx="6">
                  <c:v>1.0515754357563361</c:v>
                </c:pt>
                <c:pt idx="7">
                  <c:v>3.9369896075747049E-2</c:v>
                </c:pt>
                <c:pt idx="8">
                  <c:v>0.80337695878341875</c:v>
                </c:pt>
                <c:pt idx="9">
                  <c:v>5.8907216792600448</c:v>
                </c:pt>
                <c:pt idx="10">
                  <c:v>9.4509963944426723</c:v>
                </c:pt>
                <c:pt idx="11">
                  <c:v>0.39300979657672869</c:v>
                </c:pt>
                <c:pt idx="12">
                  <c:v>0.34938083105772544</c:v>
                </c:pt>
                <c:pt idx="13">
                  <c:v>4.2952331596093137E-2</c:v>
                </c:pt>
                <c:pt idx="14">
                  <c:v>0.82674258304366588</c:v>
                </c:pt>
                <c:pt idx="15">
                  <c:v>0.46844455919376116</c:v>
                </c:pt>
                <c:pt idx="16">
                  <c:v>5.0256932414744311</c:v>
                </c:pt>
                <c:pt idx="17">
                  <c:v>8.4028114376179559</c:v>
                </c:pt>
                <c:pt idx="18">
                  <c:v>2.6227559513390637</c:v>
                </c:pt>
                <c:pt idx="19">
                  <c:v>0.35050507363540018</c:v>
                </c:pt>
                <c:pt idx="20">
                  <c:v>1.5090445332777074</c:v>
                </c:pt>
                <c:pt idx="21">
                  <c:v>2.8671022441855358</c:v>
                </c:pt>
                <c:pt idx="22">
                  <c:v>0.31290055166304831</c:v>
                </c:pt>
                <c:pt idx="23">
                  <c:v>0.95178237400861432</c:v>
                </c:pt>
                <c:pt idx="24">
                  <c:v>0.53834512460180617</c:v>
                </c:pt>
                <c:pt idx="25">
                  <c:v>0.53990688201543691</c:v>
                </c:pt>
                <c:pt idx="26">
                  <c:v>0.17441596807607737</c:v>
                </c:pt>
                <c:pt idx="27">
                  <c:v>0.17907966042848128</c:v>
                </c:pt>
                <c:pt idx="28">
                  <c:v>2.3106987556406304</c:v>
                </c:pt>
                <c:pt idx="29">
                  <c:v>1.7157445366257227</c:v>
                </c:pt>
                <c:pt idx="30">
                  <c:v>1.9760390631901703</c:v>
                </c:pt>
                <c:pt idx="31">
                  <c:v>0.67900283776577797</c:v>
                </c:pt>
                <c:pt idx="32">
                  <c:v>5.4808508544885761</c:v>
                </c:pt>
                <c:pt idx="33">
                  <c:v>13.412785470642557</c:v>
                </c:pt>
                <c:pt idx="34">
                  <c:v>0.43228797812640224</c:v>
                </c:pt>
                <c:pt idx="35">
                  <c:v>0.96912651325530885</c:v>
                </c:pt>
                <c:pt idx="36">
                  <c:v>4.4583701553233011E-2</c:v>
                </c:pt>
                <c:pt idx="37">
                  <c:v>0.11510468875530451</c:v>
                </c:pt>
                <c:pt idx="38">
                  <c:v>1.7853877096541421E-2</c:v>
                </c:pt>
                <c:pt idx="39">
                  <c:v>2.4961027156469289</c:v>
                </c:pt>
                <c:pt idx="40">
                  <c:v>0.20473188271164927</c:v>
                </c:pt>
                <c:pt idx="41">
                  <c:v>7.5923442672467589E-2</c:v>
                </c:pt>
                <c:pt idx="42">
                  <c:v>9.4481624677964102E-2</c:v>
                </c:pt>
                <c:pt idx="43">
                  <c:v>7.5583385397424777E-2</c:v>
                </c:pt>
                <c:pt idx="44">
                  <c:v>0.90251635874758873</c:v>
                </c:pt>
                <c:pt idx="45">
                  <c:v>0.68600533754873472</c:v>
                </c:pt>
                <c:pt idx="46">
                  <c:v>1.0070188830950717</c:v>
                </c:pt>
                <c:pt idx="47">
                  <c:v>3.0306516942198162E-2</c:v>
                </c:pt>
                <c:pt idx="48">
                  <c:v>3.3988498399762507E-2</c:v>
                </c:pt>
                <c:pt idx="49">
                  <c:v>1.16040873046689</c:v>
                </c:pt>
                <c:pt idx="50">
                  <c:v>4.8721123076706799E-2</c:v>
                </c:pt>
                <c:pt idx="51">
                  <c:v>0.44591202304796129</c:v>
                </c:pt>
                <c:pt idx="52">
                  <c:v>0.15755493988133701</c:v>
                </c:pt>
                <c:pt idx="53">
                  <c:v>1.592582544021937</c:v>
                </c:pt>
                <c:pt idx="54">
                  <c:v>0.92897608653546415</c:v>
                </c:pt>
                <c:pt idx="55">
                  <c:v>1.5034699607934843</c:v>
                </c:pt>
                <c:pt idx="56">
                  <c:v>0.59416585695966517</c:v>
                </c:pt>
                <c:pt idx="57">
                  <c:v>2.1442828350959977</c:v>
                </c:pt>
                <c:pt idx="58">
                  <c:v>1.1731895934551928</c:v>
                </c:pt>
                <c:pt idx="59">
                  <c:v>0.13538717346352577</c:v>
                </c:pt>
                <c:pt idx="60">
                  <c:v>0.11744454037401002</c:v>
                </c:pt>
                <c:pt idx="61">
                  <c:v>5.147320973619272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60"/>
        <c:showNegBubbles val="0"/>
        <c:axId val="93995392"/>
        <c:axId val="93997312"/>
      </c:bubbleChart>
      <c:valAx>
        <c:axId val="93995392"/>
        <c:scaling>
          <c:orientation val="minMax"/>
          <c:max val="1.0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 smtClean="0"/>
                  <a:t>per cent </a:t>
                </a:r>
                <a:r>
                  <a:rPr lang="en-US" sz="1600" b="0"/>
                  <a:t>rank</a:t>
                </a:r>
              </a:p>
            </c:rich>
          </c:tx>
          <c:layout>
            <c:manualLayout>
              <c:xMode val="edge"/>
              <c:yMode val="edge"/>
              <c:x val="0.43470603674540681"/>
              <c:y val="0.9134791666666666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3997312"/>
        <c:crosses val="autoZero"/>
        <c:crossBetween val="midCat"/>
        <c:majorUnit val="1"/>
        <c:minorUnit val="0.1"/>
      </c:valAx>
      <c:valAx>
        <c:axId val="93997312"/>
        <c:scaling>
          <c:orientation val="minMax"/>
          <c:max val="100"/>
          <c:min val="4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backward</a:t>
                </a:r>
                <a:r>
                  <a:rPr lang="en-US" sz="1600" b="0" baseline="0"/>
                  <a:t> + forward linkages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1.6666666666666666E-2"/>
              <c:y val="0.1815923009623797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3995392"/>
        <c:crosses val="autoZero"/>
        <c:crossBetween val="midCat"/>
        <c:majorUnit val="60"/>
        <c:minorUnit val="10"/>
      </c:valAx>
    </c:plotArea>
    <c:legend>
      <c:legendPos val="t"/>
      <c:layout>
        <c:manualLayout>
          <c:xMode val="edge"/>
          <c:yMode val="edge"/>
          <c:x val="9.1618328958880127E-2"/>
          <c:y val="8.6805610236220479E-2"/>
          <c:w val="0.2084297900262467"/>
          <c:h val="8.3717191601049873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085739282589694E-2"/>
          <c:y val="3.584348566598667E-2"/>
          <c:w val="0.88023381452318461"/>
          <c:h val="0.88584596416973305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'15-15'!$I$4:$I$180</c:f>
              <c:numCache>
                <c:formatCode>General</c:formatCode>
                <c:ptCount val="17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</c:numCache>
            </c:numRef>
          </c:xVal>
          <c:yVal>
            <c:numRef>
              <c:f>'15-15'!$J$4:$J$180</c:f>
              <c:numCache>
                <c:formatCode>General</c:formatCode>
                <c:ptCount val="177"/>
                <c:pt idx="0">
                  <c:v>0</c:v>
                </c:pt>
                <c:pt idx="1">
                  <c:v>0.8</c:v>
                </c:pt>
                <c:pt idx="2">
                  <c:v>0.89999999999999991</c:v>
                </c:pt>
                <c:pt idx="3">
                  <c:v>0.89999999999999991</c:v>
                </c:pt>
                <c:pt idx="4">
                  <c:v>1</c:v>
                </c:pt>
                <c:pt idx="5">
                  <c:v>1.2</c:v>
                </c:pt>
                <c:pt idx="6">
                  <c:v>1.5</c:v>
                </c:pt>
                <c:pt idx="7">
                  <c:v>1.7000000000000002</c:v>
                </c:pt>
                <c:pt idx="8">
                  <c:v>1.7000000000000002</c:v>
                </c:pt>
                <c:pt idx="9">
                  <c:v>2.2999999999999998</c:v>
                </c:pt>
                <c:pt idx="10">
                  <c:v>2.5</c:v>
                </c:pt>
                <c:pt idx="11">
                  <c:v>3.3000000000000003</c:v>
                </c:pt>
                <c:pt idx="12">
                  <c:v>3.3000000000000003</c:v>
                </c:pt>
                <c:pt idx="13">
                  <c:v>3.4000000000000004</c:v>
                </c:pt>
                <c:pt idx="14">
                  <c:v>3.9</c:v>
                </c:pt>
                <c:pt idx="15">
                  <c:v>4</c:v>
                </c:pt>
                <c:pt idx="16">
                  <c:v>4.5</c:v>
                </c:pt>
                <c:pt idx="17">
                  <c:v>4.5999999999999996</c:v>
                </c:pt>
                <c:pt idx="18">
                  <c:v>5</c:v>
                </c:pt>
                <c:pt idx="19">
                  <c:v>5.5</c:v>
                </c:pt>
                <c:pt idx="20">
                  <c:v>5.8999999999999995</c:v>
                </c:pt>
                <c:pt idx="21">
                  <c:v>5.8999999999999995</c:v>
                </c:pt>
                <c:pt idx="22">
                  <c:v>6</c:v>
                </c:pt>
                <c:pt idx="23">
                  <c:v>6.4</c:v>
                </c:pt>
                <c:pt idx="24">
                  <c:v>6.5</c:v>
                </c:pt>
                <c:pt idx="25">
                  <c:v>6.7</c:v>
                </c:pt>
                <c:pt idx="26">
                  <c:v>7.0000000000000009</c:v>
                </c:pt>
                <c:pt idx="27">
                  <c:v>8</c:v>
                </c:pt>
                <c:pt idx="28">
                  <c:v>8.2000000000000011</c:v>
                </c:pt>
                <c:pt idx="29">
                  <c:v>8.5</c:v>
                </c:pt>
                <c:pt idx="30">
                  <c:v>8.6999999999999993</c:v>
                </c:pt>
                <c:pt idx="31">
                  <c:v>9</c:v>
                </c:pt>
                <c:pt idx="32">
                  <c:v>9</c:v>
                </c:pt>
                <c:pt idx="33">
                  <c:v>9</c:v>
                </c:pt>
                <c:pt idx="34">
                  <c:v>9.1999999999999993</c:v>
                </c:pt>
                <c:pt idx="35">
                  <c:v>9.5</c:v>
                </c:pt>
                <c:pt idx="36">
                  <c:v>9.5</c:v>
                </c:pt>
                <c:pt idx="37">
                  <c:v>9.7000000000000011</c:v>
                </c:pt>
                <c:pt idx="38">
                  <c:v>9.9</c:v>
                </c:pt>
                <c:pt idx="39">
                  <c:v>10.199999999999999</c:v>
                </c:pt>
                <c:pt idx="40">
                  <c:v>10.199999999999999</c:v>
                </c:pt>
                <c:pt idx="41">
                  <c:v>10.199999999999999</c:v>
                </c:pt>
                <c:pt idx="42">
                  <c:v>10.4</c:v>
                </c:pt>
                <c:pt idx="43">
                  <c:v>10.6</c:v>
                </c:pt>
                <c:pt idx="44">
                  <c:v>10.8</c:v>
                </c:pt>
                <c:pt idx="45">
                  <c:v>11</c:v>
                </c:pt>
                <c:pt idx="46">
                  <c:v>11.200000000000001</c:v>
                </c:pt>
                <c:pt idx="47">
                  <c:v>11.3</c:v>
                </c:pt>
                <c:pt idx="48">
                  <c:v>11.4</c:v>
                </c:pt>
                <c:pt idx="49">
                  <c:v>11.5</c:v>
                </c:pt>
                <c:pt idx="50">
                  <c:v>11.5</c:v>
                </c:pt>
                <c:pt idx="51">
                  <c:v>11.799999999999999</c:v>
                </c:pt>
                <c:pt idx="52">
                  <c:v>11.899999999999999</c:v>
                </c:pt>
                <c:pt idx="53">
                  <c:v>12</c:v>
                </c:pt>
                <c:pt idx="54">
                  <c:v>12.2</c:v>
                </c:pt>
                <c:pt idx="55">
                  <c:v>12.4</c:v>
                </c:pt>
                <c:pt idx="56">
                  <c:v>12.5</c:v>
                </c:pt>
                <c:pt idx="57">
                  <c:v>12.7</c:v>
                </c:pt>
                <c:pt idx="58">
                  <c:v>13.3</c:v>
                </c:pt>
                <c:pt idx="59">
                  <c:v>13.600000000000001</c:v>
                </c:pt>
                <c:pt idx="60">
                  <c:v>13.600000000000001</c:v>
                </c:pt>
                <c:pt idx="61">
                  <c:v>13.600000000000001</c:v>
                </c:pt>
                <c:pt idx="62">
                  <c:v>14.000000000000002</c:v>
                </c:pt>
                <c:pt idx="63">
                  <c:v>14.2</c:v>
                </c:pt>
                <c:pt idx="64">
                  <c:v>14.799999999999999</c:v>
                </c:pt>
                <c:pt idx="65">
                  <c:v>14.899999999999999</c:v>
                </c:pt>
                <c:pt idx="66">
                  <c:v>14.899999999999999</c:v>
                </c:pt>
                <c:pt idx="67">
                  <c:v>15</c:v>
                </c:pt>
                <c:pt idx="68">
                  <c:v>15.1</c:v>
                </c:pt>
                <c:pt idx="69">
                  <c:v>15.1</c:v>
                </c:pt>
                <c:pt idx="70">
                  <c:v>15.1</c:v>
                </c:pt>
                <c:pt idx="71">
                  <c:v>15.5</c:v>
                </c:pt>
                <c:pt idx="72">
                  <c:v>15.5</c:v>
                </c:pt>
                <c:pt idx="73">
                  <c:v>15.8</c:v>
                </c:pt>
                <c:pt idx="74">
                  <c:v>16</c:v>
                </c:pt>
                <c:pt idx="75">
                  <c:v>16.100000000000001</c:v>
                </c:pt>
                <c:pt idx="76">
                  <c:v>16.2</c:v>
                </c:pt>
                <c:pt idx="77">
                  <c:v>16.400000000000002</c:v>
                </c:pt>
                <c:pt idx="78">
                  <c:v>17</c:v>
                </c:pt>
                <c:pt idx="79">
                  <c:v>17.100000000000001</c:v>
                </c:pt>
                <c:pt idx="80">
                  <c:v>17.299999999999997</c:v>
                </c:pt>
                <c:pt idx="81">
                  <c:v>17.399999999999999</c:v>
                </c:pt>
                <c:pt idx="82">
                  <c:v>17.5</c:v>
                </c:pt>
                <c:pt idx="83">
                  <c:v>17.599999999999998</c:v>
                </c:pt>
                <c:pt idx="84">
                  <c:v>17.8</c:v>
                </c:pt>
                <c:pt idx="85">
                  <c:v>18.2</c:v>
                </c:pt>
                <c:pt idx="86">
                  <c:v>18.399999999999999</c:v>
                </c:pt>
                <c:pt idx="87">
                  <c:v>18.399999999999999</c:v>
                </c:pt>
                <c:pt idx="88">
                  <c:v>18.5</c:v>
                </c:pt>
                <c:pt idx="89">
                  <c:v>18.8</c:v>
                </c:pt>
                <c:pt idx="90">
                  <c:v>19.100000000000001</c:v>
                </c:pt>
                <c:pt idx="91">
                  <c:v>19.2</c:v>
                </c:pt>
                <c:pt idx="92">
                  <c:v>19.5</c:v>
                </c:pt>
                <c:pt idx="93">
                  <c:v>19.7</c:v>
                </c:pt>
                <c:pt idx="94">
                  <c:v>19.8</c:v>
                </c:pt>
                <c:pt idx="95">
                  <c:v>19.900000000000002</c:v>
                </c:pt>
                <c:pt idx="96">
                  <c:v>20</c:v>
                </c:pt>
                <c:pt idx="97">
                  <c:v>20.100000000000001</c:v>
                </c:pt>
                <c:pt idx="98">
                  <c:v>20.5</c:v>
                </c:pt>
                <c:pt idx="99">
                  <c:v>20.599999999999998</c:v>
                </c:pt>
                <c:pt idx="100">
                  <c:v>20.9</c:v>
                </c:pt>
                <c:pt idx="101">
                  <c:v>21.099999999999998</c:v>
                </c:pt>
                <c:pt idx="102">
                  <c:v>21.7</c:v>
                </c:pt>
                <c:pt idx="103">
                  <c:v>21.7</c:v>
                </c:pt>
                <c:pt idx="104">
                  <c:v>21.8</c:v>
                </c:pt>
                <c:pt idx="105">
                  <c:v>21.9</c:v>
                </c:pt>
                <c:pt idx="106">
                  <c:v>22.5</c:v>
                </c:pt>
                <c:pt idx="107">
                  <c:v>22.8</c:v>
                </c:pt>
                <c:pt idx="108">
                  <c:v>22.900000000000002</c:v>
                </c:pt>
                <c:pt idx="109">
                  <c:v>23.400000000000002</c:v>
                </c:pt>
                <c:pt idx="110">
                  <c:v>23.400000000000002</c:v>
                </c:pt>
                <c:pt idx="111">
                  <c:v>23.5</c:v>
                </c:pt>
                <c:pt idx="112">
                  <c:v>23.5</c:v>
                </c:pt>
                <c:pt idx="113">
                  <c:v>23.7</c:v>
                </c:pt>
                <c:pt idx="114">
                  <c:v>24.2</c:v>
                </c:pt>
                <c:pt idx="115">
                  <c:v>24.3</c:v>
                </c:pt>
                <c:pt idx="116">
                  <c:v>24.7</c:v>
                </c:pt>
                <c:pt idx="117">
                  <c:v>24.8</c:v>
                </c:pt>
                <c:pt idx="118">
                  <c:v>25.2</c:v>
                </c:pt>
                <c:pt idx="119">
                  <c:v>25.3</c:v>
                </c:pt>
                <c:pt idx="120">
                  <c:v>25.4</c:v>
                </c:pt>
                <c:pt idx="121">
                  <c:v>25.8</c:v>
                </c:pt>
                <c:pt idx="122">
                  <c:v>25.900000000000002</c:v>
                </c:pt>
                <c:pt idx="123">
                  <c:v>26</c:v>
                </c:pt>
                <c:pt idx="124">
                  <c:v>26.400000000000002</c:v>
                </c:pt>
                <c:pt idx="125">
                  <c:v>26.6</c:v>
                </c:pt>
                <c:pt idx="126">
                  <c:v>26.700000000000003</c:v>
                </c:pt>
                <c:pt idx="127">
                  <c:v>26.900000000000002</c:v>
                </c:pt>
                <c:pt idx="128">
                  <c:v>27.400000000000002</c:v>
                </c:pt>
                <c:pt idx="129">
                  <c:v>27.500000000000004</c:v>
                </c:pt>
                <c:pt idx="130">
                  <c:v>27.700000000000003</c:v>
                </c:pt>
                <c:pt idx="131">
                  <c:v>28.299999999999997</c:v>
                </c:pt>
                <c:pt idx="132">
                  <c:v>29.299999999999997</c:v>
                </c:pt>
                <c:pt idx="133">
                  <c:v>29.299999999999997</c:v>
                </c:pt>
                <c:pt idx="134">
                  <c:v>29.4</c:v>
                </c:pt>
                <c:pt idx="135">
                  <c:v>29.4</c:v>
                </c:pt>
                <c:pt idx="136">
                  <c:v>30.099999999999998</c:v>
                </c:pt>
                <c:pt idx="137">
                  <c:v>31.5</c:v>
                </c:pt>
                <c:pt idx="138">
                  <c:v>31.7</c:v>
                </c:pt>
                <c:pt idx="139">
                  <c:v>32.300000000000004</c:v>
                </c:pt>
                <c:pt idx="140">
                  <c:v>32.6</c:v>
                </c:pt>
                <c:pt idx="141">
                  <c:v>32.9</c:v>
                </c:pt>
                <c:pt idx="142">
                  <c:v>33.300000000000004</c:v>
                </c:pt>
                <c:pt idx="143">
                  <c:v>33.6</c:v>
                </c:pt>
                <c:pt idx="144">
                  <c:v>33.700000000000003</c:v>
                </c:pt>
                <c:pt idx="145">
                  <c:v>33.900000000000006</c:v>
                </c:pt>
                <c:pt idx="146">
                  <c:v>34.300000000000004</c:v>
                </c:pt>
                <c:pt idx="147">
                  <c:v>34.4</c:v>
                </c:pt>
                <c:pt idx="148">
                  <c:v>35.299999999999997</c:v>
                </c:pt>
                <c:pt idx="149">
                  <c:v>35.5</c:v>
                </c:pt>
                <c:pt idx="150">
                  <c:v>35.5</c:v>
                </c:pt>
                <c:pt idx="151">
                  <c:v>35.799999999999997</c:v>
                </c:pt>
                <c:pt idx="152">
                  <c:v>36.4</c:v>
                </c:pt>
                <c:pt idx="153">
                  <c:v>36.700000000000003</c:v>
                </c:pt>
                <c:pt idx="154">
                  <c:v>37.200000000000003</c:v>
                </c:pt>
                <c:pt idx="155">
                  <c:v>38.6</c:v>
                </c:pt>
                <c:pt idx="156">
                  <c:v>39.4</c:v>
                </c:pt>
                <c:pt idx="157">
                  <c:v>40.200000000000003</c:v>
                </c:pt>
                <c:pt idx="158">
                  <c:v>40.300000000000004</c:v>
                </c:pt>
                <c:pt idx="159">
                  <c:v>40.699999999999996</c:v>
                </c:pt>
                <c:pt idx="160">
                  <c:v>41.3</c:v>
                </c:pt>
                <c:pt idx="161">
                  <c:v>41.3</c:v>
                </c:pt>
                <c:pt idx="162">
                  <c:v>41.3</c:v>
                </c:pt>
                <c:pt idx="163">
                  <c:v>41.4</c:v>
                </c:pt>
                <c:pt idx="164">
                  <c:v>41.4</c:v>
                </c:pt>
                <c:pt idx="165">
                  <c:v>41.4</c:v>
                </c:pt>
                <c:pt idx="166">
                  <c:v>41.9</c:v>
                </c:pt>
                <c:pt idx="167">
                  <c:v>42.3</c:v>
                </c:pt>
                <c:pt idx="168">
                  <c:v>42.6</c:v>
                </c:pt>
                <c:pt idx="169">
                  <c:v>43.1</c:v>
                </c:pt>
                <c:pt idx="170">
                  <c:v>43.4</c:v>
                </c:pt>
                <c:pt idx="171">
                  <c:v>45.300000000000004</c:v>
                </c:pt>
                <c:pt idx="172">
                  <c:v>45.800000000000004</c:v>
                </c:pt>
                <c:pt idx="173">
                  <c:v>47.699999999999996</c:v>
                </c:pt>
                <c:pt idx="174">
                  <c:v>49.9</c:v>
                </c:pt>
                <c:pt idx="175">
                  <c:v>50.9</c:v>
                </c:pt>
                <c:pt idx="176">
                  <c:v>52.7</c:v>
                </c:pt>
              </c:numCache>
            </c:numRef>
          </c:yVal>
          <c:bubbleSize>
            <c:numRef>
              <c:f>'15-15'!$K$4:$K$180</c:f>
              <c:numCache>
                <c:formatCode>General</c:formatCode>
                <c:ptCount val="177"/>
                <c:pt idx="0">
                  <c:v>5.2999999999999998E-4</c:v>
                </c:pt>
                <c:pt idx="1">
                  <c:v>3.397E-2</c:v>
                </c:pt>
                <c:pt idx="2">
                  <c:v>9.3999999999999997E-4</c:v>
                </c:pt>
                <c:pt idx="3">
                  <c:v>1.3999999999999999E-4</c:v>
                </c:pt>
                <c:pt idx="4">
                  <c:v>0.99246000000000001</c:v>
                </c:pt>
                <c:pt idx="5">
                  <c:v>0.41198000000000001</c:v>
                </c:pt>
                <c:pt idx="6">
                  <c:v>1.5970000000000002E-2</c:v>
                </c:pt>
                <c:pt idx="7">
                  <c:v>0.22438</c:v>
                </c:pt>
                <c:pt idx="8">
                  <c:v>5.8000000000000003E-2</c:v>
                </c:pt>
                <c:pt idx="9">
                  <c:v>2.2859999999999998E-2</c:v>
                </c:pt>
                <c:pt idx="10">
                  <c:v>2.7699999999999999E-3</c:v>
                </c:pt>
                <c:pt idx="11">
                  <c:v>3.2250000000000001E-2</c:v>
                </c:pt>
                <c:pt idx="12">
                  <c:v>4.5399999999999998E-3</c:v>
                </c:pt>
                <c:pt idx="13">
                  <c:v>7.3429999999999995E-2</c:v>
                </c:pt>
                <c:pt idx="14">
                  <c:v>1.417E-2</c:v>
                </c:pt>
                <c:pt idx="15">
                  <c:v>0.12218</c:v>
                </c:pt>
                <c:pt idx="16">
                  <c:v>4.0099999999999997E-3</c:v>
                </c:pt>
                <c:pt idx="17">
                  <c:v>4.1900000000000001E-3</c:v>
                </c:pt>
                <c:pt idx="18">
                  <c:v>4.6600000000000001E-3</c:v>
                </c:pt>
                <c:pt idx="19">
                  <c:v>0.28633999999999998</c:v>
                </c:pt>
                <c:pt idx="20">
                  <c:v>0.10375</c:v>
                </c:pt>
                <c:pt idx="21">
                  <c:v>3.0349999999999999E-2</c:v>
                </c:pt>
                <c:pt idx="22">
                  <c:v>0.50597000000000003</c:v>
                </c:pt>
                <c:pt idx="23">
                  <c:v>7.0299999999999998E-3</c:v>
                </c:pt>
                <c:pt idx="24">
                  <c:v>1.0070000000000001E-2</c:v>
                </c:pt>
                <c:pt idx="25">
                  <c:v>0.22070999999999999</c:v>
                </c:pt>
                <c:pt idx="26">
                  <c:v>3.1350000000000003E-2</c:v>
                </c:pt>
                <c:pt idx="27">
                  <c:v>1.651E-2</c:v>
                </c:pt>
                <c:pt idx="28">
                  <c:v>1.328E-2</c:v>
                </c:pt>
                <c:pt idx="29">
                  <c:v>0.13514000000000001</c:v>
                </c:pt>
                <c:pt idx="30">
                  <c:v>3.3E-3</c:v>
                </c:pt>
                <c:pt idx="31">
                  <c:v>3.0859999999999999E-2</c:v>
                </c:pt>
                <c:pt idx="32">
                  <c:v>1.439E-2</c:v>
                </c:pt>
                <c:pt idx="33">
                  <c:v>2.2599999999999999E-3</c:v>
                </c:pt>
                <c:pt idx="34">
                  <c:v>7.8329999999999997E-2</c:v>
                </c:pt>
                <c:pt idx="35">
                  <c:v>0.15198</c:v>
                </c:pt>
                <c:pt idx="36">
                  <c:v>2.017E-2</c:v>
                </c:pt>
                <c:pt idx="37">
                  <c:v>0.27213999999999999</c:v>
                </c:pt>
                <c:pt idx="38">
                  <c:v>0.2026</c:v>
                </c:pt>
                <c:pt idx="39">
                  <c:v>0.16564000000000001</c:v>
                </c:pt>
                <c:pt idx="40">
                  <c:v>2.8139999999999998E-2</c:v>
                </c:pt>
                <c:pt idx="41">
                  <c:v>3.1199999999999999E-3</c:v>
                </c:pt>
                <c:pt idx="42">
                  <c:v>5.058E-2</c:v>
                </c:pt>
                <c:pt idx="43">
                  <c:v>7.6819999999999999E-2</c:v>
                </c:pt>
                <c:pt idx="44">
                  <c:v>5.3519999999999998E-2</c:v>
                </c:pt>
                <c:pt idx="45">
                  <c:v>2.989E-2</c:v>
                </c:pt>
                <c:pt idx="46">
                  <c:v>3.2169999999999997E-2</c:v>
                </c:pt>
                <c:pt idx="47">
                  <c:v>1.98E-3</c:v>
                </c:pt>
                <c:pt idx="48">
                  <c:v>8.7709999999999996E-2</c:v>
                </c:pt>
                <c:pt idx="49">
                  <c:v>9.4000000000000004E-3</c:v>
                </c:pt>
                <c:pt idx="50">
                  <c:v>3.5200000000000001E-3</c:v>
                </c:pt>
                <c:pt idx="51">
                  <c:v>0.12961</c:v>
                </c:pt>
                <c:pt idx="52">
                  <c:v>6.0583600000000004</c:v>
                </c:pt>
                <c:pt idx="53">
                  <c:v>2.81E-3</c:v>
                </c:pt>
                <c:pt idx="54">
                  <c:v>0.26754</c:v>
                </c:pt>
                <c:pt idx="55">
                  <c:v>8.26E-3</c:v>
                </c:pt>
                <c:pt idx="56">
                  <c:v>0.90346000000000004</c:v>
                </c:pt>
                <c:pt idx="57">
                  <c:v>0.10784000000000001</c:v>
                </c:pt>
                <c:pt idx="58">
                  <c:v>0.10513</c:v>
                </c:pt>
                <c:pt idx="59">
                  <c:v>0.17499999999999999</c:v>
                </c:pt>
                <c:pt idx="60">
                  <c:v>5.0909999999999997E-2</c:v>
                </c:pt>
                <c:pt idx="61">
                  <c:v>2.5870000000000001E-2</c:v>
                </c:pt>
                <c:pt idx="62">
                  <c:v>0.36792000000000002</c:v>
                </c:pt>
                <c:pt idx="63">
                  <c:v>1.0197700000000001</c:v>
                </c:pt>
                <c:pt idx="64">
                  <c:v>3.6850000000000001E-2</c:v>
                </c:pt>
                <c:pt idx="65">
                  <c:v>5.7450000000000001E-2</c:v>
                </c:pt>
                <c:pt idx="66">
                  <c:v>3.15E-3</c:v>
                </c:pt>
                <c:pt idx="67">
                  <c:v>0.78288999999999997</c:v>
                </c:pt>
                <c:pt idx="68">
                  <c:v>5.1700000000000001E-3</c:v>
                </c:pt>
                <c:pt idx="69">
                  <c:v>4.4000000000000003E-3</c:v>
                </c:pt>
                <c:pt idx="70">
                  <c:v>1.9000000000000001E-4</c:v>
                </c:pt>
                <c:pt idx="71">
                  <c:v>5.1909999999999998E-2</c:v>
                </c:pt>
                <c:pt idx="72">
                  <c:v>1.2800000000000001E-3</c:v>
                </c:pt>
                <c:pt idx="73">
                  <c:v>0.1074</c:v>
                </c:pt>
                <c:pt idx="74">
                  <c:v>0.13524</c:v>
                </c:pt>
                <c:pt idx="75">
                  <c:v>0.12182999999999999</c:v>
                </c:pt>
                <c:pt idx="76">
                  <c:v>0.48074</c:v>
                </c:pt>
                <c:pt idx="77">
                  <c:v>0.25272</c:v>
                </c:pt>
                <c:pt idx="78">
                  <c:v>3.0159999999999999E-2</c:v>
                </c:pt>
                <c:pt idx="79">
                  <c:v>4.2300000000000003E-3</c:v>
                </c:pt>
                <c:pt idx="80">
                  <c:v>0.18529999999999999</c:v>
                </c:pt>
                <c:pt idx="81">
                  <c:v>0.12514</c:v>
                </c:pt>
                <c:pt idx="82">
                  <c:v>0.33378000000000002</c:v>
                </c:pt>
                <c:pt idx="83">
                  <c:v>1.294E-2</c:v>
                </c:pt>
                <c:pt idx="84">
                  <c:v>0.47667999999999999</c:v>
                </c:pt>
                <c:pt idx="85">
                  <c:v>4.5599999999999998E-3</c:v>
                </c:pt>
                <c:pt idx="86">
                  <c:v>2.802E-2</c:v>
                </c:pt>
                <c:pt idx="87">
                  <c:v>4.1000000000000003E-3</c:v>
                </c:pt>
                <c:pt idx="88">
                  <c:v>0.21698000000000001</c:v>
                </c:pt>
                <c:pt idx="89">
                  <c:v>2.6440000000000002E-2</c:v>
                </c:pt>
                <c:pt idx="90">
                  <c:v>4.5500000000000002E-3</c:v>
                </c:pt>
                <c:pt idx="91">
                  <c:v>0.24167</c:v>
                </c:pt>
                <c:pt idx="92">
                  <c:v>0.32606000000000002</c:v>
                </c:pt>
                <c:pt idx="93">
                  <c:v>5.6950000000000001E-2</c:v>
                </c:pt>
                <c:pt idx="94">
                  <c:v>9.7009999999999999E-2</c:v>
                </c:pt>
                <c:pt idx="95">
                  <c:v>3.5659999999999997E-2</c:v>
                </c:pt>
                <c:pt idx="96">
                  <c:v>1.7099999999999999E-3</c:v>
                </c:pt>
                <c:pt idx="97">
                  <c:v>6.2460000000000002E-2</c:v>
                </c:pt>
                <c:pt idx="98">
                  <c:v>0.17230999999999999</c:v>
                </c:pt>
                <c:pt idx="99">
                  <c:v>3.5340000000000003E-2</c:v>
                </c:pt>
                <c:pt idx="100">
                  <c:v>0.10115</c:v>
                </c:pt>
                <c:pt idx="101">
                  <c:v>0.13486999999999999</c:v>
                </c:pt>
                <c:pt idx="102">
                  <c:v>0.10582</c:v>
                </c:pt>
                <c:pt idx="103">
                  <c:v>0.10151</c:v>
                </c:pt>
                <c:pt idx="104">
                  <c:v>2.4199999999999998E-3</c:v>
                </c:pt>
                <c:pt idx="105">
                  <c:v>6.6E-4</c:v>
                </c:pt>
                <c:pt idx="106">
                  <c:v>0.69255</c:v>
                </c:pt>
                <c:pt idx="107">
                  <c:v>0.17180000000000001</c:v>
                </c:pt>
                <c:pt idx="108">
                  <c:v>5.5660000000000001E-2</c:v>
                </c:pt>
                <c:pt idx="109">
                  <c:v>1.36538</c:v>
                </c:pt>
                <c:pt idx="110">
                  <c:v>0.63360000000000005</c:v>
                </c:pt>
                <c:pt idx="111">
                  <c:v>0.20583000000000001</c:v>
                </c:pt>
                <c:pt idx="112">
                  <c:v>0.20261000000000001</c:v>
                </c:pt>
                <c:pt idx="113">
                  <c:v>2.19387</c:v>
                </c:pt>
                <c:pt idx="114">
                  <c:v>3.8170000000000003E-2</c:v>
                </c:pt>
                <c:pt idx="115">
                  <c:v>0.36832999999999999</c:v>
                </c:pt>
                <c:pt idx="116">
                  <c:v>8.9099999999999999E-2</c:v>
                </c:pt>
                <c:pt idx="117">
                  <c:v>0.43806</c:v>
                </c:pt>
                <c:pt idx="118">
                  <c:v>3.0000000000000001E-5</c:v>
                </c:pt>
                <c:pt idx="119">
                  <c:v>2.1860000000000001E-2</c:v>
                </c:pt>
                <c:pt idx="120">
                  <c:v>1.1107499999999999</c:v>
                </c:pt>
                <c:pt idx="121">
                  <c:v>1.28</c:v>
                </c:pt>
                <c:pt idx="122">
                  <c:v>2.8039999999999999E-2</c:v>
                </c:pt>
                <c:pt idx="123">
                  <c:v>5.3060000000000003E-2</c:v>
                </c:pt>
                <c:pt idx="124">
                  <c:v>3.15E-2</c:v>
                </c:pt>
                <c:pt idx="125">
                  <c:v>0.21507000000000001</c:v>
                </c:pt>
                <c:pt idx="126">
                  <c:v>0.73323000000000005</c:v>
                </c:pt>
                <c:pt idx="127">
                  <c:v>2.32375</c:v>
                </c:pt>
                <c:pt idx="128">
                  <c:v>0.46709000000000001</c:v>
                </c:pt>
                <c:pt idx="129">
                  <c:v>0.10645</c:v>
                </c:pt>
                <c:pt idx="130">
                  <c:v>10.25057</c:v>
                </c:pt>
                <c:pt idx="131">
                  <c:v>2.1219999999999999E-2</c:v>
                </c:pt>
                <c:pt idx="132">
                  <c:v>0.21431</c:v>
                </c:pt>
                <c:pt idx="133">
                  <c:v>0.17358999999999999</c:v>
                </c:pt>
                <c:pt idx="134">
                  <c:v>1.33521</c:v>
                </c:pt>
                <c:pt idx="135">
                  <c:v>0.96192</c:v>
                </c:pt>
                <c:pt idx="136">
                  <c:v>1.6480000000000002E-2</c:v>
                </c:pt>
                <c:pt idx="137">
                  <c:v>0.27257999999999999</c:v>
                </c:pt>
                <c:pt idx="138">
                  <c:v>0.20296</c:v>
                </c:pt>
                <c:pt idx="139">
                  <c:v>0.21123</c:v>
                </c:pt>
                <c:pt idx="140">
                  <c:v>4.2000000000000002E-4</c:v>
                </c:pt>
                <c:pt idx="141">
                  <c:v>0.33041999999999999</c:v>
                </c:pt>
                <c:pt idx="142">
                  <c:v>0.12759999999999999</c:v>
                </c:pt>
                <c:pt idx="143">
                  <c:v>1.421E-2</c:v>
                </c:pt>
                <c:pt idx="144">
                  <c:v>2.3050000000000001E-2</c:v>
                </c:pt>
                <c:pt idx="145">
                  <c:v>2.7359999999999999E-2</c:v>
                </c:pt>
                <c:pt idx="146">
                  <c:v>6.4100000000000004E-2</c:v>
                </c:pt>
                <c:pt idx="147">
                  <c:v>0.25724999999999998</c:v>
                </c:pt>
                <c:pt idx="148">
                  <c:v>5.6169999999999998E-2</c:v>
                </c:pt>
                <c:pt idx="149">
                  <c:v>0.40117000000000003</c:v>
                </c:pt>
                <c:pt idx="150">
                  <c:v>0.21890000000000001</c:v>
                </c:pt>
                <c:pt idx="151">
                  <c:v>7.5020000000000003E-2</c:v>
                </c:pt>
                <c:pt idx="152">
                  <c:v>6.9746300000000003</c:v>
                </c:pt>
                <c:pt idx="153">
                  <c:v>0.19850000000000001</c:v>
                </c:pt>
                <c:pt idx="154">
                  <c:v>8.5029999999999994E-2</c:v>
                </c:pt>
                <c:pt idx="155">
                  <c:v>0.20948</c:v>
                </c:pt>
                <c:pt idx="156">
                  <c:v>2.7081499999999998</c:v>
                </c:pt>
                <c:pt idx="157">
                  <c:v>4.267E-2</c:v>
                </c:pt>
                <c:pt idx="158">
                  <c:v>2.8779699999999999</c:v>
                </c:pt>
                <c:pt idx="159">
                  <c:v>7.5532899999999996</c:v>
                </c:pt>
                <c:pt idx="160">
                  <c:v>0.17380000000000001</c:v>
                </c:pt>
                <c:pt idx="161">
                  <c:v>8.1970000000000001E-2</c:v>
                </c:pt>
                <c:pt idx="162">
                  <c:v>1.2500000000000001E-2</c:v>
                </c:pt>
                <c:pt idx="163">
                  <c:v>0.52266999999999997</c:v>
                </c:pt>
                <c:pt idx="164">
                  <c:v>0.32131999999999999</c:v>
                </c:pt>
                <c:pt idx="165">
                  <c:v>1.9910000000000001E-2</c:v>
                </c:pt>
                <c:pt idx="166">
                  <c:v>7.0709999999999995E-2</c:v>
                </c:pt>
                <c:pt idx="167">
                  <c:v>14.580870000000001</c:v>
                </c:pt>
                <c:pt idx="168">
                  <c:v>1.8318700000000001</c:v>
                </c:pt>
                <c:pt idx="169">
                  <c:v>10.497809999999999</c:v>
                </c:pt>
                <c:pt idx="170">
                  <c:v>6.7669999999999994E-2</c:v>
                </c:pt>
                <c:pt idx="171">
                  <c:v>0.26684999999999998</c:v>
                </c:pt>
                <c:pt idx="172">
                  <c:v>1.6508499999999999</c:v>
                </c:pt>
                <c:pt idx="173">
                  <c:v>5.262E-2</c:v>
                </c:pt>
                <c:pt idx="174">
                  <c:v>1.62557</c:v>
                </c:pt>
                <c:pt idx="175">
                  <c:v>9.5269999999999994E-2</c:v>
                </c:pt>
                <c:pt idx="176">
                  <c:v>0.50187999999999999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50"/>
        <c:showNegBubbles val="0"/>
        <c:axId val="94108672"/>
        <c:axId val="96281728"/>
      </c:bubbleChart>
      <c:valAx>
        <c:axId val="94108672"/>
        <c:scaling>
          <c:orientation val="minMax"/>
          <c:max val="18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rank of 3-digit sector</a:t>
                </a:r>
              </a:p>
            </c:rich>
          </c:tx>
          <c:layout>
            <c:manualLayout>
              <c:xMode val="edge"/>
              <c:yMode val="edge"/>
              <c:x val="0.62321653543307087"/>
              <c:y val="0.93799825869223974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6281728"/>
        <c:crosses val="autoZero"/>
        <c:crossBetween val="midCat"/>
        <c:majorUnit val="90"/>
        <c:minorUnit val="45"/>
      </c:valAx>
      <c:valAx>
        <c:axId val="96281728"/>
        <c:scaling>
          <c:orientation val="minMax"/>
          <c:max val="55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GL index (5-digit, %)</a:t>
                </a:r>
              </a:p>
            </c:rich>
          </c:tx>
          <c:layout>
            <c:manualLayout>
              <c:xMode val="edge"/>
              <c:yMode val="edge"/>
              <c:x val="1.3888888888888888E-2"/>
              <c:y val="0.1563773172421244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4108672"/>
        <c:crosses val="autoZero"/>
        <c:crossBetween val="midCat"/>
        <c:majorUnit val="25"/>
        <c:minorUnit val="5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525910542017156E-2"/>
          <c:y val="3.7619714371700988E-2"/>
          <c:w val="0.85065566993879083"/>
          <c:h val="0.94170254273645659"/>
        </c:manualLayout>
      </c:layout>
      <c:bubbleChart>
        <c:varyColors val="0"/>
        <c:ser>
          <c:idx val="0"/>
          <c:order val="0"/>
          <c:tx>
            <c:v>MID</c:v>
          </c:tx>
          <c:spPr>
            <a:solidFill>
              <a:srgbClr val="CCFFCC">
                <a:alpha val="50196"/>
              </a:srgbClr>
            </a:solidFill>
            <a:ln w="19050">
              <a:solidFill>
                <a:srgbClr val="006600"/>
              </a:solidFill>
            </a:ln>
          </c:spPr>
          <c:invertIfNegative val="0"/>
          <c:xVal>
            <c:numRef>
              <c:f>'15-16 15-17'!$H$81:$H$119</c:f>
              <c:numCache>
                <c:formatCode>#,##0</c:formatCode>
                <c:ptCount val="39"/>
                <c:pt idx="0">
                  <c:v>9167.4591733494781</c:v>
                </c:pt>
                <c:pt idx="1">
                  <c:v>9184.8762836806945</c:v>
                </c:pt>
                <c:pt idx="2">
                  <c:v>9307.5988909547705</c:v>
                </c:pt>
                <c:pt idx="3">
                  <c:v>9507.8277265977777</c:v>
                </c:pt>
                <c:pt idx="4">
                  <c:v>9685.3220336441354</c:v>
                </c:pt>
                <c:pt idx="5">
                  <c:v>9718.76933528054</c:v>
                </c:pt>
                <c:pt idx="6">
                  <c:v>10055.310162639367</c:v>
                </c:pt>
                <c:pt idx="7">
                  <c:v>10121.811323572781</c:v>
                </c:pt>
                <c:pt idx="8">
                  <c:v>10372.458760164323</c:v>
                </c:pt>
                <c:pt idx="9">
                  <c:v>10379.659381957345</c:v>
                </c:pt>
                <c:pt idx="10">
                  <c:v>10442.624800969697</c:v>
                </c:pt>
                <c:pt idx="11">
                  <c:v>10450.528940524309</c:v>
                </c:pt>
                <c:pt idx="12">
                  <c:v>10763.065691475014</c:v>
                </c:pt>
                <c:pt idx="13">
                  <c:v>10820.599692028611</c:v>
                </c:pt>
                <c:pt idx="14">
                  <c:v>11262.035706438275</c:v>
                </c:pt>
                <c:pt idx="15">
                  <c:v>11292.005927977747</c:v>
                </c:pt>
                <c:pt idx="16">
                  <c:v>11466.824037267324</c:v>
                </c:pt>
                <c:pt idx="17">
                  <c:v>11513.075229282764</c:v>
                </c:pt>
                <c:pt idx="18">
                  <c:v>11585.260788209456</c:v>
                </c:pt>
                <c:pt idx="19">
                  <c:v>11855.673660290635</c:v>
                </c:pt>
                <c:pt idx="20">
                  <c:v>12486.234263947297</c:v>
                </c:pt>
                <c:pt idx="21">
                  <c:v>13050.134875315352</c:v>
                </c:pt>
                <c:pt idx="22">
                  <c:v>13137.721169654124</c:v>
                </c:pt>
                <c:pt idx="23">
                  <c:v>13233.457571401053</c:v>
                </c:pt>
                <c:pt idx="24">
                  <c:v>13372.351515118165</c:v>
                </c:pt>
                <c:pt idx="25">
                  <c:v>14282.154743315901</c:v>
                </c:pt>
                <c:pt idx="26">
                  <c:v>14671.472683119811</c:v>
                </c:pt>
                <c:pt idx="27">
                  <c:v>14927.298905374117</c:v>
                </c:pt>
                <c:pt idx="28">
                  <c:v>15129.946860116177</c:v>
                </c:pt>
                <c:pt idx="29">
                  <c:v>15188.924112500375</c:v>
                </c:pt>
                <c:pt idx="30">
                  <c:v>15796.868510495657</c:v>
                </c:pt>
                <c:pt idx="31">
                  <c:v>15860.807573082162</c:v>
                </c:pt>
                <c:pt idx="32">
                  <c:v>15944.517565601644</c:v>
                </c:pt>
                <c:pt idx="33">
                  <c:v>16234.490553713227</c:v>
                </c:pt>
                <c:pt idx="34">
                  <c:v>16329.847591996671</c:v>
                </c:pt>
                <c:pt idx="35">
                  <c:v>16412.456113058317</c:v>
                </c:pt>
                <c:pt idx="36">
                  <c:v>16855.607559145745</c:v>
                </c:pt>
                <c:pt idx="37">
                  <c:v>17051.675799789577</c:v>
                </c:pt>
                <c:pt idx="38">
                  <c:v>17165.678446151542</c:v>
                </c:pt>
              </c:numCache>
            </c:numRef>
          </c:xVal>
          <c:yVal>
            <c:numRef>
              <c:f>'15-16 15-17'!$I$81:$I$119</c:f>
              <c:numCache>
                <c:formatCode>General</c:formatCode>
                <c:ptCount val="39"/>
                <c:pt idx="0">
                  <c:v>0</c:v>
                </c:pt>
                <c:pt idx="1">
                  <c:v>0.3</c:v>
                </c:pt>
                <c:pt idx="2">
                  <c:v>0.5</c:v>
                </c:pt>
                <c:pt idx="3">
                  <c:v>14.000000000000002</c:v>
                </c:pt>
                <c:pt idx="4">
                  <c:v>0.70000000000000007</c:v>
                </c:pt>
                <c:pt idx="5">
                  <c:v>0</c:v>
                </c:pt>
                <c:pt idx="6">
                  <c:v>0</c:v>
                </c:pt>
                <c:pt idx="7">
                  <c:v>1.9</c:v>
                </c:pt>
                <c:pt idx="8">
                  <c:v>0</c:v>
                </c:pt>
                <c:pt idx="9">
                  <c:v>4.7</c:v>
                </c:pt>
                <c:pt idx="10">
                  <c:v>3</c:v>
                </c:pt>
                <c:pt idx="11">
                  <c:v>13.900000000000002</c:v>
                </c:pt>
                <c:pt idx="12">
                  <c:v>0</c:v>
                </c:pt>
                <c:pt idx="13">
                  <c:v>2.5</c:v>
                </c:pt>
                <c:pt idx="14">
                  <c:v>0</c:v>
                </c:pt>
                <c:pt idx="15">
                  <c:v>2.2999999999999998</c:v>
                </c:pt>
                <c:pt idx="16">
                  <c:v>18.2</c:v>
                </c:pt>
                <c:pt idx="17">
                  <c:v>7.1</c:v>
                </c:pt>
                <c:pt idx="18">
                  <c:v>8.2000000000000011</c:v>
                </c:pt>
                <c:pt idx="19">
                  <c:v>9.1999999999999993</c:v>
                </c:pt>
                <c:pt idx="20">
                  <c:v>0.4</c:v>
                </c:pt>
                <c:pt idx="21">
                  <c:v>25.2</c:v>
                </c:pt>
                <c:pt idx="22">
                  <c:v>12.3</c:v>
                </c:pt>
                <c:pt idx="23">
                  <c:v>0</c:v>
                </c:pt>
                <c:pt idx="24">
                  <c:v>0</c:v>
                </c:pt>
                <c:pt idx="25">
                  <c:v>13.700000000000001</c:v>
                </c:pt>
                <c:pt idx="26">
                  <c:v>0</c:v>
                </c:pt>
                <c:pt idx="27">
                  <c:v>4.5999999999999996</c:v>
                </c:pt>
                <c:pt idx="28">
                  <c:v>1.2</c:v>
                </c:pt>
                <c:pt idx="29">
                  <c:v>14.000000000000002</c:v>
                </c:pt>
                <c:pt idx="30">
                  <c:v>5.8000000000000007</c:v>
                </c:pt>
                <c:pt idx="31">
                  <c:v>1.0999999999999999</c:v>
                </c:pt>
                <c:pt idx="32">
                  <c:v>33.4</c:v>
                </c:pt>
                <c:pt idx="33">
                  <c:v>4.2</c:v>
                </c:pt>
                <c:pt idx="34">
                  <c:v>4.7</c:v>
                </c:pt>
                <c:pt idx="35">
                  <c:v>0.3</c:v>
                </c:pt>
                <c:pt idx="36">
                  <c:v>0</c:v>
                </c:pt>
                <c:pt idx="37">
                  <c:v>19.2</c:v>
                </c:pt>
                <c:pt idx="38">
                  <c:v>2.4</c:v>
                </c:pt>
              </c:numCache>
            </c:numRef>
          </c:yVal>
          <c:bubbleSize>
            <c:numRef>
              <c:f>'15-16 15-17'!$J$81:$J$119</c:f>
              <c:numCache>
                <c:formatCode>_(* #,##0.0_);_(* \(#,##0.0\);_(* "-"??_);_(@_)</c:formatCode>
                <c:ptCount val="39"/>
                <c:pt idx="0">
                  <c:v>20.483000000000001</c:v>
                </c:pt>
                <c:pt idx="1">
                  <c:v>2.303315</c:v>
                </c:pt>
                <c:pt idx="2">
                  <c:v>0.34502300000000002</c:v>
                </c:pt>
                <c:pt idx="3">
                  <c:v>3.829307</c:v>
                </c:pt>
                <c:pt idx="4">
                  <c:v>0.109373</c:v>
                </c:pt>
                <c:pt idx="5">
                  <c:v>10.8865</c:v>
                </c:pt>
                <c:pt idx="6">
                  <c:v>5.2400719999999996</c:v>
                </c:pt>
                <c:pt idx="7">
                  <c:v>7.2002999999999998E-2</c:v>
                </c:pt>
                <c:pt idx="8">
                  <c:v>0.18227299999999999</c:v>
                </c:pt>
                <c:pt idx="9">
                  <c:v>15.737878</c:v>
                </c:pt>
                <c:pt idx="10">
                  <c:v>82.056377999999995</c:v>
                </c:pt>
                <c:pt idx="11">
                  <c:v>2.8973659999999999</c:v>
                </c:pt>
                <c:pt idx="12">
                  <c:v>0.10589700000000001</c:v>
                </c:pt>
                <c:pt idx="13">
                  <c:v>30.375603000000002</c:v>
                </c:pt>
                <c:pt idx="14">
                  <c:v>10.403760999999999</c:v>
                </c:pt>
                <c:pt idx="15">
                  <c:v>6.46</c:v>
                </c:pt>
                <c:pt idx="16">
                  <c:v>1357.38</c:v>
                </c:pt>
                <c:pt idx="17">
                  <c:v>2.1071580000000001</c:v>
                </c:pt>
                <c:pt idx="18">
                  <c:v>48.321404999999999</c:v>
                </c:pt>
                <c:pt idx="19">
                  <c:v>53.157490000000003</c:v>
                </c:pt>
                <c:pt idx="20">
                  <c:v>39.208193999999999</c:v>
                </c:pt>
                <c:pt idx="21">
                  <c:v>67.010502000000002</c:v>
                </c:pt>
                <c:pt idx="22">
                  <c:v>4.872166</c:v>
                </c:pt>
                <c:pt idx="23">
                  <c:v>33.417476000000001</c:v>
                </c:pt>
                <c:pt idx="24">
                  <c:v>2.0917999999999999E-2</c:v>
                </c:pt>
                <c:pt idx="25">
                  <c:v>200.36192500000001</c:v>
                </c:pt>
                <c:pt idx="26">
                  <c:v>0.53927599999999998</c:v>
                </c:pt>
                <c:pt idx="27">
                  <c:v>0.28464400000000001</c:v>
                </c:pt>
                <c:pt idx="28">
                  <c:v>2.0211440000000001</c:v>
                </c:pt>
                <c:pt idx="29">
                  <c:v>7.2651149999999998</c:v>
                </c:pt>
                <c:pt idx="30">
                  <c:v>1.258653</c:v>
                </c:pt>
                <c:pt idx="31">
                  <c:v>9.4168009999999995</c:v>
                </c:pt>
                <c:pt idx="32">
                  <c:v>122.332399</c:v>
                </c:pt>
                <c:pt idx="33">
                  <c:v>9.4659999999999993</c:v>
                </c:pt>
                <c:pt idx="34">
                  <c:v>3.8641700000000001</c:v>
                </c:pt>
                <c:pt idx="35">
                  <c:v>1.6717109999999999</c:v>
                </c:pt>
                <c:pt idx="36">
                  <c:v>4.46739</c:v>
                </c:pt>
                <c:pt idx="37">
                  <c:v>19.981358</c:v>
                </c:pt>
                <c:pt idx="38">
                  <c:v>30.405207000000001</c:v>
                </c:pt>
              </c:numCache>
            </c:numRef>
          </c:bubbleSize>
          <c:bubble3D val="0"/>
        </c:ser>
        <c:ser>
          <c:idx val="1"/>
          <c:order val="1"/>
          <c:tx>
            <c:v>LOW</c:v>
          </c:tx>
          <c:spPr>
            <a:solidFill>
              <a:srgbClr val="CC9900">
                <a:alpha val="50196"/>
              </a:srgbClr>
            </a:solidFill>
            <a:ln w="19050">
              <a:solidFill>
                <a:srgbClr val="663300"/>
              </a:solidFill>
            </a:ln>
          </c:spPr>
          <c:invertIfNegative val="0"/>
          <c:xVal>
            <c:numRef>
              <c:f>'15-16 15-17'!$H$3:$H$49</c:f>
              <c:numCache>
                <c:formatCode>#,##0</c:formatCode>
                <c:ptCount val="47"/>
                <c:pt idx="0">
                  <c:v>713.15724642970895</c:v>
                </c:pt>
                <c:pt idx="1">
                  <c:v>714.63603960098067</c:v>
                </c:pt>
                <c:pt idx="2">
                  <c:v>729.81159836863878</c:v>
                </c:pt>
                <c:pt idx="3">
                  <c:v>746.79533437832629</c:v>
                </c:pt>
                <c:pt idx="4">
                  <c:v>865.22876063856324</c:v>
                </c:pt>
                <c:pt idx="5">
                  <c:v>910.60788355820966</c:v>
                </c:pt>
                <c:pt idx="6">
                  <c:v>1065.3003799479018</c:v>
                </c:pt>
                <c:pt idx="7">
                  <c:v>1083.9589883734648</c:v>
                </c:pt>
                <c:pt idx="8">
                  <c:v>1128.9354377012426</c:v>
                </c:pt>
                <c:pt idx="9">
                  <c:v>1130.5547641842973</c:v>
                </c:pt>
                <c:pt idx="10">
                  <c:v>1168.7389217215277</c:v>
                </c:pt>
                <c:pt idx="11">
                  <c:v>1326.3280149179077</c:v>
                </c:pt>
                <c:pt idx="12">
                  <c:v>1404.5859352034076</c:v>
                </c:pt>
                <c:pt idx="13">
                  <c:v>1420.2776433535339</c:v>
                </c:pt>
                <c:pt idx="14">
                  <c:v>1441.5669511706508</c:v>
                </c:pt>
                <c:pt idx="15">
                  <c:v>1455.8826469534131</c:v>
                </c:pt>
                <c:pt idx="16">
                  <c:v>1526.990395862083</c:v>
                </c:pt>
                <c:pt idx="17">
                  <c:v>1537.7026227875247</c:v>
                </c:pt>
                <c:pt idx="18">
                  <c:v>1559.0964935887673</c:v>
                </c:pt>
                <c:pt idx="19">
                  <c:v>1587.4606261501287</c:v>
                </c:pt>
                <c:pt idx="20">
                  <c:v>1634.879930137218</c:v>
                </c:pt>
                <c:pt idx="21">
                  <c:v>1639.183715921708</c:v>
                </c:pt>
                <c:pt idx="22">
                  <c:v>1661.5116461119944</c:v>
                </c:pt>
                <c:pt idx="23">
                  <c:v>1703.0007554915335</c:v>
                </c:pt>
                <c:pt idx="24">
                  <c:v>1708.51676195713</c:v>
                </c:pt>
                <c:pt idx="25">
                  <c:v>1721.5706451229137</c:v>
                </c:pt>
                <c:pt idx="26">
                  <c:v>1846.7826242336682</c:v>
                </c:pt>
                <c:pt idx="27">
                  <c:v>2142.6526428687539</c:v>
                </c:pt>
                <c:pt idx="28">
                  <c:v>2182.8548253069857</c:v>
                </c:pt>
                <c:pt idx="29">
                  <c:v>2189.6400508622651</c:v>
                </c:pt>
                <c:pt idx="30">
                  <c:v>2394.1512182977517</c:v>
                </c:pt>
                <c:pt idx="31">
                  <c:v>2417.1541435629483</c:v>
                </c:pt>
                <c:pt idx="32">
                  <c:v>2681.6873692680315</c:v>
                </c:pt>
                <c:pt idx="33">
                  <c:v>2690.5810103397666</c:v>
                </c:pt>
                <c:pt idx="34">
                  <c:v>2718.9760899253988</c:v>
                </c:pt>
                <c:pt idx="35">
                  <c:v>2723.1016229265288</c:v>
                </c:pt>
                <c:pt idx="36">
                  <c:v>2796.4866025376973</c:v>
                </c:pt>
                <c:pt idx="37">
                  <c:v>2813.6494943298289</c:v>
                </c:pt>
                <c:pt idx="38">
                  <c:v>2909.8703865931479</c:v>
                </c:pt>
                <c:pt idx="39">
                  <c:v>2963.599137964015</c:v>
                </c:pt>
                <c:pt idx="40">
                  <c:v>2990.4329398738923</c:v>
                </c:pt>
                <c:pt idx="41">
                  <c:v>3082.244241482716</c:v>
                </c:pt>
                <c:pt idx="42">
                  <c:v>3379.4157559280602</c:v>
                </c:pt>
                <c:pt idx="43">
                  <c:v>3490.7429786158164</c:v>
                </c:pt>
                <c:pt idx="44">
                  <c:v>3693.6570803934032</c:v>
                </c:pt>
                <c:pt idx="45">
                  <c:v>3784.7194927288124</c:v>
                </c:pt>
                <c:pt idx="46">
                  <c:v>4149.2916098965188</c:v>
                </c:pt>
              </c:numCache>
            </c:numRef>
          </c:xVal>
          <c:yVal>
            <c:numRef>
              <c:f>'15-16 15-17'!$I$3:$I$49</c:f>
              <c:numCache>
                <c:formatCode>General</c:formatCode>
                <c:ptCount val="47"/>
                <c:pt idx="0">
                  <c:v>0</c:v>
                </c:pt>
                <c:pt idx="1">
                  <c:v>0</c:v>
                </c:pt>
                <c:pt idx="2">
                  <c:v>2.7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0.89999999999999991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4</c:v>
                </c:pt>
                <c:pt idx="11">
                  <c:v>1.7000000000000002</c:v>
                </c:pt>
                <c:pt idx="12">
                  <c:v>0</c:v>
                </c:pt>
                <c:pt idx="13">
                  <c:v>0.4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0.3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0.89999999999999991</c:v>
                </c:pt>
                <c:pt idx="25">
                  <c:v>0</c:v>
                </c:pt>
                <c:pt idx="26">
                  <c:v>0</c:v>
                </c:pt>
                <c:pt idx="27">
                  <c:v>1.4000000000000001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0.4</c:v>
                </c:pt>
                <c:pt idx="33">
                  <c:v>0</c:v>
                </c:pt>
                <c:pt idx="34">
                  <c:v>0.1</c:v>
                </c:pt>
                <c:pt idx="35">
                  <c:v>0</c:v>
                </c:pt>
                <c:pt idx="36">
                  <c:v>0.6</c:v>
                </c:pt>
                <c:pt idx="37">
                  <c:v>0</c:v>
                </c:pt>
                <c:pt idx="38">
                  <c:v>0</c:v>
                </c:pt>
                <c:pt idx="39">
                  <c:v>3.1</c:v>
                </c:pt>
                <c:pt idx="40">
                  <c:v>0.5</c:v>
                </c:pt>
                <c:pt idx="41">
                  <c:v>0</c:v>
                </c:pt>
                <c:pt idx="42">
                  <c:v>0.2</c:v>
                </c:pt>
                <c:pt idx="43">
                  <c:v>0.3</c:v>
                </c:pt>
                <c:pt idx="44">
                  <c:v>0.8</c:v>
                </c:pt>
                <c:pt idx="45">
                  <c:v>0.8</c:v>
                </c:pt>
                <c:pt idx="46">
                  <c:v>4</c:v>
                </c:pt>
              </c:numCache>
            </c:numRef>
          </c:yVal>
          <c:bubbleSize>
            <c:numRef>
              <c:f>'15-16 15-17'!$J$3:$J$49</c:f>
              <c:numCache>
                <c:formatCode>_(* #,##0.0_);_(* \(#,##0.0\);_(* "-"??_);_(@_)</c:formatCode>
                <c:ptCount val="47"/>
                <c:pt idx="0">
                  <c:v>67.513677000000001</c:v>
                </c:pt>
                <c:pt idx="1">
                  <c:v>4.2940769999999997</c:v>
                </c:pt>
                <c:pt idx="2">
                  <c:v>16.362566999999999</c:v>
                </c:pt>
                <c:pt idx="3">
                  <c:v>10.162532000000001</c:v>
                </c:pt>
                <c:pt idx="4">
                  <c:v>17.83127</c:v>
                </c:pt>
                <c:pt idx="5">
                  <c:v>4.6164170000000002</c:v>
                </c:pt>
                <c:pt idx="6">
                  <c:v>25.833752</c:v>
                </c:pt>
                <c:pt idx="7">
                  <c:v>6.8169820000000003</c:v>
                </c:pt>
                <c:pt idx="8">
                  <c:v>6.3331350000000004</c:v>
                </c:pt>
                <c:pt idx="9">
                  <c:v>11.745189</c:v>
                </c:pt>
                <c:pt idx="10">
                  <c:v>94.100756000000004</c:v>
                </c:pt>
                <c:pt idx="11">
                  <c:v>22.924851</c:v>
                </c:pt>
                <c:pt idx="12">
                  <c:v>11.776522</c:v>
                </c:pt>
                <c:pt idx="13">
                  <c:v>37.578876000000001</c:v>
                </c:pt>
                <c:pt idx="14">
                  <c:v>0.73491700000000004</c:v>
                </c:pt>
                <c:pt idx="15">
                  <c:v>1.7042550000000001</c:v>
                </c:pt>
                <c:pt idx="16">
                  <c:v>16.934839</c:v>
                </c:pt>
                <c:pt idx="17">
                  <c:v>0.56123100000000004</c:v>
                </c:pt>
                <c:pt idx="18">
                  <c:v>1.8492850000000001</c:v>
                </c:pt>
                <c:pt idx="19">
                  <c:v>15.30165</c:v>
                </c:pt>
                <c:pt idx="20">
                  <c:v>14.149647999999999</c:v>
                </c:pt>
                <c:pt idx="21">
                  <c:v>6.0920750000000004</c:v>
                </c:pt>
                <c:pt idx="22">
                  <c:v>10.317461</c:v>
                </c:pt>
                <c:pt idx="23">
                  <c:v>30.551673999999998</c:v>
                </c:pt>
                <c:pt idx="24">
                  <c:v>49.253126000000002</c:v>
                </c:pt>
                <c:pt idx="25">
                  <c:v>10.323473999999999</c:v>
                </c:pt>
                <c:pt idx="26">
                  <c:v>12.825314000000001</c:v>
                </c:pt>
                <c:pt idx="27">
                  <c:v>14.133279999999999</c:v>
                </c:pt>
                <c:pt idx="28">
                  <c:v>7.3212619999999999</c:v>
                </c:pt>
                <c:pt idx="29">
                  <c:v>27.797457000000001</c:v>
                </c:pt>
                <c:pt idx="30">
                  <c:v>0.102351</c:v>
                </c:pt>
                <c:pt idx="31">
                  <c:v>8.2078340000000001</c:v>
                </c:pt>
                <c:pt idx="32">
                  <c:v>22.253958999999998</c:v>
                </c:pt>
                <c:pt idx="33">
                  <c:v>44.353690999999998</c:v>
                </c:pt>
                <c:pt idx="34">
                  <c:v>3.8898799999999998</c:v>
                </c:pt>
                <c:pt idx="35">
                  <c:v>0.25276300000000002</c:v>
                </c:pt>
                <c:pt idx="36">
                  <c:v>0.192993</c:v>
                </c:pt>
                <c:pt idx="37">
                  <c:v>15.135168999999999</c:v>
                </c:pt>
                <c:pt idx="38">
                  <c:v>2.074465</c:v>
                </c:pt>
                <c:pt idx="39">
                  <c:v>5.7195999999999998</c:v>
                </c:pt>
                <c:pt idx="40">
                  <c:v>20.316085999999999</c:v>
                </c:pt>
                <c:pt idx="41">
                  <c:v>156.59496200000001</c:v>
                </c:pt>
                <c:pt idx="42">
                  <c:v>37.964306000000001</c:v>
                </c:pt>
                <c:pt idx="43">
                  <c:v>24.407381000000001</c:v>
                </c:pt>
                <c:pt idx="44">
                  <c:v>14.538639999999999</c:v>
                </c:pt>
                <c:pt idx="45">
                  <c:v>25.904598</c:v>
                </c:pt>
                <c:pt idx="46">
                  <c:v>8.0976879999999998</c:v>
                </c:pt>
              </c:numCache>
            </c:numRef>
          </c:bubbleSize>
          <c:bubble3D val="0"/>
        </c:ser>
        <c:ser>
          <c:idx val="2"/>
          <c:order val="2"/>
          <c:tx>
            <c:v>LoMID</c:v>
          </c:tx>
          <c:spPr>
            <a:solidFill>
              <a:srgbClr val="FFCC99">
                <a:alpha val="50196"/>
              </a:srgbClr>
            </a:solidFill>
            <a:ln w="19050">
              <a:solidFill>
                <a:srgbClr val="FF0000"/>
              </a:solidFill>
            </a:ln>
          </c:spPr>
          <c:invertIfNegative val="0"/>
          <c:xVal>
            <c:numRef>
              <c:f>'15-16 15-17'!$H$50:$H$80</c:f>
              <c:numCache>
                <c:formatCode>#,##0</c:formatCode>
                <c:ptCount val="31"/>
                <c:pt idx="0">
                  <c:v>4277.646765758459</c:v>
                </c:pt>
                <c:pt idx="1">
                  <c:v>4367.2988180056773</c:v>
                </c:pt>
                <c:pt idx="2">
                  <c:v>4401.7394795090895</c:v>
                </c:pt>
                <c:pt idx="3">
                  <c:v>4679.8596818465394</c:v>
                </c:pt>
                <c:pt idx="4">
                  <c:v>4901.0601237200754</c:v>
                </c:pt>
                <c:pt idx="5">
                  <c:v>5018.9166309877683</c:v>
                </c:pt>
                <c:pt idx="6">
                  <c:v>5121.8054336917185</c:v>
                </c:pt>
                <c:pt idx="7">
                  <c:v>5123.6055994879107</c:v>
                </c:pt>
                <c:pt idx="8">
                  <c:v>5165.9449882681956</c:v>
                </c:pt>
                <c:pt idx="9">
                  <c:v>5178.4671775222878</c:v>
                </c:pt>
                <c:pt idx="10">
                  <c:v>5211.0217091469913</c:v>
                </c:pt>
                <c:pt idx="11">
                  <c:v>5450.8954871118467</c:v>
                </c:pt>
                <c:pt idx="12">
                  <c:v>5555.3806176979551</c:v>
                </c:pt>
                <c:pt idx="13">
                  <c:v>5787.3133432559116</c:v>
                </c:pt>
                <c:pt idx="14">
                  <c:v>5882.4926078823537</c:v>
                </c:pt>
                <c:pt idx="15">
                  <c:v>5962.4264735323586</c:v>
                </c:pt>
                <c:pt idx="16">
                  <c:v>6137.4155091264465</c:v>
                </c:pt>
                <c:pt idx="17">
                  <c:v>6704.5657911518883</c:v>
                </c:pt>
                <c:pt idx="18">
                  <c:v>6776.2695506089904</c:v>
                </c:pt>
                <c:pt idx="19">
                  <c:v>6869.4349225031719</c:v>
                </c:pt>
                <c:pt idx="20">
                  <c:v>6900.7148005703539</c:v>
                </c:pt>
                <c:pt idx="21">
                  <c:v>7001.5417947235474</c:v>
                </c:pt>
                <c:pt idx="22">
                  <c:v>7254.5779630973275</c:v>
                </c:pt>
                <c:pt idx="23">
                  <c:v>7433.0449750684256</c:v>
                </c:pt>
                <c:pt idx="24">
                  <c:v>7597.9108345042323</c:v>
                </c:pt>
                <c:pt idx="25">
                  <c:v>7618.2379117413739</c:v>
                </c:pt>
                <c:pt idx="26">
                  <c:v>7870.6242825549416</c:v>
                </c:pt>
                <c:pt idx="27">
                  <c:v>7890.9497463377447</c:v>
                </c:pt>
                <c:pt idx="28">
                  <c:v>8486.0955120641138</c:v>
                </c:pt>
                <c:pt idx="29">
                  <c:v>8561.4612439645734</c:v>
                </c:pt>
                <c:pt idx="30">
                  <c:v>8976.3481486946166</c:v>
                </c:pt>
              </c:numCache>
            </c:numRef>
          </c:xVal>
          <c:yVal>
            <c:numRef>
              <c:f>'15-16 15-17'!$I$50:$I$80</c:f>
              <c:numCache>
                <c:formatCode>General</c:formatCode>
                <c:ptCount val="31"/>
                <c:pt idx="0">
                  <c:v>0</c:v>
                </c:pt>
                <c:pt idx="1">
                  <c:v>2.1999999999999997</c:v>
                </c:pt>
                <c:pt idx="2">
                  <c:v>0</c:v>
                </c:pt>
                <c:pt idx="3">
                  <c:v>1.7999999999999998</c:v>
                </c:pt>
                <c:pt idx="4">
                  <c:v>0</c:v>
                </c:pt>
                <c:pt idx="5">
                  <c:v>6.2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12.7</c:v>
                </c:pt>
                <c:pt idx="10">
                  <c:v>0</c:v>
                </c:pt>
                <c:pt idx="11">
                  <c:v>0</c:v>
                </c:pt>
                <c:pt idx="12">
                  <c:v>1.2</c:v>
                </c:pt>
                <c:pt idx="13">
                  <c:v>1.4000000000000001</c:v>
                </c:pt>
                <c:pt idx="14">
                  <c:v>0</c:v>
                </c:pt>
                <c:pt idx="15">
                  <c:v>1.3</c:v>
                </c:pt>
                <c:pt idx="16">
                  <c:v>2</c:v>
                </c:pt>
                <c:pt idx="17">
                  <c:v>0</c:v>
                </c:pt>
                <c:pt idx="18">
                  <c:v>9.1</c:v>
                </c:pt>
                <c:pt idx="19">
                  <c:v>0</c:v>
                </c:pt>
                <c:pt idx="20">
                  <c:v>6.7</c:v>
                </c:pt>
                <c:pt idx="21">
                  <c:v>3.5999999999999996</c:v>
                </c:pt>
                <c:pt idx="22">
                  <c:v>6.7</c:v>
                </c:pt>
                <c:pt idx="23">
                  <c:v>2.4</c:v>
                </c:pt>
                <c:pt idx="24">
                  <c:v>30.5</c:v>
                </c:pt>
                <c:pt idx="25">
                  <c:v>1.5</c:v>
                </c:pt>
                <c:pt idx="26">
                  <c:v>2.1999999999999997</c:v>
                </c:pt>
                <c:pt idx="27">
                  <c:v>14.000000000000002</c:v>
                </c:pt>
                <c:pt idx="28">
                  <c:v>0.8</c:v>
                </c:pt>
                <c:pt idx="29">
                  <c:v>11.5</c:v>
                </c:pt>
                <c:pt idx="30">
                  <c:v>11.700000000000001</c:v>
                </c:pt>
              </c:numCache>
            </c:numRef>
          </c:yVal>
          <c:bubbleSize>
            <c:numRef>
              <c:f>'15-16 15-17'!$J$50:$J$80</c:f>
              <c:numCache>
                <c:formatCode>_(* #,##0.0_);_(* \(#,##0.0\);_(* "-"??_);_(@_)</c:formatCode>
                <c:ptCount val="31"/>
                <c:pt idx="0">
                  <c:v>5.2634E-2</c:v>
                </c:pt>
                <c:pt idx="1">
                  <c:v>6.0804780000000003</c:v>
                </c:pt>
                <c:pt idx="2">
                  <c:v>6.7697269999999996</c:v>
                </c:pt>
                <c:pt idx="3">
                  <c:v>182.142594</c:v>
                </c:pt>
                <c:pt idx="4">
                  <c:v>89.7089</c:v>
                </c:pt>
                <c:pt idx="5">
                  <c:v>3.5585659999999999</c:v>
                </c:pt>
                <c:pt idx="6">
                  <c:v>30.243200000000002</c:v>
                </c:pt>
                <c:pt idx="7">
                  <c:v>9.8759999999999994E-3</c:v>
                </c:pt>
                <c:pt idx="8">
                  <c:v>173.61534499999999</c:v>
                </c:pt>
                <c:pt idx="9">
                  <c:v>1252.139596</c:v>
                </c:pt>
                <c:pt idx="10">
                  <c:v>0.105323</c:v>
                </c:pt>
                <c:pt idx="11">
                  <c:v>0.19037200000000001</c:v>
                </c:pt>
                <c:pt idx="12">
                  <c:v>10.671200000000001</c:v>
                </c:pt>
                <c:pt idx="13">
                  <c:v>0.79961300000000002</c:v>
                </c:pt>
                <c:pt idx="14">
                  <c:v>1.249514</c:v>
                </c:pt>
                <c:pt idx="15">
                  <c:v>0.49889699999999998</c:v>
                </c:pt>
                <c:pt idx="16">
                  <c:v>4.4871999999999996</c:v>
                </c:pt>
                <c:pt idx="17">
                  <c:v>0.75394700000000003</c:v>
                </c:pt>
                <c:pt idx="18">
                  <c:v>33.008150000000001</c:v>
                </c:pt>
                <c:pt idx="19">
                  <c:v>21.471617999999999</c:v>
                </c:pt>
                <c:pt idx="20">
                  <c:v>15.468203000000001</c:v>
                </c:pt>
                <c:pt idx="21">
                  <c:v>0.88106499999999999</c:v>
                </c:pt>
                <c:pt idx="22">
                  <c:v>6.3404540000000003</c:v>
                </c:pt>
                <c:pt idx="23">
                  <c:v>6.802295</c:v>
                </c:pt>
                <c:pt idx="24">
                  <c:v>98.393574000000001</c:v>
                </c:pt>
                <c:pt idx="25">
                  <c:v>0.33189999999999997</c:v>
                </c:pt>
                <c:pt idx="26">
                  <c:v>2.714734</c:v>
                </c:pt>
                <c:pt idx="27">
                  <c:v>2.976566</c:v>
                </c:pt>
                <c:pt idx="28">
                  <c:v>2.839073</c:v>
                </c:pt>
                <c:pt idx="29">
                  <c:v>45.489600000000003</c:v>
                </c:pt>
                <c:pt idx="30">
                  <c:v>249.86563100000001</c:v>
                </c:pt>
              </c:numCache>
            </c:numRef>
          </c:bubbleSize>
          <c:bubble3D val="0"/>
        </c:ser>
        <c:ser>
          <c:idx val="3"/>
          <c:order val="3"/>
          <c:tx>
            <c:v>HiMID</c:v>
          </c:tx>
          <c:spPr>
            <a:solidFill>
              <a:srgbClr val="FFCCFF">
                <a:alpha val="50196"/>
              </a:srgbClr>
            </a:solidFill>
            <a:ln w="19050">
              <a:solidFill>
                <a:srgbClr val="D60093"/>
              </a:solidFill>
            </a:ln>
          </c:spPr>
          <c:invertIfNegative val="0"/>
          <c:xVal>
            <c:numRef>
              <c:f>'15-16 15-17'!$H$120:$H$146</c:f>
              <c:numCache>
                <c:formatCode>#,##0</c:formatCode>
                <c:ptCount val="27"/>
                <c:pt idx="0">
                  <c:v>18318.157794523395</c:v>
                </c:pt>
                <c:pt idx="1">
                  <c:v>18447.955763036945</c:v>
                </c:pt>
                <c:pt idx="2">
                  <c:v>18522.5622447553</c:v>
                </c:pt>
                <c:pt idx="3">
                  <c:v>19289.693740719566</c:v>
                </c:pt>
                <c:pt idx="4">
                  <c:v>19559.125726082751</c:v>
                </c:pt>
                <c:pt idx="5">
                  <c:v>19656.036957332817</c:v>
                </c:pt>
                <c:pt idx="6">
                  <c:v>19744.35400614687</c:v>
                </c:pt>
                <c:pt idx="7">
                  <c:v>20300.047922644022</c:v>
                </c:pt>
                <c:pt idx="8">
                  <c:v>20900.638893685951</c:v>
                </c:pt>
                <c:pt idx="9">
                  <c:v>20934.30524285134</c:v>
                </c:pt>
                <c:pt idx="10">
                  <c:v>21294.281414036148</c:v>
                </c:pt>
                <c:pt idx="11">
                  <c:v>21489.666467371924</c:v>
                </c:pt>
                <c:pt idx="12">
                  <c:v>21811.969103510495</c:v>
                </c:pt>
                <c:pt idx="13">
                  <c:v>21975.451464515161</c:v>
                </c:pt>
                <c:pt idx="14">
                  <c:v>22241.092982700029</c:v>
                </c:pt>
                <c:pt idx="15">
                  <c:v>22614.648367921571</c:v>
                </c:pt>
                <c:pt idx="16">
                  <c:v>22936.997903869818</c:v>
                </c:pt>
                <c:pt idx="17">
                  <c:v>24098.846559201629</c:v>
                </c:pt>
                <c:pt idx="18">
                  <c:v>24990.274739696186</c:v>
                </c:pt>
                <c:pt idx="19">
                  <c:v>25029.042944396802</c:v>
                </c:pt>
                <c:pt idx="20">
                  <c:v>25755.702814637276</c:v>
                </c:pt>
                <c:pt idx="21">
                  <c:v>25977.767180904801</c:v>
                </c:pt>
                <c:pt idx="22">
                  <c:v>26215.307255214037</c:v>
                </c:pt>
                <c:pt idx="23">
                  <c:v>26756.636205874271</c:v>
                </c:pt>
                <c:pt idx="24">
                  <c:v>27372.624628657639</c:v>
                </c:pt>
                <c:pt idx="25">
                  <c:v>30244.451251864968</c:v>
                </c:pt>
                <c:pt idx="26">
                  <c:v>30797.096250836599</c:v>
                </c:pt>
              </c:numCache>
            </c:numRef>
          </c:xVal>
          <c:yVal>
            <c:numRef>
              <c:f>'15-16 15-17'!$I$120:$I$146</c:f>
              <c:numCache>
                <c:formatCode>General</c:formatCode>
                <c:ptCount val="27"/>
                <c:pt idx="0">
                  <c:v>7.1999999999999993</c:v>
                </c:pt>
                <c:pt idx="1">
                  <c:v>13</c:v>
                </c:pt>
                <c:pt idx="2">
                  <c:v>0</c:v>
                </c:pt>
                <c:pt idx="3">
                  <c:v>0</c:v>
                </c:pt>
                <c:pt idx="4">
                  <c:v>19.5</c:v>
                </c:pt>
                <c:pt idx="5">
                  <c:v>17.299999999999997</c:v>
                </c:pt>
                <c:pt idx="6">
                  <c:v>10.8</c:v>
                </c:pt>
                <c:pt idx="7">
                  <c:v>4.2</c:v>
                </c:pt>
                <c:pt idx="8">
                  <c:v>2.5</c:v>
                </c:pt>
                <c:pt idx="9">
                  <c:v>0</c:v>
                </c:pt>
                <c:pt idx="10">
                  <c:v>31.3</c:v>
                </c:pt>
                <c:pt idx="11">
                  <c:v>14.7</c:v>
                </c:pt>
                <c:pt idx="12">
                  <c:v>29.4</c:v>
                </c:pt>
                <c:pt idx="13">
                  <c:v>0</c:v>
                </c:pt>
                <c:pt idx="14">
                  <c:v>36.5</c:v>
                </c:pt>
                <c:pt idx="15">
                  <c:v>4.7</c:v>
                </c:pt>
                <c:pt idx="16">
                  <c:v>8.5</c:v>
                </c:pt>
                <c:pt idx="17">
                  <c:v>21.099999999999998</c:v>
                </c:pt>
                <c:pt idx="18">
                  <c:v>1.2</c:v>
                </c:pt>
                <c:pt idx="19">
                  <c:v>29.2</c:v>
                </c:pt>
                <c:pt idx="20">
                  <c:v>26.400000000000002</c:v>
                </c:pt>
                <c:pt idx="21">
                  <c:v>41.199999999999996</c:v>
                </c:pt>
                <c:pt idx="22">
                  <c:v>12.1</c:v>
                </c:pt>
                <c:pt idx="23">
                  <c:v>24.4</c:v>
                </c:pt>
                <c:pt idx="24">
                  <c:v>31.7</c:v>
                </c:pt>
                <c:pt idx="25">
                  <c:v>26.6</c:v>
                </c:pt>
                <c:pt idx="26">
                  <c:v>10.100000000000001</c:v>
                </c:pt>
              </c:numCache>
            </c:numRef>
          </c:yVal>
          <c:bubbleSize>
            <c:numRef>
              <c:f>'15-16 15-17'!$J$120:$J$146</c:f>
              <c:numCache>
                <c:formatCode>_(* #,##0.0_);_(* \(#,##0.0\);_(* "-"??_);_(@_)</c:formatCode>
                <c:ptCount val="27"/>
                <c:pt idx="0">
                  <c:v>3.4070619999999998</c:v>
                </c:pt>
                <c:pt idx="1">
                  <c:v>74.932641000000004</c:v>
                </c:pt>
                <c:pt idx="2">
                  <c:v>11.265629000000001</c:v>
                </c:pt>
                <c:pt idx="3">
                  <c:v>8.9984999999999996E-2</c:v>
                </c:pt>
                <c:pt idx="4">
                  <c:v>4.2557</c:v>
                </c:pt>
                <c:pt idx="5">
                  <c:v>2.0126469999999999</c:v>
                </c:pt>
                <c:pt idx="6">
                  <c:v>5.4191000000000003E-2</c:v>
                </c:pt>
                <c:pt idx="7">
                  <c:v>17.035274999999999</c:v>
                </c:pt>
                <c:pt idx="8">
                  <c:v>17.619707999999999</c:v>
                </c:pt>
                <c:pt idx="9">
                  <c:v>0.75701399999999996</c:v>
                </c:pt>
                <c:pt idx="10">
                  <c:v>38.514479000000001</c:v>
                </c:pt>
                <c:pt idx="11">
                  <c:v>2.9576889999999998</c:v>
                </c:pt>
                <c:pt idx="12">
                  <c:v>29.716964999999998</c:v>
                </c:pt>
                <c:pt idx="13">
                  <c:v>0.37737399999999999</c:v>
                </c:pt>
                <c:pt idx="14">
                  <c:v>9.8938989999999993</c:v>
                </c:pt>
                <c:pt idx="15">
                  <c:v>143.49986100000001</c:v>
                </c:pt>
                <c:pt idx="16">
                  <c:v>8.9173000000000002E-2</c:v>
                </c:pt>
                <c:pt idx="17">
                  <c:v>1.3179970000000001</c:v>
                </c:pt>
                <c:pt idx="18">
                  <c:v>1.341151</c:v>
                </c:pt>
                <c:pt idx="19">
                  <c:v>10.457295</c:v>
                </c:pt>
                <c:pt idx="20">
                  <c:v>5.4133930000000001</c:v>
                </c:pt>
                <c:pt idx="21">
                  <c:v>10.514272</c:v>
                </c:pt>
                <c:pt idx="22">
                  <c:v>11.027549</c:v>
                </c:pt>
                <c:pt idx="23">
                  <c:v>0.42337399999999997</c:v>
                </c:pt>
                <c:pt idx="24">
                  <c:v>2.0599530000000001</c:v>
                </c:pt>
                <c:pt idx="25">
                  <c:v>8.0594999999999999</c:v>
                </c:pt>
                <c:pt idx="26">
                  <c:v>1.1411659999999999</c:v>
                </c:pt>
              </c:numCache>
            </c:numRef>
          </c:bubbleSize>
          <c:bubble3D val="0"/>
        </c:ser>
        <c:ser>
          <c:idx val="4"/>
          <c:order val="4"/>
          <c:tx>
            <c:v>ADV</c:v>
          </c:tx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'15-16 15-17'!$H$147:$H$178</c:f>
              <c:numCache>
                <c:formatCode>#,##0</c:formatCode>
                <c:ptCount val="32"/>
                <c:pt idx="0">
                  <c:v>30885.914125200699</c:v>
                </c:pt>
                <c:pt idx="1">
                  <c:v>31375.519870452936</c:v>
                </c:pt>
                <c:pt idx="2">
                  <c:v>33000.098729802565</c:v>
                </c:pt>
                <c:pt idx="3">
                  <c:v>34107.924930507557</c:v>
                </c:pt>
                <c:pt idx="4">
                  <c:v>34848.066859659222</c:v>
                </c:pt>
                <c:pt idx="5">
                  <c:v>35761.814940114629</c:v>
                </c:pt>
                <c:pt idx="6">
                  <c:v>36737.30084868944</c:v>
                </c:pt>
                <c:pt idx="7">
                  <c:v>36905.49873841041</c:v>
                </c:pt>
                <c:pt idx="8">
                  <c:v>37052.775701477949</c:v>
                </c:pt>
                <c:pt idx="9">
                  <c:v>37802.286747350721</c:v>
                </c:pt>
                <c:pt idx="10">
                  <c:v>38963.81060687171</c:v>
                </c:pt>
                <c:pt idx="11">
                  <c:v>40215.038042828048</c:v>
                </c:pt>
                <c:pt idx="12">
                  <c:v>41282.127444586957</c:v>
                </c:pt>
                <c:pt idx="13">
                  <c:v>41787.269896873346</c:v>
                </c:pt>
                <c:pt idx="14">
                  <c:v>43338.315612705301</c:v>
                </c:pt>
                <c:pt idx="15">
                  <c:v>44322.109231915994</c:v>
                </c:pt>
                <c:pt idx="16">
                  <c:v>44339.002974980744</c:v>
                </c:pt>
                <c:pt idx="17">
                  <c:v>45040.339218583475</c:v>
                </c:pt>
                <c:pt idx="18">
                  <c:v>45127.381594994775</c:v>
                </c:pt>
                <c:pt idx="19">
                  <c:v>49941.870364907219</c:v>
                </c:pt>
                <c:pt idx="20">
                  <c:v>52287.198269738736</c:v>
                </c:pt>
                <c:pt idx="21">
                  <c:v>52530.242223071436</c:v>
                </c:pt>
                <c:pt idx="22">
                  <c:v>54307.494927789623</c:v>
                </c:pt>
                <c:pt idx="23">
                  <c:v>54762.240104082892</c:v>
                </c:pt>
                <c:pt idx="24">
                  <c:v>57094.763733545726</c:v>
                </c:pt>
                <c:pt idx="25">
                  <c:v>59241.891609025013</c:v>
                </c:pt>
                <c:pt idx="26">
                  <c:v>63480.660806494816</c:v>
                </c:pt>
                <c:pt idx="27">
                  <c:v>66643.629216598303</c:v>
                </c:pt>
                <c:pt idx="28">
                  <c:v>74444.003115764499</c:v>
                </c:pt>
                <c:pt idx="29">
                  <c:v>84799.653337183365</c:v>
                </c:pt>
                <c:pt idx="30">
                  <c:v>108818.95540648914</c:v>
                </c:pt>
                <c:pt idx="31">
                  <c:v>123282.06268403157</c:v>
                </c:pt>
              </c:numCache>
            </c:numRef>
          </c:xVal>
          <c:yVal>
            <c:numRef>
              <c:f>'15-16 15-17'!$I$147:$I$178</c:f>
              <c:numCache>
                <c:formatCode>General</c:formatCode>
                <c:ptCount val="32"/>
                <c:pt idx="0">
                  <c:v>13.3</c:v>
                </c:pt>
                <c:pt idx="1">
                  <c:v>33.800000000000004</c:v>
                </c:pt>
                <c:pt idx="2">
                  <c:v>24</c:v>
                </c:pt>
                <c:pt idx="3">
                  <c:v>34.4</c:v>
                </c:pt>
                <c:pt idx="4">
                  <c:v>3.9</c:v>
                </c:pt>
                <c:pt idx="5">
                  <c:v>2.7</c:v>
                </c:pt>
                <c:pt idx="6">
                  <c:v>22.1</c:v>
                </c:pt>
                <c:pt idx="7">
                  <c:v>23.799999999999997</c:v>
                </c:pt>
                <c:pt idx="8">
                  <c:v>36.199999999999996</c:v>
                </c:pt>
                <c:pt idx="9">
                  <c:v>42.4</c:v>
                </c:pt>
                <c:pt idx="10">
                  <c:v>22.5</c:v>
                </c:pt>
                <c:pt idx="11">
                  <c:v>39.4</c:v>
                </c:pt>
                <c:pt idx="12">
                  <c:v>42.1</c:v>
                </c:pt>
                <c:pt idx="13">
                  <c:v>9.3000000000000007</c:v>
                </c:pt>
                <c:pt idx="14">
                  <c:v>32</c:v>
                </c:pt>
                <c:pt idx="15">
                  <c:v>41.9</c:v>
                </c:pt>
                <c:pt idx="16">
                  <c:v>42.1</c:v>
                </c:pt>
                <c:pt idx="17">
                  <c:v>34.1</c:v>
                </c:pt>
                <c:pt idx="18">
                  <c:v>33</c:v>
                </c:pt>
                <c:pt idx="19">
                  <c:v>1.0999999999999999</c:v>
                </c:pt>
                <c:pt idx="20">
                  <c:v>31.7</c:v>
                </c:pt>
                <c:pt idx="21">
                  <c:v>17</c:v>
                </c:pt>
                <c:pt idx="22">
                  <c:v>0.6</c:v>
                </c:pt>
                <c:pt idx="23">
                  <c:v>39.6</c:v>
                </c:pt>
                <c:pt idx="24">
                  <c:v>0</c:v>
                </c:pt>
                <c:pt idx="25">
                  <c:v>24.5</c:v>
                </c:pt>
                <c:pt idx="26">
                  <c:v>13.3</c:v>
                </c:pt>
                <c:pt idx="27">
                  <c:v>0</c:v>
                </c:pt>
                <c:pt idx="28">
                  <c:v>31.7</c:v>
                </c:pt>
                <c:pt idx="29">
                  <c:v>0</c:v>
                </c:pt>
                <c:pt idx="30">
                  <c:v>9</c:v>
                </c:pt>
                <c:pt idx="31">
                  <c:v>0.70000000000000007</c:v>
                </c:pt>
              </c:numCache>
            </c:numRef>
          </c:yVal>
          <c:bubbleSize>
            <c:numRef>
              <c:f>'15-16 15-17'!$J$147:$J$178</c:f>
              <c:numCache>
                <c:formatCode>_(* #,##0.0_);_(* \(#,##0.0\);_(* "-"??_);_(@_)</c:formatCode>
                <c:ptCount val="32"/>
                <c:pt idx="0">
                  <c:v>4.4420999999999999</c:v>
                </c:pt>
                <c:pt idx="1">
                  <c:v>46.617825000000003</c:v>
                </c:pt>
                <c:pt idx="2">
                  <c:v>50.219669000000003</c:v>
                </c:pt>
                <c:pt idx="3">
                  <c:v>60.233947999999998</c:v>
                </c:pt>
                <c:pt idx="4">
                  <c:v>0.323764</c:v>
                </c:pt>
                <c:pt idx="5">
                  <c:v>1.332171</c:v>
                </c:pt>
                <c:pt idx="6">
                  <c:v>4.5975580000000003</c:v>
                </c:pt>
                <c:pt idx="7">
                  <c:v>127.338621</c:v>
                </c:pt>
                <c:pt idx="8">
                  <c:v>64.106779000000003</c:v>
                </c:pt>
                <c:pt idx="9">
                  <c:v>65.939865999999995</c:v>
                </c:pt>
                <c:pt idx="10">
                  <c:v>5.4389719999999997</c:v>
                </c:pt>
                <c:pt idx="11">
                  <c:v>11.182817</c:v>
                </c:pt>
                <c:pt idx="12">
                  <c:v>35.154279000000002</c:v>
                </c:pt>
                <c:pt idx="13">
                  <c:v>23.129300000000001</c:v>
                </c:pt>
                <c:pt idx="14">
                  <c:v>5.6149319999999996</c:v>
                </c:pt>
                <c:pt idx="15">
                  <c:v>80.651872999999995</c:v>
                </c:pt>
                <c:pt idx="16">
                  <c:v>8.4798229999999997</c:v>
                </c:pt>
                <c:pt idx="17">
                  <c:v>16.804431999999998</c:v>
                </c:pt>
                <c:pt idx="18">
                  <c:v>9.6003790000000002</c:v>
                </c:pt>
                <c:pt idx="19">
                  <c:v>28.828869999999998</c:v>
                </c:pt>
                <c:pt idx="20">
                  <c:v>316.12883900000003</c:v>
                </c:pt>
                <c:pt idx="21">
                  <c:v>7.1875</c:v>
                </c:pt>
                <c:pt idx="22">
                  <c:v>3.632444</c:v>
                </c:pt>
                <c:pt idx="23">
                  <c:v>8.0878750000000004</c:v>
                </c:pt>
                <c:pt idx="24">
                  <c:v>9.3461289999999995</c:v>
                </c:pt>
                <c:pt idx="25">
                  <c:v>0.54335999999999995</c:v>
                </c:pt>
                <c:pt idx="26">
                  <c:v>5.0801660000000002</c:v>
                </c:pt>
                <c:pt idx="27">
                  <c:v>6.5023999999999998E-2</c:v>
                </c:pt>
                <c:pt idx="28">
                  <c:v>5.3992000000000004</c:v>
                </c:pt>
                <c:pt idx="29">
                  <c:v>3.3685719999999999</c:v>
                </c:pt>
                <c:pt idx="30">
                  <c:v>0.56637499999999996</c:v>
                </c:pt>
                <c:pt idx="31">
                  <c:v>2.1686730000000001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96256000"/>
        <c:axId val="96257920"/>
      </c:bubbleChart>
      <c:valAx>
        <c:axId val="96256000"/>
        <c:scaling>
          <c:logBase val="10"/>
          <c:orientation val="minMax"/>
          <c:max val="140000"/>
          <c:min val="60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income per</a:t>
                </a:r>
                <a:r>
                  <a:rPr lang="en-US" sz="1600" b="0" baseline="0"/>
                  <a:t> </a:t>
                </a:r>
                <a:r>
                  <a:rPr lang="en-US" sz="1600" b="0" baseline="0" smtClean="0"/>
                  <a:t>capita (log scale)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0.54142748285496567"/>
              <c:y val="0.92137217696062634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6257920"/>
        <c:crosses val="autoZero"/>
        <c:crossBetween val="midCat"/>
      </c:valAx>
      <c:valAx>
        <c:axId val="96257920"/>
        <c:scaling>
          <c:orientation val="minMax"/>
          <c:max val="45"/>
          <c:min val="-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5-digit  GL index</a:t>
                </a:r>
              </a:p>
            </c:rich>
          </c:tx>
          <c:layout>
            <c:manualLayout>
              <c:xMode val="edge"/>
              <c:yMode val="edge"/>
              <c:x val="2.872386264216973E-2"/>
              <c:y val="0.20752422380464375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6256000"/>
        <c:crosses val="autoZero"/>
        <c:crossBetween val="midCat"/>
        <c:majorUnit val="50"/>
        <c:minorUnit val="5"/>
      </c:valAx>
      <c:spPr>
        <a:ln>
          <a:noFill/>
        </a:ln>
      </c:spPr>
    </c:plotArea>
    <c:legend>
      <c:legendPos val="l"/>
      <c:layout>
        <c:manualLayout>
          <c:xMode val="edge"/>
          <c:yMode val="edge"/>
          <c:x val="9.3611638203668565E-2"/>
          <c:y val="3.8475884237509896E-2"/>
          <c:w val="0.11052388849875738"/>
          <c:h val="0.3063602028554292"/>
        </c:manualLayout>
      </c:layout>
      <c:overlay val="1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0.08854</cdr:x>
      <cdr:y>0.4134</cdr:y>
    </cdr:from>
    <cdr:to>
      <cdr:x>0.95313</cdr:x>
      <cdr:y>0.41667</cdr:y>
    </cdr:to>
    <cdr:cxnSp macro="">
      <cdr:nvCxnSpPr>
        <cdr:cNvPr id="11" name="Straight Connector 10"/>
        <cdr:cNvCxnSpPr/>
      </cdr:nvCxnSpPr>
      <cdr:spPr>
        <a:xfrm xmlns:a="http://schemas.openxmlformats.org/drawingml/2006/main" flipV="1">
          <a:off x="404813" y="1204913"/>
          <a:ext cx="3952875" cy="9526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rgbClr val="0000FF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0.10347</cdr:x>
      <cdr:y>0.80955</cdr:y>
    </cdr:from>
    <cdr:to>
      <cdr:x>0.31736</cdr:x>
      <cdr:y>0.875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46130" y="4935017"/>
          <a:ext cx="1955810" cy="3989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0000FF"/>
              </a:solidFill>
            </a:rPr>
            <a:t>Luxembourg</a:t>
          </a:r>
        </a:p>
      </cdr:txBody>
    </cdr:sp>
  </cdr:relSizeAnchor>
  <cdr:relSizeAnchor xmlns:cdr="http://schemas.openxmlformats.org/drawingml/2006/chartDrawing">
    <cdr:from>
      <cdr:x>0.86667</cdr:x>
      <cdr:y>0.0875</cdr:y>
    </cdr:from>
    <cdr:to>
      <cdr:x>0.97431</cdr:x>
      <cdr:y>0.14425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924800" y="533400"/>
          <a:ext cx="984260" cy="345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Russia</a:t>
          </a:r>
        </a:p>
      </cdr:txBody>
    </cdr:sp>
  </cdr:relSizeAnchor>
  <cdr:relSizeAnchor xmlns:cdr="http://schemas.openxmlformats.org/drawingml/2006/chartDrawing">
    <cdr:from>
      <cdr:x>0.25833</cdr:x>
      <cdr:y>0.575</cdr:y>
    </cdr:from>
    <cdr:to>
      <cdr:x>0.4118</cdr:x>
      <cdr:y>0.63505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62200" y="3505200"/>
          <a:ext cx="1403330" cy="366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S. Korea</a:t>
          </a:r>
        </a:p>
      </cdr:txBody>
    </cdr:sp>
  </cdr:relSizeAnchor>
  <cdr:relSizeAnchor xmlns:cdr="http://schemas.openxmlformats.org/drawingml/2006/chartDrawing">
    <cdr:from>
      <cdr:x>0.74612</cdr:x>
      <cdr:y>0.2125</cdr:y>
    </cdr:from>
    <cdr:to>
      <cdr:x>0.83293</cdr:x>
      <cdr:y>0.27187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822489" y="1295400"/>
          <a:ext cx="793790" cy="3619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0.3875</cdr:x>
      <cdr:y>0.5</cdr:y>
    </cdr:from>
    <cdr:to>
      <cdr:x>0.50069</cdr:x>
      <cdr:y>0.55005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543300" y="3048000"/>
          <a:ext cx="1035010" cy="3051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RoW</a:t>
          </a:r>
        </a:p>
      </cdr:txBody>
    </cdr:sp>
  </cdr:relSizeAnchor>
  <cdr:relSizeAnchor xmlns:cdr="http://schemas.openxmlformats.org/drawingml/2006/chartDrawing">
    <cdr:from>
      <cdr:x>0.59167</cdr:x>
      <cdr:y>0.4625</cdr:y>
    </cdr:from>
    <cdr:to>
      <cdr:x>0.67501</cdr:x>
      <cdr:y>0.53052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5410200" y="2819400"/>
          <a:ext cx="762061" cy="414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0.45833</cdr:x>
      <cdr:y>0.3125</cdr:y>
    </cdr:from>
    <cdr:to>
      <cdr:x>0.61181</cdr:x>
      <cdr:y>0.37341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191000" y="1905000"/>
          <a:ext cx="1403421" cy="371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Germany</a:t>
          </a:r>
        </a:p>
      </cdr:txBody>
    </cdr:sp>
  </cdr:relSizeAnchor>
  <cdr:relSizeAnchor xmlns:cdr="http://schemas.openxmlformats.org/drawingml/2006/chartDrawing">
    <cdr:from>
      <cdr:x>0.52694</cdr:x>
      <cdr:y>0.35437</cdr:y>
    </cdr:from>
    <cdr:to>
      <cdr:x>0.54777</cdr:x>
      <cdr:y>0.38961</cdr:y>
    </cdr:to>
    <cdr:cxnSp macro="">
      <cdr:nvCxnSpPr>
        <cdr:cNvPr id="10" name="Straight Arrow Connector 9"/>
        <cdr:cNvCxnSpPr/>
      </cdr:nvCxnSpPr>
      <cdr:spPr>
        <a:xfrm xmlns:a="http://schemas.openxmlformats.org/drawingml/2006/main" flipH="1" flipV="1">
          <a:off x="4818356" y="2160233"/>
          <a:ext cx="190469" cy="214823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0.10243</cdr:y>
    </cdr:from>
    <cdr:to>
      <cdr:x>0.06875</cdr:x>
      <cdr:y>0.42535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280988"/>
          <a:ext cx="314325" cy="885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r>
            <a:rPr lang="en-US" sz="1600"/>
            <a:t>skill intensity</a:t>
          </a:r>
        </a:p>
      </cdr:txBody>
    </cdr:sp>
  </cdr:relSizeAnchor>
  <cdr:relSizeAnchor xmlns:cdr="http://schemas.openxmlformats.org/drawingml/2006/chartDrawing">
    <cdr:from>
      <cdr:x>0.06354</cdr:x>
      <cdr:y>0.84201</cdr:y>
    </cdr:from>
    <cdr:to>
      <cdr:x>0.42083</cdr:x>
      <cdr:y>0.84201</cdr:y>
    </cdr:to>
    <cdr:cxnSp macro="">
      <cdr:nvCxnSpPr>
        <cdr:cNvPr id="8" name="Straight Connector 7"/>
        <cdr:cNvCxnSpPr/>
      </cdr:nvCxnSpPr>
      <cdr:spPr>
        <a:xfrm xmlns:a="http://schemas.openxmlformats.org/drawingml/2006/main">
          <a:off x="290513" y="2309813"/>
          <a:ext cx="1633537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6600"/>
          </a:solidFill>
          <a:headEnd type="triangl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0.48542</cdr:x>
      <cdr:y>0.84664</cdr:y>
    </cdr:from>
    <cdr:to>
      <cdr:x>0.96215</cdr:x>
      <cdr:y>0.84722</cdr:y>
    </cdr:to>
    <cdr:cxnSp macro="">
      <cdr:nvCxnSpPr>
        <cdr:cNvPr id="9" name="Straight Connector 8"/>
        <cdr:cNvCxnSpPr/>
      </cdr:nvCxnSpPr>
      <cdr:spPr>
        <a:xfrm xmlns:a="http://schemas.openxmlformats.org/drawingml/2006/main" flipV="1">
          <a:off x="2219325" y="2322513"/>
          <a:ext cx="2179638" cy="1588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  <a:headEnd type="triangl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0.11667</cdr:x>
      <cdr:y>0.7875</cdr:y>
    </cdr:from>
    <cdr:to>
      <cdr:x>0.34583</cdr:x>
      <cdr:y>0.83611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066800" y="4800600"/>
          <a:ext cx="2095440" cy="2963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006600"/>
              </a:solidFill>
            </a:rPr>
            <a:t>China production</a:t>
          </a:r>
        </a:p>
      </cdr:txBody>
    </cdr:sp>
  </cdr:relSizeAnchor>
  <cdr:relSizeAnchor xmlns:cdr="http://schemas.openxmlformats.org/drawingml/2006/chartDrawing">
    <cdr:from>
      <cdr:x>0.63309</cdr:x>
      <cdr:y>0.8</cdr:y>
    </cdr:from>
    <cdr:to>
      <cdr:x>0.88031</cdr:x>
      <cdr:y>0.85301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5788982" y="4876800"/>
          <a:ext cx="2260579" cy="3231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America production</a:t>
          </a:r>
        </a:p>
      </cdr:txBody>
    </cdr:sp>
  </cdr:relSizeAnchor>
  <cdr:relSizeAnchor xmlns:cdr="http://schemas.openxmlformats.org/drawingml/2006/chartDrawing">
    <cdr:from>
      <cdr:x>0.42396</cdr:x>
      <cdr:y>0.76389</cdr:y>
    </cdr:from>
    <cdr:to>
      <cdr:x>0.48437</cdr:x>
      <cdr:y>0.76562</cdr:y>
    </cdr:to>
    <cdr:cxnSp macro="">
      <cdr:nvCxnSpPr>
        <cdr:cNvPr id="13" name="Straight Connector 12"/>
        <cdr:cNvCxnSpPr/>
      </cdr:nvCxnSpPr>
      <cdr:spPr>
        <a:xfrm xmlns:a="http://schemas.openxmlformats.org/drawingml/2006/main">
          <a:off x="1938337" y="2095500"/>
          <a:ext cx="276225" cy="4762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663300"/>
          </a:solidFill>
          <a:headEnd type="triangl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0.53199</cdr:x>
      <cdr:y>0.5625</cdr:y>
    </cdr:from>
    <cdr:to>
      <cdr:x>0.77157</cdr:x>
      <cdr:y>0.6625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4864489" y="3429000"/>
          <a:ext cx="219072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663300"/>
              </a:solidFill>
            </a:rPr>
            <a:t>more offshoring from </a:t>
          </a:r>
        </a:p>
        <a:p xmlns:a="http://schemas.openxmlformats.org/drawingml/2006/main">
          <a:r>
            <a:rPr lang="en-US" sz="1400">
              <a:solidFill>
                <a:srgbClr val="663300"/>
              </a:solidFill>
            </a:rPr>
            <a:t>America to China</a:t>
          </a:r>
        </a:p>
      </cdr:txBody>
    </cdr:sp>
  </cdr:relSizeAnchor>
  <cdr:relSizeAnchor xmlns:cdr="http://schemas.openxmlformats.org/drawingml/2006/chartDrawing">
    <cdr:from>
      <cdr:x>0.45803</cdr:x>
      <cdr:y>0.6125</cdr:y>
    </cdr:from>
    <cdr:to>
      <cdr:x>0.53199</cdr:x>
      <cdr:y>0.76563</cdr:y>
    </cdr:to>
    <cdr:cxnSp macro="">
      <cdr:nvCxnSpPr>
        <cdr:cNvPr id="18" name="Elbow Connector 17"/>
        <cdr:cNvCxnSpPr>
          <a:endCxn xmlns:a="http://schemas.openxmlformats.org/drawingml/2006/main" id="16" idx="1"/>
        </cdr:cNvCxnSpPr>
      </cdr:nvCxnSpPr>
      <cdr:spPr>
        <a:xfrm xmlns:a="http://schemas.openxmlformats.org/drawingml/2006/main" rot="5400000" flipH="1" flipV="1">
          <a:off x="4059604" y="3862395"/>
          <a:ext cx="933480" cy="676290"/>
        </a:xfrm>
        <a:prstGeom xmlns:a="http://schemas.openxmlformats.org/drawingml/2006/main" prst="bentConnector2">
          <a:avLst/>
        </a:prstGeom>
        <a:ln xmlns:a="http://schemas.openxmlformats.org/drawingml/2006/main" w="19050">
          <a:solidFill>
            <a:srgbClr val="663300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0.75833</cdr:x>
      <cdr:y>0.8819</cdr:y>
    </cdr:from>
    <cdr:to>
      <cdr:x>0.84244</cdr:x>
      <cdr:y>0.93743</cdr:y>
    </cdr:to>
    <cdr:sp macro="" textlink="">
      <cdr:nvSpPr>
        <cdr:cNvPr id="15" name="TextBox 3"/>
        <cdr:cNvSpPr txBox="1"/>
      </cdr:nvSpPr>
      <cdr:spPr>
        <a:xfrm xmlns:a="http://schemas.openxmlformats.org/drawingml/2006/main">
          <a:off x="6934200" y="5376037"/>
          <a:ext cx="769057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spcAft>
              <a:spcPts val="600"/>
            </a:spcAft>
          </a:pPr>
          <a:r>
            <a:rPr lang="en-US" sz="1600" b="0" smtClean="0">
              <a:solidFill>
                <a:schemeClr val="tx1"/>
              </a:solidFill>
            </a:rPr>
            <a:t>stage </a:t>
          </a:r>
          <a:r>
            <a:rPr lang="en-US" sz="1600" b="0" i="0" smtClean="0">
              <a:solidFill>
                <a:schemeClr val="tx1"/>
              </a:solidFill>
              <a:latin typeface="Cambria Math"/>
            </a:rPr>
            <a:t>𝑠</a:t>
          </a:r>
          <a:endParaRPr lang="en-US" sz="1600" smtClean="0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0.73333</cdr:x>
      <cdr:y>0.67438</cdr:y>
    </cdr:from>
    <cdr:to>
      <cdr:x>0.91537</cdr:x>
      <cdr:y>0.73002</cdr:y>
    </cdr:to>
    <cdr:sp macro="" textlink="">
      <cdr:nvSpPr>
        <cdr:cNvPr id="12" name="TextBox 6"/>
        <cdr:cNvSpPr txBox="1"/>
      </cdr:nvSpPr>
      <cdr:spPr>
        <a:xfrm xmlns:a="http://schemas.openxmlformats.org/drawingml/2006/main">
          <a:off x="6705600" y="4103132"/>
          <a:ext cx="1664558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spcAft>
              <a:spcPts val="600"/>
            </a:spcAft>
          </a:pPr>
          <a:r>
            <a:rPr lang="en-US" sz="1600" b="0" smtClean="0">
              <a:solidFill>
                <a:schemeClr val="tx1"/>
              </a:solidFill>
            </a:rPr>
            <a:t>productivity </a:t>
          </a:r>
          <a:r>
            <a:rPr lang="en-US" sz="1600" b="0" i="0" smtClean="0">
              <a:solidFill>
                <a:schemeClr val="tx1"/>
              </a:solidFill>
              <a:latin typeface="Cambria Math"/>
              <a:ea typeface="Cambria Math"/>
            </a:rPr>
            <a:t>𝜑^(𝜀−1)</a:t>
          </a:r>
          <a:endParaRPr lang="en-US" sz="1600" smtClean="0">
            <a:solidFill>
              <a:schemeClr val="tx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0.41667</cdr:x>
      <cdr:y>0.9125</cdr:y>
    </cdr:from>
    <cdr:to>
      <cdr:x>0.66667</cdr:x>
      <cdr:y>0.95938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10000" y="5562600"/>
          <a:ext cx="2286000" cy="2857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percent rank of country</a:t>
          </a:r>
        </a:p>
      </cdr:txBody>
    </cdr:sp>
  </cdr:relSizeAnchor>
  <cdr:relSizeAnchor xmlns:cdr="http://schemas.openxmlformats.org/drawingml/2006/chartDrawing">
    <cdr:from>
      <cdr:x>0.01667</cdr:x>
      <cdr:y>0.2375</cdr:y>
    </cdr:from>
    <cdr:to>
      <cdr:x>0.06806</cdr:x>
      <cdr:y>0.80116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2400" y="1447800"/>
          <a:ext cx="469941" cy="3436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/>
            <a:t>domestic</a:t>
          </a:r>
          <a:r>
            <a:rPr lang="en-US" sz="1600" baseline="0"/>
            <a:t> value added (% gross export)</a:t>
          </a:r>
          <a:endParaRPr lang="en-US" sz="1600"/>
        </a:p>
      </cdr:txBody>
    </cdr:sp>
  </cdr:relSizeAnchor>
  <cdr:relSizeAnchor xmlns:cdr="http://schemas.openxmlformats.org/drawingml/2006/chartDrawing">
    <cdr:from>
      <cdr:x>0.07813</cdr:x>
      <cdr:y>0.25868</cdr:y>
    </cdr:from>
    <cdr:to>
      <cdr:x>0.92083</cdr:x>
      <cdr:y>0.25868</cdr:y>
    </cdr:to>
    <cdr:cxnSp macro="">
      <cdr:nvCxnSpPr>
        <cdr:cNvPr id="5" name="Straight Connector 4"/>
        <cdr:cNvCxnSpPr/>
      </cdr:nvCxnSpPr>
      <cdr:spPr>
        <a:xfrm xmlns:a="http://schemas.openxmlformats.org/drawingml/2006/main">
          <a:off x="357188" y="709613"/>
          <a:ext cx="3852862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00FF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0.08333</cdr:x>
      <cdr:y>0.2125</cdr:y>
    </cdr:from>
    <cdr:to>
      <cdr:x>0.23784</cdr:x>
      <cdr:y>0.27176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762000" y="1295400"/>
          <a:ext cx="1412839" cy="361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global average</a:t>
          </a:r>
        </a:p>
      </cdr:txBody>
    </cdr:sp>
  </cdr:relSizeAnchor>
  <cdr:relSizeAnchor xmlns:cdr="http://schemas.openxmlformats.org/drawingml/2006/chartDrawing">
    <cdr:from>
      <cdr:x>0.09167</cdr:x>
      <cdr:y>0.55</cdr:y>
    </cdr:from>
    <cdr:to>
      <cdr:x>0.24931</cdr:x>
      <cdr:y>0.60857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838200" y="3352800"/>
          <a:ext cx="1441460" cy="357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Luxembourg</a:t>
          </a:r>
        </a:p>
      </cdr:txBody>
    </cdr:sp>
  </cdr:relSizeAnchor>
  <cdr:relSizeAnchor xmlns:cdr="http://schemas.openxmlformats.org/drawingml/2006/chartDrawing">
    <cdr:from>
      <cdr:x>0.36632</cdr:x>
      <cdr:y>0.36227</cdr:y>
    </cdr:from>
    <cdr:to>
      <cdr:x>0.46042</cdr:x>
      <cdr:y>0.44618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1674812" y="993775"/>
          <a:ext cx="430213" cy="230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0.48333</cdr:x>
      <cdr:y>0.3375</cdr:y>
    </cdr:from>
    <cdr:to>
      <cdr:x>0.60555</cdr:x>
      <cdr:y>0.39676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4419600" y="2057400"/>
          <a:ext cx="1117580" cy="361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FF0000"/>
              </a:solidFill>
            </a:rPr>
            <a:t>Germany</a:t>
          </a:r>
        </a:p>
      </cdr:txBody>
    </cdr:sp>
  </cdr:relSizeAnchor>
  <cdr:relSizeAnchor xmlns:cdr="http://schemas.openxmlformats.org/drawingml/2006/chartDrawing">
    <cdr:from>
      <cdr:x>0.70833</cdr:x>
      <cdr:y>0.125</cdr:y>
    </cdr:from>
    <cdr:to>
      <cdr:x>0.76181</cdr:x>
      <cdr:y>0.18634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6477000" y="762000"/>
          <a:ext cx="488960" cy="3739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0.85348</cdr:x>
      <cdr:y>0.18604</cdr:y>
    </cdr:from>
    <cdr:to>
      <cdr:x>0.933</cdr:x>
      <cdr:y>0.2526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7804212" y="1134122"/>
          <a:ext cx="727131" cy="40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6600"/>
              </a:solidFill>
            </a:rPr>
            <a:t>RoW</a:t>
          </a:r>
        </a:p>
      </cdr:txBody>
    </cdr:sp>
  </cdr:relSizeAnchor>
  <cdr:relSizeAnchor xmlns:cdr="http://schemas.openxmlformats.org/drawingml/2006/chartDrawing">
    <cdr:from>
      <cdr:x>0.81667</cdr:x>
      <cdr:y>0.2625</cdr:y>
    </cdr:from>
    <cdr:to>
      <cdr:x>0.89098</cdr:x>
      <cdr:y>0.31308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7467600" y="1600200"/>
          <a:ext cx="679491" cy="3083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Russia</a:t>
          </a:r>
        </a:p>
      </cdr:txBody>
    </cdr:sp>
  </cdr:relSizeAnchor>
  <cdr:relSizeAnchor xmlns:cdr="http://schemas.openxmlformats.org/drawingml/2006/chartDrawing">
    <cdr:from>
      <cdr:x>0.83958</cdr:x>
      <cdr:y>0.23325</cdr:y>
    </cdr:from>
    <cdr:to>
      <cdr:x>0.83981</cdr:x>
      <cdr:y>0.27604</cdr:y>
    </cdr:to>
    <cdr:cxnSp macro="">
      <cdr:nvCxnSpPr>
        <cdr:cNvPr id="14" name="Straight Arrow Connector 13"/>
        <cdr:cNvCxnSpPr/>
      </cdr:nvCxnSpPr>
      <cdr:spPr>
        <a:xfrm xmlns:a="http://schemas.openxmlformats.org/drawingml/2006/main" flipH="1">
          <a:off x="7677120" y="1421907"/>
          <a:ext cx="2064" cy="260833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0.87147</cdr:x>
      <cdr:y>0.04834</cdr:y>
    </cdr:from>
    <cdr:to>
      <cdr:x>0.96036</cdr:x>
      <cdr:y>0.10719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7968716" y="294692"/>
          <a:ext cx="812780" cy="358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663300"/>
              </a:solidFill>
            </a:rPr>
            <a:t>S Arabia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0.475</cdr:x>
      <cdr:y>0.90977</cdr:y>
    </cdr:from>
    <cdr:to>
      <cdr:x>0.68333</cdr:x>
      <cdr:y>0.97422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43400" y="5377934"/>
          <a:ext cx="1905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backward linkages</a:t>
          </a:r>
        </a:p>
      </cdr:txBody>
    </cdr:sp>
  </cdr:relSizeAnchor>
  <cdr:relSizeAnchor xmlns:cdr="http://schemas.openxmlformats.org/drawingml/2006/chartDrawing">
    <cdr:from>
      <cdr:x>0.01667</cdr:x>
      <cdr:y>0.29102</cdr:y>
    </cdr:from>
    <cdr:to>
      <cdr:x>0.05833</cdr:x>
      <cdr:y>0.60021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2400" y="1720334"/>
          <a:ext cx="381000" cy="1827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/>
            <a:t>forward linkages</a:t>
          </a:r>
        </a:p>
      </cdr:txBody>
    </cdr:sp>
  </cdr:relSizeAnchor>
  <cdr:relSizeAnchor xmlns:cdr="http://schemas.openxmlformats.org/drawingml/2006/chartDrawing">
    <cdr:from>
      <cdr:x>0.28333</cdr:x>
      <cdr:y>0.67774</cdr:y>
    </cdr:from>
    <cdr:to>
      <cdr:x>0.36181</cdr:x>
      <cdr:y>0.73759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590800" y="4006334"/>
          <a:ext cx="717591" cy="3537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Croatia</a:t>
          </a:r>
        </a:p>
      </cdr:txBody>
    </cdr:sp>
  </cdr:relSizeAnchor>
  <cdr:relSizeAnchor xmlns:cdr="http://schemas.openxmlformats.org/drawingml/2006/chartDrawing">
    <cdr:from>
      <cdr:x>0.80833</cdr:x>
      <cdr:y>0.69063</cdr:y>
    </cdr:from>
    <cdr:to>
      <cdr:x>0.93264</cdr:x>
      <cdr:y>0.75676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391400" y="4082534"/>
          <a:ext cx="1136660" cy="3909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Luxembourg</a:t>
          </a:r>
        </a:p>
      </cdr:txBody>
    </cdr:sp>
  </cdr:relSizeAnchor>
  <cdr:relSizeAnchor xmlns:cdr="http://schemas.openxmlformats.org/drawingml/2006/chartDrawing">
    <cdr:from>
      <cdr:x>0.09167</cdr:x>
      <cdr:y>0.08478</cdr:y>
    </cdr:from>
    <cdr:to>
      <cdr:x>0.18681</cdr:x>
      <cdr:y>0.14497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838200" y="501134"/>
          <a:ext cx="869991" cy="3558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3300"/>
              </a:solidFill>
            </a:rPr>
            <a:t>S Arabia</a:t>
          </a:r>
        </a:p>
      </cdr:txBody>
    </cdr:sp>
  </cdr:relSizeAnchor>
  <cdr:relSizeAnchor xmlns:cdr="http://schemas.openxmlformats.org/drawingml/2006/chartDrawing">
    <cdr:from>
      <cdr:x>0.46299</cdr:x>
      <cdr:y>0.61329</cdr:y>
    </cdr:from>
    <cdr:to>
      <cdr:x>0.54458</cdr:x>
      <cdr:y>0.67073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4233548" y="3625334"/>
          <a:ext cx="746089" cy="3395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0.47237</cdr:x>
      <cdr:y>0.43921</cdr:y>
    </cdr:from>
    <cdr:to>
      <cdr:x>0.58139</cdr:x>
      <cdr:y>0.49339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4319335" y="2596322"/>
          <a:ext cx="996909" cy="3202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FF0000"/>
              </a:solidFill>
            </a:rPr>
            <a:t>Germany</a:t>
          </a:r>
        </a:p>
      </cdr:txBody>
    </cdr:sp>
  </cdr:relSizeAnchor>
  <cdr:relSizeAnchor xmlns:cdr="http://schemas.openxmlformats.org/drawingml/2006/chartDrawing">
    <cdr:from>
      <cdr:x>0.26091</cdr:x>
      <cdr:y>0.48438</cdr:y>
    </cdr:from>
    <cdr:to>
      <cdr:x>0.31647</cdr:x>
      <cdr:y>0.53987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2385784" y="2863334"/>
          <a:ext cx="507980" cy="328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0.175</cdr:x>
      <cdr:y>0.29102</cdr:y>
    </cdr:from>
    <cdr:to>
      <cdr:x>0.23472</cdr:x>
      <cdr:y>0.35126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1600200" y="1720334"/>
          <a:ext cx="546110" cy="3560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6600"/>
              </a:solidFill>
            </a:rPr>
            <a:t>RoW</a:t>
          </a:r>
        </a:p>
      </cdr:txBody>
    </cdr:sp>
  </cdr:relSizeAnchor>
  <cdr:relSizeAnchor xmlns:cdr="http://schemas.openxmlformats.org/drawingml/2006/chartDrawing">
    <cdr:from>
      <cdr:x>0.25</cdr:x>
      <cdr:y>0.23408</cdr:y>
    </cdr:from>
    <cdr:to>
      <cdr:x>0.32119</cdr:x>
      <cdr:y>0.28647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2286000" y="1383722"/>
          <a:ext cx="650931" cy="3097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Russia</a:t>
          </a:r>
        </a:p>
      </cdr:txBody>
    </cdr:sp>
  </cdr:relSizeAnchor>
  <cdr:relSizeAnchor xmlns:cdr="http://schemas.openxmlformats.org/drawingml/2006/chartDrawing">
    <cdr:from>
      <cdr:x>0.15833</cdr:x>
      <cdr:y>0.13634</cdr:y>
    </cdr:from>
    <cdr:to>
      <cdr:x>0.24202</cdr:x>
      <cdr:y>0.19796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1447800" y="805934"/>
          <a:ext cx="765200" cy="3642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Brunei</a:t>
          </a:r>
        </a:p>
      </cdr:txBody>
    </cdr:sp>
  </cdr:relSizeAnchor>
  <cdr:relSizeAnchor xmlns:cdr="http://schemas.openxmlformats.org/drawingml/2006/chartDrawing">
    <cdr:from>
      <cdr:x>0.13438</cdr:x>
      <cdr:y>0.16295</cdr:y>
    </cdr:from>
    <cdr:to>
      <cdr:x>0.1625</cdr:x>
      <cdr:y>0.16435</cdr:y>
    </cdr:to>
    <cdr:cxnSp macro="">
      <cdr:nvCxnSpPr>
        <cdr:cNvPr id="21" name="Straight Arrow Connector 20"/>
        <cdr:cNvCxnSpPr/>
      </cdr:nvCxnSpPr>
      <cdr:spPr>
        <a:xfrm xmlns:a="http://schemas.openxmlformats.org/drawingml/2006/main">
          <a:off x="614363" y="557213"/>
          <a:ext cx="128587" cy="476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0.07396</cdr:x>
      <cdr:y>0.49374</cdr:y>
    </cdr:from>
    <cdr:to>
      <cdr:x>0.87619</cdr:x>
      <cdr:y>0.49374</cdr:y>
    </cdr:to>
    <cdr:cxnSp macro="">
      <cdr:nvCxnSpPr>
        <cdr:cNvPr id="8" name="Straight Connector 7"/>
        <cdr:cNvCxnSpPr/>
      </cdr:nvCxnSpPr>
      <cdr:spPr>
        <a:xfrm xmlns:a="http://schemas.openxmlformats.org/drawingml/2006/main" flipH="1">
          <a:off x="337609" y="1710267"/>
          <a:ext cx="3661833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00FF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0.39624</cdr:x>
      <cdr:y>0.04919</cdr:y>
    </cdr:from>
    <cdr:to>
      <cdr:x>0.3974</cdr:x>
      <cdr:y>0.91384</cdr:y>
    </cdr:to>
    <cdr:cxnSp macro="">
      <cdr:nvCxnSpPr>
        <cdr:cNvPr id="17" name="Straight Connector 16"/>
        <cdr:cNvCxnSpPr/>
      </cdr:nvCxnSpPr>
      <cdr:spPr>
        <a:xfrm xmlns:a="http://schemas.openxmlformats.org/drawingml/2006/main" flipV="1">
          <a:off x="1808692" y="170392"/>
          <a:ext cx="5291" cy="2995083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00FF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0.39167</cdr:x>
      <cdr:y>0.03524</cdr:y>
    </cdr:from>
    <cdr:to>
      <cdr:x>0.592</cdr:x>
      <cdr:y>0.09594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3581400" y="208340"/>
          <a:ext cx="1831817" cy="3587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0000FF"/>
              </a:solidFill>
            </a:rPr>
            <a:t>average</a:t>
          </a:r>
          <a:r>
            <a:rPr lang="en-US" sz="1400" baseline="0">
              <a:solidFill>
                <a:srgbClr val="0000FF"/>
              </a:solidFill>
            </a:rPr>
            <a:t> 24.2</a:t>
          </a:r>
          <a:endParaRPr lang="en-US" sz="14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0.76667</cdr:x>
      <cdr:y>0.44571</cdr:y>
    </cdr:from>
    <cdr:to>
      <cdr:x>0.89258</cdr:x>
      <cdr:y>0.49379</cdr:y>
    </cdr:to>
    <cdr:sp macro="" textlink="">
      <cdr:nvSpPr>
        <cdr:cNvPr id="22" name="TextBox 1"/>
        <cdr:cNvSpPr txBox="1"/>
      </cdr:nvSpPr>
      <cdr:spPr>
        <a:xfrm xmlns:a="http://schemas.openxmlformats.org/drawingml/2006/main">
          <a:off x="7010400" y="2634734"/>
          <a:ext cx="1151321" cy="2842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average</a:t>
          </a:r>
          <a:r>
            <a:rPr lang="en-US" sz="1400" baseline="0">
              <a:solidFill>
                <a:srgbClr val="0000FF"/>
              </a:solidFill>
            </a:rPr>
            <a:t> 48.7</a:t>
          </a:r>
          <a:endParaRPr lang="en-US" sz="14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0.425</cdr:x>
      <cdr:y>0.38126</cdr:y>
    </cdr:from>
    <cdr:to>
      <cdr:x>0.48194</cdr:x>
      <cdr:y>0.44066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3886200" y="2253734"/>
          <a:ext cx="520659" cy="3511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6600FF"/>
              </a:solidFill>
            </a:rPr>
            <a:t>UK</a:t>
          </a:r>
        </a:p>
      </cdr:txBody>
    </cdr:sp>
  </cdr:relSizeAnchor>
  <cdr:relSizeAnchor xmlns:cdr="http://schemas.openxmlformats.org/drawingml/2006/chartDrawing">
    <cdr:from>
      <cdr:x>0.40973</cdr:x>
      <cdr:y>0.42168</cdr:y>
    </cdr:from>
    <cdr:to>
      <cdr:x>0.44168</cdr:x>
      <cdr:y>0.48179</cdr:y>
    </cdr:to>
    <cdr:cxnSp macro="">
      <cdr:nvCxnSpPr>
        <cdr:cNvPr id="23" name="Straight Arrow Connector 22"/>
        <cdr:cNvCxnSpPr/>
      </cdr:nvCxnSpPr>
      <cdr:spPr>
        <a:xfrm xmlns:a="http://schemas.openxmlformats.org/drawingml/2006/main" flipV="1">
          <a:off x="3746531" y="2492691"/>
          <a:ext cx="292150" cy="355331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66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0.44168</cdr:x>
      <cdr:y>0.46881</cdr:y>
    </cdr:from>
    <cdr:to>
      <cdr:x>0.4771</cdr:x>
      <cdr:y>0.47336</cdr:y>
    </cdr:to>
    <cdr:cxnSp macro="">
      <cdr:nvCxnSpPr>
        <cdr:cNvPr id="24" name="Straight Arrow Connector 23"/>
        <cdr:cNvCxnSpPr/>
      </cdr:nvCxnSpPr>
      <cdr:spPr>
        <a:xfrm xmlns:a="http://schemas.openxmlformats.org/drawingml/2006/main" flipV="1">
          <a:off x="4038733" y="2771299"/>
          <a:ext cx="323881" cy="26896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0.16042</cdr:x>
      <cdr:y>0.67457</cdr:y>
    </cdr:from>
    <cdr:to>
      <cdr:x>0.17813</cdr:x>
      <cdr:y>0.74749</cdr:y>
    </cdr:to>
    <cdr:cxnSp macro="">
      <cdr:nvCxnSpPr>
        <cdr:cNvPr id="3" name="Straight Arrow Connector 2"/>
        <cdr:cNvCxnSpPr/>
      </cdr:nvCxnSpPr>
      <cdr:spPr>
        <a:xfrm xmlns:a="http://schemas.openxmlformats.org/drawingml/2006/main">
          <a:off x="1466880" y="4112159"/>
          <a:ext cx="161941" cy="44452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0.16008</cdr:x>
      <cdr:y>0.73561</cdr:y>
    </cdr:from>
    <cdr:to>
      <cdr:x>0.2955</cdr:x>
      <cdr:y>0.79811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63783" y="4484281"/>
          <a:ext cx="123828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lIns="0" tIns="0" rIns="0" bIns="0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FF0000"/>
              </a:solidFill>
            </a:rPr>
            <a:t>Croatia</a:t>
          </a:r>
          <a:r>
            <a:rPr lang="en-US" sz="1400" baseline="0">
              <a:solidFill>
                <a:srgbClr val="FF0000"/>
              </a:solidFill>
            </a:rPr>
            <a:t> 1995</a:t>
          </a:r>
          <a:endParaRPr lang="en-US" sz="14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0.09743</cdr:x>
      <cdr:y>0.80733</cdr:y>
    </cdr:from>
    <cdr:to>
      <cdr:x>0.1259</cdr:x>
      <cdr:y>0.82354</cdr:y>
    </cdr:to>
    <cdr:cxnSp macro="">
      <cdr:nvCxnSpPr>
        <cdr:cNvPr id="6" name="Straight Arrow Connector 5"/>
        <cdr:cNvCxnSpPr/>
      </cdr:nvCxnSpPr>
      <cdr:spPr>
        <a:xfrm xmlns:a="http://schemas.openxmlformats.org/drawingml/2006/main">
          <a:off x="890917" y="4921454"/>
          <a:ext cx="260329" cy="98816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0.12465</cdr:x>
      <cdr:y>0.80878</cdr:y>
    </cdr:from>
    <cdr:to>
      <cdr:x>0.26007</cdr:x>
      <cdr:y>0.85728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1139800" y="4930332"/>
          <a:ext cx="1238280" cy="2956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Croatia</a:t>
          </a:r>
          <a:r>
            <a:rPr lang="en-US" sz="1400" baseline="0">
              <a:solidFill>
                <a:srgbClr val="0000FF"/>
              </a:solidFill>
            </a:rPr>
            <a:t> 2011</a:t>
          </a:r>
          <a:endParaRPr lang="en-US" sz="14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0.74962</cdr:x>
      <cdr:y>0.19824</cdr:y>
    </cdr:from>
    <cdr:to>
      <cdr:x>0.85526</cdr:x>
      <cdr:y>0.24041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6854490" y="1208499"/>
          <a:ext cx="965997" cy="257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Brunei</a:t>
          </a:r>
          <a:r>
            <a:rPr lang="en-US" sz="1400" baseline="0">
              <a:solidFill>
                <a:srgbClr val="FF0000"/>
              </a:solidFill>
            </a:rPr>
            <a:t> 1995</a:t>
          </a:r>
          <a:endParaRPr lang="en-US" sz="14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0.81667</cdr:x>
      <cdr:y>0.1125</cdr:y>
    </cdr:from>
    <cdr:to>
      <cdr:x>0.92118</cdr:x>
      <cdr:y>0.15613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7467600" y="685800"/>
          <a:ext cx="955639" cy="2659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aseline="0">
              <a:solidFill>
                <a:srgbClr val="0000FF"/>
              </a:solidFill>
            </a:rPr>
            <a:t>Brunei 2011</a:t>
          </a:r>
          <a:endParaRPr lang="en-US" sz="14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0.84673</cdr:x>
      <cdr:y>0.21613</cdr:y>
    </cdr:from>
    <cdr:to>
      <cdr:x>0.87902</cdr:x>
      <cdr:y>0.21613</cdr:y>
    </cdr:to>
    <cdr:cxnSp macro="">
      <cdr:nvCxnSpPr>
        <cdr:cNvPr id="12" name="Straight Arrow Connector 11"/>
        <cdr:cNvCxnSpPr/>
      </cdr:nvCxnSpPr>
      <cdr:spPr>
        <a:xfrm xmlns:a="http://schemas.openxmlformats.org/drawingml/2006/main" flipH="1">
          <a:off x="7742515" y="1317509"/>
          <a:ext cx="295260" cy="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0.89368</cdr:x>
      <cdr:y>0.14606</cdr:y>
    </cdr:from>
    <cdr:to>
      <cdr:x>0.89472</cdr:x>
      <cdr:y>0.19294</cdr:y>
    </cdr:to>
    <cdr:cxnSp macro="">
      <cdr:nvCxnSpPr>
        <cdr:cNvPr id="15" name="Straight Arrow Connector 14"/>
        <cdr:cNvCxnSpPr/>
      </cdr:nvCxnSpPr>
      <cdr:spPr>
        <a:xfrm xmlns:a="http://schemas.openxmlformats.org/drawingml/2006/main" flipH="1" flipV="1">
          <a:off x="8171817" y="890391"/>
          <a:ext cx="9510" cy="28578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0.72443</cdr:x>
      <cdr:y>0.5307</cdr:y>
    </cdr:from>
    <cdr:to>
      <cdr:x>0.85985</cdr:x>
      <cdr:y>0.5932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6624222" y="3235171"/>
          <a:ext cx="123828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RoW</a:t>
          </a:r>
          <a:r>
            <a:rPr lang="en-US" sz="1400" baseline="0">
              <a:solidFill>
                <a:srgbClr val="FF0000"/>
              </a:solidFill>
            </a:rPr>
            <a:t> 1995</a:t>
          </a:r>
          <a:endParaRPr lang="en-US" sz="14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0.65747</cdr:x>
      <cdr:y>0.26096</cdr:y>
    </cdr:from>
    <cdr:to>
      <cdr:x>0.77136</cdr:x>
      <cdr:y>0.32346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6011899" y="1590815"/>
          <a:ext cx="104141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RoW</a:t>
          </a:r>
          <a:r>
            <a:rPr lang="en-US" sz="1400" baseline="0">
              <a:solidFill>
                <a:srgbClr val="0000FF"/>
              </a:solidFill>
            </a:rPr>
            <a:t> 2011</a:t>
          </a:r>
          <a:endParaRPr lang="en-US" sz="14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0.74041</cdr:x>
      <cdr:y>0.49121</cdr:y>
    </cdr:from>
    <cdr:to>
      <cdr:x>0.74145</cdr:x>
      <cdr:y>0.53982</cdr:y>
    </cdr:to>
    <cdr:cxnSp macro="">
      <cdr:nvCxnSpPr>
        <cdr:cNvPr id="22" name="Straight Arrow Connector 21"/>
        <cdr:cNvCxnSpPr/>
      </cdr:nvCxnSpPr>
      <cdr:spPr>
        <a:xfrm xmlns:a="http://schemas.openxmlformats.org/drawingml/2006/main">
          <a:off x="6770333" y="2994416"/>
          <a:ext cx="9510" cy="296326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0.22124</cdr:x>
      <cdr:y>0.37633</cdr:y>
    </cdr:from>
    <cdr:to>
      <cdr:x>0.35666</cdr:x>
      <cdr:y>0.43883</cdr:y>
    </cdr:to>
    <cdr:sp macro="" textlink="">
      <cdr:nvSpPr>
        <cdr:cNvPr id="25" name="TextBox 1"/>
        <cdr:cNvSpPr txBox="1"/>
      </cdr:nvSpPr>
      <cdr:spPr>
        <a:xfrm xmlns:a="http://schemas.openxmlformats.org/drawingml/2006/main">
          <a:off x="2023051" y="2294130"/>
          <a:ext cx="123828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China</a:t>
          </a:r>
          <a:r>
            <a:rPr lang="en-US" sz="1400" baseline="0">
              <a:solidFill>
                <a:srgbClr val="0000FF"/>
              </a:solidFill>
            </a:rPr>
            <a:t> 2011</a:t>
          </a:r>
          <a:endParaRPr lang="en-US" sz="14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0.4911</cdr:x>
      <cdr:y>0.60986</cdr:y>
    </cdr:from>
    <cdr:to>
      <cdr:x>0.62652</cdr:x>
      <cdr:y>0.67236</cdr:y>
    </cdr:to>
    <cdr:sp macro="" textlink="">
      <cdr:nvSpPr>
        <cdr:cNvPr id="26" name="TextBox 1"/>
        <cdr:cNvSpPr txBox="1"/>
      </cdr:nvSpPr>
      <cdr:spPr>
        <a:xfrm xmlns:a="http://schemas.openxmlformats.org/drawingml/2006/main">
          <a:off x="4490642" y="3717722"/>
          <a:ext cx="1238281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China</a:t>
          </a:r>
          <a:r>
            <a:rPr lang="en-US" sz="1400" baseline="0">
              <a:solidFill>
                <a:srgbClr val="FF0000"/>
              </a:solidFill>
            </a:rPr>
            <a:t> 1995</a:t>
          </a:r>
          <a:endParaRPr lang="en-US" sz="14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0.46707</cdr:x>
      <cdr:y>0.5855</cdr:y>
    </cdr:from>
    <cdr:to>
      <cdr:x>0.49346</cdr:x>
      <cdr:y>0.6208</cdr:y>
    </cdr:to>
    <cdr:cxnSp macro="">
      <cdr:nvCxnSpPr>
        <cdr:cNvPr id="27" name="Straight Arrow Connector 26"/>
        <cdr:cNvCxnSpPr/>
      </cdr:nvCxnSpPr>
      <cdr:spPr>
        <a:xfrm xmlns:a="http://schemas.openxmlformats.org/drawingml/2006/main">
          <a:off x="4270920" y="3569236"/>
          <a:ext cx="241311" cy="215189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0.26551</cdr:x>
      <cdr:y>0.41012</cdr:y>
    </cdr:from>
    <cdr:to>
      <cdr:x>0.26759</cdr:x>
      <cdr:y>0.45178</cdr:y>
    </cdr:to>
    <cdr:cxnSp macro="">
      <cdr:nvCxnSpPr>
        <cdr:cNvPr id="29" name="Straight Arrow Connector 28"/>
        <cdr:cNvCxnSpPr/>
      </cdr:nvCxnSpPr>
      <cdr:spPr>
        <a:xfrm xmlns:a="http://schemas.openxmlformats.org/drawingml/2006/main" flipH="1" flipV="1">
          <a:off x="2427811" y="2500088"/>
          <a:ext cx="19019" cy="253959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0.73779</cdr:x>
      <cdr:y>0.28434</cdr:y>
    </cdr:from>
    <cdr:to>
      <cdr:x>0.76661</cdr:x>
      <cdr:y>0.29938</cdr:y>
    </cdr:to>
    <cdr:cxnSp macro="">
      <cdr:nvCxnSpPr>
        <cdr:cNvPr id="32" name="Straight Arrow Connector 31"/>
        <cdr:cNvCxnSpPr/>
      </cdr:nvCxnSpPr>
      <cdr:spPr>
        <a:xfrm xmlns:a="http://schemas.openxmlformats.org/drawingml/2006/main" flipH="1" flipV="1">
          <a:off x="6746319" y="1733313"/>
          <a:ext cx="263531" cy="91684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0.15265</cdr:x>
      <cdr:y>0.46976</cdr:y>
    </cdr:from>
    <cdr:to>
      <cdr:x>0.17209</cdr:x>
      <cdr:y>0.50216</cdr:y>
    </cdr:to>
    <cdr:cxnSp macro="">
      <cdr:nvCxnSpPr>
        <cdr:cNvPr id="34" name="Straight Arrow Connector 33"/>
        <cdr:cNvCxnSpPr/>
      </cdr:nvCxnSpPr>
      <cdr:spPr>
        <a:xfrm xmlns:a="http://schemas.openxmlformats.org/drawingml/2006/main" flipH="1" flipV="1">
          <a:off x="1395859" y="2863685"/>
          <a:ext cx="177760" cy="197511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0.27486</cdr:x>
      <cdr:y>0.69137</cdr:y>
    </cdr:from>
    <cdr:to>
      <cdr:x>0.29882</cdr:x>
      <cdr:y>0.7122</cdr:y>
    </cdr:to>
    <cdr:cxnSp macro="">
      <cdr:nvCxnSpPr>
        <cdr:cNvPr id="36" name="Straight Arrow Connector 35"/>
        <cdr:cNvCxnSpPr/>
      </cdr:nvCxnSpPr>
      <cdr:spPr>
        <a:xfrm xmlns:a="http://schemas.openxmlformats.org/drawingml/2006/main">
          <a:off x="2513336" y="4214589"/>
          <a:ext cx="219091" cy="126979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0.11284</cdr:x>
      <cdr:y>0.40221</cdr:y>
    </cdr:from>
    <cdr:to>
      <cdr:x>0.17256</cdr:x>
      <cdr:y>0.50522</cdr:y>
    </cdr:to>
    <cdr:sp macro="" textlink="">
      <cdr:nvSpPr>
        <cdr:cNvPr id="39" name="TextBox 1"/>
        <cdr:cNvSpPr txBox="1"/>
      </cdr:nvSpPr>
      <cdr:spPr>
        <a:xfrm xmlns:a="http://schemas.openxmlformats.org/drawingml/2006/main">
          <a:off x="1031850" y="2451846"/>
          <a:ext cx="546079" cy="627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USA</a:t>
          </a:r>
          <a:r>
            <a:rPr lang="en-US" sz="1400" baseline="0">
              <a:solidFill>
                <a:srgbClr val="0000FF"/>
              </a:solidFill>
            </a:rPr>
            <a:t> </a:t>
          </a:r>
        </a:p>
        <a:p xmlns:a="http://schemas.openxmlformats.org/drawingml/2006/main">
          <a:r>
            <a:rPr lang="en-US" sz="1400" baseline="0">
              <a:solidFill>
                <a:srgbClr val="0000FF"/>
              </a:solidFill>
            </a:rPr>
            <a:t>2011</a:t>
          </a:r>
          <a:endParaRPr lang="en-US" sz="14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0.3</cdr:x>
      <cdr:y>0.7</cdr:y>
    </cdr:from>
    <cdr:to>
      <cdr:x>0.43541</cdr:x>
      <cdr:y>0.7625</cdr:y>
    </cdr:to>
    <cdr:sp macro="" textlink="">
      <cdr:nvSpPr>
        <cdr:cNvPr id="40" name="TextBox 1"/>
        <cdr:cNvSpPr txBox="1"/>
      </cdr:nvSpPr>
      <cdr:spPr>
        <a:xfrm xmlns:a="http://schemas.openxmlformats.org/drawingml/2006/main">
          <a:off x="2743200" y="4267200"/>
          <a:ext cx="1238189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USA</a:t>
          </a:r>
          <a:r>
            <a:rPr lang="en-US" sz="1400" baseline="0">
              <a:solidFill>
                <a:srgbClr val="FF0000"/>
              </a:solidFill>
            </a:rPr>
            <a:t> 1995</a:t>
          </a:r>
          <a:endParaRPr lang="en-US" sz="14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0.3693</cdr:x>
      <cdr:y>0.33993</cdr:y>
    </cdr:from>
    <cdr:to>
      <cdr:x>0.52277</cdr:x>
      <cdr:y>0.40243</cdr:y>
    </cdr:to>
    <cdr:sp macro="" textlink="">
      <cdr:nvSpPr>
        <cdr:cNvPr id="41" name="TextBox 1"/>
        <cdr:cNvSpPr txBox="1"/>
      </cdr:nvSpPr>
      <cdr:spPr>
        <a:xfrm xmlns:a="http://schemas.openxmlformats.org/drawingml/2006/main">
          <a:off x="3376895" y="2072222"/>
          <a:ext cx="140333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Germany</a:t>
          </a:r>
          <a:r>
            <a:rPr lang="en-US" sz="1400" baseline="0">
              <a:solidFill>
                <a:srgbClr val="0000FF"/>
              </a:solidFill>
            </a:rPr>
            <a:t> 2011</a:t>
          </a:r>
          <a:endParaRPr lang="en-US" sz="14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0.40377</cdr:x>
      <cdr:y>0.66861</cdr:y>
    </cdr:from>
    <cdr:to>
      <cdr:x>0.56141</cdr:x>
      <cdr:y>0.73111</cdr:y>
    </cdr:to>
    <cdr:sp macro="" textlink="">
      <cdr:nvSpPr>
        <cdr:cNvPr id="42" name="TextBox 1"/>
        <cdr:cNvSpPr txBox="1"/>
      </cdr:nvSpPr>
      <cdr:spPr>
        <a:xfrm xmlns:a="http://schemas.openxmlformats.org/drawingml/2006/main">
          <a:off x="3692052" y="4075840"/>
          <a:ext cx="144146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Germany</a:t>
          </a:r>
          <a:r>
            <a:rPr lang="en-US" sz="1400" baseline="0">
              <a:solidFill>
                <a:srgbClr val="FF0000"/>
              </a:solidFill>
            </a:rPr>
            <a:t> 1995</a:t>
          </a:r>
          <a:endParaRPr lang="en-US" sz="14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0.3934</cdr:x>
      <cdr:y>0.63467</cdr:y>
    </cdr:from>
    <cdr:to>
      <cdr:x>0.41875</cdr:x>
      <cdr:y>0.67344</cdr:y>
    </cdr:to>
    <cdr:cxnSp macro="">
      <cdr:nvCxnSpPr>
        <cdr:cNvPr id="43" name="Straight Arrow Connector 42"/>
        <cdr:cNvCxnSpPr/>
      </cdr:nvCxnSpPr>
      <cdr:spPr>
        <a:xfrm xmlns:a="http://schemas.openxmlformats.org/drawingml/2006/main">
          <a:off x="3597250" y="3868961"/>
          <a:ext cx="231800" cy="23634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0.42083</cdr:x>
      <cdr:y>0.37253</cdr:y>
    </cdr:from>
    <cdr:to>
      <cdr:x>0.425</cdr:x>
      <cdr:y>0.41941</cdr:y>
    </cdr:to>
    <cdr:cxnSp macro="">
      <cdr:nvCxnSpPr>
        <cdr:cNvPr id="45" name="Straight Arrow Connector 44"/>
        <cdr:cNvCxnSpPr/>
      </cdr:nvCxnSpPr>
      <cdr:spPr>
        <a:xfrm xmlns:a="http://schemas.openxmlformats.org/drawingml/2006/main" flipH="1" flipV="1">
          <a:off x="3848070" y="2270971"/>
          <a:ext cx="38130" cy="285781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0.8784</cdr:x>
      <cdr:y>0.29658</cdr:y>
    </cdr:from>
    <cdr:to>
      <cdr:x>0.99229</cdr:x>
      <cdr:y>0.33119</cdr:y>
    </cdr:to>
    <cdr:sp macro="" textlink="">
      <cdr:nvSpPr>
        <cdr:cNvPr id="50" name="TextBox 1"/>
        <cdr:cNvSpPr txBox="1"/>
      </cdr:nvSpPr>
      <cdr:spPr>
        <a:xfrm xmlns:a="http://schemas.openxmlformats.org/drawingml/2006/main">
          <a:off x="8032046" y="1807946"/>
          <a:ext cx="1041410" cy="2109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Russia </a:t>
          </a:r>
          <a:r>
            <a:rPr lang="en-US" sz="1400" baseline="0">
              <a:solidFill>
                <a:srgbClr val="0000FF"/>
              </a:solidFill>
            </a:rPr>
            <a:t>2011</a:t>
          </a:r>
          <a:endParaRPr lang="en-US" sz="14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0.85029</cdr:x>
      <cdr:y>0.44348</cdr:y>
    </cdr:from>
    <cdr:to>
      <cdr:x>0.97668</cdr:x>
      <cdr:y>0.50598</cdr:y>
    </cdr:to>
    <cdr:sp macro="" textlink="">
      <cdr:nvSpPr>
        <cdr:cNvPr id="51" name="TextBox 1"/>
        <cdr:cNvSpPr txBox="1"/>
      </cdr:nvSpPr>
      <cdr:spPr>
        <a:xfrm xmlns:a="http://schemas.openxmlformats.org/drawingml/2006/main">
          <a:off x="7775071" y="2703431"/>
          <a:ext cx="115571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Russia 1995</a:t>
          </a:r>
        </a:p>
      </cdr:txBody>
    </cdr:sp>
  </cdr:relSizeAnchor>
  <cdr:relSizeAnchor xmlns:cdr="http://schemas.openxmlformats.org/drawingml/2006/chartDrawing">
    <cdr:from>
      <cdr:x>0.83757</cdr:x>
      <cdr:y>0.42204</cdr:y>
    </cdr:from>
    <cdr:to>
      <cdr:x>0.85736</cdr:x>
      <cdr:y>0.44982</cdr:y>
    </cdr:to>
    <cdr:cxnSp macro="">
      <cdr:nvCxnSpPr>
        <cdr:cNvPr id="52" name="Straight Arrow Connector 51"/>
        <cdr:cNvCxnSpPr/>
      </cdr:nvCxnSpPr>
      <cdr:spPr>
        <a:xfrm xmlns:a="http://schemas.openxmlformats.org/drawingml/2006/main">
          <a:off x="7658732" y="2572778"/>
          <a:ext cx="180960" cy="169347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0.84867</cdr:x>
      <cdr:y>0.31183</cdr:y>
    </cdr:from>
    <cdr:to>
      <cdr:x>0.87784</cdr:x>
      <cdr:y>0.31357</cdr:y>
    </cdr:to>
    <cdr:cxnSp macro="">
      <cdr:nvCxnSpPr>
        <cdr:cNvPr id="56" name="Straight Arrow Connector 55"/>
        <cdr:cNvCxnSpPr/>
      </cdr:nvCxnSpPr>
      <cdr:spPr>
        <a:xfrm xmlns:a="http://schemas.openxmlformats.org/drawingml/2006/main">
          <a:off x="7760271" y="1900931"/>
          <a:ext cx="266730" cy="10607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0.06771</cdr:x>
      <cdr:y>0.40436</cdr:y>
    </cdr:from>
    <cdr:to>
      <cdr:x>0.94792</cdr:x>
      <cdr:y>0.40557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309563" y="1590676"/>
          <a:ext cx="4024312" cy="4763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00FF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0.07708</cdr:x>
      <cdr:y>0.35593</cdr:y>
    </cdr:from>
    <cdr:to>
      <cdr:x>0.29479</cdr:x>
      <cdr:y>0.41162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52423" y="1400176"/>
          <a:ext cx="995363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0000FF"/>
              </a:solidFill>
            </a:rPr>
            <a:t>Global average</a:t>
          </a:r>
        </a:p>
      </cdr:txBody>
    </cdr:sp>
  </cdr:relSizeAnchor>
  <cdr:relSizeAnchor xmlns:cdr="http://schemas.openxmlformats.org/drawingml/2006/chartDrawing">
    <cdr:from>
      <cdr:x>0.29174</cdr:x>
      <cdr:y>0.76071</cdr:y>
    </cdr:from>
    <cdr:to>
      <cdr:x>0.51292</cdr:x>
      <cdr:y>0.81438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667714" y="4496826"/>
          <a:ext cx="2022470" cy="3172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clothing not of fur</a:t>
          </a:r>
        </a:p>
      </cdr:txBody>
    </cdr:sp>
  </cdr:relSizeAnchor>
  <cdr:relSizeAnchor xmlns:cdr="http://schemas.openxmlformats.org/drawingml/2006/chartDrawing">
    <cdr:from>
      <cdr:x>0.70699</cdr:x>
      <cdr:y>0.51107</cdr:y>
    </cdr:from>
    <cdr:to>
      <cdr:x>0.83338</cdr:x>
      <cdr:y>0.59985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464737" y="3021127"/>
          <a:ext cx="1155710" cy="5248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organic </a:t>
          </a:r>
        </a:p>
        <a:p xmlns:a="http://schemas.openxmlformats.org/drawingml/2006/main">
          <a:r>
            <a:rPr lang="en-US" sz="1400">
              <a:solidFill>
                <a:srgbClr val="0000FF"/>
              </a:solidFill>
            </a:rPr>
            <a:t>chemicals</a:t>
          </a:r>
        </a:p>
      </cdr:txBody>
    </cdr:sp>
  </cdr:relSizeAnchor>
  <cdr:relSizeAnchor xmlns:cdr="http://schemas.openxmlformats.org/drawingml/2006/chartDrawing">
    <cdr:from>
      <cdr:x>0.67847</cdr:x>
      <cdr:y>0.29679</cdr:y>
    </cdr:from>
    <cdr:to>
      <cdr:x>0.79757</cdr:x>
      <cdr:y>0.35248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203956" y="1754447"/>
          <a:ext cx="1089050" cy="3292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instruments</a:t>
          </a:r>
        </a:p>
      </cdr:txBody>
    </cdr:sp>
  </cdr:relSizeAnchor>
  <cdr:relSizeAnchor xmlns:cdr="http://schemas.openxmlformats.org/drawingml/2006/chartDrawing">
    <cdr:from>
      <cdr:x>0.581</cdr:x>
      <cdr:y>0.16149</cdr:y>
    </cdr:from>
    <cdr:to>
      <cdr:x>0.80947</cdr:x>
      <cdr:y>0.21718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312627" y="954594"/>
          <a:ext cx="2089130" cy="3292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machines nes nonelectric</a:t>
          </a:r>
        </a:p>
      </cdr:txBody>
    </cdr:sp>
  </cdr:relSizeAnchor>
  <cdr:relSizeAnchor xmlns:cdr="http://schemas.openxmlformats.org/drawingml/2006/chartDrawing">
    <cdr:from>
      <cdr:x>0.79498</cdr:x>
      <cdr:y>0.18633</cdr:y>
    </cdr:from>
    <cdr:to>
      <cdr:x>0.85332</cdr:x>
      <cdr:y>0.21579</cdr:y>
    </cdr:to>
    <cdr:cxnSp macro="">
      <cdr:nvCxnSpPr>
        <cdr:cNvPr id="10" name="Straight Arrow Connector 9"/>
        <cdr:cNvCxnSpPr/>
      </cdr:nvCxnSpPr>
      <cdr:spPr>
        <a:xfrm xmlns:a="http://schemas.openxmlformats.org/drawingml/2006/main" flipH="1" flipV="1">
          <a:off x="7269302" y="1101470"/>
          <a:ext cx="533460" cy="174148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0.77579</cdr:x>
      <cdr:y>0.21597</cdr:y>
    </cdr:from>
    <cdr:to>
      <cdr:x>0.82888</cdr:x>
      <cdr:y>0.27166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7093865" y="1276643"/>
          <a:ext cx="485446" cy="3292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cars</a:t>
          </a:r>
        </a:p>
      </cdr:txBody>
    </cdr:sp>
  </cdr:relSizeAnchor>
  <cdr:relSizeAnchor xmlns:cdr="http://schemas.openxmlformats.org/drawingml/2006/chartDrawing">
    <cdr:from>
      <cdr:x>0.63387</cdr:x>
      <cdr:y>0.12086</cdr:y>
    </cdr:from>
    <cdr:to>
      <cdr:x>0.85922</cdr:x>
      <cdr:y>0.17655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5796138" y="714421"/>
          <a:ext cx="2060600" cy="3292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electrical machinery nes</a:t>
          </a:r>
        </a:p>
      </cdr:txBody>
    </cdr:sp>
  </cdr:relSizeAnchor>
  <cdr:relSizeAnchor xmlns:cdr="http://schemas.openxmlformats.org/drawingml/2006/chartDrawing">
    <cdr:from>
      <cdr:x>0.83411</cdr:x>
      <cdr:y>0.1588</cdr:y>
    </cdr:from>
    <cdr:to>
      <cdr:x>0.86953</cdr:x>
      <cdr:y>0.2048</cdr:y>
    </cdr:to>
    <cdr:cxnSp macro="">
      <cdr:nvCxnSpPr>
        <cdr:cNvPr id="14" name="Straight Arrow Connector 13"/>
        <cdr:cNvCxnSpPr/>
      </cdr:nvCxnSpPr>
      <cdr:spPr>
        <a:xfrm xmlns:a="http://schemas.openxmlformats.org/drawingml/2006/main" flipH="1" flipV="1">
          <a:off x="7627105" y="938697"/>
          <a:ext cx="323880" cy="27192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0.74508</cdr:x>
      <cdr:y>0.01964</cdr:y>
    </cdr:from>
    <cdr:to>
      <cdr:x>0.95793</cdr:x>
      <cdr:y>0.07533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6813032" y="116094"/>
          <a:ext cx="1946270" cy="3292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el pwr mach, switch</a:t>
          </a:r>
          <a:r>
            <a:rPr lang="en-US" sz="1400" baseline="0">
              <a:solidFill>
                <a:srgbClr val="0000FF"/>
              </a:solidFill>
            </a:rPr>
            <a:t>gear</a:t>
          </a:r>
          <a:r>
            <a:rPr lang="en-US" sz="1400">
              <a:solidFill>
                <a:srgbClr val="0000FF"/>
              </a:solidFill>
            </a:rPr>
            <a:t> </a:t>
          </a:r>
        </a:p>
      </cdr:txBody>
    </cdr:sp>
  </cdr:relSizeAnchor>
  <cdr:relSizeAnchor xmlns:cdr="http://schemas.openxmlformats.org/drawingml/2006/chartDrawing">
    <cdr:from>
      <cdr:x>0.14776</cdr:x>
      <cdr:y>0.8812</cdr:y>
    </cdr:from>
    <cdr:to>
      <cdr:x>0.31165</cdr:x>
      <cdr:y>0.94415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1351123" y="5209061"/>
          <a:ext cx="1498610" cy="372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crude petroleum</a:t>
          </a:r>
        </a:p>
      </cdr:txBody>
    </cdr:sp>
  </cdr:relSizeAnchor>
  <cdr:relSizeAnchor xmlns:cdr="http://schemas.openxmlformats.org/drawingml/2006/chartDrawing">
    <cdr:from>
      <cdr:x>0.10069</cdr:x>
      <cdr:y>0.91001</cdr:y>
    </cdr:from>
    <cdr:to>
      <cdr:x>0.15486</cdr:x>
      <cdr:y>0.91727</cdr:y>
    </cdr:to>
    <cdr:cxnSp macro="">
      <cdr:nvCxnSpPr>
        <cdr:cNvPr id="16" name="Straight Arrow Connector 15"/>
        <cdr:cNvCxnSpPr/>
      </cdr:nvCxnSpPr>
      <cdr:spPr>
        <a:xfrm xmlns:a="http://schemas.openxmlformats.org/drawingml/2006/main" flipV="1">
          <a:off x="460375" y="3579814"/>
          <a:ext cx="247650" cy="28574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0.39658</cdr:x>
      <cdr:y>0.03939</cdr:y>
    </cdr:from>
    <cdr:to>
      <cdr:x>0.39658</cdr:x>
      <cdr:y>0.97967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1990726" y="147638"/>
          <a:ext cx="0" cy="352425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996633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0.52815</cdr:x>
      <cdr:y>0.0377</cdr:y>
    </cdr:from>
    <cdr:to>
      <cdr:x>0.52815</cdr:x>
      <cdr:y>0.97798</cdr:y>
    </cdr:to>
    <cdr:cxnSp macro="">
      <cdr:nvCxnSpPr>
        <cdr:cNvPr id="5" name="Straight Connector 4"/>
        <cdr:cNvCxnSpPr/>
      </cdr:nvCxnSpPr>
      <cdr:spPr>
        <a:xfrm xmlns:a="http://schemas.openxmlformats.org/drawingml/2006/main">
          <a:off x="2651126" y="141288"/>
          <a:ext cx="0" cy="352425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996633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0.62492</cdr:x>
      <cdr:y>0.0377</cdr:y>
    </cdr:from>
    <cdr:to>
      <cdr:x>0.62492</cdr:x>
      <cdr:y>0.97798</cdr:y>
    </cdr:to>
    <cdr:cxnSp macro="">
      <cdr:nvCxnSpPr>
        <cdr:cNvPr id="6" name="Straight Connector 5"/>
        <cdr:cNvCxnSpPr/>
      </cdr:nvCxnSpPr>
      <cdr:spPr>
        <a:xfrm xmlns:a="http://schemas.openxmlformats.org/drawingml/2006/main">
          <a:off x="3136901" y="141288"/>
          <a:ext cx="0" cy="352425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996633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0.70746</cdr:x>
      <cdr:y>0.03897</cdr:y>
    </cdr:from>
    <cdr:to>
      <cdr:x>0.70746</cdr:x>
      <cdr:y>0.97925</cdr:y>
    </cdr:to>
    <cdr:cxnSp macro="">
      <cdr:nvCxnSpPr>
        <cdr:cNvPr id="7" name="Straight Connector 6"/>
        <cdr:cNvCxnSpPr/>
      </cdr:nvCxnSpPr>
      <cdr:spPr>
        <a:xfrm xmlns:a="http://schemas.openxmlformats.org/drawingml/2006/main">
          <a:off x="3551238" y="146051"/>
          <a:ext cx="0" cy="352425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996633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0.1742</cdr:x>
      <cdr:y>0.73797</cdr:y>
    </cdr:from>
    <cdr:to>
      <cdr:x>0.2792</cdr:x>
      <cdr:y>0.79727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592911" y="4362416"/>
          <a:ext cx="960120" cy="3505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663300"/>
              </a:solidFill>
            </a:rPr>
            <a:t>Ethiopia</a:t>
          </a:r>
        </a:p>
      </cdr:txBody>
    </cdr:sp>
  </cdr:relSizeAnchor>
  <cdr:relSizeAnchor xmlns:cdr="http://schemas.openxmlformats.org/drawingml/2006/chartDrawing">
    <cdr:from>
      <cdr:x>0.10188</cdr:x>
      <cdr:y>0.90016</cdr:y>
    </cdr:from>
    <cdr:to>
      <cdr:x>0.21699</cdr:x>
      <cdr:y>0.95945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931607" y="5321151"/>
          <a:ext cx="1052566" cy="3504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663300"/>
              </a:solidFill>
            </a:rPr>
            <a:t>DR Congo</a:t>
          </a:r>
        </a:p>
      </cdr:txBody>
    </cdr:sp>
  </cdr:relSizeAnchor>
  <cdr:relSizeAnchor xmlns:cdr="http://schemas.openxmlformats.org/drawingml/2006/chartDrawing">
    <cdr:from>
      <cdr:x>0.26145</cdr:x>
      <cdr:y>0.90882</cdr:y>
    </cdr:from>
    <cdr:to>
      <cdr:x>0.38471</cdr:x>
      <cdr:y>0.96884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2390688" y="5372333"/>
          <a:ext cx="1127089" cy="3547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3300"/>
              </a:solidFill>
            </a:rPr>
            <a:t>Bangladesh</a:t>
          </a:r>
        </a:p>
      </cdr:txBody>
    </cdr:sp>
  </cdr:relSizeAnchor>
  <cdr:relSizeAnchor xmlns:cdr="http://schemas.openxmlformats.org/drawingml/2006/chartDrawing">
    <cdr:from>
      <cdr:x>0.39167</cdr:x>
      <cdr:y>0.5875</cdr:y>
    </cdr:from>
    <cdr:to>
      <cdr:x>0.46417</cdr:x>
      <cdr:y>0.6468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3581400" y="3472934"/>
          <a:ext cx="662970" cy="3505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India</a:t>
          </a:r>
        </a:p>
      </cdr:txBody>
    </cdr:sp>
  </cdr:relSizeAnchor>
  <cdr:relSizeAnchor xmlns:cdr="http://schemas.openxmlformats.org/drawingml/2006/chartDrawing">
    <cdr:from>
      <cdr:x>0.3973</cdr:x>
      <cdr:y>0.23792</cdr:y>
    </cdr:from>
    <cdr:to>
      <cdr:x>0.51748</cdr:x>
      <cdr:y>0.29722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3632943" y="1406418"/>
          <a:ext cx="1098926" cy="3505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Philippines</a:t>
          </a:r>
        </a:p>
      </cdr:txBody>
    </cdr:sp>
  </cdr:relSizeAnchor>
  <cdr:relSizeAnchor xmlns:cdr="http://schemas.openxmlformats.org/drawingml/2006/chartDrawing">
    <cdr:from>
      <cdr:x>0.52457</cdr:x>
      <cdr:y>0.47268</cdr:y>
    </cdr:from>
    <cdr:to>
      <cdr:x>0.59167</cdr:x>
      <cdr:y>0.53198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4796657" y="2794169"/>
          <a:ext cx="613543" cy="3505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0.53381</cdr:x>
      <cdr:y>0.18071</cdr:y>
    </cdr:from>
    <cdr:to>
      <cdr:x>0.61262</cdr:x>
      <cdr:y>0.24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4881171" y="1068210"/>
          <a:ext cx="720639" cy="3504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Mexico</a:t>
          </a:r>
        </a:p>
      </cdr:txBody>
    </cdr:sp>
  </cdr:relSizeAnchor>
  <cdr:relSizeAnchor xmlns:cdr="http://schemas.openxmlformats.org/drawingml/2006/chartDrawing">
    <cdr:from>
      <cdr:x>0.52157</cdr:x>
      <cdr:y>0.34466</cdr:y>
    </cdr:from>
    <cdr:to>
      <cdr:x>0.62657</cdr:x>
      <cdr:y>0.40395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4769260" y="2037394"/>
          <a:ext cx="960120" cy="3504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Thailand</a:t>
          </a:r>
        </a:p>
      </cdr:txBody>
    </cdr:sp>
  </cdr:relSizeAnchor>
  <cdr:relSizeAnchor xmlns:cdr="http://schemas.openxmlformats.org/drawingml/2006/chartDrawing">
    <cdr:from>
      <cdr:x>0.63016</cdr:x>
      <cdr:y>0.75654</cdr:y>
    </cdr:from>
    <cdr:to>
      <cdr:x>0.6911</cdr:x>
      <cdr:y>0.79976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5762155" y="4472144"/>
          <a:ext cx="557266" cy="255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D60093"/>
              </a:solidFill>
            </a:rPr>
            <a:t>RUS</a:t>
          </a:r>
        </a:p>
      </cdr:txBody>
    </cdr:sp>
  </cdr:relSizeAnchor>
  <cdr:relSizeAnchor xmlns:cdr="http://schemas.openxmlformats.org/drawingml/2006/chartDrawing">
    <cdr:from>
      <cdr:x>0.64125</cdr:x>
      <cdr:y>0.05872</cdr:y>
    </cdr:from>
    <cdr:to>
      <cdr:x>0.7004</cdr:x>
      <cdr:y>0.11802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5863570" y="347086"/>
          <a:ext cx="540929" cy="3505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D60093"/>
              </a:solidFill>
            </a:rPr>
            <a:t>CZE</a:t>
          </a:r>
        </a:p>
      </cdr:txBody>
    </cdr:sp>
  </cdr:relSizeAnchor>
  <cdr:relSizeAnchor xmlns:cdr="http://schemas.openxmlformats.org/drawingml/2006/chartDrawing">
    <cdr:from>
      <cdr:x>0.62722</cdr:x>
      <cdr:y>0.14663</cdr:y>
    </cdr:from>
    <cdr:to>
      <cdr:x>0.69248</cdr:x>
      <cdr:y>0.20593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5735261" y="866762"/>
          <a:ext cx="596737" cy="3505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D60093"/>
              </a:solidFill>
            </a:rPr>
            <a:t>HUN</a:t>
          </a:r>
        </a:p>
      </cdr:txBody>
    </cdr:sp>
  </cdr:relSizeAnchor>
  <cdr:relSizeAnchor xmlns:cdr="http://schemas.openxmlformats.org/drawingml/2006/chartDrawing">
    <cdr:from>
      <cdr:x>0.76442</cdr:x>
      <cdr:y>0.27014</cdr:y>
    </cdr:from>
    <cdr:to>
      <cdr:x>0.82387</cdr:x>
      <cdr:y>0.32944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6989893" y="1596904"/>
          <a:ext cx="543550" cy="3505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0.77564</cdr:x>
      <cdr:y>0.05495</cdr:y>
    </cdr:from>
    <cdr:to>
      <cdr:x>0.88823</cdr:x>
      <cdr:y>0.11424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7092424" y="324822"/>
          <a:ext cx="1029523" cy="3504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Germany</a:t>
          </a:r>
        </a:p>
      </cdr:txBody>
    </cdr:sp>
  </cdr:relSizeAnchor>
  <cdr:relSizeAnchor xmlns:cdr="http://schemas.openxmlformats.org/drawingml/2006/chartDrawing">
    <cdr:from>
      <cdr:x>0.74342</cdr:x>
      <cdr:y>0.16357</cdr:y>
    </cdr:from>
    <cdr:to>
      <cdr:x>0.79304</cdr:x>
      <cdr:y>0.22287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6797821" y="966901"/>
          <a:ext cx="453756" cy="3505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UK</a:t>
          </a:r>
        </a:p>
      </cdr:txBody>
    </cdr:sp>
  </cdr:relSizeAnchor>
  <cdr:relSizeAnchor xmlns:cdr="http://schemas.openxmlformats.org/drawingml/2006/chartDrawing">
    <cdr:from>
      <cdr:x>0.70159</cdr:x>
      <cdr:y>0.02164</cdr:y>
    </cdr:from>
    <cdr:to>
      <cdr:x>0.78083</cdr:x>
      <cdr:y>0.07489</cdr:y>
    </cdr:to>
    <cdr:sp macro="" textlink="">
      <cdr:nvSpPr>
        <cdr:cNvPr id="22" name="TextBox 1"/>
        <cdr:cNvSpPr txBox="1"/>
      </cdr:nvSpPr>
      <cdr:spPr>
        <a:xfrm xmlns:a="http://schemas.openxmlformats.org/drawingml/2006/main">
          <a:off x="6415295" y="127943"/>
          <a:ext cx="724571" cy="3147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France</a:t>
          </a:r>
        </a:p>
      </cdr:txBody>
    </cdr:sp>
  </cdr:relSizeAnchor>
  <cdr:relSizeAnchor xmlns:cdr="http://schemas.openxmlformats.org/drawingml/2006/chartDrawing">
    <cdr:from>
      <cdr:x>0.72612</cdr:x>
      <cdr:y>0.36425</cdr:y>
    </cdr:from>
    <cdr:to>
      <cdr:x>0.83112</cdr:x>
      <cdr:y>0.42355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3644900" y="1365250"/>
          <a:ext cx="527050" cy="222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Japan</a:t>
          </a:r>
        </a:p>
      </cdr:txBody>
    </cdr:sp>
  </cdr:relSizeAnchor>
  <cdr:relSizeAnchor xmlns:cdr="http://schemas.openxmlformats.org/drawingml/2006/chartDrawing">
    <cdr:from>
      <cdr:x>0.73565</cdr:x>
      <cdr:y>0.71249</cdr:y>
    </cdr:from>
    <cdr:to>
      <cdr:x>0.84065</cdr:x>
      <cdr:y>0.77179</cdr:y>
    </cdr:to>
    <cdr:sp macro="" textlink="">
      <cdr:nvSpPr>
        <cdr:cNvPr id="24" name="TextBox 1"/>
        <cdr:cNvSpPr txBox="1"/>
      </cdr:nvSpPr>
      <cdr:spPr>
        <a:xfrm xmlns:a="http://schemas.openxmlformats.org/drawingml/2006/main">
          <a:off x="6726799" y="4211749"/>
          <a:ext cx="960120" cy="3505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AUS</a:t>
          </a:r>
        </a:p>
      </cdr:txBody>
    </cdr:sp>
  </cdr:relSizeAnchor>
  <cdr:relSizeAnchor xmlns:cdr="http://schemas.openxmlformats.org/drawingml/2006/chartDrawing">
    <cdr:from>
      <cdr:x>0.76804</cdr:x>
      <cdr:y>0.80752</cdr:y>
    </cdr:from>
    <cdr:to>
      <cdr:x>0.85955</cdr:x>
      <cdr:y>0.85317</cdr:y>
    </cdr:to>
    <cdr:sp macro="" textlink="">
      <cdr:nvSpPr>
        <cdr:cNvPr id="25" name="TextBox 1"/>
        <cdr:cNvSpPr txBox="1"/>
      </cdr:nvSpPr>
      <cdr:spPr>
        <a:xfrm xmlns:a="http://schemas.openxmlformats.org/drawingml/2006/main">
          <a:off x="7022976" y="4773513"/>
          <a:ext cx="836737" cy="269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S Arabia</a:t>
          </a:r>
        </a:p>
      </cdr:txBody>
    </cdr:sp>
  </cdr:relSizeAnchor>
  <cdr:relSizeAnchor xmlns:cdr="http://schemas.openxmlformats.org/drawingml/2006/chartDrawing">
    <cdr:from>
      <cdr:x>0.64442</cdr:x>
      <cdr:y>0.6646</cdr:y>
    </cdr:from>
    <cdr:to>
      <cdr:x>0.70777</cdr:x>
      <cdr:y>0.72389</cdr:y>
    </cdr:to>
    <cdr:sp macro="" textlink="">
      <cdr:nvSpPr>
        <cdr:cNvPr id="26" name="TextBox 1"/>
        <cdr:cNvSpPr txBox="1"/>
      </cdr:nvSpPr>
      <cdr:spPr>
        <a:xfrm xmlns:a="http://schemas.openxmlformats.org/drawingml/2006/main">
          <a:off x="5892553" y="3928654"/>
          <a:ext cx="579268" cy="3504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D60093"/>
              </a:solidFill>
            </a:rPr>
            <a:t>TUR</a:t>
          </a:r>
        </a:p>
      </cdr:txBody>
    </cdr:sp>
  </cdr:relSizeAnchor>
  <cdr:relSizeAnchor xmlns:cdr="http://schemas.openxmlformats.org/drawingml/2006/chartDrawing">
    <cdr:from>
      <cdr:x>0.63122</cdr:x>
      <cdr:y>0.23642</cdr:y>
    </cdr:from>
    <cdr:to>
      <cdr:x>0.67184</cdr:x>
      <cdr:y>0.29572</cdr:y>
    </cdr:to>
    <cdr:sp macro="" textlink="">
      <cdr:nvSpPr>
        <cdr:cNvPr id="27" name="TextBox 1"/>
        <cdr:cNvSpPr txBox="1"/>
      </cdr:nvSpPr>
      <cdr:spPr>
        <a:xfrm xmlns:a="http://schemas.openxmlformats.org/drawingml/2006/main">
          <a:off x="5771889" y="1397542"/>
          <a:ext cx="371459" cy="3505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D60093"/>
              </a:solidFill>
            </a:rPr>
            <a:t>POL</a:t>
          </a:r>
        </a:p>
      </cdr:txBody>
    </cdr:sp>
  </cdr:relSizeAnchor>
  <cdr:relSizeAnchor xmlns:cdr="http://schemas.openxmlformats.org/drawingml/2006/chartDrawing">
    <cdr:from>
      <cdr:x>0.62363</cdr:x>
      <cdr:y>0.34107</cdr:y>
    </cdr:from>
    <cdr:to>
      <cdr:x>0.69595</cdr:x>
      <cdr:y>0.40037</cdr:y>
    </cdr:to>
    <cdr:sp macro="" textlink="">
      <cdr:nvSpPr>
        <cdr:cNvPr id="28" name="TextBox 1"/>
        <cdr:cNvSpPr txBox="1"/>
      </cdr:nvSpPr>
      <cdr:spPr>
        <a:xfrm xmlns:a="http://schemas.openxmlformats.org/drawingml/2006/main">
          <a:off x="5702485" y="2016184"/>
          <a:ext cx="661325" cy="3505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D60093"/>
              </a:solidFill>
            </a:rPr>
            <a:t>MYS</a:t>
          </a:r>
        </a:p>
      </cdr:txBody>
    </cdr:sp>
  </cdr:relSizeAnchor>
  <cdr:relSizeAnchor xmlns:cdr="http://schemas.openxmlformats.org/drawingml/2006/chartDrawing">
    <cdr:from>
      <cdr:x>0.39658</cdr:x>
      <cdr:y>0.42058</cdr:y>
    </cdr:from>
    <cdr:to>
      <cdr:x>0.85769</cdr:x>
      <cdr:y>0.88437</cdr:y>
    </cdr:to>
    <cdr:cxnSp macro="">
      <cdr:nvCxnSpPr>
        <cdr:cNvPr id="30" name="Straight Connector 29"/>
        <cdr:cNvCxnSpPr/>
      </cdr:nvCxnSpPr>
      <cdr:spPr>
        <a:xfrm xmlns:a="http://schemas.openxmlformats.org/drawingml/2006/main" flipV="1">
          <a:off x="1990726" y="1576389"/>
          <a:ext cx="2314575" cy="1738312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0000FF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0.09203</cdr:x>
      <cdr:y>0.88437</cdr:y>
    </cdr:from>
    <cdr:to>
      <cdr:x>0.39753</cdr:x>
      <cdr:y>0.88564</cdr:y>
    </cdr:to>
    <cdr:cxnSp macro="">
      <cdr:nvCxnSpPr>
        <cdr:cNvPr id="34" name="Straight Connector 33"/>
        <cdr:cNvCxnSpPr/>
      </cdr:nvCxnSpPr>
      <cdr:spPr>
        <a:xfrm xmlns:a="http://schemas.openxmlformats.org/drawingml/2006/main" flipV="1">
          <a:off x="461964" y="3314701"/>
          <a:ext cx="1533525" cy="4762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0000FF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D7BDF-031A-4FE0-82D1-143C5CCEACD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43317-C72E-4EA0-8E1C-CF54D39B9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8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E17B2BDA-ED2A-4DF8-B078-1ECA76D635D4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198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190C57C5-C2F7-46E8-926C-1B0E5E821AA0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270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228600"/>
            <a:ext cx="2173288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8600"/>
            <a:ext cx="63690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FA19817A-6B97-4715-82C6-8DB382BCD51B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31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4B7CFDCF-76CD-477D-84BB-2A2D8D424258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04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8EC49C30-5B48-485F-BF3A-7B3118621D49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22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8304A085-6B3F-4005-A795-F9C09CD9C086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44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075" y="990600"/>
            <a:ext cx="42672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990600"/>
            <a:ext cx="42672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444FF22C-4F9D-41C2-934F-C0CEE42BFC59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424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900EA902-B412-4D27-B176-4408C58BCC8B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302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DC2059B0-0C8D-439F-A877-6FE4CF9F4DF9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74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5D9ED15E-FC59-4B6E-9AB2-F2EE5BE24865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67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76738" y="6705600"/>
            <a:ext cx="396875" cy="1222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t>Page </a:t>
            </a:r>
            <a:fld id="{BF9E93FB-55E2-48C1-B9C1-9338C81FD721}" type="slidenum">
              <a:rPr lang="en-GB" altLang="en-US" sz="1600">
                <a:solidFill>
                  <a:srgbClr val="000000"/>
                </a:solidFill>
                <a:latin typeface="Times New Roman" pitchFamily="18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16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15	  OFFSHORING AND SUPPLY CHAINS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075" y="990600"/>
            <a:ext cx="86868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First level bullet</a:t>
            </a:r>
          </a:p>
          <a:p>
            <a:pPr lvl="2"/>
            <a:r>
              <a:rPr lang="en-GB" altLang="en-US" smtClean="0"/>
              <a:t>second level bullet</a:t>
            </a:r>
          </a:p>
          <a:p>
            <a:pPr lvl="3"/>
            <a:r>
              <a:rPr lang="en-GB" altLang="en-US" smtClean="0"/>
              <a:t>third level bullet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8600"/>
            <a:ext cx="8694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720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9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4" Type="http://schemas.openxmlformats.org/officeDocument/2006/relationships/image" Target="../media/image6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95387"/>
            <a:ext cx="9036050" cy="558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" y="762000"/>
            <a:ext cx="3633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15.2 the </a:t>
            </a:r>
            <a:r>
              <a:rPr lang="nl-NL" b="1"/>
              <a:t>hard-disk drive value chain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66775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05649" y="5058782"/>
            <a:ext cx="1277831" cy="840735"/>
          </a:xfrm>
          <a:prstGeom prst="rect">
            <a:avLst/>
          </a:prstGeom>
          <a:solidFill>
            <a:srgbClr val="FFFF66">
              <a:alpha val="49804"/>
            </a:srgbClr>
          </a:solidFill>
          <a:ln w="28575" cmpd="sng"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663300"/>
                </a:solidFill>
              </a:rPr>
              <a:t>INT</a:t>
            </a:r>
            <a:endParaRPr lang="en-US" sz="1600">
              <a:solidFill>
                <a:srgbClr val="6633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6633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663300"/>
                </a:solidFill>
              </a:rPr>
              <a:t>49%</a:t>
            </a:r>
            <a:endParaRPr lang="en-US" sz="1600">
              <a:solidFill>
                <a:srgbClr val="6633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17520" y="5058782"/>
            <a:ext cx="685800" cy="840735"/>
          </a:xfrm>
          <a:prstGeom prst="rect">
            <a:avLst/>
          </a:prstGeom>
          <a:solidFill>
            <a:srgbClr val="6699FF">
              <a:alpha val="49804"/>
            </a:srgbClr>
          </a:solidFill>
          <a:ln w="28575" cmpd="sng"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3333CC"/>
                </a:solidFill>
              </a:rPr>
              <a:t>FNL</a:t>
            </a:r>
            <a:endParaRPr lang="en-US" sz="1600">
              <a:solidFill>
                <a:srgbClr val="3333CC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3333CC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3333CC"/>
                </a:solidFill>
              </a:rPr>
              <a:t>27%</a:t>
            </a:r>
            <a:endParaRPr lang="en-US" sz="1600">
              <a:solidFill>
                <a:srgbClr val="3333CC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051560" y="3659237"/>
            <a:ext cx="6492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08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Rectangle 4"/>
          <p:cNvSpPr/>
          <p:nvPr/>
        </p:nvSpPr>
        <p:spPr>
          <a:xfrm>
            <a:off x="4937760" y="3077578"/>
            <a:ext cx="46038" cy="1039709"/>
          </a:xfrm>
          <a:prstGeom prst="rect">
            <a:avLst/>
          </a:prstGeom>
          <a:solidFill>
            <a:srgbClr val="0066CC">
              <a:alpha val="49804"/>
            </a:srgbClr>
          </a:solidFill>
          <a:ln w="28575" cmpd="sng"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18199" y="3077578"/>
            <a:ext cx="731838" cy="1039709"/>
          </a:xfrm>
          <a:prstGeom prst="rect">
            <a:avLst/>
          </a:prstGeom>
          <a:solidFill>
            <a:srgbClr val="66FF33">
              <a:alpha val="49804"/>
            </a:srgbClr>
          </a:solidFill>
          <a:ln w="28575" cmpd="sng"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</a:rPr>
              <a:t>IDC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66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66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</a:rPr>
              <a:t>29%</a:t>
            </a:r>
          </a:p>
        </p:txBody>
      </p:sp>
      <p:sp>
        <p:nvSpPr>
          <p:cNvPr id="7" name="Rectangle 6"/>
          <p:cNvSpPr/>
          <p:nvPr/>
        </p:nvSpPr>
        <p:spPr>
          <a:xfrm>
            <a:off x="4983481" y="3065723"/>
            <a:ext cx="593724" cy="1039709"/>
          </a:xfrm>
          <a:prstGeom prst="rect">
            <a:avLst/>
          </a:prstGeom>
          <a:solidFill>
            <a:srgbClr val="FFCC99">
              <a:alpha val="50196"/>
            </a:srgbClr>
          </a:solidFill>
          <a:ln w="28575" cmpd="sng"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</a:rPr>
              <a:t>FVA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FF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</a:rPr>
              <a:t>24%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18578" y="3076729"/>
            <a:ext cx="1199621" cy="1039709"/>
          </a:xfrm>
          <a:prstGeom prst="rect">
            <a:avLst/>
          </a:prstGeom>
          <a:solidFill>
            <a:srgbClr val="CCFFFF">
              <a:alpha val="50196"/>
            </a:srgbClr>
          </a:solidFill>
          <a:ln w="28575" cmpd="sng"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FF"/>
                </a:solidFill>
              </a:rPr>
              <a:t>DDC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FF"/>
                </a:solidFill>
              </a:rPr>
              <a:t>46%</a:t>
            </a:r>
          </a:p>
        </p:txBody>
      </p:sp>
      <p:sp>
        <p:nvSpPr>
          <p:cNvPr id="9" name="Rectangle 8"/>
          <p:cNvSpPr/>
          <p:nvPr/>
        </p:nvSpPr>
        <p:spPr>
          <a:xfrm>
            <a:off x="822960" y="1830438"/>
            <a:ext cx="1417320" cy="685799"/>
          </a:xfrm>
          <a:prstGeom prst="rect">
            <a:avLst/>
          </a:prstGeom>
          <a:solidFill>
            <a:srgbClr val="66FF33">
              <a:alpha val="49804"/>
            </a:srgbClr>
          </a:solidFill>
          <a:ln w="28575" cmpd="sng">
            <a:solidFill>
              <a:srgbClr val="0066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6600"/>
                </a:solidFill>
              </a:rPr>
              <a:t>America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6600"/>
                </a:solidFill>
              </a:rPr>
              <a:t>Sector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6355080" y="1830437"/>
            <a:ext cx="1417320" cy="685798"/>
          </a:xfrm>
          <a:prstGeom prst="rect">
            <a:avLst/>
          </a:prstGeom>
          <a:solidFill>
            <a:srgbClr val="66FF33">
              <a:alpha val="49804"/>
            </a:srgbClr>
          </a:solidFill>
          <a:ln w="28575" cmpd="sng">
            <a:solidFill>
              <a:srgbClr val="0066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6600"/>
                </a:solidFill>
              </a:rPr>
              <a:t>America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6600"/>
                </a:solidFill>
              </a:rPr>
              <a:t>Sector 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51560" y="4116438"/>
            <a:ext cx="1417320" cy="687492"/>
          </a:xfrm>
          <a:prstGeom prst="rect">
            <a:avLst/>
          </a:prstGeom>
          <a:gradFill>
            <a:gsLst>
              <a:gs pos="100000">
                <a:srgbClr val="FFCC99">
                  <a:alpha val="49804"/>
                </a:srgbClr>
              </a:gs>
              <a:gs pos="0">
                <a:srgbClr val="FFFF00">
                  <a:alpha val="50000"/>
                </a:srgbClr>
              </a:gs>
              <a:gs pos="20000">
                <a:srgbClr val="FFCC99">
                  <a:alpha val="49804"/>
                </a:srgbClr>
              </a:gs>
            </a:gsLst>
            <a:lin ang="16200000" scaled="0"/>
          </a:gra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</a:rPr>
              <a:t>China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</a:rPr>
              <a:t>Sector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26480" y="4116437"/>
            <a:ext cx="1417320" cy="687494"/>
          </a:xfrm>
          <a:prstGeom prst="rect">
            <a:avLst/>
          </a:prstGeom>
          <a:gradFill>
            <a:gsLst>
              <a:gs pos="100000">
                <a:srgbClr val="FFCC99">
                  <a:alpha val="49804"/>
                </a:srgbClr>
              </a:gs>
              <a:gs pos="0">
                <a:srgbClr val="FFFF00">
                  <a:alpha val="50000"/>
                </a:srgbClr>
              </a:gs>
              <a:gs pos="20000">
                <a:srgbClr val="FFCC99">
                  <a:alpha val="49804"/>
                </a:srgbClr>
              </a:gs>
            </a:gsLst>
            <a:lin ang="16200000" scaled="0"/>
          </a:gra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FF0000"/>
                </a:solidFill>
              </a:rPr>
              <a:t>China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FF0000"/>
                </a:solidFill>
              </a:rPr>
              <a:t>Sector 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926080" y="1816889"/>
            <a:ext cx="2743200" cy="1256453"/>
          </a:xfrm>
          <a:prstGeom prst="rect">
            <a:avLst/>
          </a:prstGeom>
          <a:gradFill flip="none" rotWithShape="1">
            <a:gsLst>
              <a:gs pos="65000">
                <a:srgbClr val="CCFFFF">
                  <a:alpha val="50000"/>
                </a:srgbClr>
              </a:gs>
              <a:gs pos="15000">
                <a:srgbClr val="66FF33">
                  <a:alpha val="50000"/>
                </a:srgbClr>
              </a:gs>
              <a:gs pos="0">
                <a:srgbClr val="FFCC66">
                  <a:alpha val="50000"/>
                </a:srgbClr>
              </a:gs>
              <a:gs pos="40000">
                <a:srgbClr val="CCFFFF">
                  <a:alpha val="50000"/>
                </a:srgbClr>
              </a:gs>
              <a:gs pos="85000">
                <a:srgbClr val="66FF33">
                  <a:alpha val="50000"/>
                </a:srgbClr>
              </a:gs>
              <a:gs pos="100000">
                <a:srgbClr val="FFCC99">
                  <a:alpha val="50000"/>
                </a:srgbClr>
              </a:gs>
            </a:gsLst>
            <a:lin ang="0" scaled="0"/>
            <a:tileRect/>
          </a:gra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</a:rPr>
              <a:t>America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</a:rPr>
              <a:t>Sector 2</a:t>
            </a:r>
          </a:p>
        </p:txBody>
      </p:sp>
      <p:cxnSp>
        <p:nvCxnSpPr>
          <p:cNvPr id="14" name="Curved Connector 13"/>
          <p:cNvCxnSpPr>
            <a:stCxn id="9" idx="3"/>
            <a:endCxn id="13" idx="1"/>
          </p:cNvCxnSpPr>
          <p:nvPr/>
        </p:nvCxnSpPr>
        <p:spPr bwMode="auto">
          <a:xfrm>
            <a:off x="2240280" y="2173338"/>
            <a:ext cx="685800" cy="27177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6600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Curved Connector 14"/>
          <p:cNvCxnSpPr>
            <a:stCxn id="10" idx="1"/>
            <a:endCxn id="13" idx="3"/>
          </p:cNvCxnSpPr>
          <p:nvPr/>
        </p:nvCxnSpPr>
        <p:spPr bwMode="auto">
          <a:xfrm rot="10800000" flipV="1">
            <a:off x="5669280" y="2173336"/>
            <a:ext cx="685800" cy="2717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6600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Curved Connector 15"/>
          <p:cNvCxnSpPr>
            <a:stCxn id="11" idx="0"/>
            <a:endCxn id="13" idx="1"/>
          </p:cNvCxnSpPr>
          <p:nvPr/>
        </p:nvCxnSpPr>
        <p:spPr bwMode="auto">
          <a:xfrm rot="5400000" flipH="1" flipV="1">
            <a:off x="1507489" y="2697847"/>
            <a:ext cx="1671322" cy="1165860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Curved Connector 16"/>
          <p:cNvCxnSpPr>
            <a:stCxn id="12" idx="0"/>
            <a:endCxn id="13" idx="3"/>
          </p:cNvCxnSpPr>
          <p:nvPr/>
        </p:nvCxnSpPr>
        <p:spPr bwMode="auto">
          <a:xfrm rot="16200000" flipV="1">
            <a:off x="5416550" y="2697847"/>
            <a:ext cx="1671321" cy="1165860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5577205" y="3073342"/>
            <a:ext cx="0" cy="104309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3017520" y="3084349"/>
            <a:ext cx="1058" cy="10210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3291215" y="3320683"/>
            <a:ext cx="654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</a:rPr>
              <a:t>direct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70880" y="3320683"/>
            <a:ext cx="8146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indirect</a:t>
            </a: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90652" y="3320683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foreign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3" name="Right Triangle 22"/>
          <p:cNvSpPr/>
          <p:nvPr/>
        </p:nvSpPr>
        <p:spPr>
          <a:xfrm flipV="1">
            <a:off x="5583979" y="3890380"/>
            <a:ext cx="181822" cy="226907"/>
          </a:xfrm>
          <a:prstGeom prst="rtTriangle">
            <a:avLst/>
          </a:prstGeom>
          <a:solidFill>
            <a:srgbClr val="FFCC99">
              <a:alpha val="50196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24" name="Right Triangle 23"/>
          <p:cNvSpPr/>
          <p:nvPr/>
        </p:nvSpPr>
        <p:spPr>
          <a:xfrm flipH="1" flipV="1">
            <a:off x="2840144" y="3878525"/>
            <a:ext cx="181822" cy="226907"/>
          </a:xfrm>
          <a:prstGeom prst="rtTriangle">
            <a:avLst/>
          </a:prstGeom>
          <a:solidFill>
            <a:srgbClr val="CCFFFF">
              <a:alpha val="50196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05174" y="1034683"/>
            <a:ext cx="1806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</a:rPr>
              <a:t>gross exports 100%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6" name="Left Brace 25"/>
          <p:cNvSpPr/>
          <p:nvPr/>
        </p:nvSpPr>
        <p:spPr bwMode="auto">
          <a:xfrm rot="16200000">
            <a:off x="3867429" y="3364097"/>
            <a:ext cx="272637" cy="1963562"/>
          </a:xfrm>
          <a:prstGeom prst="leftBrac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60120" y="3384917"/>
            <a:ext cx="721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808000"/>
                </a:solidFill>
                <a:latin typeface="Times New Roman" pitchFamily="18" charset="0"/>
              </a:rPr>
              <a:t>border</a:t>
            </a:r>
            <a:endParaRPr lang="en-US" sz="1600">
              <a:solidFill>
                <a:srgbClr val="808000"/>
              </a:solidFill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67848" y="3366403"/>
            <a:ext cx="721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808000"/>
                </a:solidFill>
                <a:latin typeface="Times New Roman" pitchFamily="18" charset="0"/>
              </a:rPr>
              <a:t>border</a:t>
            </a:r>
            <a:endParaRPr lang="en-US" sz="1600">
              <a:solidFill>
                <a:srgbClr val="808000"/>
              </a:solidFill>
              <a:latin typeface="Times New Roman" pitchFamily="18" charset="0"/>
            </a:endParaRPr>
          </a:p>
        </p:txBody>
      </p:sp>
      <p:cxnSp>
        <p:nvCxnSpPr>
          <p:cNvPr id="29" name="Curved Connector 28"/>
          <p:cNvCxnSpPr>
            <a:stCxn id="5" idx="0"/>
            <a:endCxn id="30" idx="1"/>
          </p:cNvCxnSpPr>
          <p:nvPr/>
        </p:nvCxnSpPr>
        <p:spPr bwMode="auto">
          <a:xfrm rot="5400000" flipH="1" flipV="1">
            <a:off x="4398625" y="1852644"/>
            <a:ext cx="1787089" cy="662781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0066CC">
                <a:alpha val="50196"/>
              </a:srgbClr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5623560" y="1121212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CC"/>
                </a:solidFill>
                <a:latin typeface="Times New Roman" pitchFamily="18" charset="0"/>
              </a:rPr>
              <a:t>RIM; re-imported, 1%</a:t>
            </a:r>
            <a:endParaRPr lang="en-US" sz="1600">
              <a:solidFill>
                <a:srgbClr val="0066CC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199276" y="1862610"/>
                <a:ext cx="68108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276" y="1862610"/>
                <a:ext cx="681084" cy="3385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06411" y="1857643"/>
                <a:ext cx="6858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6411" y="1857643"/>
                <a:ext cx="685829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716362" y="3796397"/>
                <a:ext cx="66107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362" y="3796397"/>
                <a:ext cx="661078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786537" y="3796397"/>
                <a:ext cx="665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537" y="3796397"/>
                <a:ext cx="665823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Curved Connector 34"/>
          <p:cNvCxnSpPr/>
          <p:nvPr/>
        </p:nvCxnSpPr>
        <p:spPr bwMode="auto">
          <a:xfrm rot="16200000" flipV="1">
            <a:off x="2301876" y="2364259"/>
            <a:ext cx="1436792" cy="3388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Curved Connector 35"/>
          <p:cNvCxnSpPr/>
          <p:nvPr/>
        </p:nvCxnSpPr>
        <p:spPr bwMode="auto">
          <a:xfrm rot="16200000" flipV="1">
            <a:off x="4861349" y="2361719"/>
            <a:ext cx="1436793" cy="8468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Left Brace 36"/>
          <p:cNvSpPr/>
          <p:nvPr/>
        </p:nvSpPr>
        <p:spPr bwMode="auto">
          <a:xfrm rot="5400000" flipV="1">
            <a:off x="4170042" y="197273"/>
            <a:ext cx="272637" cy="2555240"/>
          </a:xfrm>
          <a:prstGeom prst="leftBrac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8" name="Left Brace 37"/>
          <p:cNvSpPr/>
          <p:nvPr/>
        </p:nvSpPr>
        <p:spPr bwMode="auto">
          <a:xfrm rot="16200000">
            <a:off x="5145366" y="4049723"/>
            <a:ext cx="272638" cy="592309"/>
          </a:xfrm>
          <a:prstGeom prst="lef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28739" y="4482197"/>
            <a:ext cx="1956791" cy="584775"/>
          </a:xfrm>
          <a:prstGeom prst="rect">
            <a:avLst/>
          </a:prstGeom>
          <a:gradFill>
            <a:gsLst>
              <a:gs pos="65000">
                <a:srgbClr val="CCFFFF">
                  <a:alpha val="50000"/>
                </a:srgbClr>
              </a:gs>
              <a:gs pos="0">
                <a:srgbClr val="66FF33">
                  <a:alpha val="50000"/>
                </a:srgbClr>
              </a:gs>
              <a:gs pos="40000">
                <a:srgbClr val="CCFFFF">
                  <a:alpha val="50000"/>
                </a:srgbClr>
              </a:gs>
              <a:gs pos="100000">
                <a:srgbClr val="66FF33">
                  <a:alpha val="50000"/>
                </a:srgbClr>
              </a:gs>
            </a:gsLst>
            <a:lin ang="0" scaled="0"/>
          </a:gradFill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</a:rPr>
              <a:t>domestic value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</a:rPr>
              <a:t>added 76%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083874" y="4992452"/>
            <a:ext cx="1628011" cy="338554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backward linkages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41" name="Curved Connector 40"/>
          <p:cNvCxnSpPr>
            <a:stCxn id="38" idx="1"/>
            <a:endCxn id="40" idx="0"/>
          </p:cNvCxnSpPr>
          <p:nvPr/>
        </p:nvCxnSpPr>
        <p:spPr bwMode="auto">
          <a:xfrm rot="16200000" flipH="1">
            <a:off x="5334656" y="4429227"/>
            <a:ext cx="510255" cy="616194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>
                <a:alpha val="50196"/>
              </a:srgbClr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/>
          <p:nvPr/>
        </p:nvCxnSpPr>
        <p:spPr bwMode="auto">
          <a:xfrm flipH="1">
            <a:off x="3017520" y="4482197"/>
            <a:ext cx="1" cy="1417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>
            <a:off x="4981431" y="4490388"/>
            <a:ext cx="2049" cy="140912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Left Brace 43"/>
          <p:cNvSpPr/>
          <p:nvPr/>
        </p:nvSpPr>
        <p:spPr bwMode="auto">
          <a:xfrm rot="16200000">
            <a:off x="4208107" y="5714771"/>
            <a:ext cx="272638" cy="1282212"/>
          </a:xfrm>
          <a:prstGeom prst="leftBrace">
            <a:avLst/>
          </a:prstGeom>
          <a:noFill/>
          <a:ln w="12700" cap="flat" cmpd="sng" algn="ctr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45" name="Curved Connector 44"/>
          <p:cNvCxnSpPr>
            <a:stCxn id="2" idx="2"/>
            <a:endCxn id="11" idx="2"/>
          </p:cNvCxnSpPr>
          <p:nvPr/>
        </p:nvCxnSpPr>
        <p:spPr bwMode="auto">
          <a:xfrm rot="5400000" flipH="1">
            <a:off x="2504599" y="4059552"/>
            <a:ext cx="1095587" cy="2584345"/>
          </a:xfrm>
          <a:prstGeom prst="curvedConnector3">
            <a:avLst>
              <a:gd name="adj1" fmla="val -20866"/>
            </a:avLst>
          </a:prstGeom>
          <a:solidFill>
            <a:schemeClr val="accent1"/>
          </a:solidFill>
          <a:ln w="28575" cap="flat" cmpd="sng" algn="ctr">
            <a:solidFill>
              <a:srgbClr val="663300"/>
            </a:solidFill>
            <a:prstDash val="sysDash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Curved Connector 45"/>
          <p:cNvCxnSpPr>
            <a:stCxn id="2" idx="2"/>
            <a:endCxn id="12" idx="2"/>
          </p:cNvCxnSpPr>
          <p:nvPr/>
        </p:nvCxnSpPr>
        <p:spPr bwMode="auto">
          <a:xfrm rot="5400000" flipH="1" flipV="1">
            <a:off x="5042059" y="4106436"/>
            <a:ext cx="1095586" cy="2490575"/>
          </a:xfrm>
          <a:prstGeom prst="curvedConnector3">
            <a:avLst>
              <a:gd name="adj1" fmla="val -20866"/>
            </a:avLst>
          </a:prstGeom>
          <a:solidFill>
            <a:schemeClr val="accent1"/>
          </a:solidFill>
          <a:ln w="28575" cap="flat" cmpd="sng" algn="ctr">
            <a:solidFill>
              <a:srgbClr val="663300"/>
            </a:solidFill>
            <a:prstDash val="sysDash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3566160" y="6443246"/>
            <a:ext cx="15692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663300"/>
                </a:solidFill>
                <a:latin typeface="Times New Roman" pitchFamily="18" charset="0"/>
              </a:rPr>
              <a:t>forward linkages</a:t>
            </a:r>
            <a:endParaRPr lang="en-US" sz="1600">
              <a:solidFill>
                <a:srgbClr val="663300"/>
              </a:solidFill>
              <a:latin typeface="Times New Roman" pitchFamily="18" charset="0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flipV="1">
            <a:off x="4985532" y="5899517"/>
            <a:ext cx="2329" cy="32004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6633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3700462" y="5899516"/>
            <a:ext cx="2329" cy="32004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6633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400800" y="5560962"/>
                <a:ext cx="665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5560962"/>
                <a:ext cx="665823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533482" y="5479149"/>
                <a:ext cx="66107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3482" y="5479149"/>
                <a:ext cx="661078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ight Triangle 51"/>
          <p:cNvSpPr/>
          <p:nvPr/>
        </p:nvSpPr>
        <p:spPr>
          <a:xfrm flipV="1">
            <a:off x="4992963" y="5651586"/>
            <a:ext cx="181822" cy="226907"/>
          </a:xfrm>
          <a:prstGeom prst="rtTriangle">
            <a:avLst/>
          </a:prstGeom>
          <a:solidFill>
            <a:srgbClr val="FFFF66">
              <a:alpha val="49804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663300"/>
              </a:solidFill>
            </a:endParaRPr>
          </a:p>
        </p:txBody>
      </p:sp>
      <p:sp>
        <p:nvSpPr>
          <p:cNvPr id="53" name="Right Triangle 52"/>
          <p:cNvSpPr/>
          <p:nvPr/>
        </p:nvSpPr>
        <p:spPr>
          <a:xfrm flipH="1" flipV="1">
            <a:off x="2840144" y="5672609"/>
            <a:ext cx="181822" cy="226907"/>
          </a:xfrm>
          <a:prstGeom prst="rtTriangle">
            <a:avLst/>
          </a:prstGeom>
          <a:solidFill>
            <a:srgbClr val="6699FF">
              <a:alpha val="49804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3333CC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069379" y="5309872"/>
            <a:ext cx="5629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3333CC"/>
                </a:solidFill>
                <a:latin typeface="Times New Roman" pitchFamily="18" charset="0"/>
              </a:rPr>
              <a:t>final</a:t>
            </a:r>
            <a:endParaRPr lang="en-US" sz="160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746289" y="5309872"/>
            <a:ext cx="12153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663300"/>
                </a:solidFill>
                <a:latin typeface="Times New Roman" pitchFamily="18" charset="0"/>
              </a:rPr>
              <a:t>intermediate</a:t>
            </a:r>
            <a:endParaRPr lang="en-US" sz="1600">
              <a:solidFill>
                <a:srgbClr val="663300"/>
              </a:solidFill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28600" y="762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b="1" smtClean="0"/>
              <a:t>15.11 backward </a:t>
            </a:r>
            <a:r>
              <a:rPr lang="nl-NL" b="1"/>
              <a:t>and forward linkages in value-added trade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6823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15.12 domestic </a:t>
            </a:r>
            <a:r>
              <a:rPr lang="nl-NL" b="1"/>
              <a:t>value added as share of gross exports (%), 2011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281662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999469" y="6022777"/>
            <a:ext cx="37635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/>
              <a:t>b</a:t>
            </a:r>
            <a:r>
              <a:rPr lang="en-US" sz="1400" smtClean="0"/>
              <a:t>ubbles proportional to per cent of gross exports</a:t>
            </a:r>
          </a:p>
        </p:txBody>
      </p:sp>
    </p:spTree>
    <p:extLst>
      <p:ext uri="{BB962C8B-B14F-4D97-AF65-F5344CB8AC3E}">
        <p14:creationId xmlns:p14="http://schemas.microsoft.com/office/powerpoint/2010/main" val="166775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4377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15.13 backward </a:t>
            </a:r>
            <a:r>
              <a:rPr lang="nl-NL" b="1"/>
              <a:t>and forward linkages, 2011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9899470"/>
              </p:ext>
            </p:extLst>
          </p:nvPr>
        </p:nvGraphicFramePr>
        <p:xfrm>
          <a:off x="0" y="946666"/>
          <a:ext cx="9144000" cy="5911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97990" y="6022777"/>
            <a:ext cx="3912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/>
              <a:t>b</a:t>
            </a:r>
            <a:r>
              <a:rPr lang="en-US" sz="1400" smtClean="0"/>
              <a:t>ubbles proportional to per cent of gross exports</a:t>
            </a:r>
          </a:p>
        </p:txBody>
      </p:sp>
    </p:spTree>
    <p:extLst>
      <p:ext uri="{BB962C8B-B14F-4D97-AF65-F5344CB8AC3E}">
        <p14:creationId xmlns:p14="http://schemas.microsoft.com/office/powerpoint/2010/main" val="213478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15.14 sum </a:t>
            </a:r>
            <a:r>
              <a:rPr lang="nl-NL" b="1"/>
              <a:t>of backward and forward linkages in 1995 and 2011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6090365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57600" y="5943600"/>
            <a:ext cx="50909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/>
              <a:t>b</a:t>
            </a:r>
            <a:r>
              <a:rPr lang="en-US" sz="1400" smtClean="0"/>
              <a:t>ubbles proportional to per cent of gross exports in respective year</a:t>
            </a:r>
          </a:p>
        </p:txBody>
      </p:sp>
    </p:spTree>
    <p:extLst>
      <p:ext uri="{BB962C8B-B14F-4D97-AF65-F5344CB8AC3E}">
        <p14:creationId xmlns:p14="http://schemas.microsoft.com/office/powerpoint/2010/main" val="213478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15.15 global </a:t>
            </a:r>
            <a:r>
              <a:rPr lang="nl-NL" b="1"/>
              <a:t>average Grubel-Lloyd index, per 3-digit sector at 5-digit level, %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838119"/>
              </p:ext>
            </p:extLst>
          </p:nvPr>
        </p:nvGraphicFramePr>
        <p:xfrm>
          <a:off x="0" y="946666"/>
          <a:ext cx="9144000" cy="59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0" y="6093023"/>
            <a:ext cx="4096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/>
              <a:t>b</a:t>
            </a:r>
            <a:r>
              <a:rPr lang="en-US" sz="1400" smtClean="0"/>
              <a:t>ubbles proportional to per cent of global trade flows</a:t>
            </a:r>
          </a:p>
        </p:txBody>
      </p:sp>
    </p:spTree>
    <p:extLst>
      <p:ext uri="{BB962C8B-B14F-4D97-AF65-F5344CB8AC3E}">
        <p14:creationId xmlns:p14="http://schemas.microsoft.com/office/powerpoint/2010/main" val="213478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15.16 Grubel-Lloyd </a:t>
            </a:r>
            <a:r>
              <a:rPr lang="nl-NL" b="1"/>
              <a:t>index per country; trade-weighted average, 5 digit level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7730174"/>
              </p:ext>
            </p:extLst>
          </p:nvPr>
        </p:nvGraphicFramePr>
        <p:xfrm>
          <a:off x="0" y="946666"/>
          <a:ext cx="9144000" cy="5911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5877017" y="4820575"/>
            <a:ext cx="150921" cy="133165"/>
          </a:xfrm>
          <a:prstGeom prst="straightConnector1">
            <a:avLst/>
          </a:prstGeom>
          <a:ln w="19050">
            <a:solidFill>
              <a:srgbClr val="D60093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51915" y="3465493"/>
            <a:ext cx="15102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/>
              <a:t>b</a:t>
            </a:r>
            <a:r>
              <a:rPr lang="en-US" sz="1400" smtClean="0"/>
              <a:t>ubbles proportional to per cent of population</a:t>
            </a:r>
          </a:p>
        </p:txBody>
      </p:sp>
    </p:spTree>
    <p:extLst>
      <p:ext uri="{BB962C8B-B14F-4D97-AF65-F5344CB8AC3E}">
        <p14:creationId xmlns:p14="http://schemas.microsoft.com/office/powerpoint/2010/main" val="213478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28600" y="762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15.17 Grubel-Lloyd </a:t>
            </a:r>
            <a:r>
              <a:rPr lang="nl-NL" b="1"/>
              <a:t>index by income group; trade-weighted, 5 digit level</a:t>
            </a:r>
            <a:endParaRPr lang="en-US" b="1"/>
          </a:p>
        </p:txBody>
      </p:sp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144267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64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735667" y="2472048"/>
            <a:ext cx="5943600" cy="3005700"/>
          </a:xfrm>
          <a:custGeom>
            <a:avLst/>
            <a:gdLst>
              <a:gd name="connsiteX0" fmla="*/ 0 w 5943600"/>
              <a:gd name="connsiteY0" fmla="*/ 3005700 h 3005700"/>
              <a:gd name="connsiteX1" fmla="*/ 135466 w 5943600"/>
              <a:gd name="connsiteY1" fmla="*/ 2980300 h 3005700"/>
              <a:gd name="connsiteX2" fmla="*/ 465666 w 5943600"/>
              <a:gd name="connsiteY2" fmla="*/ 2963367 h 3005700"/>
              <a:gd name="connsiteX3" fmla="*/ 753533 w 5943600"/>
              <a:gd name="connsiteY3" fmla="*/ 2937967 h 3005700"/>
              <a:gd name="connsiteX4" fmla="*/ 956733 w 5943600"/>
              <a:gd name="connsiteY4" fmla="*/ 2946433 h 3005700"/>
              <a:gd name="connsiteX5" fmla="*/ 1193800 w 5943600"/>
              <a:gd name="connsiteY5" fmla="*/ 2971833 h 3005700"/>
              <a:gd name="connsiteX6" fmla="*/ 1363133 w 5943600"/>
              <a:gd name="connsiteY6" fmla="*/ 2997233 h 3005700"/>
              <a:gd name="connsiteX7" fmla="*/ 1498600 w 5943600"/>
              <a:gd name="connsiteY7" fmla="*/ 2997233 h 3005700"/>
              <a:gd name="connsiteX8" fmla="*/ 1591733 w 5943600"/>
              <a:gd name="connsiteY8" fmla="*/ 2937967 h 3005700"/>
              <a:gd name="connsiteX9" fmla="*/ 1828800 w 5943600"/>
              <a:gd name="connsiteY9" fmla="*/ 2717833 h 3005700"/>
              <a:gd name="connsiteX10" fmla="*/ 1981200 w 5943600"/>
              <a:gd name="connsiteY10" fmla="*/ 2413033 h 3005700"/>
              <a:gd name="connsiteX11" fmla="*/ 2099733 w 5943600"/>
              <a:gd name="connsiteY11" fmla="*/ 2057433 h 3005700"/>
              <a:gd name="connsiteX12" fmla="*/ 2209800 w 5943600"/>
              <a:gd name="connsiteY12" fmla="*/ 1667967 h 3005700"/>
              <a:gd name="connsiteX13" fmla="*/ 2336800 w 5943600"/>
              <a:gd name="connsiteY13" fmla="*/ 1168433 h 3005700"/>
              <a:gd name="connsiteX14" fmla="*/ 2446866 w 5943600"/>
              <a:gd name="connsiteY14" fmla="*/ 812833 h 3005700"/>
              <a:gd name="connsiteX15" fmla="*/ 2590800 w 5943600"/>
              <a:gd name="connsiteY15" fmla="*/ 423367 h 3005700"/>
              <a:gd name="connsiteX16" fmla="*/ 2709333 w 5943600"/>
              <a:gd name="connsiteY16" fmla="*/ 228633 h 3005700"/>
              <a:gd name="connsiteX17" fmla="*/ 2827866 w 5943600"/>
              <a:gd name="connsiteY17" fmla="*/ 93167 h 3005700"/>
              <a:gd name="connsiteX18" fmla="*/ 2946400 w 5943600"/>
              <a:gd name="connsiteY18" fmla="*/ 16967 h 3005700"/>
              <a:gd name="connsiteX19" fmla="*/ 3073400 w 5943600"/>
              <a:gd name="connsiteY19" fmla="*/ 8500 h 3005700"/>
              <a:gd name="connsiteX20" fmla="*/ 3234266 w 5943600"/>
              <a:gd name="connsiteY20" fmla="*/ 118567 h 3005700"/>
              <a:gd name="connsiteX21" fmla="*/ 3454400 w 5943600"/>
              <a:gd name="connsiteY21" fmla="*/ 338700 h 3005700"/>
              <a:gd name="connsiteX22" fmla="*/ 3691466 w 5943600"/>
              <a:gd name="connsiteY22" fmla="*/ 635033 h 3005700"/>
              <a:gd name="connsiteX23" fmla="*/ 3810000 w 5943600"/>
              <a:gd name="connsiteY23" fmla="*/ 812833 h 3005700"/>
              <a:gd name="connsiteX24" fmla="*/ 3953933 w 5943600"/>
              <a:gd name="connsiteY24" fmla="*/ 1117633 h 3005700"/>
              <a:gd name="connsiteX25" fmla="*/ 4106333 w 5943600"/>
              <a:gd name="connsiteY25" fmla="*/ 1371633 h 3005700"/>
              <a:gd name="connsiteX26" fmla="*/ 4351866 w 5943600"/>
              <a:gd name="connsiteY26" fmla="*/ 1710300 h 3005700"/>
              <a:gd name="connsiteX27" fmla="*/ 4631266 w 5943600"/>
              <a:gd name="connsiteY27" fmla="*/ 2065900 h 3005700"/>
              <a:gd name="connsiteX28" fmla="*/ 4927600 w 5943600"/>
              <a:gd name="connsiteY28" fmla="*/ 2379167 h 3005700"/>
              <a:gd name="connsiteX29" fmla="*/ 5223933 w 5943600"/>
              <a:gd name="connsiteY29" fmla="*/ 2658567 h 3005700"/>
              <a:gd name="connsiteX30" fmla="*/ 5444066 w 5943600"/>
              <a:gd name="connsiteY30" fmla="*/ 2743233 h 3005700"/>
              <a:gd name="connsiteX31" fmla="*/ 5621866 w 5943600"/>
              <a:gd name="connsiteY31" fmla="*/ 2861767 h 3005700"/>
              <a:gd name="connsiteX32" fmla="*/ 5850466 w 5943600"/>
              <a:gd name="connsiteY32" fmla="*/ 2937967 h 3005700"/>
              <a:gd name="connsiteX33" fmla="*/ 5943600 w 5943600"/>
              <a:gd name="connsiteY33" fmla="*/ 2963367 h 3005700"/>
              <a:gd name="connsiteX34" fmla="*/ 5943600 w 5943600"/>
              <a:gd name="connsiteY34" fmla="*/ 2963367 h 300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943600" h="3005700">
                <a:moveTo>
                  <a:pt x="0" y="3005700"/>
                </a:moveTo>
                <a:cubicBezTo>
                  <a:pt x="28927" y="2996527"/>
                  <a:pt x="57855" y="2987355"/>
                  <a:pt x="135466" y="2980300"/>
                </a:cubicBezTo>
                <a:cubicBezTo>
                  <a:pt x="213077" y="2973244"/>
                  <a:pt x="362655" y="2970422"/>
                  <a:pt x="465666" y="2963367"/>
                </a:cubicBezTo>
                <a:cubicBezTo>
                  <a:pt x="568677" y="2956312"/>
                  <a:pt x="671689" y="2940789"/>
                  <a:pt x="753533" y="2937967"/>
                </a:cubicBezTo>
                <a:cubicBezTo>
                  <a:pt x="835377" y="2935145"/>
                  <a:pt x="883355" y="2940789"/>
                  <a:pt x="956733" y="2946433"/>
                </a:cubicBezTo>
                <a:cubicBezTo>
                  <a:pt x="1030111" y="2952077"/>
                  <a:pt x="1126067" y="2963366"/>
                  <a:pt x="1193800" y="2971833"/>
                </a:cubicBezTo>
                <a:cubicBezTo>
                  <a:pt x="1261533" y="2980300"/>
                  <a:pt x="1312333" y="2993000"/>
                  <a:pt x="1363133" y="2997233"/>
                </a:cubicBezTo>
                <a:cubicBezTo>
                  <a:pt x="1413933" y="3001466"/>
                  <a:pt x="1460500" y="3007111"/>
                  <a:pt x="1498600" y="2997233"/>
                </a:cubicBezTo>
                <a:cubicBezTo>
                  <a:pt x="1536700" y="2987355"/>
                  <a:pt x="1536700" y="2984534"/>
                  <a:pt x="1591733" y="2937967"/>
                </a:cubicBezTo>
                <a:cubicBezTo>
                  <a:pt x="1646766" y="2891400"/>
                  <a:pt x="1763889" y="2805322"/>
                  <a:pt x="1828800" y="2717833"/>
                </a:cubicBezTo>
                <a:cubicBezTo>
                  <a:pt x="1893711" y="2630344"/>
                  <a:pt x="1936045" y="2523100"/>
                  <a:pt x="1981200" y="2413033"/>
                </a:cubicBezTo>
                <a:cubicBezTo>
                  <a:pt x="2026356" y="2302966"/>
                  <a:pt x="2061633" y="2181611"/>
                  <a:pt x="2099733" y="2057433"/>
                </a:cubicBezTo>
                <a:cubicBezTo>
                  <a:pt x="2137833" y="1933255"/>
                  <a:pt x="2170289" y="1816134"/>
                  <a:pt x="2209800" y="1667967"/>
                </a:cubicBezTo>
                <a:cubicBezTo>
                  <a:pt x="2249311" y="1519800"/>
                  <a:pt x="2297289" y="1310955"/>
                  <a:pt x="2336800" y="1168433"/>
                </a:cubicBezTo>
                <a:cubicBezTo>
                  <a:pt x="2376311" y="1025911"/>
                  <a:pt x="2404533" y="937011"/>
                  <a:pt x="2446866" y="812833"/>
                </a:cubicBezTo>
                <a:cubicBezTo>
                  <a:pt x="2489199" y="688655"/>
                  <a:pt x="2547056" y="520734"/>
                  <a:pt x="2590800" y="423367"/>
                </a:cubicBezTo>
                <a:cubicBezTo>
                  <a:pt x="2634544" y="326000"/>
                  <a:pt x="2669822" y="283666"/>
                  <a:pt x="2709333" y="228633"/>
                </a:cubicBezTo>
                <a:cubicBezTo>
                  <a:pt x="2748844" y="173600"/>
                  <a:pt x="2788355" y="128445"/>
                  <a:pt x="2827866" y="93167"/>
                </a:cubicBezTo>
                <a:cubicBezTo>
                  <a:pt x="2867377" y="57889"/>
                  <a:pt x="2905478" y="31078"/>
                  <a:pt x="2946400" y="16967"/>
                </a:cubicBezTo>
                <a:cubicBezTo>
                  <a:pt x="2987322" y="2856"/>
                  <a:pt x="3025422" y="-8433"/>
                  <a:pt x="3073400" y="8500"/>
                </a:cubicBezTo>
                <a:cubicBezTo>
                  <a:pt x="3121378" y="25433"/>
                  <a:pt x="3170766" y="63534"/>
                  <a:pt x="3234266" y="118567"/>
                </a:cubicBezTo>
                <a:cubicBezTo>
                  <a:pt x="3297766" y="173600"/>
                  <a:pt x="3378200" y="252622"/>
                  <a:pt x="3454400" y="338700"/>
                </a:cubicBezTo>
                <a:cubicBezTo>
                  <a:pt x="3530600" y="424778"/>
                  <a:pt x="3632199" y="556011"/>
                  <a:pt x="3691466" y="635033"/>
                </a:cubicBezTo>
                <a:cubicBezTo>
                  <a:pt x="3750733" y="714055"/>
                  <a:pt x="3766256" y="732400"/>
                  <a:pt x="3810000" y="812833"/>
                </a:cubicBezTo>
                <a:cubicBezTo>
                  <a:pt x="3853744" y="893266"/>
                  <a:pt x="3904544" y="1024500"/>
                  <a:pt x="3953933" y="1117633"/>
                </a:cubicBezTo>
                <a:cubicBezTo>
                  <a:pt x="4003322" y="1210766"/>
                  <a:pt x="4040011" y="1272855"/>
                  <a:pt x="4106333" y="1371633"/>
                </a:cubicBezTo>
                <a:cubicBezTo>
                  <a:pt x="4172655" y="1470411"/>
                  <a:pt x="4264377" y="1594589"/>
                  <a:pt x="4351866" y="1710300"/>
                </a:cubicBezTo>
                <a:cubicBezTo>
                  <a:pt x="4439355" y="1826011"/>
                  <a:pt x="4535310" y="1954422"/>
                  <a:pt x="4631266" y="2065900"/>
                </a:cubicBezTo>
                <a:cubicBezTo>
                  <a:pt x="4727222" y="2177378"/>
                  <a:pt x="4828822" y="2280389"/>
                  <a:pt x="4927600" y="2379167"/>
                </a:cubicBezTo>
                <a:cubicBezTo>
                  <a:pt x="5026378" y="2477945"/>
                  <a:pt x="5137855" y="2597889"/>
                  <a:pt x="5223933" y="2658567"/>
                </a:cubicBezTo>
                <a:cubicBezTo>
                  <a:pt x="5310011" y="2719245"/>
                  <a:pt x="5377744" y="2709366"/>
                  <a:pt x="5444066" y="2743233"/>
                </a:cubicBezTo>
                <a:cubicBezTo>
                  <a:pt x="5510388" y="2777100"/>
                  <a:pt x="5554133" y="2829311"/>
                  <a:pt x="5621866" y="2861767"/>
                </a:cubicBezTo>
                <a:cubicBezTo>
                  <a:pt x="5689599" y="2894223"/>
                  <a:pt x="5796844" y="2921034"/>
                  <a:pt x="5850466" y="2937967"/>
                </a:cubicBezTo>
                <a:cubicBezTo>
                  <a:pt x="5904088" y="2954900"/>
                  <a:pt x="5943600" y="2963367"/>
                  <a:pt x="5943600" y="2963367"/>
                </a:cubicBezTo>
                <a:lnTo>
                  <a:pt x="5943600" y="2963367"/>
                </a:lnTo>
              </a:path>
            </a:pathLst>
          </a:custGeom>
          <a:noFill/>
          <a:ln w="38100" cmpd="sng">
            <a:solidFill>
              <a:srgbClr val="FF0000"/>
            </a:solidFill>
            <a:prstDash val="sysDot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354667" y="2368897"/>
            <a:ext cx="6909614" cy="3119368"/>
          </a:xfrm>
          <a:custGeom>
            <a:avLst/>
            <a:gdLst>
              <a:gd name="connsiteX0" fmla="*/ 0 w 6909614"/>
              <a:gd name="connsiteY0" fmla="*/ 3108851 h 3119368"/>
              <a:gd name="connsiteX1" fmla="*/ 304800 w 6909614"/>
              <a:gd name="connsiteY1" fmla="*/ 3117318 h 3119368"/>
              <a:gd name="connsiteX2" fmla="*/ 778933 w 6909614"/>
              <a:gd name="connsiteY2" fmla="*/ 3074984 h 3119368"/>
              <a:gd name="connsiteX3" fmla="*/ 1143000 w 6909614"/>
              <a:gd name="connsiteY3" fmla="*/ 3083451 h 3119368"/>
              <a:gd name="connsiteX4" fmla="*/ 1439333 w 6909614"/>
              <a:gd name="connsiteY4" fmla="*/ 3091918 h 3119368"/>
              <a:gd name="connsiteX5" fmla="*/ 1651000 w 6909614"/>
              <a:gd name="connsiteY5" fmla="*/ 3024184 h 3119368"/>
              <a:gd name="connsiteX6" fmla="*/ 1828800 w 6909614"/>
              <a:gd name="connsiteY6" fmla="*/ 2888718 h 3119368"/>
              <a:gd name="connsiteX7" fmla="*/ 1989666 w 6909614"/>
              <a:gd name="connsiteY7" fmla="*/ 2643184 h 3119368"/>
              <a:gd name="connsiteX8" fmla="*/ 2125133 w 6909614"/>
              <a:gd name="connsiteY8" fmla="*/ 2414584 h 3119368"/>
              <a:gd name="connsiteX9" fmla="*/ 2370666 w 6909614"/>
              <a:gd name="connsiteY9" fmla="*/ 1762651 h 3119368"/>
              <a:gd name="connsiteX10" fmla="*/ 2582333 w 6909614"/>
              <a:gd name="connsiteY10" fmla="*/ 1059918 h 3119368"/>
              <a:gd name="connsiteX11" fmla="*/ 2785533 w 6909614"/>
              <a:gd name="connsiteY11" fmla="*/ 501118 h 3119368"/>
              <a:gd name="connsiteX12" fmla="*/ 2946400 w 6909614"/>
              <a:gd name="connsiteY12" fmla="*/ 196318 h 3119368"/>
              <a:gd name="connsiteX13" fmla="*/ 3081866 w 6909614"/>
              <a:gd name="connsiteY13" fmla="*/ 43918 h 3119368"/>
              <a:gd name="connsiteX14" fmla="*/ 3268133 w 6909614"/>
              <a:gd name="connsiteY14" fmla="*/ 1584 h 3119368"/>
              <a:gd name="connsiteX15" fmla="*/ 3462866 w 6909614"/>
              <a:gd name="connsiteY15" fmla="*/ 86251 h 3119368"/>
              <a:gd name="connsiteX16" fmla="*/ 3572933 w 6909614"/>
              <a:gd name="connsiteY16" fmla="*/ 170918 h 3119368"/>
              <a:gd name="connsiteX17" fmla="*/ 3691466 w 6909614"/>
              <a:gd name="connsiteY17" fmla="*/ 348718 h 3119368"/>
              <a:gd name="connsiteX18" fmla="*/ 3767666 w 6909614"/>
              <a:gd name="connsiteY18" fmla="*/ 509584 h 3119368"/>
              <a:gd name="connsiteX19" fmla="*/ 3903133 w 6909614"/>
              <a:gd name="connsiteY19" fmla="*/ 848251 h 3119368"/>
              <a:gd name="connsiteX20" fmla="*/ 4021666 w 6909614"/>
              <a:gd name="connsiteY20" fmla="*/ 1102251 h 3119368"/>
              <a:gd name="connsiteX21" fmla="*/ 4191000 w 6909614"/>
              <a:gd name="connsiteY21" fmla="*/ 1491718 h 3119368"/>
              <a:gd name="connsiteX22" fmla="*/ 4394200 w 6909614"/>
              <a:gd name="connsiteY22" fmla="*/ 1957384 h 3119368"/>
              <a:gd name="connsiteX23" fmla="*/ 4555066 w 6909614"/>
              <a:gd name="connsiteY23" fmla="*/ 2219851 h 3119368"/>
              <a:gd name="connsiteX24" fmla="*/ 4715933 w 6909614"/>
              <a:gd name="connsiteY24" fmla="*/ 2456918 h 3119368"/>
              <a:gd name="connsiteX25" fmla="*/ 4910666 w 6909614"/>
              <a:gd name="connsiteY25" fmla="*/ 2651651 h 3119368"/>
              <a:gd name="connsiteX26" fmla="*/ 5046133 w 6909614"/>
              <a:gd name="connsiteY26" fmla="*/ 2727851 h 3119368"/>
              <a:gd name="connsiteX27" fmla="*/ 5334000 w 6909614"/>
              <a:gd name="connsiteY27" fmla="*/ 2710918 h 3119368"/>
              <a:gd name="connsiteX28" fmla="*/ 5638800 w 6909614"/>
              <a:gd name="connsiteY28" fmla="*/ 2778651 h 3119368"/>
              <a:gd name="connsiteX29" fmla="*/ 5884333 w 6909614"/>
              <a:gd name="connsiteY29" fmla="*/ 2854851 h 3119368"/>
              <a:gd name="connsiteX30" fmla="*/ 6172200 w 6909614"/>
              <a:gd name="connsiteY30" fmla="*/ 2973384 h 3119368"/>
              <a:gd name="connsiteX31" fmla="*/ 6307666 w 6909614"/>
              <a:gd name="connsiteY31" fmla="*/ 3015718 h 3119368"/>
              <a:gd name="connsiteX32" fmla="*/ 6578600 w 6909614"/>
              <a:gd name="connsiteY32" fmla="*/ 3041118 h 3119368"/>
              <a:gd name="connsiteX33" fmla="*/ 6858000 w 6909614"/>
              <a:gd name="connsiteY33" fmla="*/ 3058051 h 3119368"/>
              <a:gd name="connsiteX34" fmla="*/ 6908800 w 6909614"/>
              <a:gd name="connsiteY34" fmla="*/ 3066518 h 3119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909614" h="3119368">
                <a:moveTo>
                  <a:pt x="0" y="3108851"/>
                </a:moveTo>
                <a:cubicBezTo>
                  <a:pt x="87489" y="3115906"/>
                  <a:pt x="174978" y="3122962"/>
                  <a:pt x="304800" y="3117318"/>
                </a:cubicBezTo>
                <a:cubicBezTo>
                  <a:pt x="434622" y="3111674"/>
                  <a:pt x="639233" y="3080628"/>
                  <a:pt x="778933" y="3074984"/>
                </a:cubicBezTo>
                <a:cubicBezTo>
                  <a:pt x="918633" y="3069340"/>
                  <a:pt x="1143000" y="3083451"/>
                  <a:pt x="1143000" y="3083451"/>
                </a:cubicBezTo>
                <a:cubicBezTo>
                  <a:pt x="1253067" y="3086273"/>
                  <a:pt x="1354666" y="3101796"/>
                  <a:pt x="1439333" y="3091918"/>
                </a:cubicBezTo>
                <a:cubicBezTo>
                  <a:pt x="1524000" y="3082040"/>
                  <a:pt x="1586089" y="3058051"/>
                  <a:pt x="1651000" y="3024184"/>
                </a:cubicBezTo>
                <a:cubicBezTo>
                  <a:pt x="1715911" y="2990317"/>
                  <a:pt x="1772356" y="2952218"/>
                  <a:pt x="1828800" y="2888718"/>
                </a:cubicBezTo>
                <a:cubicBezTo>
                  <a:pt x="1885244" y="2825218"/>
                  <a:pt x="1940277" y="2722206"/>
                  <a:pt x="1989666" y="2643184"/>
                </a:cubicBezTo>
                <a:cubicBezTo>
                  <a:pt x="2039055" y="2564162"/>
                  <a:pt x="2061633" y="2561340"/>
                  <a:pt x="2125133" y="2414584"/>
                </a:cubicBezTo>
                <a:cubicBezTo>
                  <a:pt x="2188633" y="2267828"/>
                  <a:pt x="2294466" y="1988429"/>
                  <a:pt x="2370666" y="1762651"/>
                </a:cubicBezTo>
                <a:cubicBezTo>
                  <a:pt x="2446866" y="1536873"/>
                  <a:pt x="2513189" y="1270173"/>
                  <a:pt x="2582333" y="1059918"/>
                </a:cubicBezTo>
                <a:cubicBezTo>
                  <a:pt x="2651477" y="849663"/>
                  <a:pt x="2724855" y="645051"/>
                  <a:pt x="2785533" y="501118"/>
                </a:cubicBezTo>
                <a:cubicBezTo>
                  <a:pt x="2846211" y="357185"/>
                  <a:pt x="2897011" y="272518"/>
                  <a:pt x="2946400" y="196318"/>
                </a:cubicBezTo>
                <a:cubicBezTo>
                  <a:pt x="2995789" y="120118"/>
                  <a:pt x="3028244" y="76374"/>
                  <a:pt x="3081866" y="43918"/>
                </a:cubicBezTo>
                <a:cubicBezTo>
                  <a:pt x="3135488" y="11462"/>
                  <a:pt x="3204633" y="-5471"/>
                  <a:pt x="3268133" y="1584"/>
                </a:cubicBezTo>
                <a:cubicBezTo>
                  <a:pt x="3331633" y="8639"/>
                  <a:pt x="3412066" y="58029"/>
                  <a:pt x="3462866" y="86251"/>
                </a:cubicBezTo>
                <a:cubicBezTo>
                  <a:pt x="3513666" y="114473"/>
                  <a:pt x="3534833" y="127173"/>
                  <a:pt x="3572933" y="170918"/>
                </a:cubicBezTo>
                <a:cubicBezTo>
                  <a:pt x="3611033" y="214662"/>
                  <a:pt x="3659011" y="292274"/>
                  <a:pt x="3691466" y="348718"/>
                </a:cubicBezTo>
                <a:cubicBezTo>
                  <a:pt x="3723922" y="405162"/>
                  <a:pt x="3732388" y="426329"/>
                  <a:pt x="3767666" y="509584"/>
                </a:cubicBezTo>
                <a:cubicBezTo>
                  <a:pt x="3802944" y="592839"/>
                  <a:pt x="3860800" y="749473"/>
                  <a:pt x="3903133" y="848251"/>
                </a:cubicBezTo>
                <a:cubicBezTo>
                  <a:pt x="3945466" y="947029"/>
                  <a:pt x="3973688" y="995007"/>
                  <a:pt x="4021666" y="1102251"/>
                </a:cubicBezTo>
                <a:cubicBezTo>
                  <a:pt x="4069644" y="1209495"/>
                  <a:pt x="4191000" y="1491718"/>
                  <a:pt x="4191000" y="1491718"/>
                </a:cubicBezTo>
                <a:cubicBezTo>
                  <a:pt x="4253089" y="1634240"/>
                  <a:pt x="4333522" y="1836029"/>
                  <a:pt x="4394200" y="1957384"/>
                </a:cubicBezTo>
                <a:cubicBezTo>
                  <a:pt x="4454878" y="2078739"/>
                  <a:pt x="4501444" y="2136595"/>
                  <a:pt x="4555066" y="2219851"/>
                </a:cubicBezTo>
                <a:cubicBezTo>
                  <a:pt x="4608688" y="2303107"/>
                  <a:pt x="4656666" y="2384951"/>
                  <a:pt x="4715933" y="2456918"/>
                </a:cubicBezTo>
                <a:cubicBezTo>
                  <a:pt x="4775200" y="2528885"/>
                  <a:pt x="4855633" y="2606495"/>
                  <a:pt x="4910666" y="2651651"/>
                </a:cubicBezTo>
                <a:cubicBezTo>
                  <a:pt x="4965699" y="2696806"/>
                  <a:pt x="4975577" y="2717973"/>
                  <a:pt x="5046133" y="2727851"/>
                </a:cubicBezTo>
                <a:cubicBezTo>
                  <a:pt x="5116689" y="2737729"/>
                  <a:pt x="5235222" y="2702451"/>
                  <a:pt x="5334000" y="2710918"/>
                </a:cubicBezTo>
                <a:cubicBezTo>
                  <a:pt x="5432778" y="2719385"/>
                  <a:pt x="5547078" y="2754662"/>
                  <a:pt x="5638800" y="2778651"/>
                </a:cubicBezTo>
                <a:cubicBezTo>
                  <a:pt x="5730522" y="2802640"/>
                  <a:pt x="5795433" y="2822396"/>
                  <a:pt x="5884333" y="2854851"/>
                </a:cubicBezTo>
                <a:cubicBezTo>
                  <a:pt x="5973233" y="2887306"/>
                  <a:pt x="6101645" y="2946573"/>
                  <a:pt x="6172200" y="2973384"/>
                </a:cubicBezTo>
                <a:cubicBezTo>
                  <a:pt x="6242755" y="3000195"/>
                  <a:pt x="6239933" y="3004429"/>
                  <a:pt x="6307666" y="3015718"/>
                </a:cubicBezTo>
                <a:cubicBezTo>
                  <a:pt x="6375399" y="3027007"/>
                  <a:pt x="6486878" y="3034063"/>
                  <a:pt x="6578600" y="3041118"/>
                </a:cubicBezTo>
                <a:cubicBezTo>
                  <a:pt x="6670322" y="3048173"/>
                  <a:pt x="6802967" y="3053818"/>
                  <a:pt x="6858000" y="3058051"/>
                </a:cubicBezTo>
                <a:cubicBezTo>
                  <a:pt x="6913033" y="3062284"/>
                  <a:pt x="6910916" y="3064401"/>
                  <a:pt x="6908800" y="3066518"/>
                </a:cubicBezTo>
              </a:path>
            </a:pathLst>
          </a:custGeom>
          <a:noFill/>
          <a:ln w="38100" cmpd="sng">
            <a:solidFill>
              <a:srgbClr val="996633"/>
            </a:solidFill>
            <a:prstDash val="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185333" y="2025617"/>
            <a:ext cx="7526867" cy="3472142"/>
          </a:xfrm>
          <a:custGeom>
            <a:avLst/>
            <a:gdLst>
              <a:gd name="connsiteX0" fmla="*/ 0 w 7526867"/>
              <a:gd name="connsiteY0" fmla="*/ 3452131 h 3472142"/>
              <a:gd name="connsiteX1" fmla="*/ 406400 w 7526867"/>
              <a:gd name="connsiteY1" fmla="*/ 3460598 h 3472142"/>
              <a:gd name="connsiteX2" fmla="*/ 795867 w 7526867"/>
              <a:gd name="connsiteY2" fmla="*/ 3460598 h 3472142"/>
              <a:gd name="connsiteX3" fmla="*/ 1066800 w 7526867"/>
              <a:gd name="connsiteY3" fmla="*/ 3469064 h 3472142"/>
              <a:gd name="connsiteX4" fmla="*/ 1473200 w 7526867"/>
              <a:gd name="connsiteY4" fmla="*/ 3401331 h 3472142"/>
              <a:gd name="connsiteX5" fmla="*/ 1769534 w 7526867"/>
              <a:gd name="connsiteY5" fmla="*/ 3282798 h 3472142"/>
              <a:gd name="connsiteX6" fmla="*/ 2074334 w 7526867"/>
              <a:gd name="connsiteY6" fmla="*/ 2918731 h 3472142"/>
              <a:gd name="connsiteX7" fmla="*/ 2252134 w 7526867"/>
              <a:gd name="connsiteY7" fmla="*/ 2563131 h 3472142"/>
              <a:gd name="connsiteX8" fmla="*/ 2379134 w 7526867"/>
              <a:gd name="connsiteY8" fmla="*/ 2215998 h 3472142"/>
              <a:gd name="connsiteX9" fmla="*/ 2531534 w 7526867"/>
              <a:gd name="connsiteY9" fmla="*/ 1631798 h 3472142"/>
              <a:gd name="connsiteX10" fmla="*/ 2641600 w 7526867"/>
              <a:gd name="connsiteY10" fmla="*/ 1216931 h 3472142"/>
              <a:gd name="connsiteX11" fmla="*/ 2785534 w 7526867"/>
              <a:gd name="connsiteY11" fmla="*/ 700464 h 3472142"/>
              <a:gd name="connsiteX12" fmla="*/ 2929467 w 7526867"/>
              <a:gd name="connsiteY12" fmla="*/ 277131 h 3472142"/>
              <a:gd name="connsiteX13" fmla="*/ 2988734 w 7526867"/>
              <a:gd name="connsiteY13" fmla="*/ 90864 h 3472142"/>
              <a:gd name="connsiteX14" fmla="*/ 3081867 w 7526867"/>
              <a:gd name="connsiteY14" fmla="*/ 14664 h 3472142"/>
              <a:gd name="connsiteX15" fmla="*/ 3175000 w 7526867"/>
              <a:gd name="connsiteY15" fmla="*/ 14664 h 3472142"/>
              <a:gd name="connsiteX16" fmla="*/ 3310467 w 7526867"/>
              <a:gd name="connsiteY16" fmla="*/ 167064 h 3472142"/>
              <a:gd name="connsiteX17" fmla="*/ 3420534 w 7526867"/>
              <a:gd name="connsiteY17" fmla="*/ 302531 h 3472142"/>
              <a:gd name="connsiteX18" fmla="*/ 3522134 w 7526867"/>
              <a:gd name="connsiteY18" fmla="*/ 531131 h 3472142"/>
              <a:gd name="connsiteX19" fmla="*/ 3666067 w 7526867"/>
              <a:gd name="connsiteY19" fmla="*/ 878264 h 3472142"/>
              <a:gd name="connsiteX20" fmla="*/ 3793067 w 7526867"/>
              <a:gd name="connsiteY20" fmla="*/ 1123798 h 3472142"/>
              <a:gd name="connsiteX21" fmla="*/ 3920067 w 7526867"/>
              <a:gd name="connsiteY21" fmla="*/ 1352398 h 3472142"/>
              <a:gd name="connsiteX22" fmla="*/ 4030134 w 7526867"/>
              <a:gd name="connsiteY22" fmla="*/ 1530198 h 3472142"/>
              <a:gd name="connsiteX23" fmla="*/ 4106334 w 7526867"/>
              <a:gd name="connsiteY23" fmla="*/ 1733398 h 3472142"/>
              <a:gd name="connsiteX24" fmla="*/ 4233334 w 7526867"/>
              <a:gd name="connsiteY24" fmla="*/ 2021264 h 3472142"/>
              <a:gd name="connsiteX25" fmla="*/ 4402667 w 7526867"/>
              <a:gd name="connsiteY25" fmla="*/ 2376864 h 3472142"/>
              <a:gd name="connsiteX26" fmla="*/ 4605867 w 7526867"/>
              <a:gd name="connsiteY26" fmla="*/ 2630864 h 3472142"/>
              <a:gd name="connsiteX27" fmla="*/ 4842934 w 7526867"/>
              <a:gd name="connsiteY27" fmla="*/ 2825598 h 3472142"/>
              <a:gd name="connsiteX28" fmla="*/ 5156200 w 7526867"/>
              <a:gd name="connsiteY28" fmla="*/ 3003398 h 3472142"/>
              <a:gd name="connsiteX29" fmla="*/ 5334000 w 7526867"/>
              <a:gd name="connsiteY29" fmla="*/ 3062664 h 3472142"/>
              <a:gd name="connsiteX30" fmla="*/ 5545667 w 7526867"/>
              <a:gd name="connsiteY30" fmla="*/ 3164264 h 3472142"/>
              <a:gd name="connsiteX31" fmla="*/ 5765800 w 7526867"/>
              <a:gd name="connsiteY31" fmla="*/ 3223531 h 3472142"/>
              <a:gd name="connsiteX32" fmla="*/ 5985934 w 7526867"/>
              <a:gd name="connsiteY32" fmla="*/ 3325131 h 3472142"/>
              <a:gd name="connsiteX33" fmla="*/ 6231467 w 7526867"/>
              <a:gd name="connsiteY33" fmla="*/ 3325131 h 3472142"/>
              <a:gd name="connsiteX34" fmla="*/ 6536267 w 7526867"/>
              <a:gd name="connsiteY34" fmla="*/ 3342064 h 3472142"/>
              <a:gd name="connsiteX35" fmla="*/ 6781800 w 7526867"/>
              <a:gd name="connsiteY35" fmla="*/ 3392864 h 3472142"/>
              <a:gd name="connsiteX36" fmla="*/ 7035800 w 7526867"/>
              <a:gd name="connsiteY36" fmla="*/ 3443664 h 3472142"/>
              <a:gd name="connsiteX37" fmla="*/ 7230534 w 7526867"/>
              <a:gd name="connsiteY37" fmla="*/ 3452131 h 3472142"/>
              <a:gd name="connsiteX38" fmla="*/ 7526867 w 7526867"/>
              <a:gd name="connsiteY38" fmla="*/ 3460598 h 347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7526867" h="3472142">
                <a:moveTo>
                  <a:pt x="0" y="3452131"/>
                </a:moveTo>
                <a:lnTo>
                  <a:pt x="406400" y="3460598"/>
                </a:lnTo>
                <a:cubicBezTo>
                  <a:pt x="539044" y="3462009"/>
                  <a:pt x="685800" y="3459187"/>
                  <a:pt x="795867" y="3460598"/>
                </a:cubicBezTo>
                <a:cubicBezTo>
                  <a:pt x="905934" y="3462009"/>
                  <a:pt x="953911" y="3478942"/>
                  <a:pt x="1066800" y="3469064"/>
                </a:cubicBezTo>
                <a:cubicBezTo>
                  <a:pt x="1179689" y="3459186"/>
                  <a:pt x="1356078" y="3432375"/>
                  <a:pt x="1473200" y="3401331"/>
                </a:cubicBezTo>
                <a:cubicBezTo>
                  <a:pt x="1590322" y="3370287"/>
                  <a:pt x="1669345" y="3363231"/>
                  <a:pt x="1769534" y="3282798"/>
                </a:cubicBezTo>
                <a:cubicBezTo>
                  <a:pt x="1869723" y="3202365"/>
                  <a:pt x="1993901" y="3038675"/>
                  <a:pt x="2074334" y="2918731"/>
                </a:cubicBezTo>
                <a:cubicBezTo>
                  <a:pt x="2154767" y="2798787"/>
                  <a:pt x="2201334" y="2680253"/>
                  <a:pt x="2252134" y="2563131"/>
                </a:cubicBezTo>
                <a:cubicBezTo>
                  <a:pt x="2302934" y="2446009"/>
                  <a:pt x="2332567" y="2371220"/>
                  <a:pt x="2379134" y="2215998"/>
                </a:cubicBezTo>
                <a:cubicBezTo>
                  <a:pt x="2425701" y="2060776"/>
                  <a:pt x="2487790" y="1798309"/>
                  <a:pt x="2531534" y="1631798"/>
                </a:cubicBezTo>
                <a:cubicBezTo>
                  <a:pt x="2575278" y="1465287"/>
                  <a:pt x="2599267" y="1372153"/>
                  <a:pt x="2641600" y="1216931"/>
                </a:cubicBezTo>
                <a:cubicBezTo>
                  <a:pt x="2683933" y="1061709"/>
                  <a:pt x="2737556" y="857097"/>
                  <a:pt x="2785534" y="700464"/>
                </a:cubicBezTo>
                <a:cubicBezTo>
                  <a:pt x="2833512" y="543831"/>
                  <a:pt x="2895600" y="378731"/>
                  <a:pt x="2929467" y="277131"/>
                </a:cubicBezTo>
                <a:cubicBezTo>
                  <a:pt x="2963334" y="175531"/>
                  <a:pt x="2963334" y="134608"/>
                  <a:pt x="2988734" y="90864"/>
                </a:cubicBezTo>
                <a:cubicBezTo>
                  <a:pt x="3014134" y="47120"/>
                  <a:pt x="3050823" y="27364"/>
                  <a:pt x="3081867" y="14664"/>
                </a:cubicBezTo>
                <a:cubicBezTo>
                  <a:pt x="3112911" y="1964"/>
                  <a:pt x="3136900" y="-10736"/>
                  <a:pt x="3175000" y="14664"/>
                </a:cubicBezTo>
                <a:cubicBezTo>
                  <a:pt x="3213100" y="40064"/>
                  <a:pt x="3269545" y="119086"/>
                  <a:pt x="3310467" y="167064"/>
                </a:cubicBezTo>
                <a:cubicBezTo>
                  <a:pt x="3351389" y="215042"/>
                  <a:pt x="3385256" y="241853"/>
                  <a:pt x="3420534" y="302531"/>
                </a:cubicBezTo>
                <a:cubicBezTo>
                  <a:pt x="3455812" y="363209"/>
                  <a:pt x="3481212" y="435175"/>
                  <a:pt x="3522134" y="531131"/>
                </a:cubicBezTo>
                <a:cubicBezTo>
                  <a:pt x="3563056" y="627086"/>
                  <a:pt x="3620912" y="779486"/>
                  <a:pt x="3666067" y="878264"/>
                </a:cubicBezTo>
                <a:cubicBezTo>
                  <a:pt x="3711222" y="977042"/>
                  <a:pt x="3750734" y="1044776"/>
                  <a:pt x="3793067" y="1123798"/>
                </a:cubicBezTo>
                <a:cubicBezTo>
                  <a:pt x="3835400" y="1202820"/>
                  <a:pt x="3880556" y="1284665"/>
                  <a:pt x="3920067" y="1352398"/>
                </a:cubicBezTo>
                <a:cubicBezTo>
                  <a:pt x="3959578" y="1420131"/>
                  <a:pt x="3999090" y="1466698"/>
                  <a:pt x="4030134" y="1530198"/>
                </a:cubicBezTo>
                <a:cubicBezTo>
                  <a:pt x="4061178" y="1593698"/>
                  <a:pt x="4072467" y="1651554"/>
                  <a:pt x="4106334" y="1733398"/>
                </a:cubicBezTo>
                <a:cubicBezTo>
                  <a:pt x="4140201" y="1815242"/>
                  <a:pt x="4183945" y="1914020"/>
                  <a:pt x="4233334" y="2021264"/>
                </a:cubicBezTo>
                <a:cubicBezTo>
                  <a:pt x="4282723" y="2128508"/>
                  <a:pt x="4340578" y="2275264"/>
                  <a:pt x="4402667" y="2376864"/>
                </a:cubicBezTo>
                <a:cubicBezTo>
                  <a:pt x="4464756" y="2478464"/>
                  <a:pt x="4532489" y="2556075"/>
                  <a:pt x="4605867" y="2630864"/>
                </a:cubicBezTo>
                <a:cubicBezTo>
                  <a:pt x="4679245" y="2705653"/>
                  <a:pt x="4751212" y="2763509"/>
                  <a:pt x="4842934" y="2825598"/>
                </a:cubicBezTo>
                <a:cubicBezTo>
                  <a:pt x="4934656" y="2887687"/>
                  <a:pt x="5074356" y="2963887"/>
                  <a:pt x="5156200" y="3003398"/>
                </a:cubicBezTo>
                <a:cubicBezTo>
                  <a:pt x="5238044" y="3042909"/>
                  <a:pt x="5269089" y="3035853"/>
                  <a:pt x="5334000" y="3062664"/>
                </a:cubicBezTo>
                <a:cubicBezTo>
                  <a:pt x="5398911" y="3089475"/>
                  <a:pt x="5473700" y="3137453"/>
                  <a:pt x="5545667" y="3164264"/>
                </a:cubicBezTo>
                <a:cubicBezTo>
                  <a:pt x="5617634" y="3191075"/>
                  <a:pt x="5692422" y="3196720"/>
                  <a:pt x="5765800" y="3223531"/>
                </a:cubicBezTo>
                <a:cubicBezTo>
                  <a:pt x="5839178" y="3250342"/>
                  <a:pt x="5908323" y="3308198"/>
                  <a:pt x="5985934" y="3325131"/>
                </a:cubicBezTo>
                <a:cubicBezTo>
                  <a:pt x="6063545" y="3342064"/>
                  <a:pt x="6139745" y="3322309"/>
                  <a:pt x="6231467" y="3325131"/>
                </a:cubicBezTo>
                <a:cubicBezTo>
                  <a:pt x="6323189" y="3327953"/>
                  <a:pt x="6444545" y="3330775"/>
                  <a:pt x="6536267" y="3342064"/>
                </a:cubicBezTo>
                <a:cubicBezTo>
                  <a:pt x="6627989" y="3353353"/>
                  <a:pt x="6781800" y="3392864"/>
                  <a:pt x="6781800" y="3392864"/>
                </a:cubicBezTo>
                <a:cubicBezTo>
                  <a:pt x="6865056" y="3409797"/>
                  <a:pt x="6961011" y="3433786"/>
                  <a:pt x="7035800" y="3443664"/>
                </a:cubicBezTo>
                <a:cubicBezTo>
                  <a:pt x="7110589" y="3453542"/>
                  <a:pt x="7230534" y="3452131"/>
                  <a:pt x="7230534" y="3452131"/>
                </a:cubicBezTo>
                <a:lnTo>
                  <a:pt x="7526867" y="3460598"/>
                </a:lnTo>
              </a:path>
            </a:pathLst>
          </a:custGeom>
          <a:noFill/>
          <a:ln w="38100" cmpd="sng">
            <a:solidFill>
              <a:srgbClr val="006600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889000" y="2021113"/>
            <a:ext cx="7857067" cy="3465102"/>
          </a:xfrm>
          <a:custGeom>
            <a:avLst/>
            <a:gdLst>
              <a:gd name="connsiteX0" fmla="*/ 0 w 7857067"/>
              <a:gd name="connsiteY0" fmla="*/ 3456635 h 3465102"/>
              <a:gd name="connsiteX1" fmla="*/ 524933 w 7857067"/>
              <a:gd name="connsiteY1" fmla="*/ 3456635 h 3465102"/>
              <a:gd name="connsiteX2" fmla="*/ 1185333 w 7857067"/>
              <a:gd name="connsiteY2" fmla="*/ 3431235 h 3465102"/>
              <a:gd name="connsiteX3" fmla="*/ 1634067 w 7857067"/>
              <a:gd name="connsiteY3" fmla="*/ 3380435 h 3465102"/>
              <a:gd name="connsiteX4" fmla="*/ 1896533 w 7857067"/>
              <a:gd name="connsiteY4" fmla="*/ 3211102 h 3465102"/>
              <a:gd name="connsiteX5" fmla="*/ 2125133 w 7857067"/>
              <a:gd name="connsiteY5" fmla="*/ 2974035 h 3465102"/>
              <a:gd name="connsiteX6" fmla="*/ 2302933 w 7857067"/>
              <a:gd name="connsiteY6" fmla="*/ 2542235 h 3465102"/>
              <a:gd name="connsiteX7" fmla="*/ 2455333 w 7857067"/>
              <a:gd name="connsiteY7" fmla="*/ 2101968 h 3465102"/>
              <a:gd name="connsiteX8" fmla="*/ 2650067 w 7857067"/>
              <a:gd name="connsiteY8" fmla="*/ 1263768 h 3465102"/>
              <a:gd name="connsiteX9" fmla="*/ 2844800 w 7857067"/>
              <a:gd name="connsiteY9" fmla="*/ 535635 h 3465102"/>
              <a:gd name="connsiteX10" fmla="*/ 2980267 w 7857067"/>
              <a:gd name="connsiteY10" fmla="*/ 163102 h 3465102"/>
              <a:gd name="connsiteX11" fmla="*/ 3039533 w 7857067"/>
              <a:gd name="connsiteY11" fmla="*/ 27635 h 3465102"/>
              <a:gd name="connsiteX12" fmla="*/ 3048000 w 7857067"/>
              <a:gd name="connsiteY12" fmla="*/ 2235 h 3465102"/>
              <a:gd name="connsiteX13" fmla="*/ 3098800 w 7857067"/>
              <a:gd name="connsiteY13" fmla="*/ 2235 h 3465102"/>
              <a:gd name="connsiteX14" fmla="*/ 3183467 w 7857067"/>
              <a:gd name="connsiteY14" fmla="*/ 10702 h 3465102"/>
              <a:gd name="connsiteX15" fmla="*/ 3251200 w 7857067"/>
              <a:gd name="connsiteY15" fmla="*/ 44568 h 3465102"/>
              <a:gd name="connsiteX16" fmla="*/ 3395133 w 7857067"/>
              <a:gd name="connsiteY16" fmla="*/ 222368 h 3465102"/>
              <a:gd name="connsiteX17" fmla="*/ 3513667 w 7857067"/>
              <a:gd name="connsiteY17" fmla="*/ 484835 h 3465102"/>
              <a:gd name="connsiteX18" fmla="*/ 3708400 w 7857067"/>
              <a:gd name="connsiteY18" fmla="*/ 781168 h 3465102"/>
              <a:gd name="connsiteX19" fmla="*/ 3767667 w 7857067"/>
              <a:gd name="connsiteY19" fmla="*/ 975902 h 3465102"/>
              <a:gd name="connsiteX20" fmla="*/ 3886200 w 7857067"/>
              <a:gd name="connsiteY20" fmla="*/ 1263768 h 3465102"/>
              <a:gd name="connsiteX21" fmla="*/ 4072467 w 7857067"/>
              <a:gd name="connsiteY21" fmla="*/ 1577035 h 3465102"/>
              <a:gd name="connsiteX22" fmla="*/ 4292600 w 7857067"/>
              <a:gd name="connsiteY22" fmla="*/ 1974968 h 3465102"/>
              <a:gd name="connsiteX23" fmla="*/ 4411133 w 7857067"/>
              <a:gd name="connsiteY23" fmla="*/ 2178168 h 3465102"/>
              <a:gd name="connsiteX24" fmla="*/ 4478867 w 7857067"/>
              <a:gd name="connsiteY24" fmla="*/ 2313635 h 3465102"/>
              <a:gd name="connsiteX25" fmla="*/ 4580467 w 7857067"/>
              <a:gd name="connsiteY25" fmla="*/ 2516835 h 3465102"/>
              <a:gd name="connsiteX26" fmla="*/ 4766733 w 7857067"/>
              <a:gd name="connsiteY26" fmla="*/ 2736968 h 3465102"/>
              <a:gd name="connsiteX27" fmla="*/ 5037667 w 7857067"/>
              <a:gd name="connsiteY27" fmla="*/ 2982502 h 3465102"/>
              <a:gd name="connsiteX28" fmla="*/ 5190067 w 7857067"/>
              <a:gd name="connsiteY28" fmla="*/ 3075635 h 3465102"/>
              <a:gd name="connsiteX29" fmla="*/ 5367867 w 7857067"/>
              <a:gd name="connsiteY29" fmla="*/ 3151835 h 3465102"/>
              <a:gd name="connsiteX30" fmla="*/ 5571067 w 7857067"/>
              <a:gd name="connsiteY30" fmla="*/ 3194168 h 3465102"/>
              <a:gd name="connsiteX31" fmla="*/ 5935133 w 7857067"/>
              <a:gd name="connsiteY31" fmla="*/ 3261902 h 3465102"/>
              <a:gd name="connsiteX32" fmla="*/ 6231467 w 7857067"/>
              <a:gd name="connsiteY32" fmla="*/ 3329635 h 3465102"/>
              <a:gd name="connsiteX33" fmla="*/ 6443133 w 7857067"/>
              <a:gd name="connsiteY33" fmla="*/ 3388902 h 3465102"/>
              <a:gd name="connsiteX34" fmla="*/ 6764867 w 7857067"/>
              <a:gd name="connsiteY34" fmla="*/ 3405835 h 3465102"/>
              <a:gd name="connsiteX35" fmla="*/ 6959600 w 7857067"/>
              <a:gd name="connsiteY35" fmla="*/ 3414302 h 3465102"/>
              <a:gd name="connsiteX36" fmla="*/ 7264400 w 7857067"/>
              <a:gd name="connsiteY36" fmla="*/ 3465102 h 3465102"/>
              <a:gd name="connsiteX37" fmla="*/ 7857067 w 7857067"/>
              <a:gd name="connsiteY37" fmla="*/ 3448168 h 3465102"/>
              <a:gd name="connsiteX38" fmla="*/ 7857067 w 7857067"/>
              <a:gd name="connsiteY38" fmla="*/ 3448168 h 3465102"/>
              <a:gd name="connsiteX39" fmla="*/ 7857067 w 7857067"/>
              <a:gd name="connsiteY39" fmla="*/ 3448168 h 3465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857067" h="3465102">
                <a:moveTo>
                  <a:pt x="0" y="3456635"/>
                </a:moveTo>
                <a:cubicBezTo>
                  <a:pt x="163689" y="3458751"/>
                  <a:pt x="327378" y="3460868"/>
                  <a:pt x="524933" y="3456635"/>
                </a:cubicBezTo>
                <a:cubicBezTo>
                  <a:pt x="722488" y="3452402"/>
                  <a:pt x="1000477" y="3443935"/>
                  <a:pt x="1185333" y="3431235"/>
                </a:cubicBezTo>
                <a:cubicBezTo>
                  <a:pt x="1370189" y="3418535"/>
                  <a:pt x="1515534" y="3417124"/>
                  <a:pt x="1634067" y="3380435"/>
                </a:cubicBezTo>
                <a:cubicBezTo>
                  <a:pt x="1752600" y="3343746"/>
                  <a:pt x="1814689" y="3278835"/>
                  <a:pt x="1896533" y="3211102"/>
                </a:cubicBezTo>
                <a:cubicBezTo>
                  <a:pt x="1978377" y="3143369"/>
                  <a:pt x="2057400" y="3085513"/>
                  <a:pt x="2125133" y="2974035"/>
                </a:cubicBezTo>
                <a:cubicBezTo>
                  <a:pt x="2192866" y="2862557"/>
                  <a:pt x="2247900" y="2687579"/>
                  <a:pt x="2302933" y="2542235"/>
                </a:cubicBezTo>
                <a:cubicBezTo>
                  <a:pt x="2357966" y="2396891"/>
                  <a:pt x="2397477" y="2315046"/>
                  <a:pt x="2455333" y="2101968"/>
                </a:cubicBezTo>
                <a:cubicBezTo>
                  <a:pt x="2513189" y="1888890"/>
                  <a:pt x="2585156" y="1524823"/>
                  <a:pt x="2650067" y="1263768"/>
                </a:cubicBezTo>
                <a:cubicBezTo>
                  <a:pt x="2714978" y="1002712"/>
                  <a:pt x="2789767" y="719079"/>
                  <a:pt x="2844800" y="535635"/>
                </a:cubicBezTo>
                <a:cubicBezTo>
                  <a:pt x="2899833" y="352191"/>
                  <a:pt x="2947812" y="247769"/>
                  <a:pt x="2980267" y="163102"/>
                </a:cubicBezTo>
                <a:cubicBezTo>
                  <a:pt x="3012723" y="78435"/>
                  <a:pt x="3028244" y="54446"/>
                  <a:pt x="3039533" y="27635"/>
                </a:cubicBezTo>
                <a:cubicBezTo>
                  <a:pt x="3050822" y="824"/>
                  <a:pt x="3038122" y="6468"/>
                  <a:pt x="3048000" y="2235"/>
                </a:cubicBezTo>
                <a:cubicBezTo>
                  <a:pt x="3057878" y="-1998"/>
                  <a:pt x="3076222" y="824"/>
                  <a:pt x="3098800" y="2235"/>
                </a:cubicBezTo>
                <a:cubicBezTo>
                  <a:pt x="3121378" y="3646"/>
                  <a:pt x="3158067" y="3647"/>
                  <a:pt x="3183467" y="10702"/>
                </a:cubicBezTo>
                <a:cubicBezTo>
                  <a:pt x="3208867" y="17757"/>
                  <a:pt x="3215922" y="9290"/>
                  <a:pt x="3251200" y="44568"/>
                </a:cubicBezTo>
                <a:cubicBezTo>
                  <a:pt x="3286478" y="79846"/>
                  <a:pt x="3351389" y="148990"/>
                  <a:pt x="3395133" y="222368"/>
                </a:cubicBezTo>
                <a:cubicBezTo>
                  <a:pt x="3438877" y="295746"/>
                  <a:pt x="3461456" y="391702"/>
                  <a:pt x="3513667" y="484835"/>
                </a:cubicBezTo>
                <a:cubicBezTo>
                  <a:pt x="3565878" y="577968"/>
                  <a:pt x="3666067" y="699324"/>
                  <a:pt x="3708400" y="781168"/>
                </a:cubicBezTo>
                <a:cubicBezTo>
                  <a:pt x="3750733" y="863012"/>
                  <a:pt x="3738034" y="895469"/>
                  <a:pt x="3767667" y="975902"/>
                </a:cubicBezTo>
                <a:cubicBezTo>
                  <a:pt x="3797300" y="1056335"/>
                  <a:pt x="3835400" y="1163579"/>
                  <a:pt x="3886200" y="1263768"/>
                </a:cubicBezTo>
                <a:cubicBezTo>
                  <a:pt x="3937000" y="1363957"/>
                  <a:pt x="4004734" y="1458502"/>
                  <a:pt x="4072467" y="1577035"/>
                </a:cubicBezTo>
                <a:cubicBezTo>
                  <a:pt x="4140200" y="1695568"/>
                  <a:pt x="4236156" y="1874779"/>
                  <a:pt x="4292600" y="1974968"/>
                </a:cubicBezTo>
                <a:cubicBezTo>
                  <a:pt x="4349044" y="2075157"/>
                  <a:pt x="4380089" y="2121723"/>
                  <a:pt x="4411133" y="2178168"/>
                </a:cubicBezTo>
                <a:cubicBezTo>
                  <a:pt x="4442178" y="2234612"/>
                  <a:pt x="4478867" y="2313635"/>
                  <a:pt x="4478867" y="2313635"/>
                </a:cubicBezTo>
                <a:cubicBezTo>
                  <a:pt x="4507089" y="2370079"/>
                  <a:pt x="4532489" y="2446280"/>
                  <a:pt x="4580467" y="2516835"/>
                </a:cubicBezTo>
                <a:cubicBezTo>
                  <a:pt x="4628445" y="2587390"/>
                  <a:pt x="4690533" y="2659357"/>
                  <a:pt x="4766733" y="2736968"/>
                </a:cubicBezTo>
                <a:cubicBezTo>
                  <a:pt x="4842933" y="2814579"/>
                  <a:pt x="4967111" y="2926057"/>
                  <a:pt x="5037667" y="2982502"/>
                </a:cubicBezTo>
                <a:cubicBezTo>
                  <a:pt x="5108223" y="3038946"/>
                  <a:pt x="5135034" y="3047413"/>
                  <a:pt x="5190067" y="3075635"/>
                </a:cubicBezTo>
                <a:cubicBezTo>
                  <a:pt x="5245100" y="3103857"/>
                  <a:pt x="5304367" y="3132079"/>
                  <a:pt x="5367867" y="3151835"/>
                </a:cubicBezTo>
                <a:cubicBezTo>
                  <a:pt x="5431367" y="3171590"/>
                  <a:pt x="5571067" y="3194168"/>
                  <a:pt x="5571067" y="3194168"/>
                </a:cubicBezTo>
                <a:lnTo>
                  <a:pt x="5935133" y="3261902"/>
                </a:lnTo>
                <a:cubicBezTo>
                  <a:pt x="6045200" y="3284480"/>
                  <a:pt x="6146800" y="3308468"/>
                  <a:pt x="6231467" y="3329635"/>
                </a:cubicBezTo>
                <a:cubicBezTo>
                  <a:pt x="6316134" y="3350802"/>
                  <a:pt x="6354233" y="3376202"/>
                  <a:pt x="6443133" y="3388902"/>
                </a:cubicBezTo>
                <a:cubicBezTo>
                  <a:pt x="6532033" y="3401602"/>
                  <a:pt x="6764867" y="3405835"/>
                  <a:pt x="6764867" y="3405835"/>
                </a:cubicBezTo>
                <a:cubicBezTo>
                  <a:pt x="6850945" y="3410068"/>
                  <a:pt x="6876345" y="3404424"/>
                  <a:pt x="6959600" y="3414302"/>
                </a:cubicBezTo>
                <a:cubicBezTo>
                  <a:pt x="7042856" y="3424180"/>
                  <a:pt x="7114822" y="3459458"/>
                  <a:pt x="7264400" y="3465102"/>
                </a:cubicBezTo>
                <a:lnTo>
                  <a:pt x="7857067" y="3448168"/>
                </a:lnTo>
                <a:lnTo>
                  <a:pt x="7857067" y="3448168"/>
                </a:lnTo>
                <a:lnTo>
                  <a:pt x="7857067" y="3448168"/>
                </a:lnTo>
              </a:path>
            </a:pathLst>
          </a:custGeom>
          <a:noFill/>
          <a:ln w="38100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94360" y="1489948"/>
            <a:ext cx="0" cy="41605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594360" y="5650468"/>
            <a:ext cx="8321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457200" y="5513308"/>
            <a:ext cx="137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225697" y="5344031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46961" y="5650468"/>
            <a:ext cx="1768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firm productivity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2695" y="2084308"/>
            <a:ext cx="461665" cy="75918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density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11680" y="3815417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FF"/>
                </a:solidFill>
                <a:latin typeface="Times New Roman" pitchFamily="18" charset="0"/>
              </a:rPr>
              <a:t>domestic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FF"/>
                </a:solidFill>
                <a:latin typeface="Times New Roman" pitchFamily="18" charset="0"/>
              </a:rPr>
              <a:t>outsourcing</a:t>
            </a:r>
            <a:endParaRPr lang="en-US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60520" y="1714976"/>
            <a:ext cx="199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6600"/>
                </a:solidFill>
                <a:latin typeface="Times New Roman" pitchFamily="18" charset="0"/>
              </a:rPr>
              <a:t>foreign outsourcing</a:t>
            </a:r>
            <a:endParaRPr lang="en-US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2200" y="3815417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</a:rPr>
              <a:t>foreign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</a:rPr>
              <a:t>integration</a:t>
            </a:r>
            <a:endParaRPr lang="en-US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18780" y="2580977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996633"/>
                </a:solidFill>
                <a:latin typeface="Times New Roman" pitchFamily="18" charset="0"/>
              </a:rPr>
              <a:t>domestic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996633"/>
                </a:solidFill>
                <a:latin typeface="Times New Roman" pitchFamily="18" charset="0"/>
              </a:rPr>
              <a:t>integration</a:t>
            </a:r>
            <a:endParaRPr lang="en-US">
              <a:solidFill>
                <a:srgbClr val="996633"/>
              </a:solidFill>
              <a:latin typeface="Times New Roman" pitchFamily="18" charset="0"/>
            </a:endParaRPr>
          </a:p>
        </p:txBody>
      </p:sp>
      <p:cxnSp>
        <p:nvCxnSpPr>
          <p:cNvPr id="16" name="Curved Connector 15"/>
          <p:cNvCxnSpPr>
            <a:stCxn id="3" idx="19"/>
            <a:endCxn id="15" idx="1"/>
          </p:cNvCxnSpPr>
          <p:nvPr/>
        </p:nvCxnSpPr>
        <p:spPr bwMode="auto">
          <a:xfrm flipV="1">
            <a:off x="5257800" y="2904143"/>
            <a:ext cx="460980" cy="313005"/>
          </a:xfrm>
          <a:prstGeom prst="curvedConnector5">
            <a:avLst>
              <a:gd name="adj1" fmla="val 49590"/>
              <a:gd name="adj2" fmla="val 62720"/>
              <a:gd name="adj3" fmla="val 50410"/>
            </a:avLst>
          </a:prstGeom>
          <a:solidFill>
            <a:schemeClr val="accent1"/>
          </a:solidFill>
          <a:ln w="19050" cap="flat" cmpd="sng" algn="ctr">
            <a:solidFill>
              <a:srgbClr val="996633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>
          <a:xfrm>
            <a:off x="228600" y="762000"/>
            <a:ext cx="3649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15.18 organizational </a:t>
            </a:r>
            <a:r>
              <a:rPr lang="nl-NL" b="1"/>
              <a:t>sorting in Spain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66775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>
            <a:spLocks/>
          </p:cNvSpPr>
          <p:nvPr/>
        </p:nvSpPr>
        <p:spPr bwMode="auto">
          <a:xfrm>
            <a:off x="3617913" y="1981200"/>
            <a:ext cx="1906587" cy="3276600"/>
          </a:xfrm>
          <a:custGeom>
            <a:avLst/>
            <a:gdLst>
              <a:gd name="T0" fmla="*/ 163 w 1442"/>
              <a:gd name="T1" fmla="*/ 1051 h 2669"/>
              <a:gd name="T2" fmla="*/ 211 w 1442"/>
              <a:gd name="T3" fmla="*/ 889 h 2669"/>
              <a:gd name="T4" fmla="*/ 235 w 1442"/>
              <a:gd name="T5" fmla="*/ 667 h 2669"/>
              <a:gd name="T6" fmla="*/ 49 w 1442"/>
              <a:gd name="T7" fmla="*/ 379 h 2669"/>
              <a:gd name="T8" fmla="*/ 91 w 1442"/>
              <a:gd name="T9" fmla="*/ 283 h 2669"/>
              <a:gd name="T10" fmla="*/ 121 w 1442"/>
              <a:gd name="T11" fmla="*/ 133 h 2669"/>
              <a:gd name="T12" fmla="*/ 343 w 1442"/>
              <a:gd name="T13" fmla="*/ 91 h 2669"/>
              <a:gd name="T14" fmla="*/ 409 w 1442"/>
              <a:gd name="T15" fmla="*/ 7 h 2669"/>
              <a:gd name="T16" fmla="*/ 577 w 1442"/>
              <a:gd name="T17" fmla="*/ 67 h 2669"/>
              <a:gd name="T18" fmla="*/ 631 w 1442"/>
              <a:gd name="T19" fmla="*/ 187 h 2669"/>
              <a:gd name="T20" fmla="*/ 673 w 1442"/>
              <a:gd name="T21" fmla="*/ 289 h 2669"/>
              <a:gd name="T22" fmla="*/ 691 w 1442"/>
              <a:gd name="T23" fmla="*/ 433 h 2669"/>
              <a:gd name="T24" fmla="*/ 817 w 1442"/>
              <a:gd name="T25" fmla="*/ 403 h 2669"/>
              <a:gd name="T26" fmla="*/ 1015 w 1442"/>
              <a:gd name="T27" fmla="*/ 361 h 2669"/>
              <a:gd name="T28" fmla="*/ 1165 w 1442"/>
              <a:gd name="T29" fmla="*/ 373 h 2669"/>
              <a:gd name="T30" fmla="*/ 1267 w 1442"/>
              <a:gd name="T31" fmla="*/ 511 h 2669"/>
              <a:gd name="T32" fmla="*/ 1291 w 1442"/>
              <a:gd name="T33" fmla="*/ 691 h 2669"/>
              <a:gd name="T34" fmla="*/ 1429 w 1442"/>
              <a:gd name="T35" fmla="*/ 835 h 2669"/>
              <a:gd name="T36" fmla="*/ 1417 w 1442"/>
              <a:gd name="T37" fmla="*/ 1045 h 2669"/>
              <a:gd name="T38" fmla="*/ 1237 w 1442"/>
              <a:gd name="T39" fmla="*/ 1081 h 2669"/>
              <a:gd name="T40" fmla="*/ 1081 w 1442"/>
              <a:gd name="T41" fmla="*/ 1081 h 2669"/>
              <a:gd name="T42" fmla="*/ 949 w 1442"/>
              <a:gd name="T43" fmla="*/ 1183 h 2669"/>
              <a:gd name="T44" fmla="*/ 871 w 1442"/>
              <a:gd name="T45" fmla="*/ 1345 h 2669"/>
              <a:gd name="T46" fmla="*/ 919 w 1442"/>
              <a:gd name="T47" fmla="*/ 1483 h 2669"/>
              <a:gd name="T48" fmla="*/ 817 w 1442"/>
              <a:gd name="T49" fmla="*/ 1447 h 2669"/>
              <a:gd name="T50" fmla="*/ 649 w 1442"/>
              <a:gd name="T51" fmla="*/ 1393 h 2669"/>
              <a:gd name="T52" fmla="*/ 613 w 1442"/>
              <a:gd name="T53" fmla="*/ 1309 h 2669"/>
              <a:gd name="T54" fmla="*/ 523 w 1442"/>
              <a:gd name="T55" fmla="*/ 1255 h 2669"/>
              <a:gd name="T56" fmla="*/ 445 w 1442"/>
              <a:gd name="T57" fmla="*/ 1357 h 2669"/>
              <a:gd name="T58" fmla="*/ 415 w 1442"/>
              <a:gd name="T59" fmla="*/ 1531 h 2669"/>
              <a:gd name="T60" fmla="*/ 331 w 1442"/>
              <a:gd name="T61" fmla="*/ 1711 h 2669"/>
              <a:gd name="T62" fmla="*/ 253 w 1442"/>
              <a:gd name="T63" fmla="*/ 1819 h 2669"/>
              <a:gd name="T64" fmla="*/ 283 w 1442"/>
              <a:gd name="T65" fmla="*/ 1993 h 2669"/>
              <a:gd name="T66" fmla="*/ 379 w 1442"/>
              <a:gd name="T67" fmla="*/ 2017 h 2669"/>
              <a:gd name="T68" fmla="*/ 409 w 1442"/>
              <a:gd name="T69" fmla="*/ 2149 h 2669"/>
              <a:gd name="T70" fmla="*/ 511 w 1442"/>
              <a:gd name="T71" fmla="*/ 2335 h 2669"/>
              <a:gd name="T72" fmla="*/ 559 w 1442"/>
              <a:gd name="T73" fmla="*/ 2455 h 2669"/>
              <a:gd name="T74" fmla="*/ 733 w 1442"/>
              <a:gd name="T75" fmla="*/ 2497 h 2669"/>
              <a:gd name="T76" fmla="*/ 781 w 1442"/>
              <a:gd name="T77" fmla="*/ 2611 h 2669"/>
              <a:gd name="T78" fmla="*/ 643 w 1442"/>
              <a:gd name="T79" fmla="*/ 2659 h 2669"/>
              <a:gd name="T80" fmla="*/ 559 w 1442"/>
              <a:gd name="T81" fmla="*/ 2557 h 2669"/>
              <a:gd name="T82" fmla="*/ 421 w 1442"/>
              <a:gd name="T83" fmla="*/ 2539 h 2669"/>
              <a:gd name="T84" fmla="*/ 349 w 1442"/>
              <a:gd name="T85" fmla="*/ 2437 h 2669"/>
              <a:gd name="T86" fmla="*/ 241 w 1442"/>
              <a:gd name="T87" fmla="*/ 2293 h 2669"/>
              <a:gd name="T88" fmla="*/ 91 w 1442"/>
              <a:gd name="T89" fmla="*/ 2209 h 2669"/>
              <a:gd name="T90" fmla="*/ 103 w 1442"/>
              <a:gd name="T91" fmla="*/ 2023 h 2669"/>
              <a:gd name="T92" fmla="*/ 217 w 1442"/>
              <a:gd name="T93" fmla="*/ 1777 h 2669"/>
              <a:gd name="T94" fmla="*/ 325 w 1442"/>
              <a:gd name="T95" fmla="*/ 1603 h 2669"/>
              <a:gd name="T96" fmla="*/ 307 w 1442"/>
              <a:gd name="T97" fmla="*/ 1411 h 2669"/>
              <a:gd name="T98" fmla="*/ 275 w 1442"/>
              <a:gd name="T99" fmla="*/ 1247 h 26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442" h="2669">
                <a:moveTo>
                  <a:pt x="275" y="1247"/>
                </a:moveTo>
                <a:cubicBezTo>
                  <a:pt x="268" y="1218"/>
                  <a:pt x="272" y="1144"/>
                  <a:pt x="253" y="1111"/>
                </a:cubicBezTo>
                <a:cubicBezTo>
                  <a:pt x="234" y="1078"/>
                  <a:pt x="182" y="1073"/>
                  <a:pt x="163" y="1051"/>
                </a:cubicBezTo>
                <a:cubicBezTo>
                  <a:pt x="144" y="1029"/>
                  <a:pt x="138" y="1001"/>
                  <a:pt x="139" y="979"/>
                </a:cubicBezTo>
                <a:cubicBezTo>
                  <a:pt x="140" y="957"/>
                  <a:pt x="157" y="934"/>
                  <a:pt x="169" y="919"/>
                </a:cubicBezTo>
                <a:cubicBezTo>
                  <a:pt x="181" y="904"/>
                  <a:pt x="205" y="909"/>
                  <a:pt x="211" y="889"/>
                </a:cubicBezTo>
                <a:cubicBezTo>
                  <a:pt x="217" y="869"/>
                  <a:pt x="201" y="820"/>
                  <a:pt x="205" y="799"/>
                </a:cubicBezTo>
                <a:cubicBezTo>
                  <a:pt x="209" y="778"/>
                  <a:pt x="230" y="785"/>
                  <a:pt x="235" y="763"/>
                </a:cubicBezTo>
                <a:cubicBezTo>
                  <a:pt x="240" y="741"/>
                  <a:pt x="246" y="699"/>
                  <a:pt x="235" y="667"/>
                </a:cubicBezTo>
                <a:cubicBezTo>
                  <a:pt x="224" y="635"/>
                  <a:pt x="198" y="608"/>
                  <a:pt x="169" y="571"/>
                </a:cubicBezTo>
                <a:cubicBezTo>
                  <a:pt x="140" y="534"/>
                  <a:pt x="81" y="477"/>
                  <a:pt x="61" y="445"/>
                </a:cubicBezTo>
                <a:cubicBezTo>
                  <a:pt x="41" y="413"/>
                  <a:pt x="58" y="395"/>
                  <a:pt x="49" y="379"/>
                </a:cubicBezTo>
                <a:cubicBezTo>
                  <a:pt x="40" y="363"/>
                  <a:pt x="0" y="359"/>
                  <a:pt x="7" y="349"/>
                </a:cubicBezTo>
                <a:cubicBezTo>
                  <a:pt x="14" y="339"/>
                  <a:pt x="77" y="330"/>
                  <a:pt x="91" y="319"/>
                </a:cubicBezTo>
                <a:cubicBezTo>
                  <a:pt x="105" y="308"/>
                  <a:pt x="90" y="296"/>
                  <a:pt x="91" y="283"/>
                </a:cubicBezTo>
                <a:cubicBezTo>
                  <a:pt x="92" y="270"/>
                  <a:pt x="97" y="258"/>
                  <a:pt x="97" y="241"/>
                </a:cubicBezTo>
                <a:cubicBezTo>
                  <a:pt x="97" y="224"/>
                  <a:pt x="87" y="199"/>
                  <a:pt x="91" y="181"/>
                </a:cubicBezTo>
                <a:cubicBezTo>
                  <a:pt x="95" y="163"/>
                  <a:pt x="105" y="143"/>
                  <a:pt x="121" y="133"/>
                </a:cubicBezTo>
                <a:cubicBezTo>
                  <a:pt x="137" y="123"/>
                  <a:pt x="159" y="124"/>
                  <a:pt x="187" y="121"/>
                </a:cubicBezTo>
                <a:cubicBezTo>
                  <a:pt x="215" y="118"/>
                  <a:pt x="263" y="120"/>
                  <a:pt x="289" y="115"/>
                </a:cubicBezTo>
                <a:cubicBezTo>
                  <a:pt x="315" y="110"/>
                  <a:pt x="331" y="102"/>
                  <a:pt x="343" y="91"/>
                </a:cubicBezTo>
                <a:cubicBezTo>
                  <a:pt x="355" y="80"/>
                  <a:pt x="351" y="56"/>
                  <a:pt x="361" y="49"/>
                </a:cubicBezTo>
                <a:cubicBezTo>
                  <a:pt x="371" y="42"/>
                  <a:pt x="395" y="56"/>
                  <a:pt x="403" y="49"/>
                </a:cubicBezTo>
                <a:cubicBezTo>
                  <a:pt x="411" y="42"/>
                  <a:pt x="396" y="14"/>
                  <a:pt x="409" y="7"/>
                </a:cubicBezTo>
                <a:cubicBezTo>
                  <a:pt x="422" y="0"/>
                  <a:pt x="463" y="4"/>
                  <a:pt x="481" y="7"/>
                </a:cubicBezTo>
                <a:cubicBezTo>
                  <a:pt x="499" y="10"/>
                  <a:pt x="501" y="15"/>
                  <a:pt x="517" y="25"/>
                </a:cubicBezTo>
                <a:cubicBezTo>
                  <a:pt x="533" y="35"/>
                  <a:pt x="571" y="52"/>
                  <a:pt x="577" y="67"/>
                </a:cubicBezTo>
                <a:cubicBezTo>
                  <a:pt x="583" y="82"/>
                  <a:pt x="556" y="99"/>
                  <a:pt x="553" y="115"/>
                </a:cubicBezTo>
                <a:cubicBezTo>
                  <a:pt x="550" y="131"/>
                  <a:pt x="546" y="151"/>
                  <a:pt x="559" y="163"/>
                </a:cubicBezTo>
                <a:cubicBezTo>
                  <a:pt x="572" y="175"/>
                  <a:pt x="610" y="183"/>
                  <a:pt x="631" y="187"/>
                </a:cubicBezTo>
                <a:cubicBezTo>
                  <a:pt x="652" y="191"/>
                  <a:pt x="675" y="178"/>
                  <a:pt x="685" y="187"/>
                </a:cubicBezTo>
                <a:cubicBezTo>
                  <a:pt x="695" y="196"/>
                  <a:pt x="693" y="224"/>
                  <a:pt x="691" y="241"/>
                </a:cubicBezTo>
                <a:cubicBezTo>
                  <a:pt x="689" y="258"/>
                  <a:pt x="675" y="274"/>
                  <a:pt x="673" y="289"/>
                </a:cubicBezTo>
                <a:cubicBezTo>
                  <a:pt x="671" y="304"/>
                  <a:pt x="676" y="316"/>
                  <a:pt x="679" y="331"/>
                </a:cubicBezTo>
                <a:cubicBezTo>
                  <a:pt x="682" y="346"/>
                  <a:pt x="689" y="362"/>
                  <a:pt x="691" y="379"/>
                </a:cubicBezTo>
                <a:cubicBezTo>
                  <a:pt x="693" y="396"/>
                  <a:pt x="695" y="416"/>
                  <a:pt x="691" y="433"/>
                </a:cubicBezTo>
                <a:cubicBezTo>
                  <a:pt x="687" y="450"/>
                  <a:pt x="657" y="480"/>
                  <a:pt x="667" y="481"/>
                </a:cubicBezTo>
                <a:cubicBezTo>
                  <a:pt x="677" y="482"/>
                  <a:pt x="726" y="452"/>
                  <a:pt x="751" y="439"/>
                </a:cubicBezTo>
                <a:cubicBezTo>
                  <a:pt x="776" y="426"/>
                  <a:pt x="793" y="404"/>
                  <a:pt x="817" y="403"/>
                </a:cubicBezTo>
                <a:cubicBezTo>
                  <a:pt x="841" y="402"/>
                  <a:pt x="869" y="431"/>
                  <a:pt x="895" y="433"/>
                </a:cubicBezTo>
                <a:cubicBezTo>
                  <a:pt x="921" y="435"/>
                  <a:pt x="953" y="427"/>
                  <a:pt x="973" y="415"/>
                </a:cubicBezTo>
                <a:cubicBezTo>
                  <a:pt x="993" y="403"/>
                  <a:pt x="1001" y="371"/>
                  <a:pt x="1015" y="361"/>
                </a:cubicBezTo>
                <a:cubicBezTo>
                  <a:pt x="1029" y="351"/>
                  <a:pt x="1041" y="355"/>
                  <a:pt x="1057" y="355"/>
                </a:cubicBezTo>
                <a:cubicBezTo>
                  <a:pt x="1073" y="355"/>
                  <a:pt x="1093" y="358"/>
                  <a:pt x="1111" y="361"/>
                </a:cubicBezTo>
                <a:cubicBezTo>
                  <a:pt x="1129" y="364"/>
                  <a:pt x="1154" y="361"/>
                  <a:pt x="1165" y="373"/>
                </a:cubicBezTo>
                <a:cubicBezTo>
                  <a:pt x="1176" y="385"/>
                  <a:pt x="1165" y="415"/>
                  <a:pt x="1177" y="433"/>
                </a:cubicBezTo>
                <a:cubicBezTo>
                  <a:pt x="1189" y="451"/>
                  <a:pt x="1222" y="468"/>
                  <a:pt x="1237" y="481"/>
                </a:cubicBezTo>
                <a:cubicBezTo>
                  <a:pt x="1252" y="494"/>
                  <a:pt x="1261" y="500"/>
                  <a:pt x="1267" y="511"/>
                </a:cubicBezTo>
                <a:cubicBezTo>
                  <a:pt x="1273" y="522"/>
                  <a:pt x="1272" y="528"/>
                  <a:pt x="1273" y="547"/>
                </a:cubicBezTo>
                <a:cubicBezTo>
                  <a:pt x="1274" y="566"/>
                  <a:pt x="1270" y="601"/>
                  <a:pt x="1273" y="625"/>
                </a:cubicBezTo>
                <a:cubicBezTo>
                  <a:pt x="1276" y="649"/>
                  <a:pt x="1283" y="668"/>
                  <a:pt x="1291" y="691"/>
                </a:cubicBezTo>
                <a:cubicBezTo>
                  <a:pt x="1299" y="714"/>
                  <a:pt x="1306" y="748"/>
                  <a:pt x="1321" y="763"/>
                </a:cubicBezTo>
                <a:cubicBezTo>
                  <a:pt x="1336" y="778"/>
                  <a:pt x="1363" y="769"/>
                  <a:pt x="1381" y="781"/>
                </a:cubicBezTo>
                <a:cubicBezTo>
                  <a:pt x="1399" y="793"/>
                  <a:pt x="1419" y="814"/>
                  <a:pt x="1429" y="835"/>
                </a:cubicBezTo>
                <a:cubicBezTo>
                  <a:pt x="1439" y="856"/>
                  <a:pt x="1442" y="882"/>
                  <a:pt x="1441" y="907"/>
                </a:cubicBezTo>
                <a:cubicBezTo>
                  <a:pt x="1440" y="932"/>
                  <a:pt x="1427" y="962"/>
                  <a:pt x="1423" y="985"/>
                </a:cubicBezTo>
                <a:cubicBezTo>
                  <a:pt x="1419" y="1008"/>
                  <a:pt x="1422" y="1029"/>
                  <a:pt x="1417" y="1045"/>
                </a:cubicBezTo>
                <a:cubicBezTo>
                  <a:pt x="1412" y="1061"/>
                  <a:pt x="1413" y="1073"/>
                  <a:pt x="1393" y="1081"/>
                </a:cubicBezTo>
                <a:cubicBezTo>
                  <a:pt x="1373" y="1089"/>
                  <a:pt x="1323" y="1093"/>
                  <a:pt x="1297" y="1093"/>
                </a:cubicBezTo>
                <a:cubicBezTo>
                  <a:pt x="1271" y="1093"/>
                  <a:pt x="1255" y="1081"/>
                  <a:pt x="1237" y="1081"/>
                </a:cubicBezTo>
                <a:cubicBezTo>
                  <a:pt x="1219" y="1081"/>
                  <a:pt x="1205" y="1092"/>
                  <a:pt x="1189" y="1093"/>
                </a:cubicBezTo>
                <a:cubicBezTo>
                  <a:pt x="1173" y="1094"/>
                  <a:pt x="1159" y="1089"/>
                  <a:pt x="1141" y="1087"/>
                </a:cubicBezTo>
                <a:cubicBezTo>
                  <a:pt x="1123" y="1085"/>
                  <a:pt x="1099" y="1082"/>
                  <a:pt x="1081" y="1081"/>
                </a:cubicBezTo>
                <a:cubicBezTo>
                  <a:pt x="1063" y="1080"/>
                  <a:pt x="1052" y="1072"/>
                  <a:pt x="1033" y="1081"/>
                </a:cubicBezTo>
                <a:cubicBezTo>
                  <a:pt x="1014" y="1090"/>
                  <a:pt x="981" y="1118"/>
                  <a:pt x="967" y="1135"/>
                </a:cubicBezTo>
                <a:cubicBezTo>
                  <a:pt x="953" y="1152"/>
                  <a:pt x="959" y="1168"/>
                  <a:pt x="949" y="1183"/>
                </a:cubicBezTo>
                <a:cubicBezTo>
                  <a:pt x="939" y="1198"/>
                  <a:pt x="921" y="1212"/>
                  <a:pt x="907" y="1225"/>
                </a:cubicBezTo>
                <a:cubicBezTo>
                  <a:pt x="893" y="1238"/>
                  <a:pt x="871" y="1241"/>
                  <a:pt x="865" y="1261"/>
                </a:cubicBezTo>
                <a:cubicBezTo>
                  <a:pt x="859" y="1281"/>
                  <a:pt x="872" y="1325"/>
                  <a:pt x="871" y="1345"/>
                </a:cubicBezTo>
                <a:cubicBezTo>
                  <a:pt x="870" y="1365"/>
                  <a:pt x="856" y="1368"/>
                  <a:pt x="859" y="1381"/>
                </a:cubicBezTo>
                <a:cubicBezTo>
                  <a:pt x="862" y="1394"/>
                  <a:pt x="879" y="1406"/>
                  <a:pt x="889" y="1423"/>
                </a:cubicBezTo>
                <a:cubicBezTo>
                  <a:pt x="899" y="1440"/>
                  <a:pt x="912" y="1467"/>
                  <a:pt x="919" y="1483"/>
                </a:cubicBezTo>
                <a:cubicBezTo>
                  <a:pt x="926" y="1499"/>
                  <a:pt x="942" y="1518"/>
                  <a:pt x="931" y="1519"/>
                </a:cubicBezTo>
                <a:cubicBezTo>
                  <a:pt x="920" y="1520"/>
                  <a:pt x="872" y="1501"/>
                  <a:pt x="853" y="1489"/>
                </a:cubicBezTo>
                <a:cubicBezTo>
                  <a:pt x="834" y="1477"/>
                  <a:pt x="831" y="1461"/>
                  <a:pt x="817" y="1447"/>
                </a:cubicBezTo>
                <a:cubicBezTo>
                  <a:pt x="803" y="1433"/>
                  <a:pt x="784" y="1412"/>
                  <a:pt x="769" y="1405"/>
                </a:cubicBezTo>
                <a:cubicBezTo>
                  <a:pt x="754" y="1398"/>
                  <a:pt x="747" y="1407"/>
                  <a:pt x="727" y="1405"/>
                </a:cubicBezTo>
                <a:cubicBezTo>
                  <a:pt x="707" y="1403"/>
                  <a:pt x="668" y="1394"/>
                  <a:pt x="649" y="1393"/>
                </a:cubicBezTo>
                <a:cubicBezTo>
                  <a:pt x="630" y="1392"/>
                  <a:pt x="624" y="1408"/>
                  <a:pt x="613" y="1399"/>
                </a:cubicBezTo>
                <a:cubicBezTo>
                  <a:pt x="602" y="1390"/>
                  <a:pt x="583" y="1354"/>
                  <a:pt x="583" y="1339"/>
                </a:cubicBezTo>
                <a:cubicBezTo>
                  <a:pt x="583" y="1324"/>
                  <a:pt x="609" y="1320"/>
                  <a:pt x="613" y="1309"/>
                </a:cubicBezTo>
                <a:cubicBezTo>
                  <a:pt x="617" y="1298"/>
                  <a:pt x="614" y="1283"/>
                  <a:pt x="607" y="1273"/>
                </a:cubicBezTo>
                <a:cubicBezTo>
                  <a:pt x="600" y="1263"/>
                  <a:pt x="585" y="1252"/>
                  <a:pt x="571" y="1249"/>
                </a:cubicBezTo>
                <a:cubicBezTo>
                  <a:pt x="557" y="1246"/>
                  <a:pt x="540" y="1252"/>
                  <a:pt x="523" y="1255"/>
                </a:cubicBezTo>
                <a:cubicBezTo>
                  <a:pt x="506" y="1258"/>
                  <a:pt x="485" y="1262"/>
                  <a:pt x="469" y="1267"/>
                </a:cubicBezTo>
                <a:cubicBezTo>
                  <a:pt x="453" y="1272"/>
                  <a:pt x="431" y="1270"/>
                  <a:pt x="427" y="1285"/>
                </a:cubicBezTo>
                <a:cubicBezTo>
                  <a:pt x="423" y="1300"/>
                  <a:pt x="445" y="1338"/>
                  <a:pt x="445" y="1357"/>
                </a:cubicBezTo>
                <a:cubicBezTo>
                  <a:pt x="445" y="1376"/>
                  <a:pt x="433" y="1383"/>
                  <a:pt x="427" y="1399"/>
                </a:cubicBezTo>
                <a:cubicBezTo>
                  <a:pt x="421" y="1415"/>
                  <a:pt x="411" y="1431"/>
                  <a:pt x="409" y="1453"/>
                </a:cubicBezTo>
                <a:cubicBezTo>
                  <a:pt x="407" y="1475"/>
                  <a:pt x="422" y="1510"/>
                  <a:pt x="415" y="1531"/>
                </a:cubicBezTo>
                <a:cubicBezTo>
                  <a:pt x="408" y="1552"/>
                  <a:pt x="380" y="1558"/>
                  <a:pt x="367" y="1579"/>
                </a:cubicBezTo>
                <a:cubicBezTo>
                  <a:pt x="354" y="1600"/>
                  <a:pt x="343" y="1635"/>
                  <a:pt x="337" y="1657"/>
                </a:cubicBezTo>
                <a:cubicBezTo>
                  <a:pt x="331" y="1679"/>
                  <a:pt x="339" y="1693"/>
                  <a:pt x="331" y="1711"/>
                </a:cubicBezTo>
                <a:cubicBezTo>
                  <a:pt x="323" y="1729"/>
                  <a:pt x="296" y="1750"/>
                  <a:pt x="289" y="1765"/>
                </a:cubicBezTo>
                <a:cubicBezTo>
                  <a:pt x="282" y="1780"/>
                  <a:pt x="295" y="1792"/>
                  <a:pt x="289" y="1801"/>
                </a:cubicBezTo>
                <a:cubicBezTo>
                  <a:pt x="283" y="1810"/>
                  <a:pt x="259" y="1802"/>
                  <a:pt x="253" y="1819"/>
                </a:cubicBezTo>
                <a:cubicBezTo>
                  <a:pt x="247" y="1836"/>
                  <a:pt x="253" y="1881"/>
                  <a:pt x="253" y="1903"/>
                </a:cubicBezTo>
                <a:cubicBezTo>
                  <a:pt x="253" y="1925"/>
                  <a:pt x="248" y="1936"/>
                  <a:pt x="253" y="1951"/>
                </a:cubicBezTo>
                <a:cubicBezTo>
                  <a:pt x="258" y="1966"/>
                  <a:pt x="280" y="1980"/>
                  <a:pt x="283" y="1993"/>
                </a:cubicBezTo>
                <a:cubicBezTo>
                  <a:pt x="286" y="2006"/>
                  <a:pt x="266" y="2022"/>
                  <a:pt x="271" y="2029"/>
                </a:cubicBezTo>
                <a:cubicBezTo>
                  <a:pt x="276" y="2036"/>
                  <a:pt x="295" y="2037"/>
                  <a:pt x="313" y="2035"/>
                </a:cubicBezTo>
                <a:cubicBezTo>
                  <a:pt x="331" y="2033"/>
                  <a:pt x="364" y="2012"/>
                  <a:pt x="379" y="2017"/>
                </a:cubicBezTo>
                <a:cubicBezTo>
                  <a:pt x="394" y="2022"/>
                  <a:pt x="398" y="2050"/>
                  <a:pt x="403" y="2065"/>
                </a:cubicBezTo>
                <a:cubicBezTo>
                  <a:pt x="408" y="2080"/>
                  <a:pt x="408" y="2093"/>
                  <a:pt x="409" y="2107"/>
                </a:cubicBezTo>
                <a:cubicBezTo>
                  <a:pt x="410" y="2121"/>
                  <a:pt x="400" y="2133"/>
                  <a:pt x="409" y="2149"/>
                </a:cubicBezTo>
                <a:cubicBezTo>
                  <a:pt x="418" y="2165"/>
                  <a:pt x="451" y="2186"/>
                  <a:pt x="463" y="2203"/>
                </a:cubicBezTo>
                <a:cubicBezTo>
                  <a:pt x="475" y="2220"/>
                  <a:pt x="473" y="2229"/>
                  <a:pt x="481" y="2251"/>
                </a:cubicBezTo>
                <a:cubicBezTo>
                  <a:pt x="489" y="2273"/>
                  <a:pt x="505" y="2313"/>
                  <a:pt x="511" y="2335"/>
                </a:cubicBezTo>
                <a:cubicBezTo>
                  <a:pt x="517" y="2357"/>
                  <a:pt x="515" y="2369"/>
                  <a:pt x="517" y="2383"/>
                </a:cubicBezTo>
                <a:cubicBezTo>
                  <a:pt x="519" y="2397"/>
                  <a:pt x="516" y="2407"/>
                  <a:pt x="523" y="2419"/>
                </a:cubicBezTo>
                <a:cubicBezTo>
                  <a:pt x="530" y="2431"/>
                  <a:pt x="542" y="2447"/>
                  <a:pt x="559" y="2455"/>
                </a:cubicBezTo>
                <a:cubicBezTo>
                  <a:pt x="576" y="2463"/>
                  <a:pt x="605" y="2465"/>
                  <a:pt x="625" y="2467"/>
                </a:cubicBezTo>
                <a:cubicBezTo>
                  <a:pt x="645" y="2469"/>
                  <a:pt x="661" y="2462"/>
                  <a:pt x="679" y="2467"/>
                </a:cubicBezTo>
                <a:cubicBezTo>
                  <a:pt x="697" y="2472"/>
                  <a:pt x="719" y="2485"/>
                  <a:pt x="733" y="2497"/>
                </a:cubicBezTo>
                <a:cubicBezTo>
                  <a:pt x="747" y="2509"/>
                  <a:pt x="753" y="2528"/>
                  <a:pt x="763" y="2539"/>
                </a:cubicBezTo>
                <a:cubicBezTo>
                  <a:pt x="773" y="2550"/>
                  <a:pt x="790" y="2551"/>
                  <a:pt x="793" y="2563"/>
                </a:cubicBezTo>
                <a:cubicBezTo>
                  <a:pt x="796" y="2575"/>
                  <a:pt x="787" y="2597"/>
                  <a:pt x="781" y="2611"/>
                </a:cubicBezTo>
                <a:cubicBezTo>
                  <a:pt x="775" y="2625"/>
                  <a:pt x="773" y="2642"/>
                  <a:pt x="757" y="2647"/>
                </a:cubicBezTo>
                <a:cubicBezTo>
                  <a:pt x="741" y="2652"/>
                  <a:pt x="704" y="2639"/>
                  <a:pt x="685" y="2641"/>
                </a:cubicBezTo>
                <a:cubicBezTo>
                  <a:pt x="666" y="2643"/>
                  <a:pt x="657" y="2656"/>
                  <a:pt x="643" y="2659"/>
                </a:cubicBezTo>
                <a:cubicBezTo>
                  <a:pt x="629" y="2662"/>
                  <a:pt x="608" y="2669"/>
                  <a:pt x="601" y="2659"/>
                </a:cubicBezTo>
                <a:cubicBezTo>
                  <a:pt x="594" y="2649"/>
                  <a:pt x="608" y="2616"/>
                  <a:pt x="601" y="2599"/>
                </a:cubicBezTo>
                <a:cubicBezTo>
                  <a:pt x="594" y="2582"/>
                  <a:pt x="573" y="2570"/>
                  <a:pt x="559" y="2557"/>
                </a:cubicBezTo>
                <a:cubicBezTo>
                  <a:pt x="545" y="2544"/>
                  <a:pt x="533" y="2531"/>
                  <a:pt x="517" y="2521"/>
                </a:cubicBezTo>
                <a:cubicBezTo>
                  <a:pt x="501" y="2511"/>
                  <a:pt x="479" y="2494"/>
                  <a:pt x="463" y="2497"/>
                </a:cubicBezTo>
                <a:cubicBezTo>
                  <a:pt x="447" y="2500"/>
                  <a:pt x="435" y="2538"/>
                  <a:pt x="421" y="2539"/>
                </a:cubicBezTo>
                <a:cubicBezTo>
                  <a:pt x="407" y="2540"/>
                  <a:pt x="393" y="2513"/>
                  <a:pt x="379" y="2503"/>
                </a:cubicBezTo>
                <a:cubicBezTo>
                  <a:pt x="365" y="2493"/>
                  <a:pt x="342" y="2490"/>
                  <a:pt x="337" y="2479"/>
                </a:cubicBezTo>
                <a:cubicBezTo>
                  <a:pt x="332" y="2468"/>
                  <a:pt x="351" y="2454"/>
                  <a:pt x="349" y="2437"/>
                </a:cubicBezTo>
                <a:cubicBezTo>
                  <a:pt x="347" y="2420"/>
                  <a:pt x="337" y="2394"/>
                  <a:pt x="325" y="2377"/>
                </a:cubicBezTo>
                <a:cubicBezTo>
                  <a:pt x="313" y="2360"/>
                  <a:pt x="291" y="2349"/>
                  <a:pt x="277" y="2335"/>
                </a:cubicBezTo>
                <a:cubicBezTo>
                  <a:pt x="263" y="2321"/>
                  <a:pt x="254" y="2307"/>
                  <a:pt x="241" y="2293"/>
                </a:cubicBezTo>
                <a:cubicBezTo>
                  <a:pt x="228" y="2279"/>
                  <a:pt x="213" y="2267"/>
                  <a:pt x="199" y="2251"/>
                </a:cubicBezTo>
                <a:cubicBezTo>
                  <a:pt x="185" y="2235"/>
                  <a:pt x="175" y="2204"/>
                  <a:pt x="157" y="2197"/>
                </a:cubicBezTo>
                <a:cubicBezTo>
                  <a:pt x="139" y="2190"/>
                  <a:pt x="103" y="2216"/>
                  <a:pt x="91" y="2209"/>
                </a:cubicBezTo>
                <a:cubicBezTo>
                  <a:pt x="79" y="2202"/>
                  <a:pt x="85" y="2176"/>
                  <a:pt x="85" y="2155"/>
                </a:cubicBezTo>
                <a:cubicBezTo>
                  <a:pt x="85" y="2134"/>
                  <a:pt x="88" y="2105"/>
                  <a:pt x="91" y="2083"/>
                </a:cubicBezTo>
                <a:cubicBezTo>
                  <a:pt x="94" y="2061"/>
                  <a:pt x="93" y="2046"/>
                  <a:pt x="103" y="2023"/>
                </a:cubicBezTo>
                <a:cubicBezTo>
                  <a:pt x="113" y="2000"/>
                  <a:pt x="142" y="1966"/>
                  <a:pt x="151" y="1945"/>
                </a:cubicBezTo>
                <a:cubicBezTo>
                  <a:pt x="160" y="1924"/>
                  <a:pt x="146" y="1925"/>
                  <a:pt x="157" y="1897"/>
                </a:cubicBezTo>
                <a:cubicBezTo>
                  <a:pt x="168" y="1869"/>
                  <a:pt x="196" y="1811"/>
                  <a:pt x="217" y="1777"/>
                </a:cubicBezTo>
                <a:cubicBezTo>
                  <a:pt x="238" y="1743"/>
                  <a:pt x="270" y="1714"/>
                  <a:pt x="283" y="1693"/>
                </a:cubicBezTo>
                <a:cubicBezTo>
                  <a:pt x="296" y="1672"/>
                  <a:pt x="288" y="1666"/>
                  <a:pt x="295" y="1651"/>
                </a:cubicBezTo>
                <a:cubicBezTo>
                  <a:pt x="302" y="1636"/>
                  <a:pt x="314" y="1618"/>
                  <a:pt x="325" y="1603"/>
                </a:cubicBezTo>
                <a:cubicBezTo>
                  <a:pt x="336" y="1588"/>
                  <a:pt x="359" y="1581"/>
                  <a:pt x="361" y="1561"/>
                </a:cubicBezTo>
                <a:cubicBezTo>
                  <a:pt x="363" y="1541"/>
                  <a:pt x="346" y="1508"/>
                  <a:pt x="337" y="1483"/>
                </a:cubicBezTo>
                <a:cubicBezTo>
                  <a:pt x="328" y="1458"/>
                  <a:pt x="314" y="1436"/>
                  <a:pt x="307" y="1411"/>
                </a:cubicBezTo>
                <a:cubicBezTo>
                  <a:pt x="300" y="1386"/>
                  <a:pt x="297" y="1354"/>
                  <a:pt x="295" y="1333"/>
                </a:cubicBezTo>
                <a:cubicBezTo>
                  <a:pt x="293" y="1312"/>
                  <a:pt x="298" y="1300"/>
                  <a:pt x="295" y="1285"/>
                </a:cubicBezTo>
                <a:cubicBezTo>
                  <a:pt x="292" y="1270"/>
                  <a:pt x="282" y="1276"/>
                  <a:pt x="275" y="1247"/>
                </a:cubicBezTo>
                <a:close/>
              </a:path>
            </a:pathLst>
          </a:custGeom>
          <a:solidFill>
            <a:srgbClr val="FFFFCC"/>
          </a:solidFill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038600" y="3794760"/>
            <a:ext cx="1439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itchFamily="18" charset="0"/>
              </a:rPr>
              <a:t>Thailand </a:t>
            </a:r>
          </a:p>
        </p:txBody>
      </p:sp>
      <p:sp>
        <p:nvSpPr>
          <p:cNvPr id="4" name="AutoShape 63"/>
          <p:cNvSpPr>
            <a:spLocks noChangeArrowheads="1"/>
          </p:cNvSpPr>
          <p:nvPr/>
        </p:nvSpPr>
        <p:spPr bwMode="auto">
          <a:xfrm>
            <a:off x="4267200" y="2819400"/>
            <a:ext cx="457200" cy="457200"/>
          </a:xfrm>
          <a:custGeom>
            <a:avLst/>
            <a:gdLst>
              <a:gd name="G0" fmla="+- 7952766 0 0"/>
              <a:gd name="G1" fmla="+- -11796480 0 0"/>
              <a:gd name="G2" fmla="+- 7952766 0 -11796480"/>
              <a:gd name="G3" fmla="+- 10800 0 0"/>
              <a:gd name="G4" fmla="+- 0 0 7952766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640 0 0"/>
              <a:gd name="G9" fmla="+- 0 0 -11796480"/>
              <a:gd name="G10" fmla="+- 7640 0 2700"/>
              <a:gd name="G11" fmla="cos G10 7952766"/>
              <a:gd name="G12" fmla="sin G10 7952766"/>
              <a:gd name="G13" fmla="cos 13500 7952766"/>
              <a:gd name="G14" fmla="sin 13500 7952766"/>
              <a:gd name="G15" fmla="+- G11 10800 0"/>
              <a:gd name="G16" fmla="+- G12 10800 0"/>
              <a:gd name="G17" fmla="+- G13 10800 0"/>
              <a:gd name="G18" fmla="+- G14 10800 0"/>
              <a:gd name="G19" fmla="*/ 7640 1 2"/>
              <a:gd name="G20" fmla="+- G19 5400 0"/>
              <a:gd name="G21" fmla="cos G20 7952766"/>
              <a:gd name="G22" fmla="sin G20 7952766"/>
              <a:gd name="G23" fmla="+- G21 10800 0"/>
              <a:gd name="G24" fmla="+- G12 G23 G22"/>
              <a:gd name="G25" fmla="+- G22 G23 G11"/>
              <a:gd name="G26" fmla="cos 10800 7952766"/>
              <a:gd name="G27" fmla="sin 10800 7952766"/>
              <a:gd name="G28" fmla="cos 7640 7952766"/>
              <a:gd name="G29" fmla="sin 7640 7952766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7952766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640 G39"/>
              <a:gd name="G43" fmla="sin 764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0216 w 21600"/>
              <a:gd name="T5" fmla="*/ 5510 h 21600"/>
              <a:gd name="T6" fmla="*/ 1580 w 21600"/>
              <a:gd name="T7" fmla="*/ 10800 h 21600"/>
              <a:gd name="T8" fmla="*/ 17460 w 21600"/>
              <a:gd name="T9" fmla="*/ 7058 h 21600"/>
              <a:gd name="T10" fmla="*/ 3776 w 21600"/>
              <a:gd name="T11" fmla="*/ 22329 h 21600"/>
              <a:gd name="T12" fmla="*/ 2348 w 21600"/>
              <a:gd name="T13" fmla="*/ 16447 h 21600"/>
              <a:gd name="T14" fmla="*/ 8229 w 21600"/>
              <a:gd name="T15" fmla="*/ 1501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825" y="17324"/>
                </a:moveTo>
                <a:cubicBezTo>
                  <a:pt x="8022" y="18054"/>
                  <a:pt x="9397" y="18440"/>
                  <a:pt x="10800" y="18440"/>
                </a:cubicBezTo>
                <a:cubicBezTo>
                  <a:pt x="15019" y="18440"/>
                  <a:pt x="18440" y="15019"/>
                  <a:pt x="18440" y="10800"/>
                </a:cubicBezTo>
                <a:cubicBezTo>
                  <a:pt x="18440" y="6580"/>
                  <a:pt x="15019" y="3160"/>
                  <a:pt x="10800" y="3160"/>
                </a:cubicBezTo>
                <a:cubicBezTo>
                  <a:pt x="6580" y="3160"/>
                  <a:pt x="3160" y="6580"/>
                  <a:pt x="316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8817" y="21600"/>
                  <a:pt x="6873" y="21054"/>
                  <a:pt x="5181" y="20023"/>
                </a:cubicBezTo>
                <a:lnTo>
                  <a:pt x="3776" y="22329"/>
                </a:lnTo>
                <a:lnTo>
                  <a:pt x="2348" y="16447"/>
                </a:lnTo>
                <a:lnTo>
                  <a:pt x="8229" y="15018"/>
                </a:lnTo>
                <a:lnTo>
                  <a:pt x="6825" y="17324"/>
                </a:lnTo>
                <a:close/>
              </a:path>
            </a:pathLst>
          </a:custGeom>
          <a:solidFill>
            <a:srgbClr val="33CCFF"/>
          </a:solidFill>
          <a:ln w="2857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5" name="Group 83"/>
          <p:cNvGrpSpPr>
            <a:grpSpLocks/>
          </p:cNvGrpSpPr>
          <p:nvPr/>
        </p:nvGrpSpPr>
        <p:grpSpPr bwMode="auto">
          <a:xfrm>
            <a:off x="152400" y="1524000"/>
            <a:ext cx="3667125" cy="1747838"/>
            <a:chOff x="96" y="960"/>
            <a:chExt cx="2310" cy="1101"/>
          </a:xfrm>
        </p:grpSpPr>
        <p:grpSp>
          <p:nvGrpSpPr>
            <p:cNvPr id="6" name="Group 54"/>
            <p:cNvGrpSpPr>
              <a:grpSpLocks/>
            </p:cNvGrpSpPr>
            <p:nvPr/>
          </p:nvGrpSpPr>
          <p:grpSpPr bwMode="auto">
            <a:xfrm>
              <a:off x="480" y="1296"/>
              <a:ext cx="720" cy="384"/>
              <a:chOff x="1687" y="1335"/>
              <a:chExt cx="1776" cy="1256"/>
            </a:xfrm>
          </p:grpSpPr>
          <p:sp>
            <p:nvSpPr>
              <p:cNvPr id="10" name="Freeform 55"/>
              <p:cNvSpPr>
                <a:spLocks/>
              </p:cNvSpPr>
              <p:nvPr/>
            </p:nvSpPr>
            <p:spPr bwMode="auto">
              <a:xfrm>
                <a:off x="1917" y="1335"/>
                <a:ext cx="1546" cy="1019"/>
              </a:xfrm>
              <a:custGeom>
                <a:avLst/>
                <a:gdLst>
                  <a:gd name="T0" fmla="*/ 631 w 1546"/>
                  <a:gd name="T1" fmla="*/ 121 h 1019"/>
                  <a:gd name="T2" fmla="*/ 863 w 1546"/>
                  <a:gd name="T3" fmla="*/ 9 h 1019"/>
                  <a:gd name="T4" fmla="*/ 931 w 1546"/>
                  <a:gd name="T5" fmla="*/ 137 h 1019"/>
                  <a:gd name="T6" fmla="*/ 1079 w 1546"/>
                  <a:gd name="T7" fmla="*/ 65 h 1019"/>
                  <a:gd name="T8" fmla="*/ 1283 w 1546"/>
                  <a:gd name="T9" fmla="*/ 213 h 1019"/>
                  <a:gd name="T10" fmla="*/ 1187 w 1546"/>
                  <a:gd name="T11" fmla="*/ 317 h 1019"/>
                  <a:gd name="T12" fmla="*/ 1171 w 1546"/>
                  <a:gd name="T13" fmla="*/ 277 h 1019"/>
                  <a:gd name="T14" fmla="*/ 1047 w 1546"/>
                  <a:gd name="T15" fmla="*/ 269 h 1019"/>
                  <a:gd name="T16" fmla="*/ 835 w 1546"/>
                  <a:gd name="T17" fmla="*/ 413 h 1019"/>
                  <a:gd name="T18" fmla="*/ 991 w 1546"/>
                  <a:gd name="T19" fmla="*/ 553 h 1019"/>
                  <a:gd name="T20" fmla="*/ 1127 w 1546"/>
                  <a:gd name="T21" fmla="*/ 473 h 1019"/>
                  <a:gd name="T22" fmla="*/ 1187 w 1546"/>
                  <a:gd name="T23" fmla="*/ 469 h 1019"/>
                  <a:gd name="T24" fmla="*/ 1291 w 1546"/>
                  <a:gd name="T25" fmla="*/ 309 h 1019"/>
                  <a:gd name="T26" fmla="*/ 1351 w 1546"/>
                  <a:gd name="T27" fmla="*/ 465 h 1019"/>
                  <a:gd name="T28" fmla="*/ 1419 w 1546"/>
                  <a:gd name="T29" fmla="*/ 385 h 1019"/>
                  <a:gd name="T30" fmla="*/ 1539 w 1546"/>
                  <a:gd name="T31" fmla="*/ 517 h 1019"/>
                  <a:gd name="T32" fmla="*/ 1475 w 1546"/>
                  <a:gd name="T33" fmla="*/ 577 h 1019"/>
                  <a:gd name="T34" fmla="*/ 1475 w 1546"/>
                  <a:gd name="T35" fmla="*/ 677 h 1019"/>
                  <a:gd name="T36" fmla="*/ 1319 w 1546"/>
                  <a:gd name="T37" fmla="*/ 593 h 1019"/>
                  <a:gd name="T38" fmla="*/ 1255 w 1546"/>
                  <a:gd name="T39" fmla="*/ 597 h 1019"/>
                  <a:gd name="T40" fmla="*/ 1087 w 1546"/>
                  <a:gd name="T41" fmla="*/ 705 h 1019"/>
                  <a:gd name="T42" fmla="*/ 1171 w 1546"/>
                  <a:gd name="T43" fmla="*/ 845 h 1019"/>
                  <a:gd name="T44" fmla="*/ 1267 w 1546"/>
                  <a:gd name="T45" fmla="*/ 913 h 1019"/>
                  <a:gd name="T46" fmla="*/ 1243 w 1546"/>
                  <a:gd name="T47" fmla="*/ 1005 h 1019"/>
                  <a:gd name="T48" fmla="*/ 1155 w 1546"/>
                  <a:gd name="T49" fmla="*/ 921 h 1019"/>
                  <a:gd name="T50" fmla="*/ 1071 w 1546"/>
                  <a:gd name="T51" fmla="*/ 825 h 1019"/>
                  <a:gd name="T52" fmla="*/ 1027 w 1546"/>
                  <a:gd name="T53" fmla="*/ 937 h 1019"/>
                  <a:gd name="T54" fmla="*/ 867 w 1546"/>
                  <a:gd name="T55" fmla="*/ 889 h 1019"/>
                  <a:gd name="T56" fmla="*/ 763 w 1546"/>
                  <a:gd name="T57" fmla="*/ 805 h 1019"/>
                  <a:gd name="T58" fmla="*/ 663 w 1546"/>
                  <a:gd name="T59" fmla="*/ 741 h 1019"/>
                  <a:gd name="T60" fmla="*/ 575 w 1546"/>
                  <a:gd name="T61" fmla="*/ 793 h 1019"/>
                  <a:gd name="T62" fmla="*/ 619 w 1546"/>
                  <a:gd name="T63" fmla="*/ 709 h 1019"/>
                  <a:gd name="T64" fmla="*/ 635 w 1546"/>
                  <a:gd name="T65" fmla="*/ 685 h 1019"/>
                  <a:gd name="T66" fmla="*/ 455 w 1546"/>
                  <a:gd name="T67" fmla="*/ 697 h 1019"/>
                  <a:gd name="T68" fmla="*/ 271 w 1546"/>
                  <a:gd name="T69" fmla="*/ 685 h 1019"/>
                  <a:gd name="T70" fmla="*/ 183 w 1546"/>
                  <a:gd name="T71" fmla="*/ 661 h 1019"/>
                  <a:gd name="T72" fmla="*/ 31 w 1546"/>
                  <a:gd name="T73" fmla="*/ 677 h 1019"/>
                  <a:gd name="T74" fmla="*/ 3 w 1546"/>
                  <a:gd name="T75" fmla="*/ 557 h 1019"/>
                  <a:gd name="T76" fmla="*/ 115 w 1546"/>
                  <a:gd name="T77" fmla="*/ 489 h 1019"/>
                  <a:gd name="T78" fmla="*/ 223 w 1546"/>
                  <a:gd name="T79" fmla="*/ 369 h 1019"/>
                  <a:gd name="T80" fmla="*/ 319 w 1546"/>
                  <a:gd name="T81" fmla="*/ 321 h 1019"/>
                  <a:gd name="T82" fmla="*/ 299 w 1546"/>
                  <a:gd name="T83" fmla="*/ 437 h 1019"/>
                  <a:gd name="T84" fmla="*/ 407 w 1546"/>
                  <a:gd name="T85" fmla="*/ 393 h 1019"/>
                  <a:gd name="T86" fmla="*/ 431 w 1546"/>
                  <a:gd name="T87" fmla="*/ 313 h 1019"/>
                  <a:gd name="T88" fmla="*/ 523 w 1546"/>
                  <a:gd name="T89" fmla="*/ 209 h 1019"/>
                  <a:gd name="T90" fmla="*/ 647 w 1546"/>
                  <a:gd name="T91" fmla="*/ 125 h 10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46" h="1019">
                    <a:moveTo>
                      <a:pt x="645" y="99"/>
                    </a:moveTo>
                    <a:lnTo>
                      <a:pt x="631" y="121"/>
                    </a:lnTo>
                    <a:cubicBezTo>
                      <a:pt x="650" y="119"/>
                      <a:pt x="720" y="108"/>
                      <a:pt x="759" y="89"/>
                    </a:cubicBezTo>
                    <a:cubicBezTo>
                      <a:pt x="798" y="70"/>
                      <a:pt x="828" y="18"/>
                      <a:pt x="863" y="9"/>
                    </a:cubicBezTo>
                    <a:cubicBezTo>
                      <a:pt x="898" y="0"/>
                      <a:pt x="956" y="16"/>
                      <a:pt x="967" y="37"/>
                    </a:cubicBezTo>
                    <a:cubicBezTo>
                      <a:pt x="978" y="58"/>
                      <a:pt x="917" y="126"/>
                      <a:pt x="931" y="137"/>
                    </a:cubicBezTo>
                    <a:cubicBezTo>
                      <a:pt x="945" y="148"/>
                      <a:pt x="1026" y="117"/>
                      <a:pt x="1051" y="105"/>
                    </a:cubicBezTo>
                    <a:cubicBezTo>
                      <a:pt x="1076" y="93"/>
                      <a:pt x="1060" y="55"/>
                      <a:pt x="1079" y="65"/>
                    </a:cubicBezTo>
                    <a:cubicBezTo>
                      <a:pt x="1098" y="75"/>
                      <a:pt x="1133" y="140"/>
                      <a:pt x="1167" y="165"/>
                    </a:cubicBezTo>
                    <a:cubicBezTo>
                      <a:pt x="1201" y="190"/>
                      <a:pt x="1258" y="207"/>
                      <a:pt x="1283" y="213"/>
                    </a:cubicBezTo>
                    <a:cubicBezTo>
                      <a:pt x="1308" y="219"/>
                      <a:pt x="1335" y="184"/>
                      <a:pt x="1319" y="201"/>
                    </a:cubicBezTo>
                    <a:cubicBezTo>
                      <a:pt x="1303" y="218"/>
                      <a:pt x="1226" y="287"/>
                      <a:pt x="1187" y="317"/>
                    </a:cubicBezTo>
                    <a:cubicBezTo>
                      <a:pt x="1148" y="347"/>
                      <a:pt x="1090" y="388"/>
                      <a:pt x="1087" y="381"/>
                    </a:cubicBezTo>
                    <a:cubicBezTo>
                      <a:pt x="1084" y="374"/>
                      <a:pt x="1164" y="297"/>
                      <a:pt x="1171" y="277"/>
                    </a:cubicBezTo>
                    <a:cubicBezTo>
                      <a:pt x="1178" y="257"/>
                      <a:pt x="1148" y="262"/>
                      <a:pt x="1127" y="261"/>
                    </a:cubicBezTo>
                    <a:cubicBezTo>
                      <a:pt x="1106" y="260"/>
                      <a:pt x="1074" y="256"/>
                      <a:pt x="1047" y="269"/>
                    </a:cubicBezTo>
                    <a:cubicBezTo>
                      <a:pt x="1020" y="282"/>
                      <a:pt x="998" y="313"/>
                      <a:pt x="963" y="337"/>
                    </a:cubicBezTo>
                    <a:cubicBezTo>
                      <a:pt x="928" y="361"/>
                      <a:pt x="833" y="386"/>
                      <a:pt x="835" y="413"/>
                    </a:cubicBezTo>
                    <a:cubicBezTo>
                      <a:pt x="837" y="440"/>
                      <a:pt x="949" y="478"/>
                      <a:pt x="975" y="501"/>
                    </a:cubicBezTo>
                    <a:cubicBezTo>
                      <a:pt x="1001" y="524"/>
                      <a:pt x="981" y="561"/>
                      <a:pt x="991" y="553"/>
                    </a:cubicBezTo>
                    <a:cubicBezTo>
                      <a:pt x="1001" y="545"/>
                      <a:pt x="1012" y="466"/>
                      <a:pt x="1035" y="453"/>
                    </a:cubicBezTo>
                    <a:cubicBezTo>
                      <a:pt x="1058" y="440"/>
                      <a:pt x="1109" y="462"/>
                      <a:pt x="1127" y="473"/>
                    </a:cubicBezTo>
                    <a:cubicBezTo>
                      <a:pt x="1145" y="484"/>
                      <a:pt x="1133" y="518"/>
                      <a:pt x="1143" y="517"/>
                    </a:cubicBezTo>
                    <a:cubicBezTo>
                      <a:pt x="1153" y="516"/>
                      <a:pt x="1182" y="488"/>
                      <a:pt x="1187" y="469"/>
                    </a:cubicBezTo>
                    <a:cubicBezTo>
                      <a:pt x="1192" y="450"/>
                      <a:pt x="1154" y="432"/>
                      <a:pt x="1171" y="405"/>
                    </a:cubicBezTo>
                    <a:cubicBezTo>
                      <a:pt x="1188" y="378"/>
                      <a:pt x="1261" y="308"/>
                      <a:pt x="1291" y="309"/>
                    </a:cubicBezTo>
                    <a:cubicBezTo>
                      <a:pt x="1321" y="310"/>
                      <a:pt x="1341" y="387"/>
                      <a:pt x="1351" y="413"/>
                    </a:cubicBezTo>
                    <a:cubicBezTo>
                      <a:pt x="1361" y="439"/>
                      <a:pt x="1343" y="456"/>
                      <a:pt x="1351" y="465"/>
                    </a:cubicBezTo>
                    <a:cubicBezTo>
                      <a:pt x="1359" y="474"/>
                      <a:pt x="1388" y="482"/>
                      <a:pt x="1399" y="469"/>
                    </a:cubicBezTo>
                    <a:cubicBezTo>
                      <a:pt x="1410" y="456"/>
                      <a:pt x="1401" y="391"/>
                      <a:pt x="1419" y="385"/>
                    </a:cubicBezTo>
                    <a:cubicBezTo>
                      <a:pt x="1437" y="379"/>
                      <a:pt x="1487" y="411"/>
                      <a:pt x="1507" y="433"/>
                    </a:cubicBezTo>
                    <a:cubicBezTo>
                      <a:pt x="1527" y="455"/>
                      <a:pt x="1546" y="505"/>
                      <a:pt x="1539" y="517"/>
                    </a:cubicBezTo>
                    <a:cubicBezTo>
                      <a:pt x="1532" y="529"/>
                      <a:pt x="1478" y="495"/>
                      <a:pt x="1467" y="505"/>
                    </a:cubicBezTo>
                    <a:cubicBezTo>
                      <a:pt x="1456" y="515"/>
                      <a:pt x="1470" y="554"/>
                      <a:pt x="1475" y="577"/>
                    </a:cubicBezTo>
                    <a:cubicBezTo>
                      <a:pt x="1480" y="600"/>
                      <a:pt x="1495" y="624"/>
                      <a:pt x="1495" y="641"/>
                    </a:cubicBezTo>
                    <a:cubicBezTo>
                      <a:pt x="1495" y="658"/>
                      <a:pt x="1492" y="680"/>
                      <a:pt x="1475" y="677"/>
                    </a:cubicBezTo>
                    <a:cubicBezTo>
                      <a:pt x="1458" y="674"/>
                      <a:pt x="1417" y="639"/>
                      <a:pt x="1391" y="625"/>
                    </a:cubicBezTo>
                    <a:cubicBezTo>
                      <a:pt x="1365" y="611"/>
                      <a:pt x="1331" y="591"/>
                      <a:pt x="1319" y="593"/>
                    </a:cubicBezTo>
                    <a:cubicBezTo>
                      <a:pt x="1307" y="595"/>
                      <a:pt x="1330" y="636"/>
                      <a:pt x="1319" y="637"/>
                    </a:cubicBezTo>
                    <a:cubicBezTo>
                      <a:pt x="1308" y="638"/>
                      <a:pt x="1282" y="604"/>
                      <a:pt x="1255" y="597"/>
                    </a:cubicBezTo>
                    <a:cubicBezTo>
                      <a:pt x="1228" y="590"/>
                      <a:pt x="1187" y="579"/>
                      <a:pt x="1159" y="597"/>
                    </a:cubicBezTo>
                    <a:cubicBezTo>
                      <a:pt x="1131" y="615"/>
                      <a:pt x="1090" y="676"/>
                      <a:pt x="1087" y="705"/>
                    </a:cubicBezTo>
                    <a:cubicBezTo>
                      <a:pt x="1084" y="734"/>
                      <a:pt x="1125" y="750"/>
                      <a:pt x="1139" y="773"/>
                    </a:cubicBezTo>
                    <a:cubicBezTo>
                      <a:pt x="1153" y="796"/>
                      <a:pt x="1156" y="828"/>
                      <a:pt x="1171" y="845"/>
                    </a:cubicBezTo>
                    <a:cubicBezTo>
                      <a:pt x="1186" y="862"/>
                      <a:pt x="1215" y="862"/>
                      <a:pt x="1231" y="873"/>
                    </a:cubicBezTo>
                    <a:cubicBezTo>
                      <a:pt x="1247" y="884"/>
                      <a:pt x="1274" y="902"/>
                      <a:pt x="1267" y="913"/>
                    </a:cubicBezTo>
                    <a:cubicBezTo>
                      <a:pt x="1260" y="924"/>
                      <a:pt x="1195" y="926"/>
                      <a:pt x="1191" y="941"/>
                    </a:cubicBezTo>
                    <a:cubicBezTo>
                      <a:pt x="1187" y="956"/>
                      <a:pt x="1248" y="994"/>
                      <a:pt x="1243" y="1005"/>
                    </a:cubicBezTo>
                    <a:cubicBezTo>
                      <a:pt x="1238" y="1016"/>
                      <a:pt x="1178" y="1019"/>
                      <a:pt x="1163" y="1005"/>
                    </a:cubicBezTo>
                    <a:cubicBezTo>
                      <a:pt x="1148" y="991"/>
                      <a:pt x="1162" y="946"/>
                      <a:pt x="1155" y="921"/>
                    </a:cubicBezTo>
                    <a:cubicBezTo>
                      <a:pt x="1148" y="896"/>
                      <a:pt x="1133" y="873"/>
                      <a:pt x="1119" y="857"/>
                    </a:cubicBezTo>
                    <a:cubicBezTo>
                      <a:pt x="1105" y="841"/>
                      <a:pt x="1080" y="814"/>
                      <a:pt x="1071" y="825"/>
                    </a:cubicBezTo>
                    <a:cubicBezTo>
                      <a:pt x="1062" y="836"/>
                      <a:pt x="1070" y="906"/>
                      <a:pt x="1063" y="925"/>
                    </a:cubicBezTo>
                    <a:cubicBezTo>
                      <a:pt x="1056" y="944"/>
                      <a:pt x="1053" y="954"/>
                      <a:pt x="1027" y="937"/>
                    </a:cubicBezTo>
                    <a:cubicBezTo>
                      <a:pt x="1001" y="920"/>
                      <a:pt x="934" y="833"/>
                      <a:pt x="907" y="825"/>
                    </a:cubicBezTo>
                    <a:cubicBezTo>
                      <a:pt x="880" y="817"/>
                      <a:pt x="884" y="874"/>
                      <a:pt x="867" y="889"/>
                    </a:cubicBezTo>
                    <a:cubicBezTo>
                      <a:pt x="850" y="904"/>
                      <a:pt x="820" y="927"/>
                      <a:pt x="803" y="913"/>
                    </a:cubicBezTo>
                    <a:cubicBezTo>
                      <a:pt x="786" y="899"/>
                      <a:pt x="784" y="828"/>
                      <a:pt x="763" y="805"/>
                    </a:cubicBezTo>
                    <a:cubicBezTo>
                      <a:pt x="742" y="782"/>
                      <a:pt x="696" y="784"/>
                      <a:pt x="679" y="773"/>
                    </a:cubicBezTo>
                    <a:cubicBezTo>
                      <a:pt x="662" y="762"/>
                      <a:pt x="674" y="736"/>
                      <a:pt x="663" y="741"/>
                    </a:cubicBezTo>
                    <a:cubicBezTo>
                      <a:pt x="652" y="746"/>
                      <a:pt x="626" y="796"/>
                      <a:pt x="611" y="805"/>
                    </a:cubicBezTo>
                    <a:cubicBezTo>
                      <a:pt x="596" y="814"/>
                      <a:pt x="586" y="808"/>
                      <a:pt x="575" y="793"/>
                    </a:cubicBezTo>
                    <a:cubicBezTo>
                      <a:pt x="564" y="778"/>
                      <a:pt x="540" y="731"/>
                      <a:pt x="547" y="717"/>
                    </a:cubicBezTo>
                    <a:cubicBezTo>
                      <a:pt x="554" y="703"/>
                      <a:pt x="603" y="706"/>
                      <a:pt x="619" y="709"/>
                    </a:cubicBezTo>
                    <a:cubicBezTo>
                      <a:pt x="635" y="712"/>
                      <a:pt x="640" y="737"/>
                      <a:pt x="643" y="733"/>
                    </a:cubicBezTo>
                    <a:cubicBezTo>
                      <a:pt x="646" y="729"/>
                      <a:pt x="651" y="693"/>
                      <a:pt x="635" y="685"/>
                    </a:cubicBezTo>
                    <a:cubicBezTo>
                      <a:pt x="619" y="677"/>
                      <a:pt x="577" y="683"/>
                      <a:pt x="547" y="685"/>
                    </a:cubicBezTo>
                    <a:cubicBezTo>
                      <a:pt x="517" y="687"/>
                      <a:pt x="484" y="691"/>
                      <a:pt x="455" y="697"/>
                    </a:cubicBezTo>
                    <a:cubicBezTo>
                      <a:pt x="426" y="703"/>
                      <a:pt x="402" y="723"/>
                      <a:pt x="371" y="721"/>
                    </a:cubicBezTo>
                    <a:cubicBezTo>
                      <a:pt x="340" y="719"/>
                      <a:pt x="302" y="702"/>
                      <a:pt x="271" y="685"/>
                    </a:cubicBezTo>
                    <a:cubicBezTo>
                      <a:pt x="240" y="668"/>
                      <a:pt x="198" y="621"/>
                      <a:pt x="183" y="617"/>
                    </a:cubicBezTo>
                    <a:cubicBezTo>
                      <a:pt x="168" y="613"/>
                      <a:pt x="194" y="650"/>
                      <a:pt x="183" y="661"/>
                    </a:cubicBezTo>
                    <a:cubicBezTo>
                      <a:pt x="172" y="672"/>
                      <a:pt x="144" y="682"/>
                      <a:pt x="119" y="685"/>
                    </a:cubicBezTo>
                    <a:cubicBezTo>
                      <a:pt x="94" y="688"/>
                      <a:pt x="44" y="690"/>
                      <a:pt x="31" y="677"/>
                    </a:cubicBezTo>
                    <a:cubicBezTo>
                      <a:pt x="18" y="664"/>
                      <a:pt x="48" y="625"/>
                      <a:pt x="43" y="605"/>
                    </a:cubicBezTo>
                    <a:cubicBezTo>
                      <a:pt x="38" y="585"/>
                      <a:pt x="0" y="574"/>
                      <a:pt x="3" y="557"/>
                    </a:cubicBezTo>
                    <a:cubicBezTo>
                      <a:pt x="6" y="540"/>
                      <a:pt x="40" y="516"/>
                      <a:pt x="59" y="505"/>
                    </a:cubicBezTo>
                    <a:cubicBezTo>
                      <a:pt x="78" y="494"/>
                      <a:pt x="96" y="508"/>
                      <a:pt x="115" y="489"/>
                    </a:cubicBezTo>
                    <a:cubicBezTo>
                      <a:pt x="134" y="470"/>
                      <a:pt x="153" y="413"/>
                      <a:pt x="171" y="393"/>
                    </a:cubicBezTo>
                    <a:cubicBezTo>
                      <a:pt x="189" y="373"/>
                      <a:pt x="202" y="389"/>
                      <a:pt x="223" y="369"/>
                    </a:cubicBezTo>
                    <a:cubicBezTo>
                      <a:pt x="244" y="349"/>
                      <a:pt x="283" y="281"/>
                      <a:pt x="299" y="273"/>
                    </a:cubicBezTo>
                    <a:cubicBezTo>
                      <a:pt x="315" y="265"/>
                      <a:pt x="324" y="306"/>
                      <a:pt x="319" y="321"/>
                    </a:cubicBezTo>
                    <a:cubicBezTo>
                      <a:pt x="314" y="336"/>
                      <a:pt x="270" y="346"/>
                      <a:pt x="267" y="365"/>
                    </a:cubicBezTo>
                    <a:cubicBezTo>
                      <a:pt x="264" y="384"/>
                      <a:pt x="286" y="440"/>
                      <a:pt x="299" y="437"/>
                    </a:cubicBezTo>
                    <a:cubicBezTo>
                      <a:pt x="312" y="434"/>
                      <a:pt x="329" y="352"/>
                      <a:pt x="347" y="345"/>
                    </a:cubicBezTo>
                    <a:cubicBezTo>
                      <a:pt x="365" y="338"/>
                      <a:pt x="391" y="383"/>
                      <a:pt x="407" y="393"/>
                    </a:cubicBezTo>
                    <a:cubicBezTo>
                      <a:pt x="423" y="403"/>
                      <a:pt x="439" y="418"/>
                      <a:pt x="443" y="405"/>
                    </a:cubicBezTo>
                    <a:cubicBezTo>
                      <a:pt x="447" y="392"/>
                      <a:pt x="427" y="336"/>
                      <a:pt x="431" y="313"/>
                    </a:cubicBezTo>
                    <a:cubicBezTo>
                      <a:pt x="435" y="290"/>
                      <a:pt x="452" y="286"/>
                      <a:pt x="467" y="269"/>
                    </a:cubicBezTo>
                    <a:cubicBezTo>
                      <a:pt x="482" y="252"/>
                      <a:pt x="504" y="229"/>
                      <a:pt x="523" y="209"/>
                    </a:cubicBezTo>
                    <a:cubicBezTo>
                      <a:pt x="542" y="189"/>
                      <a:pt x="558" y="163"/>
                      <a:pt x="579" y="149"/>
                    </a:cubicBezTo>
                    <a:cubicBezTo>
                      <a:pt x="600" y="135"/>
                      <a:pt x="633" y="130"/>
                      <a:pt x="647" y="125"/>
                    </a:cubicBezTo>
                  </a:path>
                </a:pathLst>
              </a:custGeom>
              <a:solidFill>
                <a:srgbClr val="FFCC66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Freeform 56"/>
              <p:cNvSpPr>
                <a:spLocks/>
              </p:cNvSpPr>
              <p:nvPr/>
            </p:nvSpPr>
            <p:spPr bwMode="auto">
              <a:xfrm>
                <a:off x="1687" y="2093"/>
                <a:ext cx="704" cy="498"/>
              </a:xfrm>
              <a:custGeom>
                <a:avLst/>
                <a:gdLst>
                  <a:gd name="T0" fmla="*/ 14 w 704"/>
                  <a:gd name="T1" fmla="*/ 385 h 498"/>
                  <a:gd name="T2" fmla="*/ 105 w 704"/>
                  <a:gd name="T3" fmla="*/ 299 h 498"/>
                  <a:gd name="T4" fmla="*/ 189 w 704"/>
                  <a:gd name="T5" fmla="*/ 255 h 498"/>
                  <a:gd name="T6" fmla="*/ 221 w 704"/>
                  <a:gd name="T7" fmla="*/ 179 h 498"/>
                  <a:gd name="T8" fmla="*/ 333 w 704"/>
                  <a:gd name="T9" fmla="*/ 223 h 498"/>
                  <a:gd name="T10" fmla="*/ 457 w 704"/>
                  <a:gd name="T11" fmla="*/ 159 h 498"/>
                  <a:gd name="T12" fmla="*/ 601 w 704"/>
                  <a:gd name="T13" fmla="*/ 47 h 498"/>
                  <a:gd name="T14" fmla="*/ 689 w 704"/>
                  <a:gd name="T15" fmla="*/ 7 h 498"/>
                  <a:gd name="T16" fmla="*/ 681 w 704"/>
                  <a:gd name="T17" fmla="*/ 87 h 498"/>
                  <a:gd name="T18" fmla="*/ 553 w 704"/>
                  <a:gd name="T19" fmla="*/ 159 h 498"/>
                  <a:gd name="T20" fmla="*/ 593 w 704"/>
                  <a:gd name="T21" fmla="*/ 263 h 498"/>
                  <a:gd name="T22" fmla="*/ 537 w 704"/>
                  <a:gd name="T23" fmla="*/ 271 h 498"/>
                  <a:gd name="T24" fmla="*/ 517 w 704"/>
                  <a:gd name="T25" fmla="*/ 339 h 498"/>
                  <a:gd name="T26" fmla="*/ 557 w 704"/>
                  <a:gd name="T27" fmla="*/ 415 h 498"/>
                  <a:gd name="T28" fmla="*/ 485 w 704"/>
                  <a:gd name="T29" fmla="*/ 439 h 498"/>
                  <a:gd name="T30" fmla="*/ 453 w 704"/>
                  <a:gd name="T31" fmla="*/ 371 h 498"/>
                  <a:gd name="T32" fmla="*/ 413 w 704"/>
                  <a:gd name="T33" fmla="*/ 367 h 498"/>
                  <a:gd name="T34" fmla="*/ 269 w 704"/>
                  <a:gd name="T35" fmla="*/ 407 h 498"/>
                  <a:gd name="T36" fmla="*/ 293 w 704"/>
                  <a:gd name="T37" fmla="*/ 447 h 498"/>
                  <a:gd name="T38" fmla="*/ 205 w 704"/>
                  <a:gd name="T39" fmla="*/ 447 h 498"/>
                  <a:gd name="T40" fmla="*/ 165 w 704"/>
                  <a:gd name="T41" fmla="*/ 427 h 498"/>
                  <a:gd name="T42" fmla="*/ 101 w 704"/>
                  <a:gd name="T43" fmla="*/ 491 h 498"/>
                  <a:gd name="T44" fmla="*/ 21 w 704"/>
                  <a:gd name="T45" fmla="*/ 467 h 498"/>
                  <a:gd name="T46" fmla="*/ 14 w 704"/>
                  <a:gd name="T47" fmla="*/ 385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04" h="498">
                    <a:moveTo>
                      <a:pt x="14" y="385"/>
                    </a:moveTo>
                    <a:cubicBezTo>
                      <a:pt x="28" y="357"/>
                      <a:pt x="76" y="321"/>
                      <a:pt x="105" y="299"/>
                    </a:cubicBezTo>
                    <a:cubicBezTo>
                      <a:pt x="134" y="277"/>
                      <a:pt x="170" y="275"/>
                      <a:pt x="189" y="255"/>
                    </a:cubicBezTo>
                    <a:cubicBezTo>
                      <a:pt x="208" y="235"/>
                      <a:pt x="197" y="184"/>
                      <a:pt x="221" y="179"/>
                    </a:cubicBezTo>
                    <a:cubicBezTo>
                      <a:pt x="245" y="174"/>
                      <a:pt x="294" y="226"/>
                      <a:pt x="333" y="223"/>
                    </a:cubicBezTo>
                    <a:cubicBezTo>
                      <a:pt x="372" y="220"/>
                      <a:pt x="412" y="188"/>
                      <a:pt x="457" y="159"/>
                    </a:cubicBezTo>
                    <a:cubicBezTo>
                      <a:pt x="502" y="130"/>
                      <a:pt x="562" y="72"/>
                      <a:pt x="601" y="47"/>
                    </a:cubicBezTo>
                    <a:cubicBezTo>
                      <a:pt x="640" y="22"/>
                      <a:pt x="676" y="0"/>
                      <a:pt x="689" y="7"/>
                    </a:cubicBezTo>
                    <a:cubicBezTo>
                      <a:pt x="702" y="14"/>
                      <a:pt x="704" y="62"/>
                      <a:pt x="681" y="87"/>
                    </a:cubicBezTo>
                    <a:cubicBezTo>
                      <a:pt x="658" y="112"/>
                      <a:pt x="568" y="130"/>
                      <a:pt x="553" y="159"/>
                    </a:cubicBezTo>
                    <a:cubicBezTo>
                      <a:pt x="538" y="188"/>
                      <a:pt x="596" y="244"/>
                      <a:pt x="593" y="263"/>
                    </a:cubicBezTo>
                    <a:cubicBezTo>
                      <a:pt x="590" y="282"/>
                      <a:pt x="550" y="258"/>
                      <a:pt x="537" y="271"/>
                    </a:cubicBezTo>
                    <a:cubicBezTo>
                      <a:pt x="524" y="284"/>
                      <a:pt x="514" y="315"/>
                      <a:pt x="517" y="339"/>
                    </a:cubicBezTo>
                    <a:cubicBezTo>
                      <a:pt x="520" y="363"/>
                      <a:pt x="562" y="398"/>
                      <a:pt x="557" y="415"/>
                    </a:cubicBezTo>
                    <a:cubicBezTo>
                      <a:pt x="552" y="432"/>
                      <a:pt x="502" y="446"/>
                      <a:pt x="485" y="439"/>
                    </a:cubicBezTo>
                    <a:cubicBezTo>
                      <a:pt x="468" y="432"/>
                      <a:pt x="465" y="383"/>
                      <a:pt x="453" y="371"/>
                    </a:cubicBezTo>
                    <a:cubicBezTo>
                      <a:pt x="441" y="359"/>
                      <a:pt x="444" y="361"/>
                      <a:pt x="413" y="367"/>
                    </a:cubicBezTo>
                    <a:cubicBezTo>
                      <a:pt x="382" y="373"/>
                      <a:pt x="289" y="394"/>
                      <a:pt x="269" y="407"/>
                    </a:cubicBezTo>
                    <a:cubicBezTo>
                      <a:pt x="249" y="420"/>
                      <a:pt x="304" y="440"/>
                      <a:pt x="293" y="447"/>
                    </a:cubicBezTo>
                    <a:cubicBezTo>
                      <a:pt x="282" y="454"/>
                      <a:pt x="226" y="450"/>
                      <a:pt x="205" y="447"/>
                    </a:cubicBezTo>
                    <a:cubicBezTo>
                      <a:pt x="184" y="444"/>
                      <a:pt x="182" y="420"/>
                      <a:pt x="165" y="427"/>
                    </a:cubicBezTo>
                    <a:cubicBezTo>
                      <a:pt x="148" y="434"/>
                      <a:pt x="125" y="484"/>
                      <a:pt x="101" y="491"/>
                    </a:cubicBezTo>
                    <a:cubicBezTo>
                      <a:pt x="77" y="498"/>
                      <a:pt x="34" y="484"/>
                      <a:pt x="21" y="467"/>
                    </a:cubicBezTo>
                    <a:cubicBezTo>
                      <a:pt x="8" y="450"/>
                      <a:pt x="0" y="413"/>
                      <a:pt x="14" y="385"/>
                    </a:cubicBezTo>
                    <a:close/>
                  </a:path>
                </a:pathLst>
              </a:custGeom>
              <a:solidFill>
                <a:srgbClr val="FFCC66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Freeform 57"/>
              <p:cNvSpPr>
                <a:spLocks/>
              </p:cNvSpPr>
              <p:nvPr/>
            </p:nvSpPr>
            <p:spPr bwMode="auto">
              <a:xfrm>
                <a:off x="2570" y="2261"/>
                <a:ext cx="443" cy="324"/>
              </a:xfrm>
              <a:custGeom>
                <a:avLst/>
                <a:gdLst>
                  <a:gd name="T0" fmla="*/ 38 w 443"/>
                  <a:gd name="T1" fmla="*/ 80 h 324"/>
                  <a:gd name="T2" fmla="*/ 22 w 443"/>
                  <a:gd name="T3" fmla="*/ 99 h 324"/>
                  <a:gd name="T4" fmla="*/ 130 w 443"/>
                  <a:gd name="T5" fmla="*/ 179 h 324"/>
                  <a:gd name="T6" fmla="*/ 210 w 443"/>
                  <a:gd name="T7" fmla="*/ 179 h 324"/>
                  <a:gd name="T8" fmla="*/ 262 w 443"/>
                  <a:gd name="T9" fmla="*/ 215 h 324"/>
                  <a:gd name="T10" fmla="*/ 262 w 443"/>
                  <a:gd name="T11" fmla="*/ 295 h 324"/>
                  <a:gd name="T12" fmla="*/ 314 w 443"/>
                  <a:gd name="T13" fmla="*/ 271 h 324"/>
                  <a:gd name="T14" fmla="*/ 322 w 443"/>
                  <a:gd name="T15" fmla="*/ 323 h 324"/>
                  <a:gd name="T16" fmla="*/ 338 w 443"/>
                  <a:gd name="T17" fmla="*/ 263 h 324"/>
                  <a:gd name="T18" fmla="*/ 318 w 443"/>
                  <a:gd name="T19" fmla="*/ 219 h 324"/>
                  <a:gd name="T20" fmla="*/ 358 w 443"/>
                  <a:gd name="T21" fmla="*/ 191 h 324"/>
                  <a:gd name="T22" fmla="*/ 410 w 443"/>
                  <a:gd name="T23" fmla="*/ 295 h 324"/>
                  <a:gd name="T24" fmla="*/ 442 w 443"/>
                  <a:gd name="T25" fmla="*/ 287 h 324"/>
                  <a:gd name="T26" fmla="*/ 414 w 443"/>
                  <a:gd name="T27" fmla="*/ 163 h 324"/>
                  <a:gd name="T28" fmla="*/ 434 w 443"/>
                  <a:gd name="T29" fmla="*/ 103 h 324"/>
                  <a:gd name="T30" fmla="*/ 366 w 443"/>
                  <a:gd name="T31" fmla="*/ 47 h 324"/>
                  <a:gd name="T32" fmla="*/ 298 w 443"/>
                  <a:gd name="T33" fmla="*/ 7 h 324"/>
                  <a:gd name="T34" fmla="*/ 238 w 443"/>
                  <a:gd name="T35" fmla="*/ 7 h 324"/>
                  <a:gd name="T36" fmla="*/ 150 w 443"/>
                  <a:gd name="T37" fmla="*/ 39 h 324"/>
                  <a:gd name="T38" fmla="*/ 86 w 443"/>
                  <a:gd name="T39" fmla="*/ 23 h 324"/>
                  <a:gd name="T40" fmla="*/ 14 w 443"/>
                  <a:gd name="T41" fmla="*/ 35 h 324"/>
                  <a:gd name="T42" fmla="*/ 2 w 443"/>
                  <a:gd name="T43" fmla="*/ 71 h 324"/>
                  <a:gd name="T44" fmla="*/ 38 w 443"/>
                  <a:gd name="T45" fmla="*/ 8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3" h="324">
                    <a:moveTo>
                      <a:pt x="38" y="80"/>
                    </a:moveTo>
                    <a:lnTo>
                      <a:pt x="22" y="99"/>
                    </a:lnTo>
                    <a:cubicBezTo>
                      <a:pt x="37" y="115"/>
                      <a:pt x="99" y="166"/>
                      <a:pt x="130" y="179"/>
                    </a:cubicBezTo>
                    <a:cubicBezTo>
                      <a:pt x="161" y="192"/>
                      <a:pt x="188" y="173"/>
                      <a:pt x="210" y="179"/>
                    </a:cubicBezTo>
                    <a:cubicBezTo>
                      <a:pt x="232" y="185"/>
                      <a:pt x="253" y="196"/>
                      <a:pt x="262" y="215"/>
                    </a:cubicBezTo>
                    <a:cubicBezTo>
                      <a:pt x="271" y="234"/>
                      <a:pt x="253" y="286"/>
                      <a:pt x="262" y="295"/>
                    </a:cubicBezTo>
                    <a:cubicBezTo>
                      <a:pt x="271" y="304"/>
                      <a:pt x="304" y="266"/>
                      <a:pt x="314" y="271"/>
                    </a:cubicBezTo>
                    <a:cubicBezTo>
                      <a:pt x="324" y="276"/>
                      <a:pt x="318" y="324"/>
                      <a:pt x="322" y="323"/>
                    </a:cubicBezTo>
                    <a:cubicBezTo>
                      <a:pt x="326" y="322"/>
                      <a:pt x="339" y="280"/>
                      <a:pt x="338" y="263"/>
                    </a:cubicBezTo>
                    <a:cubicBezTo>
                      <a:pt x="337" y="246"/>
                      <a:pt x="315" y="231"/>
                      <a:pt x="318" y="219"/>
                    </a:cubicBezTo>
                    <a:cubicBezTo>
                      <a:pt x="321" y="207"/>
                      <a:pt x="343" y="178"/>
                      <a:pt x="358" y="191"/>
                    </a:cubicBezTo>
                    <a:cubicBezTo>
                      <a:pt x="373" y="204"/>
                      <a:pt x="396" y="279"/>
                      <a:pt x="410" y="295"/>
                    </a:cubicBezTo>
                    <a:cubicBezTo>
                      <a:pt x="424" y="311"/>
                      <a:pt x="441" y="309"/>
                      <a:pt x="442" y="287"/>
                    </a:cubicBezTo>
                    <a:cubicBezTo>
                      <a:pt x="443" y="265"/>
                      <a:pt x="415" y="194"/>
                      <a:pt x="414" y="163"/>
                    </a:cubicBezTo>
                    <a:cubicBezTo>
                      <a:pt x="413" y="132"/>
                      <a:pt x="442" y="122"/>
                      <a:pt x="434" y="103"/>
                    </a:cubicBezTo>
                    <a:cubicBezTo>
                      <a:pt x="426" y="84"/>
                      <a:pt x="389" y="63"/>
                      <a:pt x="366" y="47"/>
                    </a:cubicBezTo>
                    <a:cubicBezTo>
                      <a:pt x="343" y="31"/>
                      <a:pt x="319" y="14"/>
                      <a:pt x="298" y="7"/>
                    </a:cubicBezTo>
                    <a:cubicBezTo>
                      <a:pt x="277" y="0"/>
                      <a:pt x="263" y="2"/>
                      <a:pt x="238" y="7"/>
                    </a:cubicBezTo>
                    <a:cubicBezTo>
                      <a:pt x="213" y="12"/>
                      <a:pt x="175" y="36"/>
                      <a:pt x="150" y="39"/>
                    </a:cubicBezTo>
                    <a:cubicBezTo>
                      <a:pt x="125" y="42"/>
                      <a:pt x="109" y="24"/>
                      <a:pt x="86" y="23"/>
                    </a:cubicBezTo>
                    <a:cubicBezTo>
                      <a:pt x="63" y="22"/>
                      <a:pt x="28" y="27"/>
                      <a:pt x="14" y="35"/>
                    </a:cubicBezTo>
                    <a:cubicBezTo>
                      <a:pt x="0" y="43"/>
                      <a:pt x="0" y="60"/>
                      <a:pt x="2" y="71"/>
                    </a:cubicBezTo>
                    <a:cubicBezTo>
                      <a:pt x="4" y="82"/>
                      <a:pt x="15" y="90"/>
                      <a:pt x="38" y="80"/>
                    </a:cubicBezTo>
                    <a:close/>
                  </a:path>
                </a:pathLst>
              </a:custGeom>
              <a:solidFill>
                <a:srgbClr val="FFCC66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7" name="Text Box 58"/>
            <p:cNvSpPr txBox="1">
              <a:spLocks noChangeArrowheads="1"/>
            </p:cNvSpPr>
            <p:nvPr/>
          </p:nvSpPr>
          <p:spPr bwMode="auto">
            <a:xfrm>
              <a:off x="144" y="960"/>
              <a:ext cx="64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Times New Roman" pitchFamily="18" charset="0"/>
                </a:rPr>
                <a:t>Filter Cap</a:t>
              </a:r>
            </a:p>
          </p:txBody>
        </p:sp>
        <p:sp>
          <p:nvSpPr>
            <p:cNvPr id="8" name="Text Box 59"/>
            <p:cNvSpPr txBox="1">
              <a:spLocks noChangeArrowheads="1"/>
            </p:cNvSpPr>
            <p:nvPr/>
          </p:nvSpPr>
          <p:spPr bwMode="auto">
            <a:xfrm>
              <a:off x="96" y="1058"/>
              <a:ext cx="10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Hong Kong</a:t>
              </a:r>
            </a:p>
          </p:txBody>
        </p:sp>
        <p:cxnSp>
          <p:nvCxnSpPr>
            <p:cNvPr id="9" name="AutoShape 64"/>
            <p:cNvCxnSpPr>
              <a:cxnSpLocks noChangeShapeType="1"/>
              <a:stCxn id="2" idx="0"/>
              <a:endCxn id="10" idx="23"/>
            </p:cNvCxnSpPr>
            <p:nvPr/>
          </p:nvCxnSpPr>
          <p:spPr bwMode="auto">
            <a:xfrm rot="10800000">
              <a:off x="1077" y="1613"/>
              <a:ext cx="1329" cy="448"/>
            </a:xfrm>
            <a:prstGeom prst="curvedConnector2">
              <a:avLst/>
            </a:prstGeom>
            <a:noFill/>
            <a:ln w="28575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" name="Group 87"/>
          <p:cNvGrpSpPr>
            <a:grpSpLocks/>
          </p:cNvGrpSpPr>
          <p:nvPr/>
        </p:nvGrpSpPr>
        <p:grpSpPr bwMode="auto">
          <a:xfrm>
            <a:off x="152400" y="2911475"/>
            <a:ext cx="3814763" cy="2081213"/>
            <a:chOff x="96" y="1834"/>
            <a:chExt cx="2403" cy="1311"/>
          </a:xfrm>
        </p:grpSpPr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96" y="2160"/>
              <a:ext cx="1296" cy="985"/>
            </a:xfrm>
            <a:custGeom>
              <a:avLst/>
              <a:gdLst>
                <a:gd name="T0" fmla="*/ 292 w 3171"/>
                <a:gd name="T1" fmla="*/ 654 h 2521"/>
                <a:gd name="T2" fmla="*/ 504 w 3171"/>
                <a:gd name="T3" fmla="*/ 428 h 2521"/>
                <a:gd name="T4" fmla="*/ 707 w 3171"/>
                <a:gd name="T5" fmla="*/ 313 h 2521"/>
                <a:gd name="T6" fmla="*/ 938 w 3171"/>
                <a:gd name="T7" fmla="*/ 244 h 2521"/>
                <a:gd name="T8" fmla="*/ 1057 w 3171"/>
                <a:gd name="T9" fmla="*/ 525 h 2521"/>
                <a:gd name="T10" fmla="*/ 1232 w 3171"/>
                <a:gd name="T11" fmla="*/ 659 h 2521"/>
                <a:gd name="T12" fmla="*/ 1481 w 3171"/>
                <a:gd name="T13" fmla="*/ 820 h 2521"/>
                <a:gd name="T14" fmla="*/ 1670 w 3171"/>
                <a:gd name="T15" fmla="*/ 903 h 2521"/>
                <a:gd name="T16" fmla="*/ 1938 w 3171"/>
                <a:gd name="T17" fmla="*/ 866 h 2521"/>
                <a:gd name="T18" fmla="*/ 2053 w 3171"/>
                <a:gd name="T19" fmla="*/ 691 h 2521"/>
                <a:gd name="T20" fmla="*/ 2246 w 3171"/>
                <a:gd name="T21" fmla="*/ 613 h 2521"/>
                <a:gd name="T22" fmla="*/ 2421 w 3171"/>
                <a:gd name="T23" fmla="*/ 520 h 2521"/>
                <a:gd name="T24" fmla="*/ 2297 w 3171"/>
                <a:gd name="T25" fmla="*/ 465 h 2521"/>
                <a:gd name="T26" fmla="*/ 2297 w 3171"/>
                <a:gd name="T27" fmla="*/ 299 h 2521"/>
                <a:gd name="T28" fmla="*/ 2408 w 3171"/>
                <a:gd name="T29" fmla="*/ 83 h 2521"/>
                <a:gd name="T30" fmla="*/ 2629 w 3171"/>
                <a:gd name="T31" fmla="*/ 4 h 2521"/>
                <a:gd name="T32" fmla="*/ 2776 w 3171"/>
                <a:gd name="T33" fmla="*/ 202 h 2521"/>
                <a:gd name="T34" fmla="*/ 2988 w 3171"/>
                <a:gd name="T35" fmla="*/ 313 h 2521"/>
                <a:gd name="T36" fmla="*/ 3168 w 3171"/>
                <a:gd name="T37" fmla="*/ 216 h 2521"/>
                <a:gd name="T38" fmla="*/ 3071 w 3171"/>
                <a:gd name="T39" fmla="*/ 507 h 2521"/>
                <a:gd name="T40" fmla="*/ 3062 w 3171"/>
                <a:gd name="T41" fmla="*/ 728 h 2521"/>
                <a:gd name="T42" fmla="*/ 2919 w 3171"/>
                <a:gd name="T43" fmla="*/ 852 h 2521"/>
                <a:gd name="T44" fmla="*/ 2739 w 3171"/>
                <a:gd name="T45" fmla="*/ 1000 h 2521"/>
                <a:gd name="T46" fmla="*/ 2615 w 3171"/>
                <a:gd name="T47" fmla="*/ 1013 h 2521"/>
                <a:gd name="T48" fmla="*/ 2514 w 3171"/>
                <a:gd name="T49" fmla="*/ 1036 h 2521"/>
                <a:gd name="T50" fmla="*/ 2537 w 3171"/>
                <a:gd name="T51" fmla="*/ 1170 h 2521"/>
                <a:gd name="T52" fmla="*/ 2735 w 3171"/>
                <a:gd name="T53" fmla="*/ 1184 h 2521"/>
                <a:gd name="T54" fmla="*/ 2546 w 3171"/>
                <a:gd name="T55" fmla="*/ 1373 h 2521"/>
                <a:gd name="T56" fmla="*/ 2684 w 3171"/>
                <a:gd name="T57" fmla="*/ 1539 h 2521"/>
                <a:gd name="T58" fmla="*/ 2772 w 3171"/>
                <a:gd name="T59" fmla="*/ 1737 h 2521"/>
                <a:gd name="T60" fmla="*/ 2675 w 3171"/>
                <a:gd name="T61" fmla="*/ 1995 h 2521"/>
                <a:gd name="T62" fmla="*/ 2610 w 3171"/>
                <a:gd name="T63" fmla="*/ 2165 h 2521"/>
                <a:gd name="T64" fmla="*/ 2532 w 3171"/>
                <a:gd name="T65" fmla="*/ 2299 h 2521"/>
                <a:gd name="T66" fmla="*/ 2302 w 3171"/>
                <a:gd name="T67" fmla="*/ 2345 h 2521"/>
                <a:gd name="T68" fmla="*/ 2131 w 3171"/>
                <a:gd name="T69" fmla="*/ 2437 h 2521"/>
                <a:gd name="T70" fmla="*/ 2011 w 3171"/>
                <a:gd name="T71" fmla="*/ 2465 h 2521"/>
                <a:gd name="T72" fmla="*/ 1808 w 3171"/>
                <a:gd name="T73" fmla="*/ 2414 h 2521"/>
                <a:gd name="T74" fmla="*/ 1707 w 3171"/>
                <a:gd name="T75" fmla="*/ 2336 h 2521"/>
                <a:gd name="T76" fmla="*/ 1569 w 3171"/>
                <a:gd name="T77" fmla="*/ 2354 h 2521"/>
                <a:gd name="T78" fmla="*/ 1449 w 3171"/>
                <a:gd name="T79" fmla="*/ 2373 h 2521"/>
                <a:gd name="T80" fmla="*/ 1366 w 3171"/>
                <a:gd name="T81" fmla="*/ 2419 h 2521"/>
                <a:gd name="T82" fmla="*/ 1265 w 3171"/>
                <a:gd name="T83" fmla="*/ 2276 h 2521"/>
                <a:gd name="T84" fmla="*/ 1182 w 3171"/>
                <a:gd name="T85" fmla="*/ 2161 h 2521"/>
                <a:gd name="T86" fmla="*/ 1283 w 3171"/>
                <a:gd name="T87" fmla="*/ 1990 h 2521"/>
                <a:gd name="T88" fmla="*/ 1136 w 3171"/>
                <a:gd name="T89" fmla="*/ 1894 h 2521"/>
                <a:gd name="T90" fmla="*/ 928 w 3171"/>
                <a:gd name="T91" fmla="*/ 1949 h 2521"/>
                <a:gd name="T92" fmla="*/ 749 w 3171"/>
                <a:gd name="T93" fmla="*/ 1838 h 2521"/>
                <a:gd name="T94" fmla="*/ 633 w 3171"/>
                <a:gd name="T95" fmla="*/ 1801 h 2521"/>
                <a:gd name="T96" fmla="*/ 408 w 3171"/>
                <a:gd name="T97" fmla="*/ 1695 h 2521"/>
                <a:gd name="T98" fmla="*/ 269 w 3171"/>
                <a:gd name="T99" fmla="*/ 1530 h 2521"/>
                <a:gd name="T100" fmla="*/ 131 w 3171"/>
                <a:gd name="T101" fmla="*/ 1364 h 2521"/>
                <a:gd name="T102" fmla="*/ 163 w 3171"/>
                <a:gd name="T103" fmla="*/ 1212 h 2521"/>
                <a:gd name="T104" fmla="*/ 131 w 3171"/>
                <a:gd name="T105" fmla="*/ 1064 h 2521"/>
                <a:gd name="T106" fmla="*/ 44 w 3171"/>
                <a:gd name="T107" fmla="*/ 944 h 2521"/>
                <a:gd name="T108" fmla="*/ 76 w 3171"/>
                <a:gd name="T109" fmla="*/ 829 h 2521"/>
                <a:gd name="T110" fmla="*/ 53 w 3171"/>
                <a:gd name="T111" fmla="*/ 691 h 2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171" h="2521">
                  <a:moveTo>
                    <a:pt x="90" y="658"/>
                  </a:moveTo>
                  <a:cubicBezTo>
                    <a:pt x="108" y="653"/>
                    <a:pt x="140" y="655"/>
                    <a:pt x="159" y="663"/>
                  </a:cubicBezTo>
                  <a:cubicBezTo>
                    <a:pt x="178" y="671"/>
                    <a:pt x="191" y="705"/>
                    <a:pt x="205" y="705"/>
                  </a:cubicBezTo>
                  <a:cubicBezTo>
                    <a:pt x="219" y="705"/>
                    <a:pt x="232" y="671"/>
                    <a:pt x="246" y="663"/>
                  </a:cubicBezTo>
                  <a:cubicBezTo>
                    <a:pt x="260" y="655"/>
                    <a:pt x="274" y="656"/>
                    <a:pt x="292" y="654"/>
                  </a:cubicBezTo>
                  <a:cubicBezTo>
                    <a:pt x="310" y="652"/>
                    <a:pt x="330" y="653"/>
                    <a:pt x="352" y="649"/>
                  </a:cubicBezTo>
                  <a:cubicBezTo>
                    <a:pt x="374" y="645"/>
                    <a:pt x="403" y="646"/>
                    <a:pt x="426" y="631"/>
                  </a:cubicBezTo>
                  <a:cubicBezTo>
                    <a:pt x="449" y="616"/>
                    <a:pt x="481" y="585"/>
                    <a:pt x="491" y="557"/>
                  </a:cubicBezTo>
                  <a:cubicBezTo>
                    <a:pt x="501" y="529"/>
                    <a:pt x="484" y="486"/>
                    <a:pt x="486" y="465"/>
                  </a:cubicBezTo>
                  <a:cubicBezTo>
                    <a:pt x="488" y="444"/>
                    <a:pt x="489" y="435"/>
                    <a:pt x="504" y="428"/>
                  </a:cubicBezTo>
                  <a:cubicBezTo>
                    <a:pt x="519" y="421"/>
                    <a:pt x="556" y="424"/>
                    <a:pt x="578" y="424"/>
                  </a:cubicBezTo>
                  <a:cubicBezTo>
                    <a:pt x="600" y="424"/>
                    <a:pt x="630" y="438"/>
                    <a:pt x="638" y="428"/>
                  </a:cubicBezTo>
                  <a:cubicBezTo>
                    <a:pt x="646" y="418"/>
                    <a:pt x="620" y="382"/>
                    <a:pt x="624" y="364"/>
                  </a:cubicBezTo>
                  <a:cubicBezTo>
                    <a:pt x="628" y="346"/>
                    <a:pt x="647" y="330"/>
                    <a:pt x="661" y="322"/>
                  </a:cubicBezTo>
                  <a:cubicBezTo>
                    <a:pt x="675" y="314"/>
                    <a:pt x="692" y="311"/>
                    <a:pt x="707" y="313"/>
                  </a:cubicBezTo>
                  <a:cubicBezTo>
                    <a:pt x="722" y="315"/>
                    <a:pt x="735" y="331"/>
                    <a:pt x="749" y="336"/>
                  </a:cubicBezTo>
                  <a:cubicBezTo>
                    <a:pt x="763" y="341"/>
                    <a:pt x="777" y="350"/>
                    <a:pt x="790" y="341"/>
                  </a:cubicBezTo>
                  <a:cubicBezTo>
                    <a:pt x="803" y="332"/>
                    <a:pt x="809" y="300"/>
                    <a:pt x="827" y="285"/>
                  </a:cubicBezTo>
                  <a:cubicBezTo>
                    <a:pt x="845" y="270"/>
                    <a:pt x="878" y="256"/>
                    <a:pt x="896" y="249"/>
                  </a:cubicBezTo>
                  <a:cubicBezTo>
                    <a:pt x="914" y="242"/>
                    <a:pt x="923" y="232"/>
                    <a:pt x="938" y="244"/>
                  </a:cubicBezTo>
                  <a:cubicBezTo>
                    <a:pt x="953" y="256"/>
                    <a:pt x="972" y="301"/>
                    <a:pt x="988" y="322"/>
                  </a:cubicBezTo>
                  <a:cubicBezTo>
                    <a:pt x="1004" y="343"/>
                    <a:pt x="1022" y="352"/>
                    <a:pt x="1034" y="368"/>
                  </a:cubicBezTo>
                  <a:cubicBezTo>
                    <a:pt x="1046" y="384"/>
                    <a:pt x="1049" y="402"/>
                    <a:pt x="1057" y="419"/>
                  </a:cubicBezTo>
                  <a:cubicBezTo>
                    <a:pt x="1065" y="436"/>
                    <a:pt x="1080" y="452"/>
                    <a:pt x="1080" y="470"/>
                  </a:cubicBezTo>
                  <a:cubicBezTo>
                    <a:pt x="1080" y="488"/>
                    <a:pt x="1063" y="511"/>
                    <a:pt x="1057" y="525"/>
                  </a:cubicBezTo>
                  <a:cubicBezTo>
                    <a:pt x="1051" y="539"/>
                    <a:pt x="1039" y="545"/>
                    <a:pt x="1044" y="553"/>
                  </a:cubicBezTo>
                  <a:cubicBezTo>
                    <a:pt x="1049" y="561"/>
                    <a:pt x="1064" y="567"/>
                    <a:pt x="1085" y="571"/>
                  </a:cubicBezTo>
                  <a:cubicBezTo>
                    <a:pt x="1106" y="575"/>
                    <a:pt x="1149" y="571"/>
                    <a:pt x="1168" y="580"/>
                  </a:cubicBezTo>
                  <a:cubicBezTo>
                    <a:pt x="1187" y="589"/>
                    <a:pt x="1189" y="613"/>
                    <a:pt x="1200" y="626"/>
                  </a:cubicBezTo>
                  <a:cubicBezTo>
                    <a:pt x="1211" y="639"/>
                    <a:pt x="1223" y="651"/>
                    <a:pt x="1232" y="659"/>
                  </a:cubicBezTo>
                  <a:cubicBezTo>
                    <a:pt x="1241" y="667"/>
                    <a:pt x="1250" y="662"/>
                    <a:pt x="1256" y="677"/>
                  </a:cubicBezTo>
                  <a:cubicBezTo>
                    <a:pt x="1262" y="692"/>
                    <a:pt x="1258" y="732"/>
                    <a:pt x="1269" y="751"/>
                  </a:cubicBezTo>
                  <a:cubicBezTo>
                    <a:pt x="1280" y="770"/>
                    <a:pt x="1298" y="781"/>
                    <a:pt x="1320" y="792"/>
                  </a:cubicBezTo>
                  <a:cubicBezTo>
                    <a:pt x="1342" y="803"/>
                    <a:pt x="1376" y="810"/>
                    <a:pt x="1403" y="815"/>
                  </a:cubicBezTo>
                  <a:cubicBezTo>
                    <a:pt x="1430" y="820"/>
                    <a:pt x="1458" y="821"/>
                    <a:pt x="1481" y="820"/>
                  </a:cubicBezTo>
                  <a:cubicBezTo>
                    <a:pt x="1504" y="819"/>
                    <a:pt x="1525" y="803"/>
                    <a:pt x="1541" y="806"/>
                  </a:cubicBezTo>
                  <a:cubicBezTo>
                    <a:pt x="1557" y="809"/>
                    <a:pt x="1568" y="827"/>
                    <a:pt x="1578" y="838"/>
                  </a:cubicBezTo>
                  <a:cubicBezTo>
                    <a:pt x="1588" y="849"/>
                    <a:pt x="1592" y="865"/>
                    <a:pt x="1601" y="875"/>
                  </a:cubicBezTo>
                  <a:cubicBezTo>
                    <a:pt x="1610" y="885"/>
                    <a:pt x="1622" y="893"/>
                    <a:pt x="1633" y="898"/>
                  </a:cubicBezTo>
                  <a:cubicBezTo>
                    <a:pt x="1644" y="903"/>
                    <a:pt x="1659" y="900"/>
                    <a:pt x="1670" y="903"/>
                  </a:cubicBezTo>
                  <a:cubicBezTo>
                    <a:pt x="1681" y="906"/>
                    <a:pt x="1679" y="918"/>
                    <a:pt x="1698" y="917"/>
                  </a:cubicBezTo>
                  <a:cubicBezTo>
                    <a:pt x="1717" y="916"/>
                    <a:pt x="1758" y="903"/>
                    <a:pt x="1785" y="894"/>
                  </a:cubicBezTo>
                  <a:cubicBezTo>
                    <a:pt x="1812" y="885"/>
                    <a:pt x="1840" y="867"/>
                    <a:pt x="1859" y="861"/>
                  </a:cubicBezTo>
                  <a:cubicBezTo>
                    <a:pt x="1878" y="855"/>
                    <a:pt x="1888" y="860"/>
                    <a:pt x="1901" y="861"/>
                  </a:cubicBezTo>
                  <a:cubicBezTo>
                    <a:pt x="1914" y="862"/>
                    <a:pt x="1923" y="869"/>
                    <a:pt x="1938" y="866"/>
                  </a:cubicBezTo>
                  <a:cubicBezTo>
                    <a:pt x="1953" y="863"/>
                    <a:pt x="1970" y="854"/>
                    <a:pt x="1988" y="843"/>
                  </a:cubicBezTo>
                  <a:cubicBezTo>
                    <a:pt x="2006" y="832"/>
                    <a:pt x="2032" y="811"/>
                    <a:pt x="2048" y="801"/>
                  </a:cubicBezTo>
                  <a:cubicBezTo>
                    <a:pt x="2064" y="791"/>
                    <a:pt x="2084" y="792"/>
                    <a:pt x="2085" y="783"/>
                  </a:cubicBezTo>
                  <a:cubicBezTo>
                    <a:pt x="2086" y="774"/>
                    <a:pt x="2062" y="761"/>
                    <a:pt x="2057" y="746"/>
                  </a:cubicBezTo>
                  <a:cubicBezTo>
                    <a:pt x="2052" y="731"/>
                    <a:pt x="2050" y="705"/>
                    <a:pt x="2053" y="691"/>
                  </a:cubicBezTo>
                  <a:cubicBezTo>
                    <a:pt x="2056" y="677"/>
                    <a:pt x="2066" y="666"/>
                    <a:pt x="2076" y="663"/>
                  </a:cubicBezTo>
                  <a:cubicBezTo>
                    <a:pt x="2086" y="660"/>
                    <a:pt x="2095" y="670"/>
                    <a:pt x="2113" y="672"/>
                  </a:cubicBezTo>
                  <a:cubicBezTo>
                    <a:pt x="2131" y="674"/>
                    <a:pt x="2166" y="684"/>
                    <a:pt x="2182" y="677"/>
                  </a:cubicBezTo>
                  <a:cubicBezTo>
                    <a:pt x="2198" y="670"/>
                    <a:pt x="2198" y="642"/>
                    <a:pt x="2209" y="631"/>
                  </a:cubicBezTo>
                  <a:cubicBezTo>
                    <a:pt x="2220" y="620"/>
                    <a:pt x="2232" y="621"/>
                    <a:pt x="2246" y="613"/>
                  </a:cubicBezTo>
                  <a:cubicBezTo>
                    <a:pt x="2260" y="605"/>
                    <a:pt x="2283" y="595"/>
                    <a:pt x="2292" y="585"/>
                  </a:cubicBezTo>
                  <a:cubicBezTo>
                    <a:pt x="2301" y="575"/>
                    <a:pt x="2291" y="562"/>
                    <a:pt x="2302" y="553"/>
                  </a:cubicBezTo>
                  <a:cubicBezTo>
                    <a:pt x="2313" y="544"/>
                    <a:pt x="2343" y="536"/>
                    <a:pt x="2357" y="530"/>
                  </a:cubicBezTo>
                  <a:cubicBezTo>
                    <a:pt x="2371" y="524"/>
                    <a:pt x="2373" y="518"/>
                    <a:pt x="2384" y="516"/>
                  </a:cubicBezTo>
                  <a:cubicBezTo>
                    <a:pt x="2395" y="514"/>
                    <a:pt x="2409" y="524"/>
                    <a:pt x="2421" y="520"/>
                  </a:cubicBezTo>
                  <a:cubicBezTo>
                    <a:pt x="2433" y="516"/>
                    <a:pt x="2455" y="503"/>
                    <a:pt x="2454" y="493"/>
                  </a:cubicBezTo>
                  <a:cubicBezTo>
                    <a:pt x="2453" y="483"/>
                    <a:pt x="2425" y="469"/>
                    <a:pt x="2412" y="460"/>
                  </a:cubicBezTo>
                  <a:cubicBezTo>
                    <a:pt x="2399" y="451"/>
                    <a:pt x="2387" y="440"/>
                    <a:pt x="2375" y="437"/>
                  </a:cubicBezTo>
                  <a:cubicBezTo>
                    <a:pt x="2363" y="434"/>
                    <a:pt x="2351" y="437"/>
                    <a:pt x="2338" y="442"/>
                  </a:cubicBezTo>
                  <a:cubicBezTo>
                    <a:pt x="2325" y="447"/>
                    <a:pt x="2312" y="459"/>
                    <a:pt x="2297" y="465"/>
                  </a:cubicBezTo>
                  <a:cubicBezTo>
                    <a:pt x="2282" y="471"/>
                    <a:pt x="2258" y="488"/>
                    <a:pt x="2246" y="479"/>
                  </a:cubicBezTo>
                  <a:cubicBezTo>
                    <a:pt x="2234" y="470"/>
                    <a:pt x="2222" y="426"/>
                    <a:pt x="2223" y="410"/>
                  </a:cubicBezTo>
                  <a:cubicBezTo>
                    <a:pt x="2224" y="394"/>
                    <a:pt x="2245" y="397"/>
                    <a:pt x="2251" y="382"/>
                  </a:cubicBezTo>
                  <a:cubicBezTo>
                    <a:pt x="2257" y="367"/>
                    <a:pt x="2252" y="332"/>
                    <a:pt x="2260" y="318"/>
                  </a:cubicBezTo>
                  <a:cubicBezTo>
                    <a:pt x="2268" y="304"/>
                    <a:pt x="2279" y="305"/>
                    <a:pt x="2297" y="299"/>
                  </a:cubicBezTo>
                  <a:cubicBezTo>
                    <a:pt x="2315" y="293"/>
                    <a:pt x="2358" y="292"/>
                    <a:pt x="2371" y="281"/>
                  </a:cubicBezTo>
                  <a:cubicBezTo>
                    <a:pt x="2384" y="270"/>
                    <a:pt x="2364" y="261"/>
                    <a:pt x="2375" y="235"/>
                  </a:cubicBezTo>
                  <a:cubicBezTo>
                    <a:pt x="2386" y="209"/>
                    <a:pt x="2424" y="148"/>
                    <a:pt x="2435" y="124"/>
                  </a:cubicBezTo>
                  <a:cubicBezTo>
                    <a:pt x="2446" y="100"/>
                    <a:pt x="2444" y="99"/>
                    <a:pt x="2440" y="92"/>
                  </a:cubicBezTo>
                  <a:cubicBezTo>
                    <a:pt x="2436" y="85"/>
                    <a:pt x="2409" y="89"/>
                    <a:pt x="2408" y="83"/>
                  </a:cubicBezTo>
                  <a:cubicBezTo>
                    <a:pt x="2407" y="77"/>
                    <a:pt x="2427" y="66"/>
                    <a:pt x="2431" y="55"/>
                  </a:cubicBezTo>
                  <a:cubicBezTo>
                    <a:pt x="2435" y="44"/>
                    <a:pt x="2427" y="26"/>
                    <a:pt x="2435" y="18"/>
                  </a:cubicBezTo>
                  <a:cubicBezTo>
                    <a:pt x="2443" y="10"/>
                    <a:pt x="2455" y="11"/>
                    <a:pt x="2477" y="9"/>
                  </a:cubicBezTo>
                  <a:cubicBezTo>
                    <a:pt x="2499" y="7"/>
                    <a:pt x="2544" y="10"/>
                    <a:pt x="2569" y="9"/>
                  </a:cubicBezTo>
                  <a:cubicBezTo>
                    <a:pt x="2594" y="8"/>
                    <a:pt x="2611" y="0"/>
                    <a:pt x="2629" y="4"/>
                  </a:cubicBezTo>
                  <a:cubicBezTo>
                    <a:pt x="2647" y="8"/>
                    <a:pt x="2664" y="17"/>
                    <a:pt x="2679" y="32"/>
                  </a:cubicBezTo>
                  <a:cubicBezTo>
                    <a:pt x="2694" y="47"/>
                    <a:pt x="2709" y="78"/>
                    <a:pt x="2721" y="92"/>
                  </a:cubicBezTo>
                  <a:cubicBezTo>
                    <a:pt x="2733" y="106"/>
                    <a:pt x="2741" y="103"/>
                    <a:pt x="2749" y="115"/>
                  </a:cubicBezTo>
                  <a:cubicBezTo>
                    <a:pt x="2757" y="127"/>
                    <a:pt x="2768" y="147"/>
                    <a:pt x="2772" y="161"/>
                  </a:cubicBezTo>
                  <a:cubicBezTo>
                    <a:pt x="2776" y="175"/>
                    <a:pt x="2762" y="192"/>
                    <a:pt x="2776" y="202"/>
                  </a:cubicBezTo>
                  <a:cubicBezTo>
                    <a:pt x="2790" y="212"/>
                    <a:pt x="2830" y="214"/>
                    <a:pt x="2855" y="221"/>
                  </a:cubicBezTo>
                  <a:cubicBezTo>
                    <a:pt x="2880" y="228"/>
                    <a:pt x="2910" y="236"/>
                    <a:pt x="2928" y="244"/>
                  </a:cubicBezTo>
                  <a:cubicBezTo>
                    <a:pt x="2946" y="252"/>
                    <a:pt x="2956" y="260"/>
                    <a:pt x="2965" y="267"/>
                  </a:cubicBezTo>
                  <a:cubicBezTo>
                    <a:pt x="2974" y="274"/>
                    <a:pt x="2980" y="277"/>
                    <a:pt x="2984" y="285"/>
                  </a:cubicBezTo>
                  <a:cubicBezTo>
                    <a:pt x="2988" y="293"/>
                    <a:pt x="2980" y="308"/>
                    <a:pt x="2988" y="313"/>
                  </a:cubicBezTo>
                  <a:cubicBezTo>
                    <a:pt x="2996" y="318"/>
                    <a:pt x="3019" y="319"/>
                    <a:pt x="3034" y="313"/>
                  </a:cubicBezTo>
                  <a:cubicBezTo>
                    <a:pt x="3049" y="307"/>
                    <a:pt x="3063" y="288"/>
                    <a:pt x="3076" y="276"/>
                  </a:cubicBezTo>
                  <a:cubicBezTo>
                    <a:pt x="3089" y="264"/>
                    <a:pt x="3102" y="254"/>
                    <a:pt x="3113" y="244"/>
                  </a:cubicBezTo>
                  <a:cubicBezTo>
                    <a:pt x="3124" y="234"/>
                    <a:pt x="3131" y="221"/>
                    <a:pt x="3140" y="216"/>
                  </a:cubicBezTo>
                  <a:cubicBezTo>
                    <a:pt x="3149" y="211"/>
                    <a:pt x="3165" y="201"/>
                    <a:pt x="3168" y="216"/>
                  </a:cubicBezTo>
                  <a:cubicBezTo>
                    <a:pt x="3171" y="231"/>
                    <a:pt x="3160" y="274"/>
                    <a:pt x="3159" y="308"/>
                  </a:cubicBezTo>
                  <a:cubicBezTo>
                    <a:pt x="3158" y="342"/>
                    <a:pt x="3161" y="388"/>
                    <a:pt x="3159" y="419"/>
                  </a:cubicBezTo>
                  <a:cubicBezTo>
                    <a:pt x="3157" y="450"/>
                    <a:pt x="3157" y="482"/>
                    <a:pt x="3149" y="497"/>
                  </a:cubicBezTo>
                  <a:cubicBezTo>
                    <a:pt x="3141" y="512"/>
                    <a:pt x="3126" y="505"/>
                    <a:pt x="3113" y="507"/>
                  </a:cubicBezTo>
                  <a:cubicBezTo>
                    <a:pt x="3100" y="509"/>
                    <a:pt x="3083" y="501"/>
                    <a:pt x="3071" y="507"/>
                  </a:cubicBezTo>
                  <a:cubicBezTo>
                    <a:pt x="3059" y="513"/>
                    <a:pt x="3044" y="529"/>
                    <a:pt x="3043" y="543"/>
                  </a:cubicBezTo>
                  <a:cubicBezTo>
                    <a:pt x="3042" y="557"/>
                    <a:pt x="3061" y="572"/>
                    <a:pt x="3066" y="590"/>
                  </a:cubicBezTo>
                  <a:cubicBezTo>
                    <a:pt x="3071" y="608"/>
                    <a:pt x="3075" y="632"/>
                    <a:pt x="3076" y="649"/>
                  </a:cubicBezTo>
                  <a:cubicBezTo>
                    <a:pt x="3077" y="666"/>
                    <a:pt x="3073" y="678"/>
                    <a:pt x="3071" y="691"/>
                  </a:cubicBezTo>
                  <a:cubicBezTo>
                    <a:pt x="3069" y="704"/>
                    <a:pt x="3071" y="727"/>
                    <a:pt x="3062" y="728"/>
                  </a:cubicBezTo>
                  <a:cubicBezTo>
                    <a:pt x="3053" y="729"/>
                    <a:pt x="3027" y="687"/>
                    <a:pt x="3016" y="695"/>
                  </a:cubicBezTo>
                  <a:cubicBezTo>
                    <a:pt x="3005" y="703"/>
                    <a:pt x="3005" y="759"/>
                    <a:pt x="2997" y="774"/>
                  </a:cubicBezTo>
                  <a:cubicBezTo>
                    <a:pt x="2989" y="789"/>
                    <a:pt x="2972" y="777"/>
                    <a:pt x="2965" y="783"/>
                  </a:cubicBezTo>
                  <a:cubicBezTo>
                    <a:pt x="2958" y="789"/>
                    <a:pt x="2964" y="800"/>
                    <a:pt x="2956" y="811"/>
                  </a:cubicBezTo>
                  <a:cubicBezTo>
                    <a:pt x="2948" y="822"/>
                    <a:pt x="2931" y="851"/>
                    <a:pt x="2919" y="852"/>
                  </a:cubicBezTo>
                  <a:cubicBezTo>
                    <a:pt x="2907" y="853"/>
                    <a:pt x="2891" y="812"/>
                    <a:pt x="2882" y="820"/>
                  </a:cubicBezTo>
                  <a:cubicBezTo>
                    <a:pt x="2873" y="828"/>
                    <a:pt x="2879" y="880"/>
                    <a:pt x="2864" y="898"/>
                  </a:cubicBezTo>
                  <a:cubicBezTo>
                    <a:pt x="2849" y="916"/>
                    <a:pt x="2802" y="919"/>
                    <a:pt x="2790" y="931"/>
                  </a:cubicBezTo>
                  <a:cubicBezTo>
                    <a:pt x="2778" y="943"/>
                    <a:pt x="2799" y="961"/>
                    <a:pt x="2790" y="972"/>
                  </a:cubicBezTo>
                  <a:cubicBezTo>
                    <a:pt x="2781" y="983"/>
                    <a:pt x="2756" y="992"/>
                    <a:pt x="2739" y="1000"/>
                  </a:cubicBezTo>
                  <a:cubicBezTo>
                    <a:pt x="2722" y="1008"/>
                    <a:pt x="2703" y="1013"/>
                    <a:pt x="2689" y="1023"/>
                  </a:cubicBezTo>
                  <a:cubicBezTo>
                    <a:pt x="2675" y="1033"/>
                    <a:pt x="2661" y="1047"/>
                    <a:pt x="2656" y="1060"/>
                  </a:cubicBezTo>
                  <a:cubicBezTo>
                    <a:pt x="2651" y="1073"/>
                    <a:pt x="2663" y="1097"/>
                    <a:pt x="2656" y="1101"/>
                  </a:cubicBezTo>
                  <a:cubicBezTo>
                    <a:pt x="2649" y="1105"/>
                    <a:pt x="2622" y="1102"/>
                    <a:pt x="2615" y="1087"/>
                  </a:cubicBezTo>
                  <a:cubicBezTo>
                    <a:pt x="2608" y="1072"/>
                    <a:pt x="2612" y="1033"/>
                    <a:pt x="2615" y="1013"/>
                  </a:cubicBezTo>
                  <a:cubicBezTo>
                    <a:pt x="2618" y="993"/>
                    <a:pt x="2636" y="979"/>
                    <a:pt x="2633" y="967"/>
                  </a:cubicBezTo>
                  <a:cubicBezTo>
                    <a:pt x="2630" y="955"/>
                    <a:pt x="2606" y="938"/>
                    <a:pt x="2596" y="940"/>
                  </a:cubicBezTo>
                  <a:cubicBezTo>
                    <a:pt x="2586" y="942"/>
                    <a:pt x="2581" y="963"/>
                    <a:pt x="2573" y="977"/>
                  </a:cubicBezTo>
                  <a:cubicBezTo>
                    <a:pt x="2565" y="991"/>
                    <a:pt x="2556" y="1013"/>
                    <a:pt x="2546" y="1023"/>
                  </a:cubicBezTo>
                  <a:cubicBezTo>
                    <a:pt x="2536" y="1033"/>
                    <a:pt x="2524" y="1028"/>
                    <a:pt x="2514" y="1036"/>
                  </a:cubicBezTo>
                  <a:cubicBezTo>
                    <a:pt x="2504" y="1044"/>
                    <a:pt x="2496" y="1057"/>
                    <a:pt x="2486" y="1069"/>
                  </a:cubicBezTo>
                  <a:cubicBezTo>
                    <a:pt x="2476" y="1081"/>
                    <a:pt x="2465" y="1094"/>
                    <a:pt x="2454" y="1106"/>
                  </a:cubicBezTo>
                  <a:cubicBezTo>
                    <a:pt x="2443" y="1118"/>
                    <a:pt x="2419" y="1134"/>
                    <a:pt x="2421" y="1142"/>
                  </a:cubicBezTo>
                  <a:cubicBezTo>
                    <a:pt x="2423" y="1150"/>
                    <a:pt x="2448" y="1151"/>
                    <a:pt x="2467" y="1156"/>
                  </a:cubicBezTo>
                  <a:cubicBezTo>
                    <a:pt x="2486" y="1161"/>
                    <a:pt x="2517" y="1168"/>
                    <a:pt x="2537" y="1170"/>
                  </a:cubicBezTo>
                  <a:cubicBezTo>
                    <a:pt x="2557" y="1172"/>
                    <a:pt x="2572" y="1167"/>
                    <a:pt x="2587" y="1166"/>
                  </a:cubicBezTo>
                  <a:cubicBezTo>
                    <a:pt x="2602" y="1165"/>
                    <a:pt x="2615" y="1159"/>
                    <a:pt x="2629" y="1161"/>
                  </a:cubicBezTo>
                  <a:cubicBezTo>
                    <a:pt x="2643" y="1163"/>
                    <a:pt x="2657" y="1179"/>
                    <a:pt x="2670" y="1179"/>
                  </a:cubicBezTo>
                  <a:cubicBezTo>
                    <a:pt x="2683" y="1179"/>
                    <a:pt x="2696" y="1160"/>
                    <a:pt x="2707" y="1161"/>
                  </a:cubicBezTo>
                  <a:cubicBezTo>
                    <a:pt x="2718" y="1162"/>
                    <a:pt x="2736" y="1173"/>
                    <a:pt x="2735" y="1184"/>
                  </a:cubicBezTo>
                  <a:cubicBezTo>
                    <a:pt x="2734" y="1195"/>
                    <a:pt x="2715" y="1214"/>
                    <a:pt x="2702" y="1225"/>
                  </a:cubicBezTo>
                  <a:cubicBezTo>
                    <a:pt x="2689" y="1236"/>
                    <a:pt x="2670" y="1242"/>
                    <a:pt x="2656" y="1248"/>
                  </a:cubicBezTo>
                  <a:cubicBezTo>
                    <a:pt x="2642" y="1254"/>
                    <a:pt x="2631" y="1250"/>
                    <a:pt x="2619" y="1262"/>
                  </a:cubicBezTo>
                  <a:cubicBezTo>
                    <a:pt x="2607" y="1274"/>
                    <a:pt x="2599" y="1303"/>
                    <a:pt x="2587" y="1322"/>
                  </a:cubicBezTo>
                  <a:cubicBezTo>
                    <a:pt x="2575" y="1341"/>
                    <a:pt x="2551" y="1358"/>
                    <a:pt x="2546" y="1373"/>
                  </a:cubicBezTo>
                  <a:cubicBezTo>
                    <a:pt x="2541" y="1388"/>
                    <a:pt x="2549" y="1400"/>
                    <a:pt x="2560" y="1410"/>
                  </a:cubicBezTo>
                  <a:cubicBezTo>
                    <a:pt x="2571" y="1420"/>
                    <a:pt x="2597" y="1424"/>
                    <a:pt x="2610" y="1433"/>
                  </a:cubicBezTo>
                  <a:cubicBezTo>
                    <a:pt x="2623" y="1442"/>
                    <a:pt x="2631" y="1451"/>
                    <a:pt x="2638" y="1465"/>
                  </a:cubicBezTo>
                  <a:cubicBezTo>
                    <a:pt x="2645" y="1479"/>
                    <a:pt x="2644" y="1504"/>
                    <a:pt x="2652" y="1516"/>
                  </a:cubicBezTo>
                  <a:cubicBezTo>
                    <a:pt x="2660" y="1528"/>
                    <a:pt x="2673" y="1531"/>
                    <a:pt x="2684" y="1539"/>
                  </a:cubicBezTo>
                  <a:cubicBezTo>
                    <a:pt x="2695" y="1547"/>
                    <a:pt x="2707" y="1553"/>
                    <a:pt x="2716" y="1562"/>
                  </a:cubicBezTo>
                  <a:cubicBezTo>
                    <a:pt x="2725" y="1571"/>
                    <a:pt x="2736" y="1579"/>
                    <a:pt x="2739" y="1594"/>
                  </a:cubicBezTo>
                  <a:cubicBezTo>
                    <a:pt x="2742" y="1609"/>
                    <a:pt x="2733" y="1636"/>
                    <a:pt x="2735" y="1654"/>
                  </a:cubicBezTo>
                  <a:cubicBezTo>
                    <a:pt x="2737" y="1672"/>
                    <a:pt x="2743" y="1691"/>
                    <a:pt x="2749" y="1705"/>
                  </a:cubicBezTo>
                  <a:cubicBezTo>
                    <a:pt x="2755" y="1719"/>
                    <a:pt x="2771" y="1723"/>
                    <a:pt x="2772" y="1737"/>
                  </a:cubicBezTo>
                  <a:cubicBezTo>
                    <a:pt x="2773" y="1751"/>
                    <a:pt x="2758" y="1767"/>
                    <a:pt x="2758" y="1788"/>
                  </a:cubicBezTo>
                  <a:cubicBezTo>
                    <a:pt x="2758" y="1809"/>
                    <a:pt x="2776" y="1850"/>
                    <a:pt x="2772" y="1866"/>
                  </a:cubicBezTo>
                  <a:cubicBezTo>
                    <a:pt x="2768" y="1882"/>
                    <a:pt x="2745" y="1875"/>
                    <a:pt x="2735" y="1884"/>
                  </a:cubicBezTo>
                  <a:cubicBezTo>
                    <a:pt x="2725" y="1893"/>
                    <a:pt x="2722" y="1903"/>
                    <a:pt x="2712" y="1921"/>
                  </a:cubicBezTo>
                  <a:cubicBezTo>
                    <a:pt x="2702" y="1939"/>
                    <a:pt x="2683" y="1976"/>
                    <a:pt x="2675" y="1995"/>
                  </a:cubicBezTo>
                  <a:cubicBezTo>
                    <a:pt x="2667" y="2014"/>
                    <a:pt x="2660" y="2022"/>
                    <a:pt x="2661" y="2036"/>
                  </a:cubicBezTo>
                  <a:cubicBezTo>
                    <a:pt x="2662" y="2050"/>
                    <a:pt x="2680" y="2066"/>
                    <a:pt x="2679" y="2078"/>
                  </a:cubicBezTo>
                  <a:cubicBezTo>
                    <a:pt x="2678" y="2090"/>
                    <a:pt x="2667" y="2103"/>
                    <a:pt x="2656" y="2110"/>
                  </a:cubicBezTo>
                  <a:cubicBezTo>
                    <a:pt x="2645" y="2117"/>
                    <a:pt x="2623" y="2110"/>
                    <a:pt x="2615" y="2119"/>
                  </a:cubicBezTo>
                  <a:cubicBezTo>
                    <a:pt x="2607" y="2128"/>
                    <a:pt x="2613" y="2154"/>
                    <a:pt x="2610" y="2165"/>
                  </a:cubicBezTo>
                  <a:cubicBezTo>
                    <a:pt x="2607" y="2176"/>
                    <a:pt x="2603" y="2184"/>
                    <a:pt x="2596" y="2188"/>
                  </a:cubicBezTo>
                  <a:cubicBezTo>
                    <a:pt x="2589" y="2192"/>
                    <a:pt x="2574" y="2182"/>
                    <a:pt x="2569" y="2188"/>
                  </a:cubicBezTo>
                  <a:cubicBezTo>
                    <a:pt x="2564" y="2194"/>
                    <a:pt x="2569" y="2216"/>
                    <a:pt x="2564" y="2225"/>
                  </a:cubicBezTo>
                  <a:cubicBezTo>
                    <a:pt x="2559" y="2234"/>
                    <a:pt x="2542" y="2232"/>
                    <a:pt x="2537" y="2244"/>
                  </a:cubicBezTo>
                  <a:cubicBezTo>
                    <a:pt x="2532" y="2256"/>
                    <a:pt x="2540" y="2285"/>
                    <a:pt x="2532" y="2299"/>
                  </a:cubicBezTo>
                  <a:cubicBezTo>
                    <a:pt x="2524" y="2313"/>
                    <a:pt x="2509" y="2322"/>
                    <a:pt x="2490" y="2327"/>
                  </a:cubicBezTo>
                  <a:cubicBezTo>
                    <a:pt x="2471" y="2332"/>
                    <a:pt x="2435" y="2327"/>
                    <a:pt x="2417" y="2331"/>
                  </a:cubicBezTo>
                  <a:cubicBezTo>
                    <a:pt x="2399" y="2335"/>
                    <a:pt x="2395" y="2341"/>
                    <a:pt x="2384" y="2350"/>
                  </a:cubicBezTo>
                  <a:cubicBezTo>
                    <a:pt x="2373" y="2359"/>
                    <a:pt x="2366" y="2383"/>
                    <a:pt x="2352" y="2382"/>
                  </a:cubicBezTo>
                  <a:cubicBezTo>
                    <a:pt x="2338" y="2381"/>
                    <a:pt x="2315" y="2352"/>
                    <a:pt x="2302" y="2345"/>
                  </a:cubicBezTo>
                  <a:cubicBezTo>
                    <a:pt x="2289" y="2338"/>
                    <a:pt x="2284" y="2333"/>
                    <a:pt x="2274" y="2341"/>
                  </a:cubicBezTo>
                  <a:cubicBezTo>
                    <a:pt x="2264" y="2349"/>
                    <a:pt x="2252" y="2378"/>
                    <a:pt x="2242" y="2391"/>
                  </a:cubicBezTo>
                  <a:cubicBezTo>
                    <a:pt x="2232" y="2404"/>
                    <a:pt x="2224" y="2410"/>
                    <a:pt x="2214" y="2419"/>
                  </a:cubicBezTo>
                  <a:cubicBezTo>
                    <a:pt x="2204" y="2428"/>
                    <a:pt x="2196" y="2444"/>
                    <a:pt x="2182" y="2447"/>
                  </a:cubicBezTo>
                  <a:cubicBezTo>
                    <a:pt x="2168" y="2450"/>
                    <a:pt x="2144" y="2435"/>
                    <a:pt x="2131" y="2437"/>
                  </a:cubicBezTo>
                  <a:cubicBezTo>
                    <a:pt x="2118" y="2439"/>
                    <a:pt x="2113" y="2452"/>
                    <a:pt x="2103" y="2460"/>
                  </a:cubicBezTo>
                  <a:cubicBezTo>
                    <a:pt x="2093" y="2468"/>
                    <a:pt x="2074" y="2474"/>
                    <a:pt x="2071" y="2483"/>
                  </a:cubicBezTo>
                  <a:cubicBezTo>
                    <a:pt x="2068" y="2492"/>
                    <a:pt x="2094" y="2511"/>
                    <a:pt x="2085" y="2516"/>
                  </a:cubicBezTo>
                  <a:cubicBezTo>
                    <a:pt x="2076" y="2521"/>
                    <a:pt x="2028" y="2519"/>
                    <a:pt x="2016" y="2511"/>
                  </a:cubicBezTo>
                  <a:cubicBezTo>
                    <a:pt x="2004" y="2503"/>
                    <a:pt x="2019" y="2480"/>
                    <a:pt x="2011" y="2465"/>
                  </a:cubicBezTo>
                  <a:cubicBezTo>
                    <a:pt x="2003" y="2450"/>
                    <a:pt x="1977" y="2424"/>
                    <a:pt x="1965" y="2423"/>
                  </a:cubicBezTo>
                  <a:cubicBezTo>
                    <a:pt x="1953" y="2422"/>
                    <a:pt x="1952" y="2457"/>
                    <a:pt x="1938" y="2460"/>
                  </a:cubicBezTo>
                  <a:cubicBezTo>
                    <a:pt x="1924" y="2463"/>
                    <a:pt x="1897" y="2446"/>
                    <a:pt x="1882" y="2442"/>
                  </a:cubicBezTo>
                  <a:cubicBezTo>
                    <a:pt x="1867" y="2438"/>
                    <a:pt x="1862" y="2442"/>
                    <a:pt x="1850" y="2437"/>
                  </a:cubicBezTo>
                  <a:cubicBezTo>
                    <a:pt x="1838" y="2432"/>
                    <a:pt x="1815" y="2424"/>
                    <a:pt x="1808" y="2414"/>
                  </a:cubicBezTo>
                  <a:cubicBezTo>
                    <a:pt x="1801" y="2404"/>
                    <a:pt x="1809" y="2388"/>
                    <a:pt x="1808" y="2377"/>
                  </a:cubicBezTo>
                  <a:cubicBezTo>
                    <a:pt x="1807" y="2366"/>
                    <a:pt x="1807" y="2354"/>
                    <a:pt x="1799" y="2350"/>
                  </a:cubicBezTo>
                  <a:cubicBezTo>
                    <a:pt x="1791" y="2346"/>
                    <a:pt x="1771" y="2357"/>
                    <a:pt x="1762" y="2354"/>
                  </a:cubicBezTo>
                  <a:cubicBezTo>
                    <a:pt x="1753" y="2351"/>
                    <a:pt x="1753" y="2334"/>
                    <a:pt x="1744" y="2331"/>
                  </a:cubicBezTo>
                  <a:cubicBezTo>
                    <a:pt x="1735" y="2328"/>
                    <a:pt x="1718" y="2334"/>
                    <a:pt x="1707" y="2336"/>
                  </a:cubicBezTo>
                  <a:cubicBezTo>
                    <a:pt x="1696" y="2338"/>
                    <a:pt x="1685" y="2339"/>
                    <a:pt x="1675" y="2341"/>
                  </a:cubicBezTo>
                  <a:cubicBezTo>
                    <a:pt x="1665" y="2343"/>
                    <a:pt x="1655" y="2337"/>
                    <a:pt x="1647" y="2345"/>
                  </a:cubicBezTo>
                  <a:cubicBezTo>
                    <a:pt x="1639" y="2353"/>
                    <a:pt x="1637" y="2382"/>
                    <a:pt x="1629" y="2387"/>
                  </a:cubicBezTo>
                  <a:cubicBezTo>
                    <a:pt x="1621" y="2392"/>
                    <a:pt x="1607" y="2378"/>
                    <a:pt x="1597" y="2373"/>
                  </a:cubicBezTo>
                  <a:cubicBezTo>
                    <a:pt x="1587" y="2368"/>
                    <a:pt x="1580" y="2359"/>
                    <a:pt x="1569" y="2354"/>
                  </a:cubicBezTo>
                  <a:cubicBezTo>
                    <a:pt x="1558" y="2349"/>
                    <a:pt x="1543" y="2349"/>
                    <a:pt x="1532" y="2345"/>
                  </a:cubicBezTo>
                  <a:cubicBezTo>
                    <a:pt x="1521" y="2341"/>
                    <a:pt x="1515" y="2331"/>
                    <a:pt x="1504" y="2331"/>
                  </a:cubicBezTo>
                  <a:cubicBezTo>
                    <a:pt x="1493" y="2331"/>
                    <a:pt x="1479" y="2343"/>
                    <a:pt x="1467" y="2345"/>
                  </a:cubicBezTo>
                  <a:cubicBezTo>
                    <a:pt x="1455" y="2347"/>
                    <a:pt x="1434" y="2340"/>
                    <a:pt x="1431" y="2345"/>
                  </a:cubicBezTo>
                  <a:cubicBezTo>
                    <a:pt x="1428" y="2350"/>
                    <a:pt x="1447" y="2359"/>
                    <a:pt x="1449" y="2373"/>
                  </a:cubicBezTo>
                  <a:cubicBezTo>
                    <a:pt x="1451" y="2387"/>
                    <a:pt x="1446" y="2414"/>
                    <a:pt x="1444" y="2428"/>
                  </a:cubicBezTo>
                  <a:cubicBezTo>
                    <a:pt x="1442" y="2442"/>
                    <a:pt x="1442" y="2455"/>
                    <a:pt x="1435" y="2456"/>
                  </a:cubicBezTo>
                  <a:cubicBezTo>
                    <a:pt x="1428" y="2457"/>
                    <a:pt x="1409" y="2446"/>
                    <a:pt x="1403" y="2437"/>
                  </a:cubicBezTo>
                  <a:cubicBezTo>
                    <a:pt x="1397" y="2428"/>
                    <a:pt x="1404" y="2403"/>
                    <a:pt x="1398" y="2400"/>
                  </a:cubicBezTo>
                  <a:cubicBezTo>
                    <a:pt x="1392" y="2397"/>
                    <a:pt x="1381" y="2425"/>
                    <a:pt x="1366" y="2419"/>
                  </a:cubicBezTo>
                  <a:cubicBezTo>
                    <a:pt x="1351" y="2413"/>
                    <a:pt x="1322" y="2376"/>
                    <a:pt x="1306" y="2364"/>
                  </a:cubicBezTo>
                  <a:cubicBezTo>
                    <a:pt x="1290" y="2352"/>
                    <a:pt x="1274" y="2360"/>
                    <a:pt x="1269" y="2350"/>
                  </a:cubicBezTo>
                  <a:cubicBezTo>
                    <a:pt x="1264" y="2340"/>
                    <a:pt x="1270" y="2315"/>
                    <a:pt x="1274" y="2304"/>
                  </a:cubicBezTo>
                  <a:cubicBezTo>
                    <a:pt x="1278" y="2293"/>
                    <a:pt x="1293" y="2290"/>
                    <a:pt x="1292" y="2285"/>
                  </a:cubicBezTo>
                  <a:cubicBezTo>
                    <a:pt x="1291" y="2280"/>
                    <a:pt x="1270" y="2283"/>
                    <a:pt x="1265" y="2276"/>
                  </a:cubicBezTo>
                  <a:cubicBezTo>
                    <a:pt x="1260" y="2269"/>
                    <a:pt x="1262" y="2254"/>
                    <a:pt x="1260" y="2244"/>
                  </a:cubicBezTo>
                  <a:cubicBezTo>
                    <a:pt x="1258" y="2234"/>
                    <a:pt x="1257" y="2222"/>
                    <a:pt x="1251" y="2216"/>
                  </a:cubicBezTo>
                  <a:cubicBezTo>
                    <a:pt x="1245" y="2210"/>
                    <a:pt x="1232" y="2208"/>
                    <a:pt x="1223" y="2207"/>
                  </a:cubicBezTo>
                  <a:cubicBezTo>
                    <a:pt x="1214" y="2206"/>
                    <a:pt x="1203" y="2215"/>
                    <a:pt x="1196" y="2207"/>
                  </a:cubicBezTo>
                  <a:cubicBezTo>
                    <a:pt x="1189" y="2199"/>
                    <a:pt x="1181" y="2176"/>
                    <a:pt x="1182" y="2161"/>
                  </a:cubicBezTo>
                  <a:cubicBezTo>
                    <a:pt x="1183" y="2146"/>
                    <a:pt x="1197" y="2126"/>
                    <a:pt x="1205" y="2115"/>
                  </a:cubicBezTo>
                  <a:cubicBezTo>
                    <a:pt x="1213" y="2104"/>
                    <a:pt x="1221" y="2100"/>
                    <a:pt x="1232" y="2092"/>
                  </a:cubicBezTo>
                  <a:cubicBezTo>
                    <a:pt x="1243" y="2084"/>
                    <a:pt x="1261" y="2077"/>
                    <a:pt x="1269" y="2069"/>
                  </a:cubicBezTo>
                  <a:cubicBezTo>
                    <a:pt x="1277" y="2061"/>
                    <a:pt x="1281" y="2059"/>
                    <a:pt x="1283" y="2046"/>
                  </a:cubicBezTo>
                  <a:cubicBezTo>
                    <a:pt x="1285" y="2033"/>
                    <a:pt x="1286" y="2004"/>
                    <a:pt x="1283" y="1990"/>
                  </a:cubicBezTo>
                  <a:cubicBezTo>
                    <a:pt x="1280" y="1976"/>
                    <a:pt x="1270" y="1974"/>
                    <a:pt x="1265" y="1963"/>
                  </a:cubicBezTo>
                  <a:cubicBezTo>
                    <a:pt x="1260" y="1952"/>
                    <a:pt x="1258" y="1931"/>
                    <a:pt x="1251" y="1921"/>
                  </a:cubicBezTo>
                  <a:cubicBezTo>
                    <a:pt x="1244" y="1911"/>
                    <a:pt x="1236" y="1903"/>
                    <a:pt x="1223" y="1903"/>
                  </a:cubicBezTo>
                  <a:cubicBezTo>
                    <a:pt x="1210" y="1903"/>
                    <a:pt x="1187" y="1922"/>
                    <a:pt x="1173" y="1921"/>
                  </a:cubicBezTo>
                  <a:cubicBezTo>
                    <a:pt x="1159" y="1920"/>
                    <a:pt x="1150" y="1898"/>
                    <a:pt x="1136" y="1894"/>
                  </a:cubicBezTo>
                  <a:cubicBezTo>
                    <a:pt x="1122" y="1890"/>
                    <a:pt x="1103" y="1891"/>
                    <a:pt x="1090" y="1894"/>
                  </a:cubicBezTo>
                  <a:cubicBezTo>
                    <a:pt x="1077" y="1897"/>
                    <a:pt x="1070" y="1908"/>
                    <a:pt x="1057" y="1912"/>
                  </a:cubicBezTo>
                  <a:cubicBezTo>
                    <a:pt x="1044" y="1916"/>
                    <a:pt x="1023" y="1915"/>
                    <a:pt x="1011" y="1921"/>
                  </a:cubicBezTo>
                  <a:cubicBezTo>
                    <a:pt x="999" y="1927"/>
                    <a:pt x="998" y="1944"/>
                    <a:pt x="984" y="1949"/>
                  </a:cubicBezTo>
                  <a:cubicBezTo>
                    <a:pt x="970" y="1954"/>
                    <a:pt x="947" y="1951"/>
                    <a:pt x="928" y="1949"/>
                  </a:cubicBezTo>
                  <a:cubicBezTo>
                    <a:pt x="909" y="1947"/>
                    <a:pt x="882" y="1941"/>
                    <a:pt x="868" y="1940"/>
                  </a:cubicBezTo>
                  <a:cubicBezTo>
                    <a:pt x="854" y="1939"/>
                    <a:pt x="845" y="1948"/>
                    <a:pt x="841" y="1940"/>
                  </a:cubicBezTo>
                  <a:cubicBezTo>
                    <a:pt x="837" y="1932"/>
                    <a:pt x="852" y="1904"/>
                    <a:pt x="845" y="1889"/>
                  </a:cubicBezTo>
                  <a:cubicBezTo>
                    <a:pt x="838" y="1874"/>
                    <a:pt x="815" y="1855"/>
                    <a:pt x="799" y="1847"/>
                  </a:cubicBezTo>
                  <a:cubicBezTo>
                    <a:pt x="783" y="1839"/>
                    <a:pt x="765" y="1836"/>
                    <a:pt x="749" y="1838"/>
                  </a:cubicBezTo>
                  <a:cubicBezTo>
                    <a:pt x="733" y="1840"/>
                    <a:pt x="714" y="1850"/>
                    <a:pt x="703" y="1857"/>
                  </a:cubicBezTo>
                  <a:cubicBezTo>
                    <a:pt x="692" y="1864"/>
                    <a:pt x="692" y="1878"/>
                    <a:pt x="684" y="1880"/>
                  </a:cubicBezTo>
                  <a:cubicBezTo>
                    <a:pt x="676" y="1882"/>
                    <a:pt x="661" y="1880"/>
                    <a:pt x="656" y="1871"/>
                  </a:cubicBezTo>
                  <a:cubicBezTo>
                    <a:pt x="651" y="1862"/>
                    <a:pt x="656" y="1836"/>
                    <a:pt x="652" y="1824"/>
                  </a:cubicBezTo>
                  <a:cubicBezTo>
                    <a:pt x="648" y="1812"/>
                    <a:pt x="645" y="1803"/>
                    <a:pt x="633" y="1801"/>
                  </a:cubicBezTo>
                  <a:cubicBezTo>
                    <a:pt x="621" y="1799"/>
                    <a:pt x="594" y="1812"/>
                    <a:pt x="578" y="1811"/>
                  </a:cubicBezTo>
                  <a:cubicBezTo>
                    <a:pt x="562" y="1810"/>
                    <a:pt x="552" y="1805"/>
                    <a:pt x="537" y="1797"/>
                  </a:cubicBezTo>
                  <a:cubicBezTo>
                    <a:pt x="522" y="1789"/>
                    <a:pt x="502" y="1774"/>
                    <a:pt x="486" y="1760"/>
                  </a:cubicBezTo>
                  <a:cubicBezTo>
                    <a:pt x="470" y="1746"/>
                    <a:pt x="453" y="1725"/>
                    <a:pt x="440" y="1714"/>
                  </a:cubicBezTo>
                  <a:cubicBezTo>
                    <a:pt x="427" y="1703"/>
                    <a:pt x="416" y="1707"/>
                    <a:pt x="408" y="1695"/>
                  </a:cubicBezTo>
                  <a:cubicBezTo>
                    <a:pt x="400" y="1683"/>
                    <a:pt x="402" y="1649"/>
                    <a:pt x="394" y="1640"/>
                  </a:cubicBezTo>
                  <a:cubicBezTo>
                    <a:pt x="386" y="1631"/>
                    <a:pt x="373" y="1649"/>
                    <a:pt x="362" y="1640"/>
                  </a:cubicBezTo>
                  <a:cubicBezTo>
                    <a:pt x="351" y="1631"/>
                    <a:pt x="336" y="1601"/>
                    <a:pt x="325" y="1585"/>
                  </a:cubicBezTo>
                  <a:cubicBezTo>
                    <a:pt x="314" y="1569"/>
                    <a:pt x="306" y="1552"/>
                    <a:pt x="297" y="1543"/>
                  </a:cubicBezTo>
                  <a:cubicBezTo>
                    <a:pt x="288" y="1534"/>
                    <a:pt x="278" y="1533"/>
                    <a:pt x="269" y="1530"/>
                  </a:cubicBezTo>
                  <a:cubicBezTo>
                    <a:pt x="260" y="1527"/>
                    <a:pt x="254" y="1530"/>
                    <a:pt x="242" y="1525"/>
                  </a:cubicBezTo>
                  <a:cubicBezTo>
                    <a:pt x="230" y="1520"/>
                    <a:pt x="209" y="1515"/>
                    <a:pt x="196" y="1502"/>
                  </a:cubicBezTo>
                  <a:cubicBezTo>
                    <a:pt x="183" y="1489"/>
                    <a:pt x="176" y="1462"/>
                    <a:pt x="163" y="1447"/>
                  </a:cubicBezTo>
                  <a:cubicBezTo>
                    <a:pt x="150" y="1432"/>
                    <a:pt x="122" y="1424"/>
                    <a:pt x="117" y="1410"/>
                  </a:cubicBezTo>
                  <a:cubicBezTo>
                    <a:pt x="112" y="1396"/>
                    <a:pt x="131" y="1378"/>
                    <a:pt x="131" y="1364"/>
                  </a:cubicBezTo>
                  <a:cubicBezTo>
                    <a:pt x="131" y="1350"/>
                    <a:pt x="110" y="1334"/>
                    <a:pt x="117" y="1327"/>
                  </a:cubicBezTo>
                  <a:cubicBezTo>
                    <a:pt x="124" y="1320"/>
                    <a:pt x="162" y="1330"/>
                    <a:pt x="173" y="1322"/>
                  </a:cubicBezTo>
                  <a:cubicBezTo>
                    <a:pt x="184" y="1314"/>
                    <a:pt x="184" y="1292"/>
                    <a:pt x="186" y="1281"/>
                  </a:cubicBezTo>
                  <a:cubicBezTo>
                    <a:pt x="188" y="1270"/>
                    <a:pt x="190" y="1265"/>
                    <a:pt x="186" y="1253"/>
                  </a:cubicBezTo>
                  <a:cubicBezTo>
                    <a:pt x="182" y="1241"/>
                    <a:pt x="164" y="1223"/>
                    <a:pt x="163" y="1212"/>
                  </a:cubicBezTo>
                  <a:cubicBezTo>
                    <a:pt x="162" y="1201"/>
                    <a:pt x="181" y="1197"/>
                    <a:pt x="182" y="1189"/>
                  </a:cubicBezTo>
                  <a:cubicBezTo>
                    <a:pt x="183" y="1181"/>
                    <a:pt x="170" y="1170"/>
                    <a:pt x="168" y="1161"/>
                  </a:cubicBezTo>
                  <a:cubicBezTo>
                    <a:pt x="166" y="1152"/>
                    <a:pt x="167" y="1143"/>
                    <a:pt x="168" y="1133"/>
                  </a:cubicBezTo>
                  <a:cubicBezTo>
                    <a:pt x="169" y="1123"/>
                    <a:pt x="179" y="1113"/>
                    <a:pt x="173" y="1101"/>
                  </a:cubicBezTo>
                  <a:cubicBezTo>
                    <a:pt x="167" y="1089"/>
                    <a:pt x="146" y="1074"/>
                    <a:pt x="131" y="1064"/>
                  </a:cubicBezTo>
                  <a:cubicBezTo>
                    <a:pt x="116" y="1054"/>
                    <a:pt x="91" y="1050"/>
                    <a:pt x="80" y="1041"/>
                  </a:cubicBezTo>
                  <a:cubicBezTo>
                    <a:pt x="69" y="1032"/>
                    <a:pt x="61" y="1019"/>
                    <a:pt x="62" y="1009"/>
                  </a:cubicBezTo>
                  <a:cubicBezTo>
                    <a:pt x="63" y="999"/>
                    <a:pt x="81" y="990"/>
                    <a:pt x="85" y="981"/>
                  </a:cubicBezTo>
                  <a:cubicBezTo>
                    <a:pt x="89" y="972"/>
                    <a:pt x="92" y="960"/>
                    <a:pt x="85" y="954"/>
                  </a:cubicBezTo>
                  <a:cubicBezTo>
                    <a:pt x="78" y="948"/>
                    <a:pt x="55" y="950"/>
                    <a:pt x="44" y="944"/>
                  </a:cubicBezTo>
                  <a:cubicBezTo>
                    <a:pt x="33" y="938"/>
                    <a:pt x="28" y="926"/>
                    <a:pt x="21" y="917"/>
                  </a:cubicBezTo>
                  <a:cubicBezTo>
                    <a:pt x="14" y="908"/>
                    <a:pt x="1" y="894"/>
                    <a:pt x="2" y="889"/>
                  </a:cubicBezTo>
                  <a:cubicBezTo>
                    <a:pt x="3" y="884"/>
                    <a:pt x="21" y="885"/>
                    <a:pt x="30" y="884"/>
                  </a:cubicBezTo>
                  <a:cubicBezTo>
                    <a:pt x="39" y="883"/>
                    <a:pt x="49" y="893"/>
                    <a:pt x="57" y="884"/>
                  </a:cubicBezTo>
                  <a:cubicBezTo>
                    <a:pt x="65" y="875"/>
                    <a:pt x="80" y="842"/>
                    <a:pt x="76" y="829"/>
                  </a:cubicBezTo>
                  <a:cubicBezTo>
                    <a:pt x="72" y="816"/>
                    <a:pt x="46" y="813"/>
                    <a:pt x="34" y="806"/>
                  </a:cubicBezTo>
                  <a:cubicBezTo>
                    <a:pt x="22" y="799"/>
                    <a:pt x="4" y="796"/>
                    <a:pt x="2" y="788"/>
                  </a:cubicBezTo>
                  <a:cubicBezTo>
                    <a:pt x="0" y="780"/>
                    <a:pt x="16" y="772"/>
                    <a:pt x="21" y="760"/>
                  </a:cubicBezTo>
                  <a:cubicBezTo>
                    <a:pt x="26" y="748"/>
                    <a:pt x="29" y="725"/>
                    <a:pt x="34" y="714"/>
                  </a:cubicBezTo>
                  <a:cubicBezTo>
                    <a:pt x="39" y="703"/>
                    <a:pt x="45" y="698"/>
                    <a:pt x="53" y="691"/>
                  </a:cubicBezTo>
                  <a:cubicBezTo>
                    <a:pt x="61" y="684"/>
                    <a:pt x="72" y="663"/>
                    <a:pt x="90" y="658"/>
                  </a:cubicBezTo>
                  <a:close/>
                </a:path>
              </a:pathLst>
            </a:custGeom>
            <a:solidFill>
              <a:srgbClr val="FFCC99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96" y="1834"/>
              <a:ext cx="1406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Times New Roman" pitchFamily="18" charset="0"/>
                </a:rPr>
                <a:t>PCBA, Carriage, HGA, Base, Head, Suspension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336" y="2496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China </a:t>
              </a:r>
            </a:p>
          </p:txBody>
        </p:sp>
        <p:cxnSp>
          <p:nvCxnSpPr>
            <p:cNvPr id="17" name="AutoShape 65"/>
            <p:cNvCxnSpPr>
              <a:cxnSpLocks noChangeShapeType="1"/>
              <a:stCxn id="2" idx="49"/>
              <a:endCxn id="14" idx="21"/>
            </p:cNvCxnSpPr>
            <p:nvPr/>
          </p:nvCxnSpPr>
          <p:spPr bwMode="auto">
            <a:xfrm rot="10800000" flipV="1">
              <a:off x="1298" y="2212"/>
              <a:ext cx="1201" cy="281"/>
            </a:xfrm>
            <a:prstGeom prst="curvedConnector3">
              <a:avLst>
                <a:gd name="adj1" fmla="val 55204"/>
              </a:avLst>
            </a:prstGeom>
            <a:noFill/>
            <a:ln w="28575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86"/>
          <p:cNvGrpSpPr>
            <a:grpSpLocks/>
          </p:cNvGrpSpPr>
          <p:nvPr/>
        </p:nvGrpSpPr>
        <p:grpSpPr bwMode="auto">
          <a:xfrm>
            <a:off x="228600" y="4706938"/>
            <a:ext cx="3509963" cy="1693862"/>
            <a:chOff x="144" y="2965"/>
            <a:chExt cx="2211" cy="1067"/>
          </a:xfrm>
        </p:grpSpPr>
        <p:sp>
          <p:nvSpPr>
            <p:cNvPr id="19" name="Text Box 10"/>
            <p:cNvSpPr txBox="1">
              <a:spLocks noChangeArrowheads="1"/>
            </p:cNvSpPr>
            <p:nvPr/>
          </p:nvSpPr>
          <p:spPr bwMode="auto">
            <a:xfrm>
              <a:off x="144" y="3744"/>
              <a:ext cx="10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Singapore </a:t>
              </a:r>
            </a:p>
          </p:txBody>
        </p:sp>
        <p:grpSp>
          <p:nvGrpSpPr>
            <p:cNvPr id="20" name="Group 6"/>
            <p:cNvGrpSpPr>
              <a:grpSpLocks/>
            </p:cNvGrpSpPr>
            <p:nvPr/>
          </p:nvGrpSpPr>
          <p:grpSpPr bwMode="auto">
            <a:xfrm>
              <a:off x="864" y="3408"/>
              <a:ext cx="480" cy="261"/>
              <a:chOff x="1407" y="1539"/>
              <a:chExt cx="2379" cy="1365"/>
            </a:xfrm>
          </p:grpSpPr>
          <p:sp>
            <p:nvSpPr>
              <p:cNvPr id="23" name="Freeform 7"/>
              <p:cNvSpPr>
                <a:spLocks/>
              </p:cNvSpPr>
              <p:nvPr/>
            </p:nvSpPr>
            <p:spPr bwMode="auto">
              <a:xfrm>
                <a:off x="1407" y="1539"/>
                <a:ext cx="2379" cy="1365"/>
              </a:xfrm>
              <a:custGeom>
                <a:avLst/>
                <a:gdLst>
                  <a:gd name="T0" fmla="*/ 5 w 2379"/>
                  <a:gd name="T1" fmla="*/ 1365 h 1365"/>
                  <a:gd name="T2" fmla="*/ 1 w 2379"/>
                  <a:gd name="T3" fmla="*/ 1181 h 1365"/>
                  <a:gd name="T4" fmla="*/ 61 w 2379"/>
                  <a:gd name="T5" fmla="*/ 1025 h 1365"/>
                  <a:gd name="T6" fmla="*/ 125 w 2379"/>
                  <a:gd name="T7" fmla="*/ 817 h 1365"/>
                  <a:gd name="T8" fmla="*/ 225 w 2379"/>
                  <a:gd name="T9" fmla="*/ 701 h 1365"/>
                  <a:gd name="T10" fmla="*/ 261 w 2379"/>
                  <a:gd name="T11" fmla="*/ 549 h 1365"/>
                  <a:gd name="T12" fmla="*/ 293 w 2379"/>
                  <a:gd name="T13" fmla="*/ 473 h 1365"/>
                  <a:gd name="T14" fmla="*/ 409 w 2379"/>
                  <a:gd name="T15" fmla="*/ 249 h 1365"/>
                  <a:gd name="T16" fmla="*/ 597 w 2379"/>
                  <a:gd name="T17" fmla="*/ 121 h 1365"/>
                  <a:gd name="T18" fmla="*/ 669 w 2379"/>
                  <a:gd name="T19" fmla="*/ 285 h 1365"/>
                  <a:gd name="T20" fmla="*/ 713 w 2379"/>
                  <a:gd name="T21" fmla="*/ 285 h 1365"/>
                  <a:gd name="T22" fmla="*/ 749 w 2379"/>
                  <a:gd name="T23" fmla="*/ 165 h 1365"/>
                  <a:gd name="T24" fmla="*/ 997 w 2379"/>
                  <a:gd name="T25" fmla="*/ 53 h 1365"/>
                  <a:gd name="T26" fmla="*/ 1249 w 2379"/>
                  <a:gd name="T27" fmla="*/ 49 h 1365"/>
                  <a:gd name="T28" fmla="*/ 1397 w 2379"/>
                  <a:gd name="T29" fmla="*/ 213 h 1365"/>
                  <a:gd name="T30" fmla="*/ 1241 w 2379"/>
                  <a:gd name="T31" fmla="*/ 349 h 1365"/>
                  <a:gd name="T32" fmla="*/ 1345 w 2379"/>
                  <a:gd name="T33" fmla="*/ 317 h 1365"/>
                  <a:gd name="T34" fmla="*/ 1513 w 2379"/>
                  <a:gd name="T35" fmla="*/ 225 h 1365"/>
                  <a:gd name="T36" fmla="*/ 1677 w 2379"/>
                  <a:gd name="T37" fmla="*/ 281 h 1365"/>
                  <a:gd name="T38" fmla="*/ 1829 w 2379"/>
                  <a:gd name="T39" fmla="*/ 425 h 1365"/>
                  <a:gd name="T40" fmla="*/ 2097 w 2379"/>
                  <a:gd name="T41" fmla="*/ 417 h 1365"/>
                  <a:gd name="T42" fmla="*/ 2305 w 2379"/>
                  <a:gd name="T43" fmla="*/ 597 h 1365"/>
                  <a:gd name="T44" fmla="*/ 2317 w 2379"/>
                  <a:gd name="T45" fmla="*/ 713 h 1365"/>
                  <a:gd name="T46" fmla="*/ 2229 w 2379"/>
                  <a:gd name="T47" fmla="*/ 869 h 1365"/>
                  <a:gd name="T48" fmla="*/ 1885 w 2379"/>
                  <a:gd name="T49" fmla="*/ 873 h 1365"/>
                  <a:gd name="T50" fmla="*/ 1473 w 2379"/>
                  <a:gd name="T51" fmla="*/ 1025 h 1365"/>
                  <a:gd name="T52" fmla="*/ 1369 w 2379"/>
                  <a:gd name="T53" fmla="*/ 1005 h 1365"/>
                  <a:gd name="T54" fmla="*/ 1321 w 2379"/>
                  <a:gd name="T55" fmla="*/ 1125 h 1365"/>
                  <a:gd name="T56" fmla="*/ 1121 w 2379"/>
                  <a:gd name="T57" fmla="*/ 1125 h 1365"/>
                  <a:gd name="T58" fmla="*/ 873 w 2379"/>
                  <a:gd name="T59" fmla="*/ 1009 h 1365"/>
                  <a:gd name="T60" fmla="*/ 649 w 2379"/>
                  <a:gd name="T61" fmla="*/ 921 h 1365"/>
                  <a:gd name="T62" fmla="*/ 389 w 2379"/>
                  <a:gd name="T63" fmla="*/ 937 h 1365"/>
                  <a:gd name="T64" fmla="*/ 209 w 2379"/>
                  <a:gd name="T65" fmla="*/ 897 h 1365"/>
                  <a:gd name="T66" fmla="*/ 145 w 2379"/>
                  <a:gd name="T67" fmla="*/ 881 h 1365"/>
                  <a:gd name="T68" fmla="*/ 137 w 2379"/>
                  <a:gd name="T69" fmla="*/ 1097 h 1365"/>
                  <a:gd name="T70" fmla="*/ 57 w 2379"/>
                  <a:gd name="T71" fmla="*/ 1257 h 1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379" h="1365">
                    <a:moveTo>
                      <a:pt x="22" y="1347"/>
                    </a:moveTo>
                    <a:lnTo>
                      <a:pt x="5" y="1365"/>
                    </a:lnTo>
                    <a:cubicBezTo>
                      <a:pt x="6" y="1355"/>
                      <a:pt x="30" y="1320"/>
                      <a:pt x="29" y="1289"/>
                    </a:cubicBezTo>
                    <a:cubicBezTo>
                      <a:pt x="28" y="1258"/>
                      <a:pt x="2" y="1216"/>
                      <a:pt x="1" y="1181"/>
                    </a:cubicBezTo>
                    <a:cubicBezTo>
                      <a:pt x="0" y="1146"/>
                      <a:pt x="15" y="1107"/>
                      <a:pt x="25" y="1081"/>
                    </a:cubicBezTo>
                    <a:cubicBezTo>
                      <a:pt x="35" y="1055"/>
                      <a:pt x="58" y="1049"/>
                      <a:pt x="61" y="1025"/>
                    </a:cubicBezTo>
                    <a:cubicBezTo>
                      <a:pt x="64" y="1001"/>
                      <a:pt x="30" y="972"/>
                      <a:pt x="41" y="937"/>
                    </a:cubicBezTo>
                    <a:cubicBezTo>
                      <a:pt x="52" y="902"/>
                      <a:pt x="105" y="858"/>
                      <a:pt x="125" y="817"/>
                    </a:cubicBezTo>
                    <a:cubicBezTo>
                      <a:pt x="145" y="776"/>
                      <a:pt x="144" y="708"/>
                      <a:pt x="161" y="689"/>
                    </a:cubicBezTo>
                    <a:cubicBezTo>
                      <a:pt x="178" y="670"/>
                      <a:pt x="218" y="712"/>
                      <a:pt x="225" y="701"/>
                    </a:cubicBezTo>
                    <a:cubicBezTo>
                      <a:pt x="232" y="690"/>
                      <a:pt x="195" y="646"/>
                      <a:pt x="201" y="621"/>
                    </a:cubicBezTo>
                    <a:cubicBezTo>
                      <a:pt x="207" y="596"/>
                      <a:pt x="234" y="568"/>
                      <a:pt x="261" y="549"/>
                    </a:cubicBezTo>
                    <a:cubicBezTo>
                      <a:pt x="288" y="530"/>
                      <a:pt x="356" y="518"/>
                      <a:pt x="361" y="505"/>
                    </a:cubicBezTo>
                    <a:cubicBezTo>
                      <a:pt x="366" y="492"/>
                      <a:pt x="299" y="500"/>
                      <a:pt x="293" y="473"/>
                    </a:cubicBezTo>
                    <a:cubicBezTo>
                      <a:pt x="287" y="446"/>
                      <a:pt x="306" y="382"/>
                      <a:pt x="325" y="345"/>
                    </a:cubicBezTo>
                    <a:cubicBezTo>
                      <a:pt x="344" y="308"/>
                      <a:pt x="377" y="275"/>
                      <a:pt x="409" y="249"/>
                    </a:cubicBezTo>
                    <a:cubicBezTo>
                      <a:pt x="441" y="223"/>
                      <a:pt x="486" y="210"/>
                      <a:pt x="517" y="189"/>
                    </a:cubicBezTo>
                    <a:cubicBezTo>
                      <a:pt x="548" y="168"/>
                      <a:pt x="562" y="122"/>
                      <a:pt x="597" y="121"/>
                    </a:cubicBezTo>
                    <a:cubicBezTo>
                      <a:pt x="632" y="120"/>
                      <a:pt x="713" y="158"/>
                      <a:pt x="725" y="185"/>
                    </a:cubicBezTo>
                    <a:cubicBezTo>
                      <a:pt x="737" y="212"/>
                      <a:pt x="680" y="252"/>
                      <a:pt x="669" y="285"/>
                    </a:cubicBezTo>
                    <a:cubicBezTo>
                      <a:pt x="658" y="318"/>
                      <a:pt x="650" y="385"/>
                      <a:pt x="657" y="385"/>
                    </a:cubicBezTo>
                    <a:cubicBezTo>
                      <a:pt x="664" y="385"/>
                      <a:pt x="697" y="314"/>
                      <a:pt x="713" y="285"/>
                    </a:cubicBezTo>
                    <a:cubicBezTo>
                      <a:pt x="729" y="256"/>
                      <a:pt x="747" y="233"/>
                      <a:pt x="753" y="213"/>
                    </a:cubicBezTo>
                    <a:cubicBezTo>
                      <a:pt x="759" y="193"/>
                      <a:pt x="724" y="179"/>
                      <a:pt x="749" y="165"/>
                    </a:cubicBezTo>
                    <a:cubicBezTo>
                      <a:pt x="774" y="151"/>
                      <a:pt x="860" y="148"/>
                      <a:pt x="901" y="129"/>
                    </a:cubicBezTo>
                    <a:cubicBezTo>
                      <a:pt x="942" y="110"/>
                      <a:pt x="958" y="74"/>
                      <a:pt x="997" y="53"/>
                    </a:cubicBezTo>
                    <a:cubicBezTo>
                      <a:pt x="1036" y="32"/>
                      <a:pt x="1091" y="2"/>
                      <a:pt x="1133" y="1"/>
                    </a:cubicBezTo>
                    <a:cubicBezTo>
                      <a:pt x="1175" y="0"/>
                      <a:pt x="1211" y="27"/>
                      <a:pt x="1249" y="49"/>
                    </a:cubicBezTo>
                    <a:cubicBezTo>
                      <a:pt x="1287" y="71"/>
                      <a:pt x="1336" y="106"/>
                      <a:pt x="1361" y="133"/>
                    </a:cubicBezTo>
                    <a:cubicBezTo>
                      <a:pt x="1386" y="160"/>
                      <a:pt x="1398" y="190"/>
                      <a:pt x="1397" y="213"/>
                    </a:cubicBezTo>
                    <a:cubicBezTo>
                      <a:pt x="1396" y="236"/>
                      <a:pt x="1383" y="250"/>
                      <a:pt x="1357" y="273"/>
                    </a:cubicBezTo>
                    <a:cubicBezTo>
                      <a:pt x="1331" y="296"/>
                      <a:pt x="1249" y="330"/>
                      <a:pt x="1241" y="349"/>
                    </a:cubicBezTo>
                    <a:cubicBezTo>
                      <a:pt x="1233" y="368"/>
                      <a:pt x="1292" y="394"/>
                      <a:pt x="1309" y="389"/>
                    </a:cubicBezTo>
                    <a:cubicBezTo>
                      <a:pt x="1326" y="384"/>
                      <a:pt x="1324" y="343"/>
                      <a:pt x="1345" y="317"/>
                    </a:cubicBezTo>
                    <a:cubicBezTo>
                      <a:pt x="1366" y="291"/>
                      <a:pt x="1409" y="248"/>
                      <a:pt x="1437" y="233"/>
                    </a:cubicBezTo>
                    <a:cubicBezTo>
                      <a:pt x="1465" y="218"/>
                      <a:pt x="1485" y="214"/>
                      <a:pt x="1513" y="225"/>
                    </a:cubicBezTo>
                    <a:cubicBezTo>
                      <a:pt x="1541" y="236"/>
                      <a:pt x="1578" y="292"/>
                      <a:pt x="1605" y="301"/>
                    </a:cubicBezTo>
                    <a:cubicBezTo>
                      <a:pt x="1632" y="310"/>
                      <a:pt x="1657" y="267"/>
                      <a:pt x="1677" y="281"/>
                    </a:cubicBezTo>
                    <a:cubicBezTo>
                      <a:pt x="1697" y="295"/>
                      <a:pt x="1700" y="361"/>
                      <a:pt x="1725" y="385"/>
                    </a:cubicBezTo>
                    <a:cubicBezTo>
                      <a:pt x="1750" y="409"/>
                      <a:pt x="1788" y="409"/>
                      <a:pt x="1829" y="425"/>
                    </a:cubicBezTo>
                    <a:cubicBezTo>
                      <a:pt x="1870" y="441"/>
                      <a:pt x="1928" y="482"/>
                      <a:pt x="1973" y="481"/>
                    </a:cubicBezTo>
                    <a:cubicBezTo>
                      <a:pt x="2018" y="480"/>
                      <a:pt x="2056" y="413"/>
                      <a:pt x="2097" y="417"/>
                    </a:cubicBezTo>
                    <a:cubicBezTo>
                      <a:pt x="2138" y="421"/>
                      <a:pt x="2182" y="475"/>
                      <a:pt x="2217" y="505"/>
                    </a:cubicBezTo>
                    <a:cubicBezTo>
                      <a:pt x="2252" y="535"/>
                      <a:pt x="2278" y="576"/>
                      <a:pt x="2305" y="597"/>
                    </a:cubicBezTo>
                    <a:cubicBezTo>
                      <a:pt x="2332" y="618"/>
                      <a:pt x="2375" y="610"/>
                      <a:pt x="2377" y="629"/>
                    </a:cubicBezTo>
                    <a:cubicBezTo>
                      <a:pt x="2379" y="648"/>
                      <a:pt x="2330" y="684"/>
                      <a:pt x="2317" y="713"/>
                    </a:cubicBezTo>
                    <a:cubicBezTo>
                      <a:pt x="2304" y="742"/>
                      <a:pt x="2312" y="779"/>
                      <a:pt x="2297" y="805"/>
                    </a:cubicBezTo>
                    <a:cubicBezTo>
                      <a:pt x="2282" y="831"/>
                      <a:pt x="2278" y="861"/>
                      <a:pt x="2229" y="869"/>
                    </a:cubicBezTo>
                    <a:cubicBezTo>
                      <a:pt x="2180" y="877"/>
                      <a:pt x="2058" y="852"/>
                      <a:pt x="2001" y="853"/>
                    </a:cubicBezTo>
                    <a:cubicBezTo>
                      <a:pt x="1944" y="854"/>
                      <a:pt x="1947" y="857"/>
                      <a:pt x="1885" y="873"/>
                    </a:cubicBezTo>
                    <a:cubicBezTo>
                      <a:pt x="1823" y="889"/>
                      <a:pt x="1698" y="924"/>
                      <a:pt x="1629" y="949"/>
                    </a:cubicBezTo>
                    <a:cubicBezTo>
                      <a:pt x="1560" y="974"/>
                      <a:pt x="1511" y="1021"/>
                      <a:pt x="1473" y="1025"/>
                    </a:cubicBezTo>
                    <a:cubicBezTo>
                      <a:pt x="1435" y="1029"/>
                      <a:pt x="1418" y="976"/>
                      <a:pt x="1401" y="973"/>
                    </a:cubicBezTo>
                    <a:cubicBezTo>
                      <a:pt x="1384" y="970"/>
                      <a:pt x="1364" y="992"/>
                      <a:pt x="1369" y="1005"/>
                    </a:cubicBezTo>
                    <a:cubicBezTo>
                      <a:pt x="1374" y="1018"/>
                      <a:pt x="1441" y="1033"/>
                      <a:pt x="1433" y="1053"/>
                    </a:cubicBezTo>
                    <a:cubicBezTo>
                      <a:pt x="1425" y="1073"/>
                      <a:pt x="1356" y="1116"/>
                      <a:pt x="1321" y="1125"/>
                    </a:cubicBezTo>
                    <a:cubicBezTo>
                      <a:pt x="1286" y="1134"/>
                      <a:pt x="1258" y="1109"/>
                      <a:pt x="1225" y="1109"/>
                    </a:cubicBezTo>
                    <a:cubicBezTo>
                      <a:pt x="1192" y="1109"/>
                      <a:pt x="1158" y="1128"/>
                      <a:pt x="1121" y="1125"/>
                    </a:cubicBezTo>
                    <a:cubicBezTo>
                      <a:pt x="1084" y="1122"/>
                      <a:pt x="1046" y="1108"/>
                      <a:pt x="1005" y="1089"/>
                    </a:cubicBezTo>
                    <a:cubicBezTo>
                      <a:pt x="964" y="1070"/>
                      <a:pt x="904" y="1032"/>
                      <a:pt x="873" y="1009"/>
                    </a:cubicBezTo>
                    <a:cubicBezTo>
                      <a:pt x="842" y="986"/>
                      <a:pt x="854" y="968"/>
                      <a:pt x="817" y="953"/>
                    </a:cubicBezTo>
                    <a:cubicBezTo>
                      <a:pt x="780" y="938"/>
                      <a:pt x="692" y="926"/>
                      <a:pt x="649" y="921"/>
                    </a:cubicBezTo>
                    <a:cubicBezTo>
                      <a:pt x="606" y="916"/>
                      <a:pt x="604" y="922"/>
                      <a:pt x="561" y="925"/>
                    </a:cubicBezTo>
                    <a:cubicBezTo>
                      <a:pt x="518" y="928"/>
                      <a:pt x="432" y="930"/>
                      <a:pt x="389" y="937"/>
                    </a:cubicBezTo>
                    <a:cubicBezTo>
                      <a:pt x="346" y="944"/>
                      <a:pt x="331" y="972"/>
                      <a:pt x="301" y="965"/>
                    </a:cubicBezTo>
                    <a:cubicBezTo>
                      <a:pt x="271" y="958"/>
                      <a:pt x="226" y="916"/>
                      <a:pt x="209" y="897"/>
                    </a:cubicBezTo>
                    <a:cubicBezTo>
                      <a:pt x="192" y="878"/>
                      <a:pt x="208" y="856"/>
                      <a:pt x="197" y="853"/>
                    </a:cubicBezTo>
                    <a:cubicBezTo>
                      <a:pt x="186" y="850"/>
                      <a:pt x="144" y="853"/>
                      <a:pt x="145" y="881"/>
                    </a:cubicBezTo>
                    <a:cubicBezTo>
                      <a:pt x="146" y="909"/>
                      <a:pt x="206" y="985"/>
                      <a:pt x="205" y="1021"/>
                    </a:cubicBezTo>
                    <a:cubicBezTo>
                      <a:pt x="204" y="1057"/>
                      <a:pt x="164" y="1069"/>
                      <a:pt x="137" y="1097"/>
                    </a:cubicBezTo>
                    <a:cubicBezTo>
                      <a:pt x="110" y="1125"/>
                      <a:pt x="54" y="1162"/>
                      <a:pt x="41" y="1189"/>
                    </a:cubicBezTo>
                    <a:cubicBezTo>
                      <a:pt x="28" y="1216"/>
                      <a:pt x="60" y="1232"/>
                      <a:pt x="57" y="1257"/>
                    </a:cubicBezTo>
                    <a:cubicBezTo>
                      <a:pt x="54" y="1282"/>
                      <a:pt x="37" y="1309"/>
                      <a:pt x="22" y="1347"/>
                    </a:cubicBezTo>
                    <a:close/>
                  </a:path>
                </a:pathLst>
              </a:custGeom>
              <a:solidFill>
                <a:srgbClr val="FFCCFF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" name="Freeform 8"/>
              <p:cNvSpPr>
                <a:spLocks/>
              </p:cNvSpPr>
              <p:nvPr/>
            </p:nvSpPr>
            <p:spPr bwMode="auto">
              <a:xfrm>
                <a:off x="1665" y="2505"/>
                <a:ext cx="461" cy="270"/>
              </a:xfrm>
              <a:custGeom>
                <a:avLst/>
                <a:gdLst>
                  <a:gd name="T0" fmla="*/ 36 w 461"/>
                  <a:gd name="T1" fmla="*/ 109 h 270"/>
                  <a:gd name="T2" fmla="*/ 19 w 461"/>
                  <a:gd name="T3" fmla="*/ 127 h 270"/>
                  <a:gd name="T4" fmla="*/ 175 w 461"/>
                  <a:gd name="T5" fmla="*/ 15 h 270"/>
                  <a:gd name="T6" fmla="*/ 207 w 461"/>
                  <a:gd name="T7" fmla="*/ 39 h 270"/>
                  <a:gd name="T8" fmla="*/ 163 w 461"/>
                  <a:gd name="T9" fmla="*/ 151 h 270"/>
                  <a:gd name="T10" fmla="*/ 271 w 461"/>
                  <a:gd name="T11" fmla="*/ 59 h 270"/>
                  <a:gd name="T12" fmla="*/ 295 w 461"/>
                  <a:gd name="T13" fmla="*/ 19 h 270"/>
                  <a:gd name="T14" fmla="*/ 447 w 461"/>
                  <a:gd name="T15" fmla="*/ 91 h 270"/>
                  <a:gd name="T16" fmla="*/ 379 w 461"/>
                  <a:gd name="T17" fmla="*/ 151 h 270"/>
                  <a:gd name="T18" fmla="*/ 279 w 461"/>
                  <a:gd name="T19" fmla="*/ 155 h 270"/>
                  <a:gd name="T20" fmla="*/ 283 w 461"/>
                  <a:gd name="T21" fmla="*/ 239 h 270"/>
                  <a:gd name="T22" fmla="*/ 167 w 461"/>
                  <a:gd name="T23" fmla="*/ 191 h 270"/>
                  <a:gd name="T24" fmla="*/ 155 w 461"/>
                  <a:gd name="T25" fmla="*/ 259 h 270"/>
                  <a:gd name="T26" fmla="*/ 51 w 461"/>
                  <a:gd name="T27" fmla="*/ 255 h 270"/>
                  <a:gd name="T28" fmla="*/ 3 w 461"/>
                  <a:gd name="T29" fmla="*/ 167 h 270"/>
                  <a:gd name="T30" fmla="*/ 36 w 461"/>
                  <a:gd name="T31" fmla="*/ 109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61" h="270">
                    <a:moveTo>
                      <a:pt x="36" y="109"/>
                    </a:moveTo>
                    <a:lnTo>
                      <a:pt x="19" y="127"/>
                    </a:lnTo>
                    <a:cubicBezTo>
                      <a:pt x="42" y="111"/>
                      <a:pt x="144" y="30"/>
                      <a:pt x="175" y="15"/>
                    </a:cubicBezTo>
                    <a:cubicBezTo>
                      <a:pt x="206" y="0"/>
                      <a:pt x="209" y="16"/>
                      <a:pt x="207" y="39"/>
                    </a:cubicBezTo>
                    <a:cubicBezTo>
                      <a:pt x="205" y="62"/>
                      <a:pt x="152" y="148"/>
                      <a:pt x="163" y="151"/>
                    </a:cubicBezTo>
                    <a:cubicBezTo>
                      <a:pt x="174" y="154"/>
                      <a:pt x="249" y="81"/>
                      <a:pt x="271" y="59"/>
                    </a:cubicBezTo>
                    <a:cubicBezTo>
                      <a:pt x="293" y="37"/>
                      <a:pt x="266" y="14"/>
                      <a:pt x="295" y="19"/>
                    </a:cubicBezTo>
                    <a:cubicBezTo>
                      <a:pt x="324" y="24"/>
                      <a:pt x="433" y="69"/>
                      <a:pt x="447" y="91"/>
                    </a:cubicBezTo>
                    <a:cubicBezTo>
                      <a:pt x="461" y="113"/>
                      <a:pt x="407" y="140"/>
                      <a:pt x="379" y="151"/>
                    </a:cubicBezTo>
                    <a:cubicBezTo>
                      <a:pt x="351" y="162"/>
                      <a:pt x="295" y="140"/>
                      <a:pt x="279" y="155"/>
                    </a:cubicBezTo>
                    <a:cubicBezTo>
                      <a:pt x="263" y="170"/>
                      <a:pt x="302" y="233"/>
                      <a:pt x="283" y="239"/>
                    </a:cubicBezTo>
                    <a:cubicBezTo>
                      <a:pt x="264" y="245"/>
                      <a:pt x="188" y="188"/>
                      <a:pt x="167" y="191"/>
                    </a:cubicBezTo>
                    <a:cubicBezTo>
                      <a:pt x="146" y="194"/>
                      <a:pt x="174" y="248"/>
                      <a:pt x="155" y="259"/>
                    </a:cubicBezTo>
                    <a:cubicBezTo>
                      <a:pt x="136" y="270"/>
                      <a:pt x="76" y="270"/>
                      <a:pt x="51" y="255"/>
                    </a:cubicBezTo>
                    <a:cubicBezTo>
                      <a:pt x="26" y="240"/>
                      <a:pt x="6" y="190"/>
                      <a:pt x="3" y="167"/>
                    </a:cubicBezTo>
                    <a:cubicBezTo>
                      <a:pt x="0" y="144"/>
                      <a:pt x="15" y="131"/>
                      <a:pt x="36" y="109"/>
                    </a:cubicBezTo>
                    <a:close/>
                  </a:path>
                </a:pathLst>
              </a:custGeom>
              <a:solidFill>
                <a:srgbClr val="FFCCFF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288" y="3216"/>
              <a:ext cx="720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Times New Roman" pitchFamily="18" charset="0"/>
                </a:rPr>
                <a:t>Cover, Screw, Pivot, PC ADP, Disc</a:t>
              </a:r>
            </a:p>
          </p:txBody>
        </p:sp>
        <p:cxnSp>
          <p:nvCxnSpPr>
            <p:cNvPr id="22" name="AutoShape 66"/>
            <p:cNvCxnSpPr>
              <a:cxnSpLocks noChangeShapeType="1"/>
              <a:stCxn id="2" idx="44"/>
              <a:endCxn id="23" idx="17"/>
            </p:cNvCxnSpPr>
            <p:nvPr/>
          </p:nvCxnSpPr>
          <p:spPr bwMode="auto">
            <a:xfrm rot="5400000">
              <a:off x="1523" y="2611"/>
              <a:ext cx="477" cy="1186"/>
            </a:xfrm>
            <a:prstGeom prst="curvedConnector3">
              <a:avLst>
                <a:gd name="adj1" fmla="val 82810"/>
              </a:avLst>
            </a:prstGeom>
            <a:noFill/>
            <a:ln w="28575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990600" y="841375"/>
            <a:ext cx="2892425" cy="2230438"/>
            <a:chOff x="624" y="530"/>
            <a:chExt cx="1822" cy="1405"/>
          </a:xfrm>
        </p:grpSpPr>
        <p:sp>
          <p:nvSpPr>
            <p:cNvPr id="26" name="Freeform 60"/>
            <p:cNvSpPr>
              <a:spLocks/>
            </p:cNvSpPr>
            <p:nvPr/>
          </p:nvSpPr>
          <p:spPr bwMode="auto">
            <a:xfrm>
              <a:off x="1248" y="768"/>
              <a:ext cx="336" cy="576"/>
            </a:xfrm>
            <a:custGeom>
              <a:avLst/>
              <a:gdLst>
                <a:gd name="T0" fmla="*/ 376 w 1441"/>
                <a:gd name="T1" fmla="*/ 730 h 2829"/>
                <a:gd name="T2" fmla="*/ 204 w 1441"/>
                <a:gd name="T3" fmla="*/ 1066 h 2829"/>
                <a:gd name="T4" fmla="*/ 20 w 1441"/>
                <a:gd name="T5" fmla="*/ 1410 h 2829"/>
                <a:gd name="T6" fmla="*/ 36 w 1441"/>
                <a:gd name="T7" fmla="*/ 1646 h 2829"/>
                <a:gd name="T8" fmla="*/ 12 w 1441"/>
                <a:gd name="T9" fmla="*/ 1894 h 2829"/>
                <a:gd name="T10" fmla="*/ 48 w 1441"/>
                <a:gd name="T11" fmla="*/ 1974 h 2829"/>
                <a:gd name="T12" fmla="*/ 128 w 1441"/>
                <a:gd name="T13" fmla="*/ 2206 h 2829"/>
                <a:gd name="T14" fmla="*/ 240 w 1441"/>
                <a:gd name="T15" fmla="*/ 2358 h 2829"/>
                <a:gd name="T16" fmla="*/ 472 w 1441"/>
                <a:gd name="T17" fmla="*/ 2590 h 2829"/>
                <a:gd name="T18" fmla="*/ 512 w 1441"/>
                <a:gd name="T19" fmla="*/ 2822 h 2829"/>
                <a:gd name="T20" fmla="*/ 600 w 1441"/>
                <a:gd name="T21" fmla="*/ 2822 h 2829"/>
                <a:gd name="T22" fmla="*/ 624 w 1441"/>
                <a:gd name="T23" fmla="*/ 2694 h 2829"/>
                <a:gd name="T24" fmla="*/ 688 w 1441"/>
                <a:gd name="T25" fmla="*/ 2326 h 2829"/>
                <a:gd name="T26" fmla="*/ 856 w 1441"/>
                <a:gd name="T27" fmla="*/ 2106 h 2829"/>
                <a:gd name="T28" fmla="*/ 936 w 1441"/>
                <a:gd name="T29" fmla="*/ 1970 h 2829"/>
                <a:gd name="T30" fmla="*/ 1016 w 1441"/>
                <a:gd name="T31" fmla="*/ 1810 h 2829"/>
                <a:gd name="T32" fmla="*/ 1064 w 1441"/>
                <a:gd name="T33" fmla="*/ 1578 h 2829"/>
                <a:gd name="T34" fmla="*/ 1096 w 1441"/>
                <a:gd name="T35" fmla="*/ 1478 h 2829"/>
                <a:gd name="T36" fmla="*/ 1156 w 1441"/>
                <a:gd name="T37" fmla="*/ 1154 h 2829"/>
                <a:gd name="T38" fmla="*/ 1160 w 1441"/>
                <a:gd name="T39" fmla="*/ 1010 h 2829"/>
                <a:gd name="T40" fmla="*/ 1276 w 1441"/>
                <a:gd name="T41" fmla="*/ 830 h 2829"/>
                <a:gd name="T42" fmla="*/ 1340 w 1441"/>
                <a:gd name="T43" fmla="*/ 690 h 2829"/>
                <a:gd name="T44" fmla="*/ 1332 w 1441"/>
                <a:gd name="T45" fmla="*/ 578 h 2829"/>
                <a:gd name="T46" fmla="*/ 1300 w 1441"/>
                <a:gd name="T47" fmla="*/ 438 h 2829"/>
                <a:gd name="T48" fmla="*/ 1408 w 1441"/>
                <a:gd name="T49" fmla="*/ 258 h 2829"/>
                <a:gd name="T50" fmla="*/ 1400 w 1441"/>
                <a:gd name="T51" fmla="*/ 222 h 2829"/>
                <a:gd name="T52" fmla="*/ 1328 w 1441"/>
                <a:gd name="T53" fmla="*/ 150 h 2829"/>
                <a:gd name="T54" fmla="*/ 1188 w 1441"/>
                <a:gd name="T55" fmla="*/ 82 h 2829"/>
                <a:gd name="T56" fmla="*/ 1084 w 1441"/>
                <a:gd name="T57" fmla="*/ 2 h 2829"/>
                <a:gd name="T58" fmla="*/ 968 w 1441"/>
                <a:gd name="T59" fmla="*/ 86 h 2829"/>
                <a:gd name="T60" fmla="*/ 924 w 1441"/>
                <a:gd name="T61" fmla="*/ 146 h 2829"/>
                <a:gd name="T62" fmla="*/ 704 w 1441"/>
                <a:gd name="T63" fmla="*/ 218 h 2829"/>
                <a:gd name="T64" fmla="*/ 592 w 1441"/>
                <a:gd name="T65" fmla="*/ 398 h 2829"/>
                <a:gd name="T66" fmla="*/ 516 w 1441"/>
                <a:gd name="T67" fmla="*/ 538 h 2829"/>
                <a:gd name="T68" fmla="*/ 461 w 1441"/>
                <a:gd name="T69" fmla="*/ 651 h 2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41" h="2829">
                  <a:moveTo>
                    <a:pt x="461" y="651"/>
                  </a:moveTo>
                  <a:cubicBezTo>
                    <a:pt x="446" y="680"/>
                    <a:pt x="401" y="691"/>
                    <a:pt x="376" y="730"/>
                  </a:cubicBezTo>
                  <a:cubicBezTo>
                    <a:pt x="351" y="769"/>
                    <a:pt x="341" y="830"/>
                    <a:pt x="312" y="886"/>
                  </a:cubicBezTo>
                  <a:cubicBezTo>
                    <a:pt x="283" y="942"/>
                    <a:pt x="244" y="998"/>
                    <a:pt x="204" y="1066"/>
                  </a:cubicBezTo>
                  <a:cubicBezTo>
                    <a:pt x="164" y="1134"/>
                    <a:pt x="103" y="1237"/>
                    <a:pt x="72" y="1294"/>
                  </a:cubicBezTo>
                  <a:cubicBezTo>
                    <a:pt x="41" y="1351"/>
                    <a:pt x="26" y="1375"/>
                    <a:pt x="20" y="1410"/>
                  </a:cubicBezTo>
                  <a:cubicBezTo>
                    <a:pt x="14" y="1445"/>
                    <a:pt x="33" y="1467"/>
                    <a:pt x="36" y="1506"/>
                  </a:cubicBezTo>
                  <a:cubicBezTo>
                    <a:pt x="39" y="1545"/>
                    <a:pt x="41" y="1605"/>
                    <a:pt x="36" y="1646"/>
                  </a:cubicBezTo>
                  <a:cubicBezTo>
                    <a:pt x="31" y="1687"/>
                    <a:pt x="8" y="1713"/>
                    <a:pt x="4" y="1754"/>
                  </a:cubicBezTo>
                  <a:cubicBezTo>
                    <a:pt x="0" y="1795"/>
                    <a:pt x="3" y="1869"/>
                    <a:pt x="12" y="1894"/>
                  </a:cubicBezTo>
                  <a:cubicBezTo>
                    <a:pt x="21" y="1919"/>
                    <a:pt x="54" y="1889"/>
                    <a:pt x="60" y="1902"/>
                  </a:cubicBezTo>
                  <a:cubicBezTo>
                    <a:pt x="66" y="1915"/>
                    <a:pt x="36" y="1931"/>
                    <a:pt x="48" y="1974"/>
                  </a:cubicBezTo>
                  <a:cubicBezTo>
                    <a:pt x="60" y="2017"/>
                    <a:pt x="119" y="2119"/>
                    <a:pt x="132" y="2158"/>
                  </a:cubicBezTo>
                  <a:cubicBezTo>
                    <a:pt x="145" y="2197"/>
                    <a:pt x="113" y="2181"/>
                    <a:pt x="128" y="2206"/>
                  </a:cubicBezTo>
                  <a:cubicBezTo>
                    <a:pt x="143" y="2231"/>
                    <a:pt x="201" y="2285"/>
                    <a:pt x="220" y="2310"/>
                  </a:cubicBezTo>
                  <a:cubicBezTo>
                    <a:pt x="239" y="2335"/>
                    <a:pt x="218" y="2338"/>
                    <a:pt x="240" y="2358"/>
                  </a:cubicBezTo>
                  <a:cubicBezTo>
                    <a:pt x="262" y="2378"/>
                    <a:pt x="313" y="2391"/>
                    <a:pt x="352" y="2430"/>
                  </a:cubicBezTo>
                  <a:cubicBezTo>
                    <a:pt x="391" y="2469"/>
                    <a:pt x="451" y="2535"/>
                    <a:pt x="472" y="2590"/>
                  </a:cubicBezTo>
                  <a:cubicBezTo>
                    <a:pt x="493" y="2645"/>
                    <a:pt x="469" y="2719"/>
                    <a:pt x="476" y="2758"/>
                  </a:cubicBezTo>
                  <a:cubicBezTo>
                    <a:pt x="483" y="2797"/>
                    <a:pt x="503" y="2817"/>
                    <a:pt x="512" y="2822"/>
                  </a:cubicBezTo>
                  <a:cubicBezTo>
                    <a:pt x="521" y="2827"/>
                    <a:pt x="517" y="2790"/>
                    <a:pt x="532" y="2790"/>
                  </a:cubicBezTo>
                  <a:cubicBezTo>
                    <a:pt x="547" y="2790"/>
                    <a:pt x="589" y="2829"/>
                    <a:pt x="600" y="2822"/>
                  </a:cubicBezTo>
                  <a:cubicBezTo>
                    <a:pt x="611" y="2815"/>
                    <a:pt x="592" y="2767"/>
                    <a:pt x="596" y="2746"/>
                  </a:cubicBezTo>
                  <a:cubicBezTo>
                    <a:pt x="600" y="2725"/>
                    <a:pt x="620" y="2736"/>
                    <a:pt x="624" y="2694"/>
                  </a:cubicBezTo>
                  <a:cubicBezTo>
                    <a:pt x="628" y="2652"/>
                    <a:pt x="609" y="2555"/>
                    <a:pt x="620" y="2494"/>
                  </a:cubicBezTo>
                  <a:cubicBezTo>
                    <a:pt x="631" y="2433"/>
                    <a:pt x="666" y="2377"/>
                    <a:pt x="688" y="2326"/>
                  </a:cubicBezTo>
                  <a:cubicBezTo>
                    <a:pt x="710" y="2275"/>
                    <a:pt x="724" y="2227"/>
                    <a:pt x="752" y="2190"/>
                  </a:cubicBezTo>
                  <a:cubicBezTo>
                    <a:pt x="780" y="2153"/>
                    <a:pt x="839" y="2131"/>
                    <a:pt x="856" y="2106"/>
                  </a:cubicBezTo>
                  <a:cubicBezTo>
                    <a:pt x="873" y="2081"/>
                    <a:pt x="839" y="2065"/>
                    <a:pt x="852" y="2042"/>
                  </a:cubicBezTo>
                  <a:cubicBezTo>
                    <a:pt x="865" y="2019"/>
                    <a:pt x="915" y="1999"/>
                    <a:pt x="936" y="1970"/>
                  </a:cubicBezTo>
                  <a:cubicBezTo>
                    <a:pt x="957" y="1941"/>
                    <a:pt x="963" y="1893"/>
                    <a:pt x="976" y="1866"/>
                  </a:cubicBezTo>
                  <a:cubicBezTo>
                    <a:pt x="989" y="1839"/>
                    <a:pt x="1009" y="1835"/>
                    <a:pt x="1016" y="1810"/>
                  </a:cubicBezTo>
                  <a:cubicBezTo>
                    <a:pt x="1023" y="1785"/>
                    <a:pt x="1008" y="1757"/>
                    <a:pt x="1016" y="1718"/>
                  </a:cubicBezTo>
                  <a:cubicBezTo>
                    <a:pt x="1024" y="1679"/>
                    <a:pt x="1059" y="1611"/>
                    <a:pt x="1064" y="1578"/>
                  </a:cubicBezTo>
                  <a:cubicBezTo>
                    <a:pt x="1069" y="1545"/>
                    <a:pt x="1043" y="1539"/>
                    <a:pt x="1048" y="1522"/>
                  </a:cubicBezTo>
                  <a:cubicBezTo>
                    <a:pt x="1053" y="1505"/>
                    <a:pt x="1089" y="1503"/>
                    <a:pt x="1096" y="1478"/>
                  </a:cubicBezTo>
                  <a:cubicBezTo>
                    <a:pt x="1103" y="1453"/>
                    <a:pt x="1082" y="1424"/>
                    <a:pt x="1092" y="1370"/>
                  </a:cubicBezTo>
                  <a:cubicBezTo>
                    <a:pt x="1102" y="1316"/>
                    <a:pt x="1143" y="1208"/>
                    <a:pt x="1156" y="1154"/>
                  </a:cubicBezTo>
                  <a:cubicBezTo>
                    <a:pt x="1169" y="1100"/>
                    <a:pt x="1167" y="1070"/>
                    <a:pt x="1168" y="1046"/>
                  </a:cubicBezTo>
                  <a:cubicBezTo>
                    <a:pt x="1169" y="1022"/>
                    <a:pt x="1153" y="1031"/>
                    <a:pt x="1160" y="1010"/>
                  </a:cubicBezTo>
                  <a:cubicBezTo>
                    <a:pt x="1167" y="989"/>
                    <a:pt x="1193" y="952"/>
                    <a:pt x="1212" y="922"/>
                  </a:cubicBezTo>
                  <a:cubicBezTo>
                    <a:pt x="1231" y="892"/>
                    <a:pt x="1264" y="857"/>
                    <a:pt x="1276" y="830"/>
                  </a:cubicBezTo>
                  <a:cubicBezTo>
                    <a:pt x="1288" y="803"/>
                    <a:pt x="1273" y="785"/>
                    <a:pt x="1284" y="762"/>
                  </a:cubicBezTo>
                  <a:cubicBezTo>
                    <a:pt x="1295" y="739"/>
                    <a:pt x="1335" y="709"/>
                    <a:pt x="1340" y="690"/>
                  </a:cubicBezTo>
                  <a:cubicBezTo>
                    <a:pt x="1345" y="671"/>
                    <a:pt x="1317" y="665"/>
                    <a:pt x="1316" y="646"/>
                  </a:cubicBezTo>
                  <a:cubicBezTo>
                    <a:pt x="1315" y="627"/>
                    <a:pt x="1332" y="601"/>
                    <a:pt x="1332" y="578"/>
                  </a:cubicBezTo>
                  <a:cubicBezTo>
                    <a:pt x="1332" y="555"/>
                    <a:pt x="1321" y="529"/>
                    <a:pt x="1316" y="506"/>
                  </a:cubicBezTo>
                  <a:cubicBezTo>
                    <a:pt x="1311" y="483"/>
                    <a:pt x="1295" y="467"/>
                    <a:pt x="1300" y="438"/>
                  </a:cubicBezTo>
                  <a:cubicBezTo>
                    <a:pt x="1305" y="409"/>
                    <a:pt x="1326" y="364"/>
                    <a:pt x="1344" y="334"/>
                  </a:cubicBezTo>
                  <a:cubicBezTo>
                    <a:pt x="1362" y="304"/>
                    <a:pt x="1392" y="275"/>
                    <a:pt x="1408" y="258"/>
                  </a:cubicBezTo>
                  <a:cubicBezTo>
                    <a:pt x="1424" y="241"/>
                    <a:pt x="1441" y="236"/>
                    <a:pt x="1440" y="230"/>
                  </a:cubicBezTo>
                  <a:cubicBezTo>
                    <a:pt x="1439" y="224"/>
                    <a:pt x="1411" y="233"/>
                    <a:pt x="1400" y="222"/>
                  </a:cubicBezTo>
                  <a:cubicBezTo>
                    <a:pt x="1389" y="211"/>
                    <a:pt x="1388" y="174"/>
                    <a:pt x="1376" y="162"/>
                  </a:cubicBezTo>
                  <a:cubicBezTo>
                    <a:pt x="1364" y="150"/>
                    <a:pt x="1349" y="155"/>
                    <a:pt x="1328" y="150"/>
                  </a:cubicBezTo>
                  <a:cubicBezTo>
                    <a:pt x="1307" y="145"/>
                    <a:pt x="1271" y="145"/>
                    <a:pt x="1248" y="134"/>
                  </a:cubicBezTo>
                  <a:cubicBezTo>
                    <a:pt x="1225" y="123"/>
                    <a:pt x="1207" y="101"/>
                    <a:pt x="1188" y="82"/>
                  </a:cubicBezTo>
                  <a:cubicBezTo>
                    <a:pt x="1169" y="63"/>
                    <a:pt x="1153" y="31"/>
                    <a:pt x="1136" y="18"/>
                  </a:cubicBezTo>
                  <a:cubicBezTo>
                    <a:pt x="1119" y="5"/>
                    <a:pt x="1104" y="0"/>
                    <a:pt x="1084" y="2"/>
                  </a:cubicBezTo>
                  <a:cubicBezTo>
                    <a:pt x="1064" y="4"/>
                    <a:pt x="1035" y="16"/>
                    <a:pt x="1016" y="30"/>
                  </a:cubicBezTo>
                  <a:cubicBezTo>
                    <a:pt x="997" y="44"/>
                    <a:pt x="972" y="71"/>
                    <a:pt x="968" y="86"/>
                  </a:cubicBezTo>
                  <a:cubicBezTo>
                    <a:pt x="964" y="101"/>
                    <a:pt x="999" y="108"/>
                    <a:pt x="992" y="118"/>
                  </a:cubicBezTo>
                  <a:cubicBezTo>
                    <a:pt x="985" y="128"/>
                    <a:pt x="957" y="136"/>
                    <a:pt x="924" y="146"/>
                  </a:cubicBezTo>
                  <a:cubicBezTo>
                    <a:pt x="891" y="156"/>
                    <a:pt x="833" y="166"/>
                    <a:pt x="796" y="178"/>
                  </a:cubicBezTo>
                  <a:cubicBezTo>
                    <a:pt x="759" y="190"/>
                    <a:pt x="729" y="194"/>
                    <a:pt x="704" y="218"/>
                  </a:cubicBezTo>
                  <a:cubicBezTo>
                    <a:pt x="679" y="242"/>
                    <a:pt x="663" y="292"/>
                    <a:pt x="644" y="322"/>
                  </a:cubicBezTo>
                  <a:cubicBezTo>
                    <a:pt x="625" y="352"/>
                    <a:pt x="604" y="370"/>
                    <a:pt x="592" y="398"/>
                  </a:cubicBezTo>
                  <a:cubicBezTo>
                    <a:pt x="580" y="426"/>
                    <a:pt x="585" y="467"/>
                    <a:pt x="572" y="490"/>
                  </a:cubicBezTo>
                  <a:cubicBezTo>
                    <a:pt x="559" y="513"/>
                    <a:pt x="534" y="527"/>
                    <a:pt x="516" y="538"/>
                  </a:cubicBezTo>
                  <a:cubicBezTo>
                    <a:pt x="498" y="549"/>
                    <a:pt x="475" y="536"/>
                    <a:pt x="464" y="558"/>
                  </a:cubicBezTo>
                  <a:cubicBezTo>
                    <a:pt x="453" y="580"/>
                    <a:pt x="476" y="622"/>
                    <a:pt x="461" y="651"/>
                  </a:cubicBezTo>
                  <a:close/>
                </a:path>
              </a:pathLst>
            </a:custGeom>
            <a:solidFill>
              <a:srgbClr val="CCCC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" name="Text Box 61"/>
            <p:cNvSpPr txBox="1">
              <a:spLocks noChangeArrowheads="1"/>
            </p:cNvSpPr>
            <p:nvPr/>
          </p:nvSpPr>
          <p:spPr bwMode="auto">
            <a:xfrm>
              <a:off x="624" y="768"/>
              <a:ext cx="7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Times New Roman" pitchFamily="18" charset="0"/>
                </a:rPr>
                <a:t>Top Clamp</a:t>
              </a:r>
            </a:p>
          </p:txBody>
        </p:sp>
        <p:sp>
          <p:nvSpPr>
            <p:cNvPr id="28" name="Text Box 62"/>
            <p:cNvSpPr txBox="1">
              <a:spLocks noChangeArrowheads="1"/>
            </p:cNvSpPr>
            <p:nvPr/>
          </p:nvSpPr>
          <p:spPr bwMode="auto">
            <a:xfrm>
              <a:off x="816" y="530"/>
              <a:ext cx="7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Taiwan </a:t>
              </a:r>
            </a:p>
          </p:txBody>
        </p:sp>
        <p:cxnSp>
          <p:nvCxnSpPr>
            <p:cNvPr id="29" name="AutoShape 67"/>
            <p:cNvCxnSpPr>
              <a:cxnSpLocks noChangeShapeType="1"/>
              <a:stCxn id="2" idx="1"/>
              <a:endCxn id="26" idx="14"/>
            </p:cNvCxnSpPr>
            <p:nvPr/>
          </p:nvCxnSpPr>
          <p:spPr bwMode="auto">
            <a:xfrm rot="10800000">
              <a:off x="1466" y="1178"/>
              <a:ext cx="980" cy="757"/>
            </a:xfrm>
            <a:prstGeom prst="curvedConnector2">
              <a:avLst/>
            </a:prstGeom>
            <a:noFill/>
            <a:ln w="28575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0" name="Group 75"/>
          <p:cNvGrpSpPr>
            <a:grpSpLocks/>
          </p:cNvGrpSpPr>
          <p:nvPr/>
        </p:nvGrpSpPr>
        <p:grpSpPr bwMode="auto">
          <a:xfrm>
            <a:off x="1143001" y="0"/>
            <a:ext cx="4041776" cy="2462213"/>
            <a:chOff x="720" y="0"/>
            <a:chExt cx="2546" cy="1551"/>
          </a:xfrm>
        </p:grpSpPr>
        <p:grpSp>
          <p:nvGrpSpPr>
            <p:cNvPr id="31" name="Group 46"/>
            <p:cNvGrpSpPr>
              <a:grpSpLocks/>
            </p:cNvGrpSpPr>
            <p:nvPr/>
          </p:nvGrpSpPr>
          <p:grpSpPr bwMode="auto">
            <a:xfrm>
              <a:off x="1872" y="0"/>
              <a:ext cx="1008" cy="1127"/>
              <a:chOff x="1636" y="516"/>
              <a:chExt cx="2220" cy="2567"/>
            </a:xfrm>
          </p:grpSpPr>
          <p:sp>
            <p:nvSpPr>
              <p:cNvPr id="35" name="Freeform 47"/>
              <p:cNvSpPr>
                <a:spLocks/>
              </p:cNvSpPr>
              <p:nvPr/>
            </p:nvSpPr>
            <p:spPr bwMode="auto">
              <a:xfrm>
                <a:off x="1837" y="1255"/>
                <a:ext cx="1562" cy="1422"/>
              </a:xfrm>
              <a:custGeom>
                <a:avLst/>
                <a:gdLst>
                  <a:gd name="T0" fmla="*/ 45 w 1562"/>
                  <a:gd name="T1" fmla="*/ 1313 h 1422"/>
                  <a:gd name="T2" fmla="*/ 131 w 1562"/>
                  <a:gd name="T3" fmla="*/ 1309 h 1422"/>
                  <a:gd name="T4" fmla="*/ 215 w 1562"/>
                  <a:gd name="T5" fmla="*/ 1329 h 1422"/>
                  <a:gd name="T6" fmla="*/ 247 w 1562"/>
                  <a:gd name="T7" fmla="*/ 1249 h 1422"/>
                  <a:gd name="T8" fmla="*/ 351 w 1562"/>
                  <a:gd name="T9" fmla="*/ 1261 h 1422"/>
                  <a:gd name="T10" fmla="*/ 483 w 1562"/>
                  <a:gd name="T11" fmla="*/ 1221 h 1422"/>
                  <a:gd name="T12" fmla="*/ 619 w 1562"/>
                  <a:gd name="T13" fmla="*/ 1225 h 1422"/>
                  <a:gd name="T14" fmla="*/ 571 w 1562"/>
                  <a:gd name="T15" fmla="*/ 1261 h 1422"/>
                  <a:gd name="T16" fmla="*/ 623 w 1562"/>
                  <a:gd name="T17" fmla="*/ 1285 h 1422"/>
                  <a:gd name="T18" fmla="*/ 623 w 1562"/>
                  <a:gd name="T19" fmla="*/ 1365 h 1422"/>
                  <a:gd name="T20" fmla="*/ 707 w 1562"/>
                  <a:gd name="T21" fmla="*/ 1421 h 1422"/>
                  <a:gd name="T22" fmla="*/ 767 w 1562"/>
                  <a:gd name="T23" fmla="*/ 1357 h 1422"/>
                  <a:gd name="T24" fmla="*/ 847 w 1562"/>
                  <a:gd name="T25" fmla="*/ 1265 h 1422"/>
                  <a:gd name="T26" fmla="*/ 895 w 1562"/>
                  <a:gd name="T27" fmla="*/ 1257 h 1422"/>
                  <a:gd name="T28" fmla="*/ 827 w 1562"/>
                  <a:gd name="T29" fmla="*/ 1205 h 1422"/>
                  <a:gd name="T30" fmla="*/ 875 w 1562"/>
                  <a:gd name="T31" fmla="*/ 1137 h 1422"/>
                  <a:gd name="T32" fmla="*/ 927 w 1562"/>
                  <a:gd name="T33" fmla="*/ 1193 h 1422"/>
                  <a:gd name="T34" fmla="*/ 1063 w 1562"/>
                  <a:gd name="T35" fmla="*/ 1201 h 1422"/>
                  <a:gd name="T36" fmla="*/ 1127 w 1562"/>
                  <a:gd name="T37" fmla="*/ 1141 h 1422"/>
                  <a:gd name="T38" fmla="*/ 1147 w 1562"/>
                  <a:gd name="T39" fmla="*/ 1197 h 1422"/>
                  <a:gd name="T40" fmla="*/ 1203 w 1562"/>
                  <a:gd name="T41" fmla="*/ 1149 h 1422"/>
                  <a:gd name="T42" fmla="*/ 1219 w 1562"/>
                  <a:gd name="T43" fmla="*/ 1105 h 1422"/>
                  <a:gd name="T44" fmla="*/ 1319 w 1562"/>
                  <a:gd name="T45" fmla="*/ 1061 h 1422"/>
                  <a:gd name="T46" fmla="*/ 1319 w 1562"/>
                  <a:gd name="T47" fmla="*/ 1153 h 1422"/>
                  <a:gd name="T48" fmla="*/ 1407 w 1562"/>
                  <a:gd name="T49" fmla="*/ 1061 h 1422"/>
                  <a:gd name="T50" fmla="*/ 1443 w 1562"/>
                  <a:gd name="T51" fmla="*/ 997 h 1422"/>
                  <a:gd name="T52" fmla="*/ 1415 w 1562"/>
                  <a:gd name="T53" fmla="*/ 901 h 1422"/>
                  <a:gd name="T54" fmla="*/ 1455 w 1562"/>
                  <a:gd name="T55" fmla="*/ 773 h 1422"/>
                  <a:gd name="T56" fmla="*/ 1451 w 1562"/>
                  <a:gd name="T57" fmla="*/ 669 h 1422"/>
                  <a:gd name="T58" fmla="*/ 1451 w 1562"/>
                  <a:gd name="T59" fmla="*/ 561 h 1422"/>
                  <a:gd name="T60" fmla="*/ 1499 w 1562"/>
                  <a:gd name="T61" fmla="*/ 529 h 1422"/>
                  <a:gd name="T62" fmla="*/ 1511 w 1562"/>
                  <a:gd name="T63" fmla="*/ 469 h 1422"/>
                  <a:gd name="T64" fmla="*/ 1559 w 1562"/>
                  <a:gd name="T65" fmla="*/ 345 h 1422"/>
                  <a:gd name="T66" fmla="*/ 1527 w 1562"/>
                  <a:gd name="T67" fmla="*/ 177 h 1422"/>
                  <a:gd name="T68" fmla="*/ 1495 w 1562"/>
                  <a:gd name="T69" fmla="*/ 105 h 1422"/>
                  <a:gd name="T70" fmla="*/ 1455 w 1562"/>
                  <a:gd name="T71" fmla="*/ 9 h 1422"/>
                  <a:gd name="T72" fmla="*/ 1447 w 1562"/>
                  <a:gd name="T73" fmla="*/ 49 h 1422"/>
                  <a:gd name="T74" fmla="*/ 1379 w 1562"/>
                  <a:gd name="T75" fmla="*/ 73 h 1422"/>
                  <a:gd name="T76" fmla="*/ 1327 w 1562"/>
                  <a:gd name="T77" fmla="*/ 33 h 1422"/>
                  <a:gd name="T78" fmla="*/ 1275 w 1562"/>
                  <a:gd name="T79" fmla="*/ 145 h 1422"/>
                  <a:gd name="T80" fmla="*/ 1303 w 1562"/>
                  <a:gd name="T81" fmla="*/ 201 h 1422"/>
                  <a:gd name="T82" fmla="*/ 1267 w 1562"/>
                  <a:gd name="T83" fmla="*/ 253 h 1422"/>
                  <a:gd name="T84" fmla="*/ 1311 w 1562"/>
                  <a:gd name="T85" fmla="*/ 333 h 1422"/>
                  <a:gd name="T86" fmla="*/ 1187 w 1562"/>
                  <a:gd name="T87" fmla="*/ 625 h 1422"/>
                  <a:gd name="T88" fmla="*/ 1071 w 1562"/>
                  <a:gd name="T89" fmla="*/ 757 h 1422"/>
                  <a:gd name="T90" fmla="*/ 967 w 1562"/>
                  <a:gd name="T91" fmla="*/ 817 h 1422"/>
                  <a:gd name="T92" fmla="*/ 907 w 1562"/>
                  <a:gd name="T93" fmla="*/ 793 h 1422"/>
                  <a:gd name="T94" fmla="*/ 863 w 1562"/>
                  <a:gd name="T95" fmla="*/ 789 h 1422"/>
                  <a:gd name="T96" fmla="*/ 831 w 1562"/>
                  <a:gd name="T97" fmla="*/ 889 h 1422"/>
                  <a:gd name="T98" fmla="*/ 751 w 1562"/>
                  <a:gd name="T99" fmla="*/ 949 h 1422"/>
                  <a:gd name="T100" fmla="*/ 747 w 1562"/>
                  <a:gd name="T101" fmla="*/ 1021 h 1422"/>
                  <a:gd name="T102" fmla="*/ 671 w 1562"/>
                  <a:gd name="T103" fmla="*/ 1041 h 1422"/>
                  <a:gd name="T104" fmla="*/ 623 w 1562"/>
                  <a:gd name="T105" fmla="*/ 1025 h 1422"/>
                  <a:gd name="T106" fmla="*/ 479 w 1562"/>
                  <a:gd name="T107" fmla="*/ 1049 h 1422"/>
                  <a:gd name="T108" fmla="*/ 395 w 1562"/>
                  <a:gd name="T109" fmla="*/ 1085 h 1422"/>
                  <a:gd name="T110" fmla="*/ 331 w 1562"/>
                  <a:gd name="T111" fmla="*/ 1053 h 1422"/>
                  <a:gd name="T112" fmla="*/ 235 w 1562"/>
                  <a:gd name="T113" fmla="*/ 1109 h 1422"/>
                  <a:gd name="T114" fmla="*/ 115 w 1562"/>
                  <a:gd name="T115" fmla="*/ 1201 h 1422"/>
                  <a:gd name="T116" fmla="*/ 11 w 1562"/>
                  <a:gd name="T117" fmla="*/ 1269 h 1422"/>
                  <a:gd name="T118" fmla="*/ 45 w 1562"/>
                  <a:gd name="T119" fmla="*/ 1313 h 1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562" h="1422">
                    <a:moveTo>
                      <a:pt x="45" y="1313"/>
                    </a:moveTo>
                    <a:cubicBezTo>
                      <a:pt x="65" y="1320"/>
                      <a:pt x="103" y="1306"/>
                      <a:pt x="131" y="1309"/>
                    </a:cubicBezTo>
                    <a:cubicBezTo>
                      <a:pt x="159" y="1312"/>
                      <a:pt x="196" y="1339"/>
                      <a:pt x="215" y="1329"/>
                    </a:cubicBezTo>
                    <a:cubicBezTo>
                      <a:pt x="234" y="1319"/>
                      <a:pt x="224" y="1260"/>
                      <a:pt x="247" y="1249"/>
                    </a:cubicBezTo>
                    <a:cubicBezTo>
                      <a:pt x="270" y="1238"/>
                      <a:pt x="312" y="1266"/>
                      <a:pt x="351" y="1261"/>
                    </a:cubicBezTo>
                    <a:cubicBezTo>
                      <a:pt x="390" y="1256"/>
                      <a:pt x="438" y="1227"/>
                      <a:pt x="483" y="1221"/>
                    </a:cubicBezTo>
                    <a:cubicBezTo>
                      <a:pt x="528" y="1215"/>
                      <a:pt x="604" y="1218"/>
                      <a:pt x="619" y="1225"/>
                    </a:cubicBezTo>
                    <a:cubicBezTo>
                      <a:pt x="634" y="1232"/>
                      <a:pt x="570" y="1251"/>
                      <a:pt x="571" y="1261"/>
                    </a:cubicBezTo>
                    <a:cubicBezTo>
                      <a:pt x="572" y="1271"/>
                      <a:pt x="614" y="1268"/>
                      <a:pt x="623" y="1285"/>
                    </a:cubicBezTo>
                    <a:cubicBezTo>
                      <a:pt x="632" y="1302"/>
                      <a:pt x="609" y="1342"/>
                      <a:pt x="623" y="1365"/>
                    </a:cubicBezTo>
                    <a:cubicBezTo>
                      <a:pt x="637" y="1388"/>
                      <a:pt x="683" y="1422"/>
                      <a:pt x="707" y="1421"/>
                    </a:cubicBezTo>
                    <a:cubicBezTo>
                      <a:pt x="731" y="1420"/>
                      <a:pt x="744" y="1383"/>
                      <a:pt x="767" y="1357"/>
                    </a:cubicBezTo>
                    <a:cubicBezTo>
                      <a:pt x="790" y="1331"/>
                      <a:pt x="826" y="1282"/>
                      <a:pt x="847" y="1265"/>
                    </a:cubicBezTo>
                    <a:cubicBezTo>
                      <a:pt x="868" y="1248"/>
                      <a:pt x="898" y="1267"/>
                      <a:pt x="895" y="1257"/>
                    </a:cubicBezTo>
                    <a:cubicBezTo>
                      <a:pt x="892" y="1247"/>
                      <a:pt x="830" y="1225"/>
                      <a:pt x="827" y="1205"/>
                    </a:cubicBezTo>
                    <a:cubicBezTo>
                      <a:pt x="824" y="1185"/>
                      <a:pt x="858" y="1139"/>
                      <a:pt x="875" y="1137"/>
                    </a:cubicBezTo>
                    <a:cubicBezTo>
                      <a:pt x="892" y="1135"/>
                      <a:pt x="896" y="1182"/>
                      <a:pt x="927" y="1193"/>
                    </a:cubicBezTo>
                    <a:cubicBezTo>
                      <a:pt x="958" y="1204"/>
                      <a:pt x="1030" y="1210"/>
                      <a:pt x="1063" y="1201"/>
                    </a:cubicBezTo>
                    <a:cubicBezTo>
                      <a:pt x="1096" y="1192"/>
                      <a:pt x="1113" y="1142"/>
                      <a:pt x="1127" y="1141"/>
                    </a:cubicBezTo>
                    <a:cubicBezTo>
                      <a:pt x="1141" y="1140"/>
                      <a:pt x="1134" y="1196"/>
                      <a:pt x="1147" y="1197"/>
                    </a:cubicBezTo>
                    <a:cubicBezTo>
                      <a:pt x="1160" y="1198"/>
                      <a:pt x="1191" y="1164"/>
                      <a:pt x="1203" y="1149"/>
                    </a:cubicBezTo>
                    <a:cubicBezTo>
                      <a:pt x="1215" y="1134"/>
                      <a:pt x="1200" y="1120"/>
                      <a:pt x="1219" y="1105"/>
                    </a:cubicBezTo>
                    <a:cubicBezTo>
                      <a:pt x="1238" y="1090"/>
                      <a:pt x="1302" y="1053"/>
                      <a:pt x="1319" y="1061"/>
                    </a:cubicBezTo>
                    <a:cubicBezTo>
                      <a:pt x="1336" y="1069"/>
                      <a:pt x="1304" y="1153"/>
                      <a:pt x="1319" y="1153"/>
                    </a:cubicBezTo>
                    <a:cubicBezTo>
                      <a:pt x="1334" y="1153"/>
                      <a:pt x="1386" y="1087"/>
                      <a:pt x="1407" y="1061"/>
                    </a:cubicBezTo>
                    <a:cubicBezTo>
                      <a:pt x="1428" y="1035"/>
                      <a:pt x="1442" y="1024"/>
                      <a:pt x="1443" y="997"/>
                    </a:cubicBezTo>
                    <a:cubicBezTo>
                      <a:pt x="1444" y="970"/>
                      <a:pt x="1413" y="938"/>
                      <a:pt x="1415" y="901"/>
                    </a:cubicBezTo>
                    <a:cubicBezTo>
                      <a:pt x="1417" y="864"/>
                      <a:pt x="1449" y="812"/>
                      <a:pt x="1455" y="773"/>
                    </a:cubicBezTo>
                    <a:cubicBezTo>
                      <a:pt x="1461" y="734"/>
                      <a:pt x="1452" y="704"/>
                      <a:pt x="1451" y="669"/>
                    </a:cubicBezTo>
                    <a:cubicBezTo>
                      <a:pt x="1450" y="634"/>
                      <a:pt x="1443" y="584"/>
                      <a:pt x="1451" y="561"/>
                    </a:cubicBezTo>
                    <a:cubicBezTo>
                      <a:pt x="1459" y="538"/>
                      <a:pt x="1489" y="544"/>
                      <a:pt x="1499" y="529"/>
                    </a:cubicBezTo>
                    <a:cubicBezTo>
                      <a:pt x="1509" y="514"/>
                      <a:pt x="1501" y="500"/>
                      <a:pt x="1511" y="469"/>
                    </a:cubicBezTo>
                    <a:cubicBezTo>
                      <a:pt x="1521" y="438"/>
                      <a:pt x="1556" y="394"/>
                      <a:pt x="1559" y="345"/>
                    </a:cubicBezTo>
                    <a:cubicBezTo>
                      <a:pt x="1562" y="296"/>
                      <a:pt x="1538" y="217"/>
                      <a:pt x="1527" y="177"/>
                    </a:cubicBezTo>
                    <a:cubicBezTo>
                      <a:pt x="1516" y="137"/>
                      <a:pt x="1507" y="133"/>
                      <a:pt x="1495" y="105"/>
                    </a:cubicBezTo>
                    <a:cubicBezTo>
                      <a:pt x="1483" y="77"/>
                      <a:pt x="1463" y="18"/>
                      <a:pt x="1455" y="9"/>
                    </a:cubicBezTo>
                    <a:cubicBezTo>
                      <a:pt x="1447" y="0"/>
                      <a:pt x="1460" y="38"/>
                      <a:pt x="1447" y="49"/>
                    </a:cubicBezTo>
                    <a:cubicBezTo>
                      <a:pt x="1434" y="60"/>
                      <a:pt x="1399" y="76"/>
                      <a:pt x="1379" y="73"/>
                    </a:cubicBezTo>
                    <a:cubicBezTo>
                      <a:pt x="1359" y="70"/>
                      <a:pt x="1344" y="21"/>
                      <a:pt x="1327" y="33"/>
                    </a:cubicBezTo>
                    <a:cubicBezTo>
                      <a:pt x="1310" y="45"/>
                      <a:pt x="1279" y="117"/>
                      <a:pt x="1275" y="145"/>
                    </a:cubicBezTo>
                    <a:cubicBezTo>
                      <a:pt x="1271" y="173"/>
                      <a:pt x="1304" y="183"/>
                      <a:pt x="1303" y="201"/>
                    </a:cubicBezTo>
                    <a:cubicBezTo>
                      <a:pt x="1302" y="219"/>
                      <a:pt x="1266" y="231"/>
                      <a:pt x="1267" y="253"/>
                    </a:cubicBezTo>
                    <a:cubicBezTo>
                      <a:pt x="1268" y="275"/>
                      <a:pt x="1324" y="271"/>
                      <a:pt x="1311" y="333"/>
                    </a:cubicBezTo>
                    <a:cubicBezTo>
                      <a:pt x="1298" y="395"/>
                      <a:pt x="1227" y="554"/>
                      <a:pt x="1187" y="625"/>
                    </a:cubicBezTo>
                    <a:cubicBezTo>
                      <a:pt x="1147" y="696"/>
                      <a:pt x="1108" y="725"/>
                      <a:pt x="1071" y="757"/>
                    </a:cubicBezTo>
                    <a:cubicBezTo>
                      <a:pt x="1034" y="789"/>
                      <a:pt x="994" y="811"/>
                      <a:pt x="967" y="817"/>
                    </a:cubicBezTo>
                    <a:cubicBezTo>
                      <a:pt x="940" y="823"/>
                      <a:pt x="924" y="798"/>
                      <a:pt x="907" y="793"/>
                    </a:cubicBezTo>
                    <a:cubicBezTo>
                      <a:pt x="890" y="788"/>
                      <a:pt x="876" y="773"/>
                      <a:pt x="863" y="789"/>
                    </a:cubicBezTo>
                    <a:cubicBezTo>
                      <a:pt x="850" y="805"/>
                      <a:pt x="850" y="862"/>
                      <a:pt x="831" y="889"/>
                    </a:cubicBezTo>
                    <a:cubicBezTo>
                      <a:pt x="812" y="916"/>
                      <a:pt x="765" y="927"/>
                      <a:pt x="751" y="949"/>
                    </a:cubicBezTo>
                    <a:cubicBezTo>
                      <a:pt x="737" y="971"/>
                      <a:pt x="760" y="1006"/>
                      <a:pt x="747" y="1021"/>
                    </a:cubicBezTo>
                    <a:cubicBezTo>
                      <a:pt x="734" y="1036"/>
                      <a:pt x="692" y="1040"/>
                      <a:pt x="671" y="1041"/>
                    </a:cubicBezTo>
                    <a:cubicBezTo>
                      <a:pt x="650" y="1042"/>
                      <a:pt x="655" y="1024"/>
                      <a:pt x="623" y="1025"/>
                    </a:cubicBezTo>
                    <a:cubicBezTo>
                      <a:pt x="591" y="1026"/>
                      <a:pt x="517" y="1039"/>
                      <a:pt x="479" y="1049"/>
                    </a:cubicBezTo>
                    <a:cubicBezTo>
                      <a:pt x="441" y="1059"/>
                      <a:pt x="420" y="1084"/>
                      <a:pt x="395" y="1085"/>
                    </a:cubicBezTo>
                    <a:cubicBezTo>
                      <a:pt x="370" y="1086"/>
                      <a:pt x="358" y="1049"/>
                      <a:pt x="331" y="1053"/>
                    </a:cubicBezTo>
                    <a:cubicBezTo>
                      <a:pt x="304" y="1057"/>
                      <a:pt x="271" y="1084"/>
                      <a:pt x="235" y="1109"/>
                    </a:cubicBezTo>
                    <a:cubicBezTo>
                      <a:pt x="199" y="1134"/>
                      <a:pt x="152" y="1174"/>
                      <a:pt x="115" y="1201"/>
                    </a:cubicBezTo>
                    <a:cubicBezTo>
                      <a:pt x="78" y="1228"/>
                      <a:pt x="22" y="1251"/>
                      <a:pt x="11" y="1269"/>
                    </a:cubicBezTo>
                    <a:cubicBezTo>
                      <a:pt x="0" y="1287"/>
                      <a:pt x="25" y="1306"/>
                      <a:pt x="45" y="1313"/>
                    </a:cubicBezTo>
                    <a:close/>
                  </a:path>
                </a:pathLst>
              </a:custGeom>
              <a:solidFill>
                <a:srgbClr val="CCFF66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" name="Freeform 48"/>
              <p:cNvSpPr>
                <a:spLocks/>
              </p:cNvSpPr>
              <p:nvPr/>
            </p:nvSpPr>
            <p:spPr bwMode="auto">
              <a:xfrm>
                <a:off x="1636" y="2588"/>
                <a:ext cx="367" cy="495"/>
              </a:xfrm>
              <a:custGeom>
                <a:avLst/>
                <a:gdLst>
                  <a:gd name="T0" fmla="*/ 19 w 367"/>
                  <a:gd name="T1" fmla="*/ 71 h 495"/>
                  <a:gd name="T2" fmla="*/ 136 w 367"/>
                  <a:gd name="T3" fmla="*/ 16 h 495"/>
                  <a:gd name="T4" fmla="*/ 220 w 367"/>
                  <a:gd name="T5" fmla="*/ 8 h 495"/>
                  <a:gd name="T6" fmla="*/ 312 w 367"/>
                  <a:gd name="T7" fmla="*/ 64 h 495"/>
                  <a:gd name="T8" fmla="*/ 300 w 367"/>
                  <a:gd name="T9" fmla="*/ 116 h 495"/>
                  <a:gd name="T10" fmla="*/ 364 w 367"/>
                  <a:gd name="T11" fmla="*/ 196 h 495"/>
                  <a:gd name="T12" fmla="*/ 316 w 367"/>
                  <a:gd name="T13" fmla="*/ 240 h 495"/>
                  <a:gd name="T14" fmla="*/ 272 w 367"/>
                  <a:gd name="T15" fmla="*/ 424 h 495"/>
                  <a:gd name="T16" fmla="*/ 212 w 367"/>
                  <a:gd name="T17" fmla="*/ 468 h 495"/>
                  <a:gd name="T18" fmla="*/ 156 w 367"/>
                  <a:gd name="T19" fmla="*/ 484 h 495"/>
                  <a:gd name="T20" fmla="*/ 148 w 367"/>
                  <a:gd name="T21" fmla="*/ 400 h 495"/>
                  <a:gd name="T22" fmla="*/ 136 w 367"/>
                  <a:gd name="T23" fmla="*/ 468 h 495"/>
                  <a:gd name="T24" fmla="*/ 76 w 367"/>
                  <a:gd name="T25" fmla="*/ 452 h 495"/>
                  <a:gd name="T26" fmla="*/ 92 w 367"/>
                  <a:gd name="T27" fmla="*/ 400 h 495"/>
                  <a:gd name="T28" fmla="*/ 76 w 367"/>
                  <a:gd name="T29" fmla="*/ 348 h 495"/>
                  <a:gd name="T30" fmla="*/ 136 w 367"/>
                  <a:gd name="T31" fmla="*/ 244 h 495"/>
                  <a:gd name="T32" fmla="*/ 120 w 367"/>
                  <a:gd name="T33" fmla="*/ 148 h 495"/>
                  <a:gd name="T34" fmla="*/ 60 w 367"/>
                  <a:gd name="T35" fmla="*/ 172 h 495"/>
                  <a:gd name="T36" fmla="*/ 24 w 367"/>
                  <a:gd name="T37" fmla="*/ 136 h 495"/>
                  <a:gd name="T38" fmla="*/ 19 w 367"/>
                  <a:gd name="T39" fmla="*/ 71 h 4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67" h="495">
                    <a:moveTo>
                      <a:pt x="19" y="71"/>
                    </a:moveTo>
                    <a:cubicBezTo>
                      <a:pt x="38" y="51"/>
                      <a:pt x="103" y="26"/>
                      <a:pt x="136" y="16"/>
                    </a:cubicBezTo>
                    <a:cubicBezTo>
                      <a:pt x="169" y="6"/>
                      <a:pt x="191" y="0"/>
                      <a:pt x="220" y="8"/>
                    </a:cubicBezTo>
                    <a:cubicBezTo>
                      <a:pt x="249" y="16"/>
                      <a:pt x="299" y="46"/>
                      <a:pt x="312" y="64"/>
                    </a:cubicBezTo>
                    <a:cubicBezTo>
                      <a:pt x="325" y="82"/>
                      <a:pt x="291" y="94"/>
                      <a:pt x="300" y="116"/>
                    </a:cubicBezTo>
                    <a:cubicBezTo>
                      <a:pt x="309" y="138"/>
                      <a:pt x="361" y="175"/>
                      <a:pt x="364" y="196"/>
                    </a:cubicBezTo>
                    <a:cubicBezTo>
                      <a:pt x="367" y="217"/>
                      <a:pt x="331" y="202"/>
                      <a:pt x="316" y="240"/>
                    </a:cubicBezTo>
                    <a:cubicBezTo>
                      <a:pt x="301" y="278"/>
                      <a:pt x="289" y="386"/>
                      <a:pt x="272" y="424"/>
                    </a:cubicBezTo>
                    <a:cubicBezTo>
                      <a:pt x="255" y="462"/>
                      <a:pt x="231" y="458"/>
                      <a:pt x="212" y="468"/>
                    </a:cubicBezTo>
                    <a:cubicBezTo>
                      <a:pt x="193" y="478"/>
                      <a:pt x="167" y="495"/>
                      <a:pt x="156" y="484"/>
                    </a:cubicBezTo>
                    <a:cubicBezTo>
                      <a:pt x="145" y="473"/>
                      <a:pt x="151" y="403"/>
                      <a:pt x="148" y="400"/>
                    </a:cubicBezTo>
                    <a:cubicBezTo>
                      <a:pt x="145" y="397"/>
                      <a:pt x="148" y="459"/>
                      <a:pt x="136" y="468"/>
                    </a:cubicBezTo>
                    <a:cubicBezTo>
                      <a:pt x="124" y="477"/>
                      <a:pt x="83" y="463"/>
                      <a:pt x="76" y="452"/>
                    </a:cubicBezTo>
                    <a:cubicBezTo>
                      <a:pt x="69" y="441"/>
                      <a:pt x="92" y="417"/>
                      <a:pt x="92" y="400"/>
                    </a:cubicBezTo>
                    <a:cubicBezTo>
                      <a:pt x="92" y="383"/>
                      <a:pt x="69" y="374"/>
                      <a:pt x="76" y="348"/>
                    </a:cubicBezTo>
                    <a:cubicBezTo>
                      <a:pt x="83" y="322"/>
                      <a:pt x="129" y="277"/>
                      <a:pt x="136" y="244"/>
                    </a:cubicBezTo>
                    <a:cubicBezTo>
                      <a:pt x="143" y="211"/>
                      <a:pt x="133" y="160"/>
                      <a:pt x="120" y="148"/>
                    </a:cubicBezTo>
                    <a:cubicBezTo>
                      <a:pt x="107" y="136"/>
                      <a:pt x="76" y="174"/>
                      <a:pt x="60" y="172"/>
                    </a:cubicBezTo>
                    <a:cubicBezTo>
                      <a:pt x="44" y="170"/>
                      <a:pt x="31" y="152"/>
                      <a:pt x="24" y="136"/>
                    </a:cubicBezTo>
                    <a:cubicBezTo>
                      <a:pt x="17" y="120"/>
                      <a:pt x="0" y="91"/>
                      <a:pt x="19" y="71"/>
                    </a:cubicBezTo>
                    <a:close/>
                  </a:path>
                </a:pathLst>
              </a:custGeom>
              <a:solidFill>
                <a:srgbClr val="CCFF66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" name="Freeform 49"/>
              <p:cNvSpPr>
                <a:spLocks/>
              </p:cNvSpPr>
              <p:nvPr/>
            </p:nvSpPr>
            <p:spPr bwMode="auto">
              <a:xfrm>
                <a:off x="2041" y="2525"/>
                <a:ext cx="362" cy="280"/>
              </a:xfrm>
              <a:custGeom>
                <a:avLst/>
                <a:gdLst>
                  <a:gd name="T0" fmla="*/ 68 w 362"/>
                  <a:gd name="T1" fmla="*/ 270 h 280"/>
                  <a:gd name="T2" fmla="*/ 15 w 362"/>
                  <a:gd name="T3" fmla="*/ 211 h 280"/>
                  <a:gd name="T4" fmla="*/ 7 w 362"/>
                  <a:gd name="T5" fmla="*/ 151 h 280"/>
                  <a:gd name="T6" fmla="*/ 55 w 362"/>
                  <a:gd name="T7" fmla="*/ 115 h 280"/>
                  <a:gd name="T8" fmla="*/ 103 w 362"/>
                  <a:gd name="T9" fmla="*/ 51 h 280"/>
                  <a:gd name="T10" fmla="*/ 135 w 362"/>
                  <a:gd name="T11" fmla="*/ 63 h 280"/>
                  <a:gd name="T12" fmla="*/ 191 w 362"/>
                  <a:gd name="T13" fmla="*/ 51 h 280"/>
                  <a:gd name="T14" fmla="*/ 251 w 362"/>
                  <a:gd name="T15" fmla="*/ 3 h 280"/>
                  <a:gd name="T16" fmla="*/ 347 w 362"/>
                  <a:gd name="T17" fmla="*/ 35 h 280"/>
                  <a:gd name="T18" fmla="*/ 339 w 362"/>
                  <a:gd name="T19" fmla="*/ 95 h 280"/>
                  <a:gd name="T20" fmla="*/ 311 w 362"/>
                  <a:gd name="T21" fmla="*/ 107 h 280"/>
                  <a:gd name="T22" fmla="*/ 283 w 362"/>
                  <a:gd name="T23" fmla="*/ 179 h 280"/>
                  <a:gd name="T24" fmla="*/ 195 w 362"/>
                  <a:gd name="T25" fmla="*/ 151 h 280"/>
                  <a:gd name="T26" fmla="*/ 143 w 362"/>
                  <a:gd name="T27" fmla="*/ 179 h 280"/>
                  <a:gd name="T28" fmla="*/ 115 w 362"/>
                  <a:gd name="T29" fmla="*/ 231 h 280"/>
                  <a:gd name="T30" fmla="*/ 103 w 362"/>
                  <a:gd name="T31" fmla="*/ 271 h 280"/>
                  <a:gd name="T32" fmla="*/ 68 w 362"/>
                  <a:gd name="T33" fmla="*/ 270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62" h="280">
                    <a:moveTo>
                      <a:pt x="68" y="270"/>
                    </a:moveTo>
                    <a:cubicBezTo>
                      <a:pt x="53" y="260"/>
                      <a:pt x="25" y="231"/>
                      <a:pt x="15" y="211"/>
                    </a:cubicBezTo>
                    <a:cubicBezTo>
                      <a:pt x="5" y="191"/>
                      <a:pt x="0" y="167"/>
                      <a:pt x="7" y="151"/>
                    </a:cubicBezTo>
                    <a:cubicBezTo>
                      <a:pt x="14" y="135"/>
                      <a:pt x="39" y="132"/>
                      <a:pt x="55" y="115"/>
                    </a:cubicBezTo>
                    <a:cubicBezTo>
                      <a:pt x="71" y="98"/>
                      <a:pt x="90" y="60"/>
                      <a:pt x="103" y="51"/>
                    </a:cubicBezTo>
                    <a:cubicBezTo>
                      <a:pt x="116" y="42"/>
                      <a:pt x="120" y="63"/>
                      <a:pt x="135" y="63"/>
                    </a:cubicBezTo>
                    <a:cubicBezTo>
                      <a:pt x="150" y="63"/>
                      <a:pt x="172" y="61"/>
                      <a:pt x="191" y="51"/>
                    </a:cubicBezTo>
                    <a:cubicBezTo>
                      <a:pt x="210" y="41"/>
                      <a:pt x="225" y="6"/>
                      <a:pt x="251" y="3"/>
                    </a:cubicBezTo>
                    <a:cubicBezTo>
                      <a:pt x="277" y="0"/>
                      <a:pt x="332" y="20"/>
                      <a:pt x="347" y="35"/>
                    </a:cubicBezTo>
                    <a:cubicBezTo>
                      <a:pt x="362" y="50"/>
                      <a:pt x="345" y="83"/>
                      <a:pt x="339" y="95"/>
                    </a:cubicBezTo>
                    <a:cubicBezTo>
                      <a:pt x="333" y="107"/>
                      <a:pt x="320" y="93"/>
                      <a:pt x="311" y="107"/>
                    </a:cubicBezTo>
                    <a:cubicBezTo>
                      <a:pt x="302" y="121"/>
                      <a:pt x="302" y="172"/>
                      <a:pt x="283" y="179"/>
                    </a:cubicBezTo>
                    <a:cubicBezTo>
                      <a:pt x="264" y="186"/>
                      <a:pt x="218" y="151"/>
                      <a:pt x="195" y="151"/>
                    </a:cubicBezTo>
                    <a:cubicBezTo>
                      <a:pt x="172" y="151"/>
                      <a:pt x="156" y="166"/>
                      <a:pt x="143" y="179"/>
                    </a:cubicBezTo>
                    <a:cubicBezTo>
                      <a:pt x="130" y="192"/>
                      <a:pt x="122" y="216"/>
                      <a:pt x="115" y="231"/>
                    </a:cubicBezTo>
                    <a:cubicBezTo>
                      <a:pt x="108" y="246"/>
                      <a:pt x="113" y="268"/>
                      <a:pt x="103" y="271"/>
                    </a:cubicBezTo>
                    <a:cubicBezTo>
                      <a:pt x="93" y="274"/>
                      <a:pt x="83" y="280"/>
                      <a:pt x="68" y="270"/>
                    </a:cubicBezTo>
                    <a:close/>
                  </a:path>
                </a:pathLst>
              </a:custGeom>
              <a:solidFill>
                <a:srgbClr val="CCFF66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" name="Freeform 50"/>
              <p:cNvSpPr>
                <a:spLocks/>
              </p:cNvSpPr>
              <p:nvPr/>
            </p:nvSpPr>
            <p:spPr bwMode="auto">
              <a:xfrm>
                <a:off x="3085" y="516"/>
                <a:ext cx="771" cy="732"/>
              </a:xfrm>
              <a:custGeom>
                <a:avLst/>
                <a:gdLst>
                  <a:gd name="T0" fmla="*/ 249 w 771"/>
                  <a:gd name="T1" fmla="*/ 11 h 732"/>
                  <a:gd name="T2" fmla="*/ 227 w 771"/>
                  <a:gd name="T3" fmla="*/ 0 h 732"/>
                  <a:gd name="T4" fmla="*/ 211 w 771"/>
                  <a:gd name="T5" fmla="*/ 52 h 732"/>
                  <a:gd name="T6" fmla="*/ 231 w 771"/>
                  <a:gd name="T7" fmla="*/ 152 h 732"/>
                  <a:gd name="T8" fmla="*/ 207 w 771"/>
                  <a:gd name="T9" fmla="*/ 296 h 732"/>
                  <a:gd name="T10" fmla="*/ 187 w 771"/>
                  <a:gd name="T11" fmla="*/ 324 h 732"/>
                  <a:gd name="T12" fmla="*/ 187 w 771"/>
                  <a:gd name="T13" fmla="*/ 412 h 732"/>
                  <a:gd name="T14" fmla="*/ 103 w 771"/>
                  <a:gd name="T15" fmla="*/ 400 h 732"/>
                  <a:gd name="T16" fmla="*/ 63 w 771"/>
                  <a:gd name="T17" fmla="*/ 400 h 732"/>
                  <a:gd name="T18" fmla="*/ 63 w 771"/>
                  <a:gd name="T19" fmla="*/ 432 h 732"/>
                  <a:gd name="T20" fmla="*/ 63 w 771"/>
                  <a:gd name="T21" fmla="*/ 468 h 732"/>
                  <a:gd name="T22" fmla="*/ 11 w 771"/>
                  <a:gd name="T23" fmla="*/ 524 h 732"/>
                  <a:gd name="T24" fmla="*/ 3 w 771"/>
                  <a:gd name="T25" fmla="*/ 572 h 732"/>
                  <a:gd name="T26" fmla="*/ 31 w 771"/>
                  <a:gd name="T27" fmla="*/ 656 h 732"/>
                  <a:gd name="T28" fmla="*/ 27 w 771"/>
                  <a:gd name="T29" fmla="*/ 724 h 732"/>
                  <a:gd name="T30" fmla="*/ 99 w 771"/>
                  <a:gd name="T31" fmla="*/ 704 h 732"/>
                  <a:gd name="T32" fmla="*/ 115 w 771"/>
                  <a:gd name="T33" fmla="*/ 668 h 732"/>
                  <a:gd name="T34" fmla="*/ 183 w 771"/>
                  <a:gd name="T35" fmla="*/ 676 h 732"/>
                  <a:gd name="T36" fmla="*/ 123 w 771"/>
                  <a:gd name="T37" fmla="*/ 640 h 732"/>
                  <a:gd name="T38" fmla="*/ 63 w 771"/>
                  <a:gd name="T39" fmla="*/ 576 h 732"/>
                  <a:gd name="T40" fmla="*/ 79 w 771"/>
                  <a:gd name="T41" fmla="*/ 544 h 732"/>
                  <a:gd name="T42" fmla="*/ 151 w 771"/>
                  <a:gd name="T43" fmla="*/ 564 h 732"/>
                  <a:gd name="T44" fmla="*/ 223 w 771"/>
                  <a:gd name="T45" fmla="*/ 520 h 732"/>
                  <a:gd name="T46" fmla="*/ 407 w 771"/>
                  <a:gd name="T47" fmla="*/ 604 h 732"/>
                  <a:gd name="T48" fmla="*/ 471 w 771"/>
                  <a:gd name="T49" fmla="*/ 584 h 732"/>
                  <a:gd name="T50" fmla="*/ 475 w 771"/>
                  <a:gd name="T51" fmla="*/ 488 h 732"/>
                  <a:gd name="T52" fmla="*/ 571 w 771"/>
                  <a:gd name="T53" fmla="*/ 412 h 732"/>
                  <a:gd name="T54" fmla="*/ 675 w 771"/>
                  <a:gd name="T55" fmla="*/ 404 h 732"/>
                  <a:gd name="T56" fmla="*/ 767 w 771"/>
                  <a:gd name="T57" fmla="*/ 332 h 732"/>
                  <a:gd name="T58" fmla="*/ 699 w 771"/>
                  <a:gd name="T59" fmla="*/ 348 h 732"/>
                  <a:gd name="T60" fmla="*/ 675 w 771"/>
                  <a:gd name="T61" fmla="*/ 240 h 732"/>
                  <a:gd name="T62" fmla="*/ 675 w 771"/>
                  <a:gd name="T63" fmla="*/ 168 h 732"/>
                  <a:gd name="T64" fmla="*/ 635 w 771"/>
                  <a:gd name="T65" fmla="*/ 240 h 732"/>
                  <a:gd name="T66" fmla="*/ 563 w 771"/>
                  <a:gd name="T67" fmla="*/ 228 h 732"/>
                  <a:gd name="T68" fmla="*/ 519 w 771"/>
                  <a:gd name="T69" fmla="*/ 232 h 732"/>
                  <a:gd name="T70" fmla="*/ 395 w 771"/>
                  <a:gd name="T71" fmla="*/ 180 h 732"/>
                  <a:gd name="T72" fmla="*/ 303 w 771"/>
                  <a:gd name="T73" fmla="*/ 72 h 732"/>
                  <a:gd name="T74" fmla="*/ 249 w 771"/>
                  <a:gd name="T75" fmla="*/ 11 h 7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771" h="732">
                    <a:moveTo>
                      <a:pt x="249" y="11"/>
                    </a:moveTo>
                    <a:lnTo>
                      <a:pt x="227" y="0"/>
                    </a:lnTo>
                    <a:cubicBezTo>
                      <a:pt x="221" y="7"/>
                      <a:pt x="210" y="27"/>
                      <a:pt x="211" y="52"/>
                    </a:cubicBezTo>
                    <a:cubicBezTo>
                      <a:pt x="212" y="77"/>
                      <a:pt x="232" y="111"/>
                      <a:pt x="231" y="152"/>
                    </a:cubicBezTo>
                    <a:cubicBezTo>
                      <a:pt x="230" y="193"/>
                      <a:pt x="214" y="267"/>
                      <a:pt x="207" y="296"/>
                    </a:cubicBezTo>
                    <a:cubicBezTo>
                      <a:pt x="200" y="325"/>
                      <a:pt x="190" y="305"/>
                      <a:pt x="187" y="324"/>
                    </a:cubicBezTo>
                    <a:cubicBezTo>
                      <a:pt x="184" y="343"/>
                      <a:pt x="201" y="399"/>
                      <a:pt x="187" y="412"/>
                    </a:cubicBezTo>
                    <a:cubicBezTo>
                      <a:pt x="173" y="425"/>
                      <a:pt x="124" y="402"/>
                      <a:pt x="103" y="400"/>
                    </a:cubicBezTo>
                    <a:cubicBezTo>
                      <a:pt x="82" y="398"/>
                      <a:pt x="70" y="395"/>
                      <a:pt x="63" y="400"/>
                    </a:cubicBezTo>
                    <a:cubicBezTo>
                      <a:pt x="56" y="405"/>
                      <a:pt x="63" y="421"/>
                      <a:pt x="63" y="432"/>
                    </a:cubicBezTo>
                    <a:cubicBezTo>
                      <a:pt x="63" y="443"/>
                      <a:pt x="72" y="453"/>
                      <a:pt x="63" y="468"/>
                    </a:cubicBezTo>
                    <a:cubicBezTo>
                      <a:pt x="54" y="483"/>
                      <a:pt x="21" y="507"/>
                      <a:pt x="11" y="524"/>
                    </a:cubicBezTo>
                    <a:cubicBezTo>
                      <a:pt x="1" y="541"/>
                      <a:pt x="0" y="550"/>
                      <a:pt x="3" y="572"/>
                    </a:cubicBezTo>
                    <a:cubicBezTo>
                      <a:pt x="6" y="594"/>
                      <a:pt x="27" y="631"/>
                      <a:pt x="31" y="656"/>
                    </a:cubicBezTo>
                    <a:cubicBezTo>
                      <a:pt x="35" y="681"/>
                      <a:pt x="16" y="716"/>
                      <a:pt x="27" y="724"/>
                    </a:cubicBezTo>
                    <a:cubicBezTo>
                      <a:pt x="38" y="732"/>
                      <a:pt x="84" y="713"/>
                      <a:pt x="99" y="704"/>
                    </a:cubicBezTo>
                    <a:cubicBezTo>
                      <a:pt x="114" y="695"/>
                      <a:pt x="101" y="673"/>
                      <a:pt x="115" y="668"/>
                    </a:cubicBezTo>
                    <a:cubicBezTo>
                      <a:pt x="129" y="663"/>
                      <a:pt x="182" y="681"/>
                      <a:pt x="183" y="676"/>
                    </a:cubicBezTo>
                    <a:cubicBezTo>
                      <a:pt x="184" y="671"/>
                      <a:pt x="143" y="657"/>
                      <a:pt x="123" y="640"/>
                    </a:cubicBezTo>
                    <a:cubicBezTo>
                      <a:pt x="103" y="623"/>
                      <a:pt x="70" y="592"/>
                      <a:pt x="63" y="576"/>
                    </a:cubicBezTo>
                    <a:cubicBezTo>
                      <a:pt x="56" y="560"/>
                      <a:pt x="64" y="546"/>
                      <a:pt x="79" y="544"/>
                    </a:cubicBezTo>
                    <a:cubicBezTo>
                      <a:pt x="94" y="542"/>
                      <a:pt x="127" y="568"/>
                      <a:pt x="151" y="564"/>
                    </a:cubicBezTo>
                    <a:cubicBezTo>
                      <a:pt x="175" y="560"/>
                      <a:pt x="180" y="513"/>
                      <a:pt x="223" y="520"/>
                    </a:cubicBezTo>
                    <a:cubicBezTo>
                      <a:pt x="266" y="527"/>
                      <a:pt x="366" y="593"/>
                      <a:pt x="407" y="604"/>
                    </a:cubicBezTo>
                    <a:cubicBezTo>
                      <a:pt x="448" y="615"/>
                      <a:pt x="460" y="603"/>
                      <a:pt x="471" y="584"/>
                    </a:cubicBezTo>
                    <a:cubicBezTo>
                      <a:pt x="482" y="565"/>
                      <a:pt x="458" y="517"/>
                      <a:pt x="475" y="488"/>
                    </a:cubicBezTo>
                    <a:cubicBezTo>
                      <a:pt x="492" y="459"/>
                      <a:pt x="538" y="426"/>
                      <a:pt x="571" y="412"/>
                    </a:cubicBezTo>
                    <a:cubicBezTo>
                      <a:pt x="604" y="398"/>
                      <a:pt x="642" y="417"/>
                      <a:pt x="675" y="404"/>
                    </a:cubicBezTo>
                    <a:cubicBezTo>
                      <a:pt x="708" y="391"/>
                      <a:pt x="763" y="341"/>
                      <a:pt x="767" y="332"/>
                    </a:cubicBezTo>
                    <a:cubicBezTo>
                      <a:pt x="771" y="323"/>
                      <a:pt x="714" y="363"/>
                      <a:pt x="699" y="348"/>
                    </a:cubicBezTo>
                    <a:cubicBezTo>
                      <a:pt x="684" y="333"/>
                      <a:pt x="679" y="270"/>
                      <a:pt x="675" y="240"/>
                    </a:cubicBezTo>
                    <a:cubicBezTo>
                      <a:pt x="671" y="210"/>
                      <a:pt x="682" y="168"/>
                      <a:pt x="675" y="168"/>
                    </a:cubicBezTo>
                    <a:cubicBezTo>
                      <a:pt x="668" y="168"/>
                      <a:pt x="654" y="230"/>
                      <a:pt x="635" y="240"/>
                    </a:cubicBezTo>
                    <a:cubicBezTo>
                      <a:pt x="616" y="250"/>
                      <a:pt x="582" y="229"/>
                      <a:pt x="563" y="228"/>
                    </a:cubicBezTo>
                    <a:cubicBezTo>
                      <a:pt x="544" y="227"/>
                      <a:pt x="547" y="240"/>
                      <a:pt x="519" y="232"/>
                    </a:cubicBezTo>
                    <a:cubicBezTo>
                      <a:pt x="491" y="224"/>
                      <a:pt x="431" y="207"/>
                      <a:pt x="395" y="180"/>
                    </a:cubicBezTo>
                    <a:cubicBezTo>
                      <a:pt x="359" y="153"/>
                      <a:pt x="327" y="99"/>
                      <a:pt x="303" y="72"/>
                    </a:cubicBezTo>
                    <a:cubicBezTo>
                      <a:pt x="279" y="45"/>
                      <a:pt x="265" y="30"/>
                      <a:pt x="249" y="11"/>
                    </a:cubicBezTo>
                    <a:close/>
                  </a:path>
                </a:pathLst>
              </a:custGeom>
              <a:solidFill>
                <a:srgbClr val="CCFF66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32" name="Text Box 51"/>
            <p:cNvSpPr txBox="1">
              <a:spLocks noChangeArrowheads="1"/>
            </p:cNvSpPr>
            <p:nvPr/>
          </p:nvSpPr>
          <p:spPr bwMode="auto">
            <a:xfrm>
              <a:off x="720" y="144"/>
              <a:ext cx="187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Times New Roman" pitchFamily="18" charset="0"/>
                </a:rPr>
                <a:t>Cover, Disk, Screw, Seal, Ramp, Top Clamp, Latch, Plate Case, Label, Filter PCBA, Suspension</a:t>
              </a:r>
            </a:p>
          </p:txBody>
        </p:sp>
        <p:sp>
          <p:nvSpPr>
            <p:cNvPr id="33" name="Text Box 52"/>
            <p:cNvSpPr txBox="1">
              <a:spLocks noChangeArrowheads="1"/>
            </p:cNvSpPr>
            <p:nvPr/>
          </p:nvSpPr>
          <p:spPr bwMode="auto">
            <a:xfrm>
              <a:off x="2626" y="434"/>
              <a:ext cx="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Japan</a:t>
              </a:r>
            </a:p>
          </p:txBody>
        </p:sp>
        <p:cxnSp>
          <p:nvCxnSpPr>
            <p:cNvPr id="34" name="AutoShape 68"/>
            <p:cNvCxnSpPr>
              <a:cxnSpLocks noChangeShapeType="1"/>
              <a:stCxn id="2" idx="12"/>
              <a:endCxn id="35" idx="21"/>
            </p:cNvCxnSpPr>
            <p:nvPr/>
          </p:nvCxnSpPr>
          <p:spPr bwMode="auto">
            <a:xfrm rot="5400000" flipH="1">
              <a:off x="2371" y="964"/>
              <a:ext cx="741" cy="434"/>
            </a:xfrm>
            <a:prstGeom prst="curvedConnector2">
              <a:avLst/>
            </a:prstGeom>
            <a:noFill/>
            <a:ln w="28575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9" name="Group 80"/>
          <p:cNvGrpSpPr>
            <a:grpSpLocks/>
          </p:cNvGrpSpPr>
          <p:nvPr/>
        </p:nvGrpSpPr>
        <p:grpSpPr bwMode="auto">
          <a:xfrm>
            <a:off x="2133600" y="5111750"/>
            <a:ext cx="2438400" cy="1654175"/>
            <a:chOff x="1344" y="3220"/>
            <a:chExt cx="1536" cy="1042"/>
          </a:xfrm>
        </p:grpSpPr>
        <p:grpSp>
          <p:nvGrpSpPr>
            <p:cNvPr id="40" name="Group 14"/>
            <p:cNvGrpSpPr>
              <a:grpSpLocks/>
            </p:cNvGrpSpPr>
            <p:nvPr/>
          </p:nvGrpSpPr>
          <p:grpSpPr bwMode="auto">
            <a:xfrm>
              <a:off x="1536" y="3600"/>
              <a:ext cx="1104" cy="390"/>
              <a:chOff x="1020" y="1239"/>
              <a:chExt cx="1982" cy="630"/>
            </a:xfrm>
          </p:grpSpPr>
          <p:sp>
            <p:nvSpPr>
              <p:cNvPr id="44" name="Freeform 15"/>
              <p:cNvSpPr>
                <a:spLocks/>
              </p:cNvSpPr>
              <p:nvPr/>
            </p:nvSpPr>
            <p:spPr bwMode="auto">
              <a:xfrm>
                <a:off x="1020" y="1278"/>
                <a:ext cx="446" cy="566"/>
              </a:xfrm>
              <a:custGeom>
                <a:avLst/>
                <a:gdLst>
                  <a:gd name="T0" fmla="*/ 0 w 446"/>
                  <a:gd name="T1" fmla="*/ 20 h 566"/>
                  <a:gd name="T2" fmla="*/ 49 w 446"/>
                  <a:gd name="T3" fmla="*/ 104 h 566"/>
                  <a:gd name="T4" fmla="*/ 49 w 446"/>
                  <a:gd name="T5" fmla="*/ 187 h 566"/>
                  <a:gd name="T6" fmla="*/ 72 w 446"/>
                  <a:gd name="T7" fmla="*/ 215 h 566"/>
                  <a:gd name="T8" fmla="*/ 72 w 446"/>
                  <a:gd name="T9" fmla="*/ 266 h 566"/>
                  <a:gd name="T10" fmla="*/ 114 w 446"/>
                  <a:gd name="T11" fmla="*/ 326 h 566"/>
                  <a:gd name="T12" fmla="*/ 146 w 446"/>
                  <a:gd name="T13" fmla="*/ 409 h 566"/>
                  <a:gd name="T14" fmla="*/ 266 w 446"/>
                  <a:gd name="T15" fmla="*/ 482 h 566"/>
                  <a:gd name="T16" fmla="*/ 362 w 446"/>
                  <a:gd name="T17" fmla="*/ 542 h 566"/>
                  <a:gd name="T18" fmla="*/ 404 w 446"/>
                  <a:gd name="T19" fmla="*/ 565 h 566"/>
                  <a:gd name="T20" fmla="*/ 445 w 446"/>
                  <a:gd name="T21" fmla="*/ 538 h 566"/>
                  <a:gd name="T22" fmla="*/ 399 w 446"/>
                  <a:gd name="T23" fmla="*/ 432 h 566"/>
                  <a:gd name="T24" fmla="*/ 362 w 446"/>
                  <a:gd name="T25" fmla="*/ 381 h 566"/>
                  <a:gd name="T26" fmla="*/ 362 w 446"/>
                  <a:gd name="T27" fmla="*/ 275 h 566"/>
                  <a:gd name="T28" fmla="*/ 362 w 446"/>
                  <a:gd name="T29" fmla="*/ 201 h 566"/>
                  <a:gd name="T30" fmla="*/ 312 w 446"/>
                  <a:gd name="T31" fmla="*/ 118 h 566"/>
                  <a:gd name="T32" fmla="*/ 243 w 446"/>
                  <a:gd name="T33" fmla="*/ 54 h 566"/>
                  <a:gd name="T34" fmla="*/ 215 w 446"/>
                  <a:gd name="T35" fmla="*/ 77 h 566"/>
                  <a:gd name="T36" fmla="*/ 164 w 446"/>
                  <a:gd name="T37" fmla="*/ 86 h 566"/>
                  <a:gd name="T38" fmla="*/ 123 w 446"/>
                  <a:gd name="T39" fmla="*/ 104 h 566"/>
                  <a:gd name="T40" fmla="*/ 114 w 446"/>
                  <a:gd name="T41" fmla="*/ 58 h 566"/>
                  <a:gd name="T42" fmla="*/ 67 w 446"/>
                  <a:gd name="T43" fmla="*/ 21 h 566"/>
                  <a:gd name="T44" fmla="*/ 21 w 446"/>
                  <a:gd name="T45" fmla="*/ 3 h 566"/>
                  <a:gd name="T46" fmla="*/ 31 w 446"/>
                  <a:gd name="T47" fmla="*/ 40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46" h="566">
                    <a:moveTo>
                      <a:pt x="0" y="20"/>
                    </a:moveTo>
                    <a:cubicBezTo>
                      <a:pt x="20" y="48"/>
                      <a:pt x="41" y="76"/>
                      <a:pt x="49" y="104"/>
                    </a:cubicBezTo>
                    <a:cubicBezTo>
                      <a:pt x="57" y="132"/>
                      <a:pt x="45" y="169"/>
                      <a:pt x="49" y="187"/>
                    </a:cubicBezTo>
                    <a:cubicBezTo>
                      <a:pt x="53" y="205"/>
                      <a:pt x="68" y="202"/>
                      <a:pt x="72" y="215"/>
                    </a:cubicBezTo>
                    <a:cubicBezTo>
                      <a:pt x="76" y="228"/>
                      <a:pt x="65" y="248"/>
                      <a:pt x="72" y="266"/>
                    </a:cubicBezTo>
                    <a:cubicBezTo>
                      <a:pt x="79" y="284"/>
                      <a:pt x="102" y="302"/>
                      <a:pt x="114" y="326"/>
                    </a:cubicBezTo>
                    <a:cubicBezTo>
                      <a:pt x="126" y="350"/>
                      <a:pt x="121" y="383"/>
                      <a:pt x="146" y="409"/>
                    </a:cubicBezTo>
                    <a:cubicBezTo>
                      <a:pt x="171" y="435"/>
                      <a:pt x="230" y="460"/>
                      <a:pt x="266" y="482"/>
                    </a:cubicBezTo>
                    <a:cubicBezTo>
                      <a:pt x="302" y="504"/>
                      <a:pt x="339" y="528"/>
                      <a:pt x="362" y="542"/>
                    </a:cubicBezTo>
                    <a:cubicBezTo>
                      <a:pt x="385" y="556"/>
                      <a:pt x="390" y="566"/>
                      <a:pt x="404" y="565"/>
                    </a:cubicBezTo>
                    <a:cubicBezTo>
                      <a:pt x="418" y="564"/>
                      <a:pt x="446" y="560"/>
                      <a:pt x="445" y="538"/>
                    </a:cubicBezTo>
                    <a:cubicBezTo>
                      <a:pt x="444" y="516"/>
                      <a:pt x="413" y="458"/>
                      <a:pt x="399" y="432"/>
                    </a:cubicBezTo>
                    <a:cubicBezTo>
                      <a:pt x="385" y="406"/>
                      <a:pt x="368" y="407"/>
                      <a:pt x="362" y="381"/>
                    </a:cubicBezTo>
                    <a:cubicBezTo>
                      <a:pt x="356" y="355"/>
                      <a:pt x="362" y="305"/>
                      <a:pt x="362" y="275"/>
                    </a:cubicBezTo>
                    <a:cubicBezTo>
                      <a:pt x="362" y="245"/>
                      <a:pt x="370" y="227"/>
                      <a:pt x="362" y="201"/>
                    </a:cubicBezTo>
                    <a:cubicBezTo>
                      <a:pt x="354" y="175"/>
                      <a:pt x="332" y="142"/>
                      <a:pt x="312" y="118"/>
                    </a:cubicBezTo>
                    <a:cubicBezTo>
                      <a:pt x="292" y="94"/>
                      <a:pt x="259" y="61"/>
                      <a:pt x="243" y="54"/>
                    </a:cubicBezTo>
                    <a:cubicBezTo>
                      <a:pt x="227" y="47"/>
                      <a:pt x="228" y="72"/>
                      <a:pt x="215" y="77"/>
                    </a:cubicBezTo>
                    <a:cubicBezTo>
                      <a:pt x="202" y="82"/>
                      <a:pt x="179" y="81"/>
                      <a:pt x="164" y="86"/>
                    </a:cubicBezTo>
                    <a:cubicBezTo>
                      <a:pt x="149" y="91"/>
                      <a:pt x="131" y="109"/>
                      <a:pt x="123" y="104"/>
                    </a:cubicBezTo>
                    <a:cubicBezTo>
                      <a:pt x="115" y="99"/>
                      <a:pt x="123" y="72"/>
                      <a:pt x="114" y="58"/>
                    </a:cubicBezTo>
                    <a:cubicBezTo>
                      <a:pt x="105" y="44"/>
                      <a:pt x="82" y="30"/>
                      <a:pt x="67" y="21"/>
                    </a:cubicBezTo>
                    <a:cubicBezTo>
                      <a:pt x="52" y="12"/>
                      <a:pt x="27" y="0"/>
                      <a:pt x="21" y="3"/>
                    </a:cubicBezTo>
                    <a:cubicBezTo>
                      <a:pt x="15" y="6"/>
                      <a:pt x="23" y="23"/>
                      <a:pt x="31" y="40"/>
                    </a:cubicBezTo>
                  </a:path>
                </a:pathLst>
              </a:custGeom>
              <a:solidFill>
                <a:srgbClr val="99CC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" name="Freeform 16"/>
              <p:cNvSpPr>
                <a:spLocks/>
              </p:cNvSpPr>
              <p:nvPr/>
            </p:nvSpPr>
            <p:spPr bwMode="auto">
              <a:xfrm>
                <a:off x="2009" y="1239"/>
                <a:ext cx="993" cy="630"/>
              </a:xfrm>
              <a:custGeom>
                <a:avLst/>
                <a:gdLst>
                  <a:gd name="T0" fmla="*/ 735 w 993"/>
                  <a:gd name="T1" fmla="*/ 14 h 630"/>
                  <a:gd name="T2" fmla="*/ 668 w 993"/>
                  <a:gd name="T3" fmla="*/ 125 h 630"/>
                  <a:gd name="T4" fmla="*/ 641 w 993"/>
                  <a:gd name="T5" fmla="*/ 153 h 630"/>
                  <a:gd name="T6" fmla="*/ 604 w 993"/>
                  <a:gd name="T7" fmla="*/ 171 h 630"/>
                  <a:gd name="T8" fmla="*/ 604 w 993"/>
                  <a:gd name="T9" fmla="*/ 222 h 630"/>
                  <a:gd name="T10" fmla="*/ 558 w 993"/>
                  <a:gd name="T11" fmla="*/ 203 h 630"/>
                  <a:gd name="T12" fmla="*/ 493 w 993"/>
                  <a:gd name="T13" fmla="*/ 259 h 630"/>
                  <a:gd name="T14" fmla="*/ 465 w 993"/>
                  <a:gd name="T15" fmla="*/ 259 h 630"/>
                  <a:gd name="T16" fmla="*/ 401 w 993"/>
                  <a:gd name="T17" fmla="*/ 365 h 630"/>
                  <a:gd name="T18" fmla="*/ 346 w 993"/>
                  <a:gd name="T19" fmla="*/ 406 h 630"/>
                  <a:gd name="T20" fmla="*/ 226 w 993"/>
                  <a:gd name="T21" fmla="*/ 443 h 630"/>
                  <a:gd name="T22" fmla="*/ 189 w 993"/>
                  <a:gd name="T23" fmla="*/ 489 h 630"/>
                  <a:gd name="T24" fmla="*/ 143 w 993"/>
                  <a:gd name="T25" fmla="*/ 567 h 630"/>
                  <a:gd name="T26" fmla="*/ 97 w 993"/>
                  <a:gd name="T27" fmla="*/ 544 h 630"/>
                  <a:gd name="T28" fmla="*/ 5 w 993"/>
                  <a:gd name="T29" fmla="*/ 530 h 630"/>
                  <a:gd name="T30" fmla="*/ 69 w 993"/>
                  <a:gd name="T31" fmla="*/ 613 h 630"/>
                  <a:gd name="T32" fmla="*/ 157 w 993"/>
                  <a:gd name="T33" fmla="*/ 627 h 630"/>
                  <a:gd name="T34" fmla="*/ 212 w 993"/>
                  <a:gd name="T35" fmla="*/ 623 h 630"/>
                  <a:gd name="T36" fmla="*/ 300 w 993"/>
                  <a:gd name="T37" fmla="*/ 586 h 630"/>
                  <a:gd name="T38" fmla="*/ 355 w 993"/>
                  <a:gd name="T39" fmla="*/ 577 h 630"/>
                  <a:gd name="T40" fmla="*/ 465 w 993"/>
                  <a:gd name="T41" fmla="*/ 586 h 630"/>
                  <a:gd name="T42" fmla="*/ 548 w 993"/>
                  <a:gd name="T43" fmla="*/ 549 h 630"/>
                  <a:gd name="T44" fmla="*/ 576 w 993"/>
                  <a:gd name="T45" fmla="*/ 471 h 630"/>
                  <a:gd name="T46" fmla="*/ 599 w 993"/>
                  <a:gd name="T47" fmla="*/ 420 h 630"/>
                  <a:gd name="T48" fmla="*/ 631 w 993"/>
                  <a:gd name="T49" fmla="*/ 332 h 630"/>
                  <a:gd name="T50" fmla="*/ 664 w 993"/>
                  <a:gd name="T51" fmla="*/ 277 h 630"/>
                  <a:gd name="T52" fmla="*/ 770 w 993"/>
                  <a:gd name="T53" fmla="*/ 282 h 630"/>
                  <a:gd name="T54" fmla="*/ 825 w 993"/>
                  <a:gd name="T55" fmla="*/ 309 h 630"/>
                  <a:gd name="T56" fmla="*/ 853 w 993"/>
                  <a:gd name="T57" fmla="*/ 282 h 630"/>
                  <a:gd name="T58" fmla="*/ 936 w 993"/>
                  <a:gd name="T59" fmla="*/ 272 h 630"/>
                  <a:gd name="T60" fmla="*/ 885 w 993"/>
                  <a:gd name="T61" fmla="*/ 231 h 630"/>
                  <a:gd name="T62" fmla="*/ 940 w 993"/>
                  <a:gd name="T63" fmla="*/ 222 h 630"/>
                  <a:gd name="T64" fmla="*/ 991 w 993"/>
                  <a:gd name="T65" fmla="*/ 189 h 630"/>
                  <a:gd name="T66" fmla="*/ 949 w 993"/>
                  <a:gd name="T67" fmla="*/ 166 h 630"/>
                  <a:gd name="T68" fmla="*/ 899 w 993"/>
                  <a:gd name="T69" fmla="*/ 130 h 630"/>
                  <a:gd name="T70" fmla="*/ 839 w 993"/>
                  <a:gd name="T71" fmla="*/ 116 h 630"/>
                  <a:gd name="T72" fmla="*/ 839 w 993"/>
                  <a:gd name="T73" fmla="*/ 65 h 630"/>
                  <a:gd name="T74" fmla="*/ 793 w 993"/>
                  <a:gd name="T75" fmla="*/ 24 h 630"/>
                  <a:gd name="T76" fmla="*/ 760 w 993"/>
                  <a:gd name="T77" fmla="*/ 42 h 630"/>
                  <a:gd name="T78" fmla="*/ 735 w 993"/>
                  <a:gd name="T79" fmla="*/ 14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993" h="630">
                    <a:moveTo>
                      <a:pt x="735" y="14"/>
                    </a:moveTo>
                    <a:cubicBezTo>
                      <a:pt x="720" y="28"/>
                      <a:pt x="684" y="102"/>
                      <a:pt x="668" y="125"/>
                    </a:cubicBezTo>
                    <a:cubicBezTo>
                      <a:pt x="652" y="148"/>
                      <a:pt x="652" y="145"/>
                      <a:pt x="641" y="153"/>
                    </a:cubicBezTo>
                    <a:cubicBezTo>
                      <a:pt x="630" y="161"/>
                      <a:pt x="610" y="159"/>
                      <a:pt x="604" y="171"/>
                    </a:cubicBezTo>
                    <a:cubicBezTo>
                      <a:pt x="598" y="183"/>
                      <a:pt x="612" y="217"/>
                      <a:pt x="604" y="222"/>
                    </a:cubicBezTo>
                    <a:cubicBezTo>
                      <a:pt x="596" y="227"/>
                      <a:pt x="576" y="197"/>
                      <a:pt x="558" y="203"/>
                    </a:cubicBezTo>
                    <a:cubicBezTo>
                      <a:pt x="540" y="209"/>
                      <a:pt x="508" y="250"/>
                      <a:pt x="493" y="259"/>
                    </a:cubicBezTo>
                    <a:cubicBezTo>
                      <a:pt x="478" y="268"/>
                      <a:pt x="480" y="241"/>
                      <a:pt x="465" y="259"/>
                    </a:cubicBezTo>
                    <a:cubicBezTo>
                      <a:pt x="450" y="277"/>
                      <a:pt x="421" y="341"/>
                      <a:pt x="401" y="365"/>
                    </a:cubicBezTo>
                    <a:cubicBezTo>
                      <a:pt x="381" y="389"/>
                      <a:pt x="375" y="393"/>
                      <a:pt x="346" y="406"/>
                    </a:cubicBezTo>
                    <a:cubicBezTo>
                      <a:pt x="317" y="419"/>
                      <a:pt x="252" y="429"/>
                      <a:pt x="226" y="443"/>
                    </a:cubicBezTo>
                    <a:cubicBezTo>
                      <a:pt x="200" y="457"/>
                      <a:pt x="203" y="468"/>
                      <a:pt x="189" y="489"/>
                    </a:cubicBezTo>
                    <a:cubicBezTo>
                      <a:pt x="175" y="510"/>
                      <a:pt x="158" y="558"/>
                      <a:pt x="143" y="567"/>
                    </a:cubicBezTo>
                    <a:cubicBezTo>
                      <a:pt x="128" y="576"/>
                      <a:pt x="120" y="550"/>
                      <a:pt x="97" y="544"/>
                    </a:cubicBezTo>
                    <a:cubicBezTo>
                      <a:pt x="74" y="538"/>
                      <a:pt x="10" y="519"/>
                      <a:pt x="5" y="530"/>
                    </a:cubicBezTo>
                    <a:cubicBezTo>
                      <a:pt x="0" y="541"/>
                      <a:pt x="44" y="597"/>
                      <a:pt x="69" y="613"/>
                    </a:cubicBezTo>
                    <a:cubicBezTo>
                      <a:pt x="94" y="629"/>
                      <a:pt x="133" y="625"/>
                      <a:pt x="157" y="627"/>
                    </a:cubicBezTo>
                    <a:cubicBezTo>
                      <a:pt x="181" y="629"/>
                      <a:pt x="188" y="630"/>
                      <a:pt x="212" y="623"/>
                    </a:cubicBezTo>
                    <a:cubicBezTo>
                      <a:pt x="236" y="616"/>
                      <a:pt x="276" y="594"/>
                      <a:pt x="300" y="586"/>
                    </a:cubicBezTo>
                    <a:cubicBezTo>
                      <a:pt x="324" y="578"/>
                      <a:pt x="328" y="577"/>
                      <a:pt x="355" y="577"/>
                    </a:cubicBezTo>
                    <a:cubicBezTo>
                      <a:pt x="382" y="577"/>
                      <a:pt x="433" y="591"/>
                      <a:pt x="465" y="586"/>
                    </a:cubicBezTo>
                    <a:cubicBezTo>
                      <a:pt x="497" y="581"/>
                      <a:pt x="530" y="568"/>
                      <a:pt x="548" y="549"/>
                    </a:cubicBezTo>
                    <a:cubicBezTo>
                      <a:pt x="566" y="530"/>
                      <a:pt x="567" y="493"/>
                      <a:pt x="576" y="471"/>
                    </a:cubicBezTo>
                    <a:cubicBezTo>
                      <a:pt x="585" y="449"/>
                      <a:pt x="590" y="443"/>
                      <a:pt x="599" y="420"/>
                    </a:cubicBezTo>
                    <a:cubicBezTo>
                      <a:pt x="608" y="397"/>
                      <a:pt x="620" y="356"/>
                      <a:pt x="631" y="332"/>
                    </a:cubicBezTo>
                    <a:cubicBezTo>
                      <a:pt x="642" y="308"/>
                      <a:pt x="641" y="285"/>
                      <a:pt x="664" y="277"/>
                    </a:cubicBezTo>
                    <a:cubicBezTo>
                      <a:pt x="687" y="269"/>
                      <a:pt x="743" y="277"/>
                      <a:pt x="770" y="282"/>
                    </a:cubicBezTo>
                    <a:cubicBezTo>
                      <a:pt x="797" y="287"/>
                      <a:pt x="811" y="309"/>
                      <a:pt x="825" y="309"/>
                    </a:cubicBezTo>
                    <a:cubicBezTo>
                      <a:pt x="839" y="309"/>
                      <a:pt x="835" y="288"/>
                      <a:pt x="853" y="282"/>
                    </a:cubicBezTo>
                    <a:cubicBezTo>
                      <a:pt x="871" y="276"/>
                      <a:pt x="931" y="280"/>
                      <a:pt x="936" y="272"/>
                    </a:cubicBezTo>
                    <a:cubicBezTo>
                      <a:pt x="941" y="264"/>
                      <a:pt x="884" y="239"/>
                      <a:pt x="885" y="231"/>
                    </a:cubicBezTo>
                    <a:cubicBezTo>
                      <a:pt x="886" y="223"/>
                      <a:pt x="922" y="229"/>
                      <a:pt x="940" y="222"/>
                    </a:cubicBezTo>
                    <a:cubicBezTo>
                      <a:pt x="958" y="215"/>
                      <a:pt x="989" y="198"/>
                      <a:pt x="991" y="189"/>
                    </a:cubicBezTo>
                    <a:cubicBezTo>
                      <a:pt x="993" y="180"/>
                      <a:pt x="964" y="176"/>
                      <a:pt x="949" y="166"/>
                    </a:cubicBezTo>
                    <a:cubicBezTo>
                      <a:pt x="934" y="156"/>
                      <a:pt x="917" y="138"/>
                      <a:pt x="899" y="130"/>
                    </a:cubicBezTo>
                    <a:cubicBezTo>
                      <a:pt x="881" y="122"/>
                      <a:pt x="849" y="127"/>
                      <a:pt x="839" y="116"/>
                    </a:cubicBezTo>
                    <a:cubicBezTo>
                      <a:pt x="829" y="105"/>
                      <a:pt x="847" y="80"/>
                      <a:pt x="839" y="65"/>
                    </a:cubicBezTo>
                    <a:cubicBezTo>
                      <a:pt x="831" y="50"/>
                      <a:pt x="806" y="28"/>
                      <a:pt x="793" y="24"/>
                    </a:cubicBezTo>
                    <a:cubicBezTo>
                      <a:pt x="780" y="20"/>
                      <a:pt x="769" y="43"/>
                      <a:pt x="760" y="42"/>
                    </a:cubicBezTo>
                    <a:cubicBezTo>
                      <a:pt x="751" y="41"/>
                      <a:pt x="750" y="0"/>
                      <a:pt x="735" y="14"/>
                    </a:cubicBezTo>
                    <a:close/>
                  </a:path>
                </a:pathLst>
              </a:custGeom>
              <a:solidFill>
                <a:srgbClr val="99CC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41" name="Text Box 17"/>
            <p:cNvSpPr txBox="1">
              <a:spLocks noChangeArrowheads="1"/>
            </p:cNvSpPr>
            <p:nvPr/>
          </p:nvSpPr>
          <p:spPr bwMode="auto">
            <a:xfrm>
              <a:off x="1344" y="3936"/>
              <a:ext cx="1536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Times New Roman" pitchFamily="18" charset="0"/>
                </a:rPr>
                <a:t>Base, Pivot, Spacer, VCM, Base Card, Top Clamp, Disk</a:t>
              </a:r>
            </a:p>
          </p:txBody>
        </p:sp>
        <p:sp>
          <p:nvSpPr>
            <p:cNvPr id="42" name="Text Box 18"/>
            <p:cNvSpPr txBox="1">
              <a:spLocks noChangeArrowheads="1"/>
            </p:cNvSpPr>
            <p:nvPr/>
          </p:nvSpPr>
          <p:spPr bwMode="auto">
            <a:xfrm>
              <a:off x="1632" y="3458"/>
              <a:ext cx="9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Malaysia </a:t>
              </a:r>
            </a:p>
          </p:txBody>
        </p:sp>
        <p:cxnSp>
          <p:nvCxnSpPr>
            <p:cNvPr id="43" name="AutoShape 69"/>
            <p:cNvCxnSpPr>
              <a:cxnSpLocks noChangeShapeType="1"/>
              <a:stCxn id="2" idx="41"/>
              <a:endCxn id="45" idx="39"/>
            </p:cNvCxnSpPr>
            <p:nvPr/>
          </p:nvCxnSpPr>
          <p:spPr bwMode="auto">
            <a:xfrm rot="5400000">
              <a:off x="2373" y="3343"/>
              <a:ext cx="380" cy="134"/>
            </a:xfrm>
            <a:prstGeom prst="curvedConnector3">
              <a:avLst>
                <a:gd name="adj1" fmla="val 62106"/>
              </a:avLst>
            </a:prstGeom>
            <a:noFill/>
            <a:ln w="28575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6" name="Group 85"/>
          <p:cNvGrpSpPr>
            <a:grpSpLocks/>
          </p:cNvGrpSpPr>
          <p:nvPr/>
        </p:nvGrpSpPr>
        <p:grpSpPr bwMode="auto">
          <a:xfrm>
            <a:off x="4886325" y="3433763"/>
            <a:ext cx="4257675" cy="2586037"/>
            <a:chOff x="3078" y="2163"/>
            <a:chExt cx="2682" cy="1629"/>
          </a:xfrm>
        </p:grpSpPr>
        <p:grpSp>
          <p:nvGrpSpPr>
            <p:cNvPr id="47" name="Group 84"/>
            <p:cNvGrpSpPr>
              <a:grpSpLocks/>
            </p:cNvGrpSpPr>
            <p:nvPr/>
          </p:nvGrpSpPr>
          <p:grpSpPr bwMode="auto">
            <a:xfrm>
              <a:off x="4608" y="2304"/>
              <a:ext cx="960" cy="1274"/>
              <a:chOff x="4608" y="2304"/>
              <a:chExt cx="960" cy="1274"/>
            </a:xfrm>
          </p:grpSpPr>
          <p:sp>
            <p:nvSpPr>
              <p:cNvPr id="51" name="Freeform 28"/>
              <p:cNvSpPr>
                <a:spLocks/>
              </p:cNvSpPr>
              <p:nvPr/>
            </p:nvSpPr>
            <p:spPr bwMode="auto">
              <a:xfrm>
                <a:off x="4870" y="2304"/>
                <a:ext cx="452" cy="596"/>
              </a:xfrm>
              <a:custGeom>
                <a:avLst/>
                <a:gdLst>
                  <a:gd name="T0" fmla="*/ 440 w 1001"/>
                  <a:gd name="T1" fmla="*/ 62 h 1336"/>
                  <a:gd name="T2" fmla="*/ 242 w 1001"/>
                  <a:gd name="T3" fmla="*/ 2 h 1336"/>
                  <a:gd name="T4" fmla="*/ 168 w 1001"/>
                  <a:gd name="T5" fmla="*/ 99 h 1336"/>
                  <a:gd name="T6" fmla="*/ 140 w 1001"/>
                  <a:gd name="T7" fmla="*/ 274 h 1336"/>
                  <a:gd name="T8" fmla="*/ 117 w 1001"/>
                  <a:gd name="T9" fmla="*/ 458 h 1336"/>
                  <a:gd name="T10" fmla="*/ 94 w 1001"/>
                  <a:gd name="T11" fmla="*/ 550 h 1336"/>
                  <a:gd name="T12" fmla="*/ 16 w 1001"/>
                  <a:gd name="T13" fmla="*/ 532 h 1336"/>
                  <a:gd name="T14" fmla="*/ 25 w 1001"/>
                  <a:gd name="T15" fmla="*/ 624 h 1336"/>
                  <a:gd name="T16" fmla="*/ 85 w 1001"/>
                  <a:gd name="T17" fmla="*/ 822 h 1336"/>
                  <a:gd name="T18" fmla="*/ 196 w 1001"/>
                  <a:gd name="T19" fmla="*/ 896 h 1336"/>
                  <a:gd name="T20" fmla="*/ 265 w 1001"/>
                  <a:gd name="T21" fmla="*/ 868 h 1336"/>
                  <a:gd name="T22" fmla="*/ 191 w 1001"/>
                  <a:gd name="T23" fmla="*/ 993 h 1336"/>
                  <a:gd name="T24" fmla="*/ 256 w 1001"/>
                  <a:gd name="T25" fmla="*/ 1016 h 1336"/>
                  <a:gd name="T26" fmla="*/ 320 w 1001"/>
                  <a:gd name="T27" fmla="*/ 1066 h 1336"/>
                  <a:gd name="T28" fmla="*/ 463 w 1001"/>
                  <a:gd name="T29" fmla="*/ 1020 h 1336"/>
                  <a:gd name="T30" fmla="*/ 643 w 1001"/>
                  <a:gd name="T31" fmla="*/ 1182 h 1336"/>
                  <a:gd name="T32" fmla="*/ 610 w 1001"/>
                  <a:gd name="T33" fmla="*/ 1030 h 1336"/>
                  <a:gd name="T34" fmla="*/ 758 w 1001"/>
                  <a:gd name="T35" fmla="*/ 1145 h 1336"/>
                  <a:gd name="T36" fmla="*/ 882 w 1001"/>
                  <a:gd name="T37" fmla="*/ 1232 h 1336"/>
                  <a:gd name="T38" fmla="*/ 928 w 1001"/>
                  <a:gd name="T39" fmla="*/ 1297 h 1336"/>
                  <a:gd name="T40" fmla="*/ 993 w 1001"/>
                  <a:gd name="T41" fmla="*/ 1223 h 1336"/>
                  <a:gd name="T42" fmla="*/ 910 w 1001"/>
                  <a:gd name="T43" fmla="*/ 1177 h 1336"/>
                  <a:gd name="T44" fmla="*/ 845 w 1001"/>
                  <a:gd name="T45" fmla="*/ 1094 h 1336"/>
                  <a:gd name="T46" fmla="*/ 937 w 1001"/>
                  <a:gd name="T47" fmla="*/ 1066 h 1336"/>
                  <a:gd name="T48" fmla="*/ 832 w 1001"/>
                  <a:gd name="T49" fmla="*/ 1016 h 1336"/>
                  <a:gd name="T50" fmla="*/ 772 w 1001"/>
                  <a:gd name="T51" fmla="*/ 1025 h 1336"/>
                  <a:gd name="T52" fmla="*/ 726 w 1001"/>
                  <a:gd name="T53" fmla="*/ 960 h 1336"/>
                  <a:gd name="T54" fmla="*/ 546 w 1001"/>
                  <a:gd name="T55" fmla="*/ 974 h 1336"/>
                  <a:gd name="T56" fmla="*/ 431 w 1001"/>
                  <a:gd name="T57" fmla="*/ 942 h 1336"/>
                  <a:gd name="T58" fmla="*/ 385 w 1001"/>
                  <a:gd name="T59" fmla="*/ 730 h 1336"/>
                  <a:gd name="T60" fmla="*/ 481 w 1001"/>
                  <a:gd name="T61" fmla="*/ 546 h 1336"/>
                  <a:gd name="T62" fmla="*/ 606 w 1001"/>
                  <a:gd name="T63" fmla="*/ 311 h 1336"/>
                  <a:gd name="T64" fmla="*/ 537 w 1001"/>
                  <a:gd name="T65" fmla="*/ 191 h 1336"/>
                  <a:gd name="T66" fmla="*/ 569 w 1001"/>
                  <a:gd name="T67" fmla="*/ 66 h 1336"/>
                  <a:gd name="T68" fmla="*/ 500 w 1001"/>
                  <a:gd name="T69" fmla="*/ 53 h 1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001" h="1336">
                    <a:moveTo>
                      <a:pt x="458" y="82"/>
                    </a:moveTo>
                    <a:lnTo>
                      <a:pt x="440" y="62"/>
                    </a:lnTo>
                    <a:cubicBezTo>
                      <a:pt x="421" y="53"/>
                      <a:pt x="376" y="40"/>
                      <a:pt x="343" y="30"/>
                    </a:cubicBezTo>
                    <a:cubicBezTo>
                      <a:pt x="310" y="20"/>
                      <a:pt x="273" y="0"/>
                      <a:pt x="242" y="2"/>
                    </a:cubicBezTo>
                    <a:cubicBezTo>
                      <a:pt x="211" y="4"/>
                      <a:pt x="166" y="27"/>
                      <a:pt x="154" y="43"/>
                    </a:cubicBezTo>
                    <a:cubicBezTo>
                      <a:pt x="142" y="59"/>
                      <a:pt x="170" y="77"/>
                      <a:pt x="168" y="99"/>
                    </a:cubicBezTo>
                    <a:cubicBezTo>
                      <a:pt x="166" y="121"/>
                      <a:pt x="145" y="143"/>
                      <a:pt x="140" y="172"/>
                    </a:cubicBezTo>
                    <a:cubicBezTo>
                      <a:pt x="135" y="201"/>
                      <a:pt x="141" y="240"/>
                      <a:pt x="140" y="274"/>
                    </a:cubicBezTo>
                    <a:cubicBezTo>
                      <a:pt x="139" y="308"/>
                      <a:pt x="140" y="344"/>
                      <a:pt x="136" y="375"/>
                    </a:cubicBezTo>
                    <a:cubicBezTo>
                      <a:pt x="132" y="406"/>
                      <a:pt x="118" y="433"/>
                      <a:pt x="117" y="458"/>
                    </a:cubicBezTo>
                    <a:cubicBezTo>
                      <a:pt x="116" y="483"/>
                      <a:pt x="135" y="508"/>
                      <a:pt x="131" y="523"/>
                    </a:cubicBezTo>
                    <a:cubicBezTo>
                      <a:pt x="127" y="538"/>
                      <a:pt x="110" y="557"/>
                      <a:pt x="94" y="550"/>
                    </a:cubicBezTo>
                    <a:cubicBezTo>
                      <a:pt x="78" y="543"/>
                      <a:pt x="47" y="484"/>
                      <a:pt x="34" y="481"/>
                    </a:cubicBezTo>
                    <a:cubicBezTo>
                      <a:pt x="21" y="478"/>
                      <a:pt x="21" y="512"/>
                      <a:pt x="16" y="532"/>
                    </a:cubicBezTo>
                    <a:cubicBezTo>
                      <a:pt x="11" y="552"/>
                      <a:pt x="0" y="586"/>
                      <a:pt x="2" y="601"/>
                    </a:cubicBezTo>
                    <a:cubicBezTo>
                      <a:pt x="4" y="616"/>
                      <a:pt x="18" y="604"/>
                      <a:pt x="25" y="624"/>
                    </a:cubicBezTo>
                    <a:cubicBezTo>
                      <a:pt x="32" y="644"/>
                      <a:pt x="34" y="692"/>
                      <a:pt x="44" y="725"/>
                    </a:cubicBezTo>
                    <a:cubicBezTo>
                      <a:pt x="54" y="758"/>
                      <a:pt x="67" y="791"/>
                      <a:pt x="85" y="822"/>
                    </a:cubicBezTo>
                    <a:cubicBezTo>
                      <a:pt x="103" y="853"/>
                      <a:pt x="132" y="898"/>
                      <a:pt x="150" y="910"/>
                    </a:cubicBezTo>
                    <a:cubicBezTo>
                      <a:pt x="168" y="922"/>
                      <a:pt x="187" y="908"/>
                      <a:pt x="196" y="896"/>
                    </a:cubicBezTo>
                    <a:cubicBezTo>
                      <a:pt x="205" y="884"/>
                      <a:pt x="194" y="841"/>
                      <a:pt x="205" y="836"/>
                    </a:cubicBezTo>
                    <a:cubicBezTo>
                      <a:pt x="216" y="831"/>
                      <a:pt x="266" y="853"/>
                      <a:pt x="265" y="868"/>
                    </a:cubicBezTo>
                    <a:cubicBezTo>
                      <a:pt x="264" y="883"/>
                      <a:pt x="208" y="907"/>
                      <a:pt x="196" y="928"/>
                    </a:cubicBezTo>
                    <a:cubicBezTo>
                      <a:pt x="184" y="949"/>
                      <a:pt x="191" y="975"/>
                      <a:pt x="191" y="993"/>
                    </a:cubicBezTo>
                    <a:cubicBezTo>
                      <a:pt x="191" y="1011"/>
                      <a:pt x="185" y="1030"/>
                      <a:pt x="196" y="1034"/>
                    </a:cubicBezTo>
                    <a:cubicBezTo>
                      <a:pt x="207" y="1038"/>
                      <a:pt x="239" y="1017"/>
                      <a:pt x="256" y="1016"/>
                    </a:cubicBezTo>
                    <a:cubicBezTo>
                      <a:pt x="273" y="1015"/>
                      <a:pt x="286" y="1022"/>
                      <a:pt x="297" y="1030"/>
                    </a:cubicBezTo>
                    <a:cubicBezTo>
                      <a:pt x="308" y="1038"/>
                      <a:pt x="301" y="1062"/>
                      <a:pt x="320" y="1066"/>
                    </a:cubicBezTo>
                    <a:cubicBezTo>
                      <a:pt x="339" y="1070"/>
                      <a:pt x="388" y="1061"/>
                      <a:pt x="412" y="1053"/>
                    </a:cubicBezTo>
                    <a:cubicBezTo>
                      <a:pt x="436" y="1045"/>
                      <a:pt x="439" y="1014"/>
                      <a:pt x="463" y="1020"/>
                    </a:cubicBezTo>
                    <a:cubicBezTo>
                      <a:pt x="487" y="1026"/>
                      <a:pt x="525" y="1062"/>
                      <a:pt x="555" y="1089"/>
                    </a:cubicBezTo>
                    <a:cubicBezTo>
                      <a:pt x="585" y="1116"/>
                      <a:pt x="630" y="1176"/>
                      <a:pt x="643" y="1182"/>
                    </a:cubicBezTo>
                    <a:cubicBezTo>
                      <a:pt x="656" y="1188"/>
                      <a:pt x="638" y="1151"/>
                      <a:pt x="633" y="1126"/>
                    </a:cubicBezTo>
                    <a:cubicBezTo>
                      <a:pt x="628" y="1101"/>
                      <a:pt x="603" y="1038"/>
                      <a:pt x="610" y="1030"/>
                    </a:cubicBezTo>
                    <a:cubicBezTo>
                      <a:pt x="617" y="1022"/>
                      <a:pt x="650" y="1061"/>
                      <a:pt x="675" y="1080"/>
                    </a:cubicBezTo>
                    <a:cubicBezTo>
                      <a:pt x="700" y="1099"/>
                      <a:pt x="740" y="1124"/>
                      <a:pt x="758" y="1145"/>
                    </a:cubicBezTo>
                    <a:cubicBezTo>
                      <a:pt x="776" y="1166"/>
                      <a:pt x="764" y="1195"/>
                      <a:pt x="785" y="1209"/>
                    </a:cubicBezTo>
                    <a:cubicBezTo>
                      <a:pt x="806" y="1223"/>
                      <a:pt x="856" y="1224"/>
                      <a:pt x="882" y="1232"/>
                    </a:cubicBezTo>
                    <a:cubicBezTo>
                      <a:pt x="908" y="1240"/>
                      <a:pt x="934" y="1249"/>
                      <a:pt x="942" y="1260"/>
                    </a:cubicBezTo>
                    <a:cubicBezTo>
                      <a:pt x="950" y="1271"/>
                      <a:pt x="921" y="1286"/>
                      <a:pt x="928" y="1297"/>
                    </a:cubicBezTo>
                    <a:cubicBezTo>
                      <a:pt x="935" y="1308"/>
                      <a:pt x="973" y="1336"/>
                      <a:pt x="984" y="1324"/>
                    </a:cubicBezTo>
                    <a:cubicBezTo>
                      <a:pt x="995" y="1312"/>
                      <a:pt x="1001" y="1242"/>
                      <a:pt x="993" y="1223"/>
                    </a:cubicBezTo>
                    <a:cubicBezTo>
                      <a:pt x="985" y="1204"/>
                      <a:pt x="951" y="1217"/>
                      <a:pt x="937" y="1209"/>
                    </a:cubicBezTo>
                    <a:cubicBezTo>
                      <a:pt x="923" y="1201"/>
                      <a:pt x="911" y="1186"/>
                      <a:pt x="910" y="1177"/>
                    </a:cubicBezTo>
                    <a:cubicBezTo>
                      <a:pt x="909" y="1168"/>
                      <a:pt x="944" y="1168"/>
                      <a:pt x="933" y="1154"/>
                    </a:cubicBezTo>
                    <a:cubicBezTo>
                      <a:pt x="922" y="1140"/>
                      <a:pt x="857" y="1109"/>
                      <a:pt x="845" y="1094"/>
                    </a:cubicBezTo>
                    <a:cubicBezTo>
                      <a:pt x="833" y="1079"/>
                      <a:pt x="849" y="1067"/>
                      <a:pt x="864" y="1062"/>
                    </a:cubicBezTo>
                    <a:cubicBezTo>
                      <a:pt x="879" y="1057"/>
                      <a:pt x="930" y="1074"/>
                      <a:pt x="937" y="1066"/>
                    </a:cubicBezTo>
                    <a:cubicBezTo>
                      <a:pt x="944" y="1058"/>
                      <a:pt x="922" y="1024"/>
                      <a:pt x="905" y="1016"/>
                    </a:cubicBezTo>
                    <a:cubicBezTo>
                      <a:pt x="888" y="1008"/>
                      <a:pt x="850" y="1023"/>
                      <a:pt x="832" y="1016"/>
                    </a:cubicBezTo>
                    <a:cubicBezTo>
                      <a:pt x="814" y="1009"/>
                      <a:pt x="805" y="973"/>
                      <a:pt x="795" y="974"/>
                    </a:cubicBezTo>
                    <a:cubicBezTo>
                      <a:pt x="785" y="975"/>
                      <a:pt x="781" y="1013"/>
                      <a:pt x="772" y="1025"/>
                    </a:cubicBezTo>
                    <a:cubicBezTo>
                      <a:pt x="763" y="1037"/>
                      <a:pt x="747" y="1059"/>
                      <a:pt x="739" y="1048"/>
                    </a:cubicBezTo>
                    <a:cubicBezTo>
                      <a:pt x="731" y="1037"/>
                      <a:pt x="748" y="978"/>
                      <a:pt x="726" y="960"/>
                    </a:cubicBezTo>
                    <a:cubicBezTo>
                      <a:pt x="704" y="942"/>
                      <a:pt x="636" y="935"/>
                      <a:pt x="606" y="937"/>
                    </a:cubicBezTo>
                    <a:cubicBezTo>
                      <a:pt x="576" y="939"/>
                      <a:pt x="562" y="965"/>
                      <a:pt x="546" y="974"/>
                    </a:cubicBezTo>
                    <a:cubicBezTo>
                      <a:pt x="530" y="983"/>
                      <a:pt x="528" y="998"/>
                      <a:pt x="509" y="993"/>
                    </a:cubicBezTo>
                    <a:cubicBezTo>
                      <a:pt x="490" y="988"/>
                      <a:pt x="446" y="967"/>
                      <a:pt x="431" y="942"/>
                    </a:cubicBezTo>
                    <a:cubicBezTo>
                      <a:pt x="416" y="917"/>
                      <a:pt x="429" y="876"/>
                      <a:pt x="421" y="841"/>
                    </a:cubicBezTo>
                    <a:cubicBezTo>
                      <a:pt x="413" y="806"/>
                      <a:pt x="388" y="765"/>
                      <a:pt x="385" y="730"/>
                    </a:cubicBezTo>
                    <a:cubicBezTo>
                      <a:pt x="382" y="695"/>
                      <a:pt x="387" y="664"/>
                      <a:pt x="403" y="633"/>
                    </a:cubicBezTo>
                    <a:cubicBezTo>
                      <a:pt x="419" y="602"/>
                      <a:pt x="454" y="575"/>
                      <a:pt x="481" y="546"/>
                    </a:cubicBezTo>
                    <a:cubicBezTo>
                      <a:pt x="508" y="517"/>
                      <a:pt x="543" y="497"/>
                      <a:pt x="564" y="458"/>
                    </a:cubicBezTo>
                    <a:cubicBezTo>
                      <a:pt x="585" y="419"/>
                      <a:pt x="607" y="345"/>
                      <a:pt x="606" y="311"/>
                    </a:cubicBezTo>
                    <a:cubicBezTo>
                      <a:pt x="605" y="277"/>
                      <a:pt x="572" y="275"/>
                      <a:pt x="560" y="255"/>
                    </a:cubicBezTo>
                    <a:cubicBezTo>
                      <a:pt x="548" y="235"/>
                      <a:pt x="539" y="216"/>
                      <a:pt x="537" y="191"/>
                    </a:cubicBezTo>
                    <a:cubicBezTo>
                      <a:pt x="535" y="166"/>
                      <a:pt x="541" y="124"/>
                      <a:pt x="546" y="103"/>
                    </a:cubicBezTo>
                    <a:cubicBezTo>
                      <a:pt x="551" y="82"/>
                      <a:pt x="576" y="82"/>
                      <a:pt x="569" y="66"/>
                    </a:cubicBezTo>
                    <a:cubicBezTo>
                      <a:pt x="562" y="50"/>
                      <a:pt x="515" y="9"/>
                      <a:pt x="504" y="7"/>
                    </a:cubicBezTo>
                    <a:cubicBezTo>
                      <a:pt x="493" y="5"/>
                      <a:pt x="509" y="44"/>
                      <a:pt x="500" y="53"/>
                    </a:cubicBezTo>
                    <a:cubicBezTo>
                      <a:pt x="491" y="62"/>
                      <a:pt x="470" y="62"/>
                      <a:pt x="458" y="82"/>
                    </a:cubicBezTo>
                    <a:close/>
                  </a:path>
                </a:pathLst>
              </a:custGeom>
              <a:solidFill>
                <a:srgbClr val="66FFFF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" name="Freeform 29"/>
              <p:cNvSpPr>
                <a:spLocks/>
              </p:cNvSpPr>
              <p:nvPr/>
            </p:nvSpPr>
            <p:spPr bwMode="auto">
              <a:xfrm>
                <a:off x="5095" y="3160"/>
                <a:ext cx="473" cy="418"/>
              </a:xfrm>
              <a:custGeom>
                <a:avLst/>
                <a:gdLst>
                  <a:gd name="T0" fmla="*/ 322 w 1048"/>
                  <a:gd name="T1" fmla="*/ 248 h 938"/>
                  <a:gd name="T2" fmla="*/ 231 w 1048"/>
                  <a:gd name="T3" fmla="*/ 294 h 938"/>
                  <a:gd name="T4" fmla="*/ 199 w 1048"/>
                  <a:gd name="T5" fmla="*/ 391 h 938"/>
                  <a:gd name="T6" fmla="*/ 162 w 1048"/>
                  <a:gd name="T7" fmla="*/ 363 h 938"/>
                  <a:gd name="T8" fmla="*/ 47 w 1048"/>
                  <a:gd name="T9" fmla="*/ 414 h 938"/>
                  <a:gd name="T10" fmla="*/ 10 w 1048"/>
                  <a:gd name="T11" fmla="*/ 501 h 938"/>
                  <a:gd name="T12" fmla="*/ 10 w 1048"/>
                  <a:gd name="T13" fmla="*/ 556 h 938"/>
                  <a:gd name="T14" fmla="*/ 5 w 1048"/>
                  <a:gd name="T15" fmla="*/ 603 h 938"/>
                  <a:gd name="T16" fmla="*/ 42 w 1048"/>
                  <a:gd name="T17" fmla="*/ 639 h 938"/>
                  <a:gd name="T18" fmla="*/ 107 w 1048"/>
                  <a:gd name="T19" fmla="*/ 497 h 938"/>
                  <a:gd name="T20" fmla="*/ 167 w 1048"/>
                  <a:gd name="T21" fmla="*/ 450 h 938"/>
                  <a:gd name="T22" fmla="*/ 194 w 1048"/>
                  <a:gd name="T23" fmla="*/ 543 h 938"/>
                  <a:gd name="T24" fmla="*/ 254 w 1048"/>
                  <a:gd name="T25" fmla="*/ 464 h 938"/>
                  <a:gd name="T26" fmla="*/ 300 w 1048"/>
                  <a:gd name="T27" fmla="*/ 524 h 938"/>
                  <a:gd name="T28" fmla="*/ 337 w 1048"/>
                  <a:gd name="T29" fmla="*/ 450 h 938"/>
                  <a:gd name="T30" fmla="*/ 448 w 1048"/>
                  <a:gd name="T31" fmla="*/ 478 h 938"/>
                  <a:gd name="T32" fmla="*/ 503 w 1048"/>
                  <a:gd name="T33" fmla="*/ 552 h 938"/>
                  <a:gd name="T34" fmla="*/ 457 w 1048"/>
                  <a:gd name="T35" fmla="*/ 616 h 938"/>
                  <a:gd name="T36" fmla="*/ 475 w 1048"/>
                  <a:gd name="T37" fmla="*/ 732 h 938"/>
                  <a:gd name="T38" fmla="*/ 581 w 1048"/>
                  <a:gd name="T39" fmla="*/ 814 h 938"/>
                  <a:gd name="T40" fmla="*/ 697 w 1048"/>
                  <a:gd name="T41" fmla="*/ 865 h 938"/>
                  <a:gd name="T42" fmla="*/ 729 w 1048"/>
                  <a:gd name="T43" fmla="*/ 814 h 938"/>
                  <a:gd name="T44" fmla="*/ 747 w 1048"/>
                  <a:gd name="T45" fmla="*/ 930 h 938"/>
                  <a:gd name="T46" fmla="*/ 807 w 1048"/>
                  <a:gd name="T47" fmla="*/ 861 h 938"/>
                  <a:gd name="T48" fmla="*/ 844 w 1048"/>
                  <a:gd name="T49" fmla="*/ 782 h 938"/>
                  <a:gd name="T50" fmla="*/ 775 w 1048"/>
                  <a:gd name="T51" fmla="*/ 667 h 938"/>
                  <a:gd name="T52" fmla="*/ 835 w 1048"/>
                  <a:gd name="T53" fmla="*/ 570 h 938"/>
                  <a:gd name="T54" fmla="*/ 858 w 1048"/>
                  <a:gd name="T55" fmla="*/ 552 h 938"/>
                  <a:gd name="T56" fmla="*/ 885 w 1048"/>
                  <a:gd name="T57" fmla="*/ 626 h 938"/>
                  <a:gd name="T58" fmla="*/ 913 w 1048"/>
                  <a:gd name="T59" fmla="*/ 672 h 938"/>
                  <a:gd name="T60" fmla="*/ 922 w 1048"/>
                  <a:gd name="T61" fmla="*/ 773 h 938"/>
                  <a:gd name="T62" fmla="*/ 950 w 1048"/>
                  <a:gd name="T63" fmla="*/ 745 h 938"/>
                  <a:gd name="T64" fmla="*/ 955 w 1048"/>
                  <a:gd name="T65" fmla="*/ 612 h 938"/>
                  <a:gd name="T66" fmla="*/ 1038 w 1048"/>
                  <a:gd name="T67" fmla="*/ 543 h 938"/>
                  <a:gd name="T68" fmla="*/ 1014 w 1048"/>
                  <a:gd name="T69" fmla="*/ 437 h 938"/>
                  <a:gd name="T70" fmla="*/ 987 w 1048"/>
                  <a:gd name="T71" fmla="*/ 400 h 938"/>
                  <a:gd name="T72" fmla="*/ 1010 w 1048"/>
                  <a:gd name="T73" fmla="*/ 331 h 938"/>
                  <a:gd name="T74" fmla="*/ 959 w 1048"/>
                  <a:gd name="T75" fmla="*/ 257 h 938"/>
                  <a:gd name="T76" fmla="*/ 955 w 1048"/>
                  <a:gd name="T77" fmla="*/ 206 h 938"/>
                  <a:gd name="T78" fmla="*/ 904 w 1048"/>
                  <a:gd name="T79" fmla="*/ 77 h 938"/>
                  <a:gd name="T80" fmla="*/ 803 w 1048"/>
                  <a:gd name="T81" fmla="*/ 22 h 938"/>
                  <a:gd name="T82" fmla="*/ 770 w 1048"/>
                  <a:gd name="T83" fmla="*/ 8 h 938"/>
                  <a:gd name="T84" fmla="*/ 761 w 1048"/>
                  <a:gd name="T85" fmla="*/ 73 h 938"/>
                  <a:gd name="T86" fmla="*/ 761 w 1048"/>
                  <a:gd name="T87" fmla="*/ 132 h 938"/>
                  <a:gd name="T88" fmla="*/ 715 w 1048"/>
                  <a:gd name="T89" fmla="*/ 137 h 938"/>
                  <a:gd name="T90" fmla="*/ 692 w 1048"/>
                  <a:gd name="T91" fmla="*/ 206 h 938"/>
                  <a:gd name="T92" fmla="*/ 632 w 1048"/>
                  <a:gd name="T93" fmla="*/ 183 h 938"/>
                  <a:gd name="T94" fmla="*/ 604 w 1048"/>
                  <a:gd name="T95" fmla="*/ 229 h 938"/>
                  <a:gd name="T96" fmla="*/ 609 w 1048"/>
                  <a:gd name="T97" fmla="*/ 280 h 938"/>
                  <a:gd name="T98" fmla="*/ 549 w 1048"/>
                  <a:gd name="T99" fmla="*/ 266 h 938"/>
                  <a:gd name="T100" fmla="*/ 480 w 1048"/>
                  <a:gd name="T101" fmla="*/ 331 h 938"/>
                  <a:gd name="T102" fmla="*/ 406 w 1048"/>
                  <a:gd name="T103" fmla="*/ 386 h 938"/>
                  <a:gd name="T104" fmla="*/ 429 w 1048"/>
                  <a:gd name="T105" fmla="*/ 321 h 938"/>
                  <a:gd name="T106" fmla="*/ 365 w 1048"/>
                  <a:gd name="T107" fmla="*/ 234 h 938"/>
                  <a:gd name="T108" fmla="*/ 322 w 1048"/>
                  <a:gd name="T109" fmla="*/ 248 h 9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048" h="938">
                    <a:moveTo>
                      <a:pt x="322" y="248"/>
                    </a:moveTo>
                    <a:cubicBezTo>
                      <a:pt x="300" y="258"/>
                      <a:pt x="251" y="270"/>
                      <a:pt x="231" y="294"/>
                    </a:cubicBezTo>
                    <a:cubicBezTo>
                      <a:pt x="211" y="318"/>
                      <a:pt x="210" y="380"/>
                      <a:pt x="199" y="391"/>
                    </a:cubicBezTo>
                    <a:cubicBezTo>
                      <a:pt x="188" y="402"/>
                      <a:pt x="187" y="359"/>
                      <a:pt x="162" y="363"/>
                    </a:cubicBezTo>
                    <a:cubicBezTo>
                      <a:pt x="137" y="367"/>
                      <a:pt x="72" y="391"/>
                      <a:pt x="47" y="414"/>
                    </a:cubicBezTo>
                    <a:cubicBezTo>
                      <a:pt x="22" y="437"/>
                      <a:pt x="16" y="477"/>
                      <a:pt x="10" y="501"/>
                    </a:cubicBezTo>
                    <a:cubicBezTo>
                      <a:pt x="4" y="525"/>
                      <a:pt x="11" y="539"/>
                      <a:pt x="10" y="556"/>
                    </a:cubicBezTo>
                    <a:cubicBezTo>
                      <a:pt x="9" y="573"/>
                      <a:pt x="0" y="589"/>
                      <a:pt x="5" y="603"/>
                    </a:cubicBezTo>
                    <a:cubicBezTo>
                      <a:pt x="10" y="617"/>
                      <a:pt x="25" y="657"/>
                      <a:pt x="42" y="639"/>
                    </a:cubicBezTo>
                    <a:cubicBezTo>
                      <a:pt x="59" y="621"/>
                      <a:pt x="86" y="528"/>
                      <a:pt x="107" y="497"/>
                    </a:cubicBezTo>
                    <a:cubicBezTo>
                      <a:pt x="128" y="466"/>
                      <a:pt x="153" y="442"/>
                      <a:pt x="167" y="450"/>
                    </a:cubicBezTo>
                    <a:cubicBezTo>
                      <a:pt x="181" y="458"/>
                      <a:pt x="180" y="541"/>
                      <a:pt x="194" y="543"/>
                    </a:cubicBezTo>
                    <a:cubicBezTo>
                      <a:pt x="208" y="545"/>
                      <a:pt x="236" y="467"/>
                      <a:pt x="254" y="464"/>
                    </a:cubicBezTo>
                    <a:cubicBezTo>
                      <a:pt x="272" y="461"/>
                      <a:pt x="286" y="526"/>
                      <a:pt x="300" y="524"/>
                    </a:cubicBezTo>
                    <a:cubicBezTo>
                      <a:pt x="314" y="522"/>
                      <a:pt x="312" y="458"/>
                      <a:pt x="337" y="450"/>
                    </a:cubicBezTo>
                    <a:cubicBezTo>
                      <a:pt x="362" y="442"/>
                      <a:pt x="420" y="461"/>
                      <a:pt x="448" y="478"/>
                    </a:cubicBezTo>
                    <a:cubicBezTo>
                      <a:pt x="476" y="495"/>
                      <a:pt x="501" y="529"/>
                      <a:pt x="503" y="552"/>
                    </a:cubicBezTo>
                    <a:cubicBezTo>
                      <a:pt x="505" y="575"/>
                      <a:pt x="462" y="586"/>
                      <a:pt x="457" y="616"/>
                    </a:cubicBezTo>
                    <a:cubicBezTo>
                      <a:pt x="452" y="646"/>
                      <a:pt x="454" y="699"/>
                      <a:pt x="475" y="732"/>
                    </a:cubicBezTo>
                    <a:cubicBezTo>
                      <a:pt x="496" y="765"/>
                      <a:pt x="544" y="792"/>
                      <a:pt x="581" y="814"/>
                    </a:cubicBezTo>
                    <a:cubicBezTo>
                      <a:pt x="618" y="836"/>
                      <a:pt x="672" y="865"/>
                      <a:pt x="697" y="865"/>
                    </a:cubicBezTo>
                    <a:cubicBezTo>
                      <a:pt x="722" y="865"/>
                      <a:pt x="721" y="803"/>
                      <a:pt x="729" y="814"/>
                    </a:cubicBezTo>
                    <a:cubicBezTo>
                      <a:pt x="737" y="825"/>
                      <a:pt x="734" y="922"/>
                      <a:pt x="747" y="930"/>
                    </a:cubicBezTo>
                    <a:cubicBezTo>
                      <a:pt x="760" y="938"/>
                      <a:pt x="791" y="886"/>
                      <a:pt x="807" y="861"/>
                    </a:cubicBezTo>
                    <a:cubicBezTo>
                      <a:pt x="823" y="836"/>
                      <a:pt x="849" y="814"/>
                      <a:pt x="844" y="782"/>
                    </a:cubicBezTo>
                    <a:cubicBezTo>
                      <a:pt x="839" y="750"/>
                      <a:pt x="777" y="702"/>
                      <a:pt x="775" y="667"/>
                    </a:cubicBezTo>
                    <a:cubicBezTo>
                      <a:pt x="773" y="632"/>
                      <a:pt x="821" y="589"/>
                      <a:pt x="835" y="570"/>
                    </a:cubicBezTo>
                    <a:cubicBezTo>
                      <a:pt x="849" y="551"/>
                      <a:pt x="850" y="543"/>
                      <a:pt x="858" y="552"/>
                    </a:cubicBezTo>
                    <a:cubicBezTo>
                      <a:pt x="866" y="561"/>
                      <a:pt x="876" y="606"/>
                      <a:pt x="885" y="626"/>
                    </a:cubicBezTo>
                    <a:cubicBezTo>
                      <a:pt x="894" y="646"/>
                      <a:pt x="907" y="648"/>
                      <a:pt x="913" y="672"/>
                    </a:cubicBezTo>
                    <a:cubicBezTo>
                      <a:pt x="919" y="696"/>
                      <a:pt x="916" y="761"/>
                      <a:pt x="922" y="773"/>
                    </a:cubicBezTo>
                    <a:cubicBezTo>
                      <a:pt x="928" y="785"/>
                      <a:pt x="945" y="772"/>
                      <a:pt x="950" y="745"/>
                    </a:cubicBezTo>
                    <a:cubicBezTo>
                      <a:pt x="955" y="718"/>
                      <a:pt x="940" y="646"/>
                      <a:pt x="955" y="612"/>
                    </a:cubicBezTo>
                    <a:cubicBezTo>
                      <a:pt x="970" y="578"/>
                      <a:pt x="1028" y="572"/>
                      <a:pt x="1038" y="543"/>
                    </a:cubicBezTo>
                    <a:cubicBezTo>
                      <a:pt x="1048" y="514"/>
                      <a:pt x="1022" y="461"/>
                      <a:pt x="1014" y="437"/>
                    </a:cubicBezTo>
                    <a:cubicBezTo>
                      <a:pt x="1006" y="413"/>
                      <a:pt x="988" y="418"/>
                      <a:pt x="987" y="400"/>
                    </a:cubicBezTo>
                    <a:cubicBezTo>
                      <a:pt x="986" y="382"/>
                      <a:pt x="1015" y="355"/>
                      <a:pt x="1010" y="331"/>
                    </a:cubicBezTo>
                    <a:cubicBezTo>
                      <a:pt x="1005" y="307"/>
                      <a:pt x="968" y="278"/>
                      <a:pt x="959" y="257"/>
                    </a:cubicBezTo>
                    <a:cubicBezTo>
                      <a:pt x="950" y="236"/>
                      <a:pt x="964" y="236"/>
                      <a:pt x="955" y="206"/>
                    </a:cubicBezTo>
                    <a:cubicBezTo>
                      <a:pt x="946" y="176"/>
                      <a:pt x="929" y="108"/>
                      <a:pt x="904" y="77"/>
                    </a:cubicBezTo>
                    <a:cubicBezTo>
                      <a:pt x="879" y="46"/>
                      <a:pt x="825" y="33"/>
                      <a:pt x="803" y="22"/>
                    </a:cubicBezTo>
                    <a:cubicBezTo>
                      <a:pt x="781" y="11"/>
                      <a:pt x="777" y="0"/>
                      <a:pt x="770" y="8"/>
                    </a:cubicBezTo>
                    <a:cubicBezTo>
                      <a:pt x="763" y="16"/>
                      <a:pt x="763" y="52"/>
                      <a:pt x="761" y="73"/>
                    </a:cubicBezTo>
                    <a:cubicBezTo>
                      <a:pt x="759" y="94"/>
                      <a:pt x="769" y="121"/>
                      <a:pt x="761" y="132"/>
                    </a:cubicBezTo>
                    <a:cubicBezTo>
                      <a:pt x="753" y="143"/>
                      <a:pt x="727" y="125"/>
                      <a:pt x="715" y="137"/>
                    </a:cubicBezTo>
                    <a:cubicBezTo>
                      <a:pt x="703" y="149"/>
                      <a:pt x="706" y="198"/>
                      <a:pt x="692" y="206"/>
                    </a:cubicBezTo>
                    <a:cubicBezTo>
                      <a:pt x="678" y="214"/>
                      <a:pt x="647" y="179"/>
                      <a:pt x="632" y="183"/>
                    </a:cubicBezTo>
                    <a:cubicBezTo>
                      <a:pt x="617" y="187"/>
                      <a:pt x="608" y="213"/>
                      <a:pt x="604" y="229"/>
                    </a:cubicBezTo>
                    <a:cubicBezTo>
                      <a:pt x="600" y="245"/>
                      <a:pt x="618" y="274"/>
                      <a:pt x="609" y="280"/>
                    </a:cubicBezTo>
                    <a:cubicBezTo>
                      <a:pt x="600" y="286"/>
                      <a:pt x="571" y="257"/>
                      <a:pt x="549" y="266"/>
                    </a:cubicBezTo>
                    <a:cubicBezTo>
                      <a:pt x="527" y="275"/>
                      <a:pt x="504" y="311"/>
                      <a:pt x="480" y="331"/>
                    </a:cubicBezTo>
                    <a:cubicBezTo>
                      <a:pt x="456" y="351"/>
                      <a:pt x="414" y="388"/>
                      <a:pt x="406" y="386"/>
                    </a:cubicBezTo>
                    <a:cubicBezTo>
                      <a:pt x="398" y="384"/>
                      <a:pt x="436" y="346"/>
                      <a:pt x="429" y="321"/>
                    </a:cubicBezTo>
                    <a:cubicBezTo>
                      <a:pt x="422" y="296"/>
                      <a:pt x="382" y="250"/>
                      <a:pt x="365" y="234"/>
                    </a:cubicBezTo>
                    <a:cubicBezTo>
                      <a:pt x="348" y="218"/>
                      <a:pt x="344" y="238"/>
                      <a:pt x="322" y="248"/>
                    </a:cubicBezTo>
                    <a:close/>
                  </a:path>
                </a:pathLst>
              </a:custGeom>
              <a:solidFill>
                <a:srgbClr val="66FFFF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" name="Freeform 30"/>
              <p:cNvSpPr>
                <a:spLocks/>
              </p:cNvSpPr>
              <p:nvPr/>
            </p:nvSpPr>
            <p:spPr bwMode="auto">
              <a:xfrm>
                <a:off x="4608" y="3001"/>
                <a:ext cx="253" cy="292"/>
              </a:xfrm>
              <a:custGeom>
                <a:avLst/>
                <a:gdLst>
                  <a:gd name="T0" fmla="*/ 493 w 560"/>
                  <a:gd name="T1" fmla="*/ 14 h 655"/>
                  <a:gd name="T2" fmla="*/ 485 w 560"/>
                  <a:gd name="T3" fmla="*/ 106 h 655"/>
                  <a:gd name="T4" fmla="*/ 471 w 560"/>
                  <a:gd name="T5" fmla="*/ 180 h 655"/>
                  <a:gd name="T6" fmla="*/ 430 w 560"/>
                  <a:gd name="T7" fmla="*/ 212 h 655"/>
                  <a:gd name="T8" fmla="*/ 361 w 560"/>
                  <a:gd name="T9" fmla="*/ 277 h 655"/>
                  <a:gd name="T10" fmla="*/ 315 w 560"/>
                  <a:gd name="T11" fmla="*/ 332 h 655"/>
                  <a:gd name="T12" fmla="*/ 292 w 560"/>
                  <a:gd name="T13" fmla="*/ 383 h 655"/>
                  <a:gd name="T14" fmla="*/ 255 w 560"/>
                  <a:gd name="T15" fmla="*/ 401 h 655"/>
                  <a:gd name="T16" fmla="*/ 112 w 560"/>
                  <a:gd name="T17" fmla="*/ 521 h 655"/>
                  <a:gd name="T18" fmla="*/ 15 w 560"/>
                  <a:gd name="T19" fmla="*/ 613 h 655"/>
                  <a:gd name="T20" fmla="*/ 20 w 560"/>
                  <a:gd name="T21" fmla="*/ 654 h 655"/>
                  <a:gd name="T22" fmla="*/ 48 w 560"/>
                  <a:gd name="T23" fmla="*/ 622 h 655"/>
                  <a:gd name="T24" fmla="*/ 158 w 560"/>
                  <a:gd name="T25" fmla="*/ 576 h 655"/>
                  <a:gd name="T26" fmla="*/ 195 w 560"/>
                  <a:gd name="T27" fmla="*/ 530 h 655"/>
                  <a:gd name="T28" fmla="*/ 213 w 560"/>
                  <a:gd name="T29" fmla="*/ 493 h 655"/>
                  <a:gd name="T30" fmla="*/ 296 w 560"/>
                  <a:gd name="T31" fmla="*/ 456 h 655"/>
                  <a:gd name="T32" fmla="*/ 379 w 560"/>
                  <a:gd name="T33" fmla="*/ 355 h 655"/>
                  <a:gd name="T34" fmla="*/ 435 w 560"/>
                  <a:gd name="T35" fmla="*/ 300 h 655"/>
                  <a:gd name="T36" fmla="*/ 481 w 560"/>
                  <a:gd name="T37" fmla="*/ 281 h 655"/>
                  <a:gd name="T38" fmla="*/ 499 w 560"/>
                  <a:gd name="T39" fmla="*/ 226 h 655"/>
                  <a:gd name="T40" fmla="*/ 554 w 560"/>
                  <a:gd name="T41" fmla="*/ 207 h 655"/>
                  <a:gd name="T42" fmla="*/ 536 w 560"/>
                  <a:gd name="T43" fmla="*/ 134 h 655"/>
                  <a:gd name="T44" fmla="*/ 550 w 560"/>
                  <a:gd name="T45" fmla="*/ 74 h 655"/>
                  <a:gd name="T46" fmla="*/ 522 w 560"/>
                  <a:gd name="T47" fmla="*/ 23 h 655"/>
                  <a:gd name="T48" fmla="*/ 493 w 560"/>
                  <a:gd name="T49" fmla="*/ 14 h 6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60" h="655">
                    <a:moveTo>
                      <a:pt x="493" y="14"/>
                    </a:moveTo>
                    <a:cubicBezTo>
                      <a:pt x="487" y="28"/>
                      <a:pt x="489" y="78"/>
                      <a:pt x="485" y="106"/>
                    </a:cubicBezTo>
                    <a:cubicBezTo>
                      <a:pt x="481" y="134"/>
                      <a:pt x="480" y="162"/>
                      <a:pt x="471" y="180"/>
                    </a:cubicBezTo>
                    <a:cubicBezTo>
                      <a:pt x="462" y="198"/>
                      <a:pt x="448" y="196"/>
                      <a:pt x="430" y="212"/>
                    </a:cubicBezTo>
                    <a:cubicBezTo>
                      <a:pt x="412" y="228"/>
                      <a:pt x="380" y="257"/>
                      <a:pt x="361" y="277"/>
                    </a:cubicBezTo>
                    <a:cubicBezTo>
                      <a:pt x="342" y="297"/>
                      <a:pt x="326" y="314"/>
                      <a:pt x="315" y="332"/>
                    </a:cubicBezTo>
                    <a:cubicBezTo>
                      <a:pt x="304" y="350"/>
                      <a:pt x="302" y="372"/>
                      <a:pt x="292" y="383"/>
                    </a:cubicBezTo>
                    <a:cubicBezTo>
                      <a:pt x="282" y="394"/>
                      <a:pt x="285" y="378"/>
                      <a:pt x="255" y="401"/>
                    </a:cubicBezTo>
                    <a:cubicBezTo>
                      <a:pt x="225" y="424"/>
                      <a:pt x="152" y="486"/>
                      <a:pt x="112" y="521"/>
                    </a:cubicBezTo>
                    <a:cubicBezTo>
                      <a:pt x="72" y="556"/>
                      <a:pt x="30" y="591"/>
                      <a:pt x="15" y="613"/>
                    </a:cubicBezTo>
                    <a:cubicBezTo>
                      <a:pt x="0" y="635"/>
                      <a:pt x="15" y="653"/>
                      <a:pt x="20" y="654"/>
                    </a:cubicBezTo>
                    <a:cubicBezTo>
                      <a:pt x="25" y="655"/>
                      <a:pt x="25" y="635"/>
                      <a:pt x="48" y="622"/>
                    </a:cubicBezTo>
                    <a:cubicBezTo>
                      <a:pt x="71" y="609"/>
                      <a:pt x="134" y="591"/>
                      <a:pt x="158" y="576"/>
                    </a:cubicBezTo>
                    <a:cubicBezTo>
                      <a:pt x="182" y="561"/>
                      <a:pt x="186" y="544"/>
                      <a:pt x="195" y="530"/>
                    </a:cubicBezTo>
                    <a:cubicBezTo>
                      <a:pt x="204" y="516"/>
                      <a:pt x="196" y="505"/>
                      <a:pt x="213" y="493"/>
                    </a:cubicBezTo>
                    <a:cubicBezTo>
                      <a:pt x="230" y="481"/>
                      <a:pt x="268" y="479"/>
                      <a:pt x="296" y="456"/>
                    </a:cubicBezTo>
                    <a:cubicBezTo>
                      <a:pt x="324" y="433"/>
                      <a:pt x="356" y="381"/>
                      <a:pt x="379" y="355"/>
                    </a:cubicBezTo>
                    <a:cubicBezTo>
                      <a:pt x="402" y="329"/>
                      <a:pt x="418" y="312"/>
                      <a:pt x="435" y="300"/>
                    </a:cubicBezTo>
                    <a:cubicBezTo>
                      <a:pt x="452" y="288"/>
                      <a:pt x="470" y="293"/>
                      <a:pt x="481" y="281"/>
                    </a:cubicBezTo>
                    <a:cubicBezTo>
                      <a:pt x="492" y="269"/>
                      <a:pt x="487" y="238"/>
                      <a:pt x="499" y="226"/>
                    </a:cubicBezTo>
                    <a:cubicBezTo>
                      <a:pt x="511" y="214"/>
                      <a:pt x="548" y="222"/>
                      <a:pt x="554" y="207"/>
                    </a:cubicBezTo>
                    <a:cubicBezTo>
                      <a:pt x="560" y="192"/>
                      <a:pt x="537" y="156"/>
                      <a:pt x="536" y="134"/>
                    </a:cubicBezTo>
                    <a:cubicBezTo>
                      <a:pt x="535" y="112"/>
                      <a:pt x="552" y="92"/>
                      <a:pt x="550" y="74"/>
                    </a:cubicBezTo>
                    <a:cubicBezTo>
                      <a:pt x="548" y="56"/>
                      <a:pt x="530" y="34"/>
                      <a:pt x="522" y="23"/>
                    </a:cubicBezTo>
                    <a:cubicBezTo>
                      <a:pt x="514" y="12"/>
                      <a:pt x="499" y="0"/>
                      <a:pt x="493" y="14"/>
                    </a:cubicBezTo>
                    <a:close/>
                  </a:path>
                </a:pathLst>
              </a:custGeom>
              <a:solidFill>
                <a:srgbClr val="66FFFF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" name="Freeform 31"/>
              <p:cNvSpPr>
                <a:spLocks/>
              </p:cNvSpPr>
              <p:nvPr/>
            </p:nvSpPr>
            <p:spPr bwMode="auto">
              <a:xfrm>
                <a:off x="5322" y="2886"/>
                <a:ext cx="164" cy="247"/>
              </a:xfrm>
              <a:custGeom>
                <a:avLst/>
                <a:gdLst>
                  <a:gd name="T0" fmla="*/ 44 w 362"/>
                  <a:gd name="T1" fmla="*/ 1 h 555"/>
                  <a:gd name="T2" fmla="*/ 160 w 362"/>
                  <a:gd name="T3" fmla="*/ 38 h 555"/>
                  <a:gd name="T4" fmla="*/ 239 w 362"/>
                  <a:gd name="T5" fmla="*/ 19 h 555"/>
                  <a:gd name="T6" fmla="*/ 275 w 362"/>
                  <a:gd name="T7" fmla="*/ 130 h 555"/>
                  <a:gd name="T8" fmla="*/ 299 w 362"/>
                  <a:gd name="T9" fmla="*/ 167 h 555"/>
                  <a:gd name="T10" fmla="*/ 294 w 362"/>
                  <a:gd name="T11" fmla="*/ 231 h 555"/>
                  <a:gd name="T12" fmla="*/ 308 w 362"/>
                  <a:gd name="T13" fmla="*/ 324 h 555"/>
                  <a:gd name="T14" fmla="*/ 358 w 362"/>
                  <a:gd name="T15" fmla="*/ 379 h 555"/>
                  <a:gd name="T16" fmla="*/ 285 w 362"/>
                  <a:gd name="T17" fmla="*/ 370 h 555"/>
                  <a:gd name="T18" fmla="*/ 193 w 362"/>
                  <a:gd name="T19" fmla="*/ 324 h 555"/>
                  <a:gd name="T20" fmla="*/ 151 w 362"/>
                  <a:gd name="T21" fmla="*/ 277 h 555"/>
                  <a:gd name="T22" fmla="*/ 165 w 362"/>
                  <a:gd name="T23" fmla="*/ 337 h 555"/>
                  <a:gd name="T24" fmla="*/ 183 w 362"/>
                  <a:gd name="T25" fmla="*/ 402 h 555"/>
                  <a:gd name="T26" fmla="*/ 216 w 362"/>
                  <a:gd name="T27" fmla="*/ 471 h 555"/>
                  <a:gd name="T28" fmla="*/ 211 w 362"/>
                  <a:gd name="T29" fmla="*/ 540 h 555"/>
                  <a:gd name="T30" fmla="*/ 151 w 362"/>
                  <a:gd name="T31" fmla="*/ 508 h 555"/>
                  <a:gd name="T32" fmla="*/ 151 w 362"/>
                  <a:gd name="T33" fmla="*/ 554 h 555"/>
                  <a:gd name="T34" fmla="*/ 105 w 362"/>
                  <a:gd name="T35" fmla="*/ 512 h 555"/>
                  <a:gd name="T36" fmla="*/ 114 w 362"/>
                  <a:gd name="T37" fmla="*/ 425 h 555"/>
                  <a:gd name="T38" fmla="*/ 87 w 362"/>
                  <a:gd name="T39" fmla="*/ 370 h 555"/>
                  <a:gd name="T40" fmla="*/ 36 w 362"/>
                  <a:gd name="T41" fmla="*/ 388 h 555"/>
                  <a:gd name="T42" fmla="*/ 4 w 362"/>
                  <a:gd name="T43" fmla="*/ 328 h 555"/>
                  <a:gd name="T44" fmla="*/ 13 w 362"/>
                  <a:gd name="T45" fmla="*/ 296 h 555"/>
                  <a:gd name="T46" fmla="*/ 4 w 362"/>
                  <a:gd name="T47" fmla="*/ 250 h 555"/>
                  <a:gd name="T48" fmla="*/ 36 w 362"/>
                  <a:gd name="T49" fmla="*/ 259 h 555"/>
                  <a:gd name="T50" fmla="*/ 68 w 362"/>
                  <a:gd name="T51" fmla="*/ 296 h 555"/>
                  <a:gd name="T52" fmla="*/ 160 w 362"/>
                  <a:gd name="T53" fmla="*/ 236 h 555"/>
                  <a:gd name="T54" fmla="*/ 165 w 362"/>
                  <a:gd name="T55" fmla="*/ 199 h 555"/>
                  <a:gd name="T56" fmla="*/ 105 w 362"/>
                  <a:gd name="T57" fmla="*/ 171 h 555"/>
                  <a:gd name="T58" fmla="*/ 31 w 362"/>
                  <a:gd name="T59" fmla="*/ 93 h 555"/>
                  <a:gd name="T60" fmla="*/ 4 w 362"/>
                  <a:gd name="T61" fmla="*/ 33 h 555"/>
                  <a:gd name="T62" fmla="*/ 44 w 362"/>
                  <a:gd name="T63" fmla="*/ 1 h 5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62" h="555">
                    <a:moveTo>
                      <a:pt x="44" y="1"/>
                    </a:moveTo>
                    <a:cubicBezTo>
                      <a:pt x="70" y="2"/>
                      <a:pt x="127" y="35"/>
                      <a:pt x="160" y="38"/>
                    </a:cubicBezTo>
                    <a:cubicBezTo>
                      <a:pt x="193" y="41"/>
                      <a:pt x="220" y="4"/>
                      <a:pt x="239" y="19"/>
                    </a:cubicBezTo>
                    <a:cubicBezTo>
                      <a:pt x="258" y="34"/>
                      <a:pt x="265" y="105"/>
                      <a:pt x="275" y="130"/>
                    </a:cubicBezTo>
                    <a:cubicBezTo>
                      <a:pt x="285" y="155"/>
                      <a:pt x="296" y="150"/>
                      <a:pt x="299" y="167"/>
                    </a:cubicBezTo>
                    <a:cubicBezTo>
                      <a:pt x="302" y="184"/>
                      <a:pt x="293" y="205"/>
                      <a:pt x="294" y="231"/>
                    </a:cubicBezTo>
                    <a:cubicBezTo>
                      <a:pt x="295" y="257"/>
                      <a:pt x="297" y="299"/>
                      <a:pt x="308" y="324"/>
                    </a:cubicBezTo>
                    <a:cubicBezTo>
                      <a:pt x="319" y="349"/>
                      <a:pt x="362" y="371"/>
                      <a:pt x="358" y="379"/>
                    </a:cubicBezTo>
                    <a:cubicBezTo>
                      <a:pt x="354" y="387"/>
                      <a:pt x="312" y="379"/>
                      <a:pt x="285" y="370"/>
                    </a:cubicBezTo>
                    <a:cubicBezTo>
                      <a:pt x="258" y="361"/>
                      <a:pt x="215" y="340"/>
                      <a:pt x="193" y="324"/>
                    </a:cubicBezTo>
                    <a:cubicBezTo>
                      <a:pt x="171" y="308"/>
                      <a:pt x="155" y="275"/>
                      <a:pt x="151" y="277"/>
                    </a:cubicBezTo>
                    <a:cubicBezTo>
                      <a:pt x="147" y="279"/>
                      <a:pt x="160" y="316"/>
                      <a:pt x="165" y="337"/>
                    </a:cubicBezTo>
                    <a:cubicBezTo>
                      <a:pt x="170" y="358"/>
                      <a:pt x="175" y="380"/>
                      <a:pt x="183" y="402"/>
                    </a:cubicBezTo>
                    <a:cubicBezTo>
                      <a:pt x="191" y="424"/>
                      <a:pt x="211" y="448"/>
                      <a:pt x="216" y="471"/>
                    </a:cubicBezTo>
                    <a:cubicBezTo>
                      <a:pt x="221" y="494"/>
                      <a:pt x="222" y="534"/>
                      <a:pt x="211" y="540"/>
                    </a:cubicBezTo>
                    <a:cubicBezTo>
                      <a:pt x="200" y="546"/>
                      <a:pt x="161" y="506"/>
                      <a:pt x="151" y="508"/>
                    </a:cubicBezTo>
                    <a:cubicBezTo>
                      <a:pt x="141" y="510"/>
                      <a:pt x="159" y="553"/>
                      <a:pt x="151" y="554"/>
                    </a:cubicBezTo>
                    <a:cubicBezTo>
                      <a:pt x="143" y="555"/>
                      <a:pt x="111" y="533"/>
                      <a:pt x="105" y="512"/>
                    </a:cubicBezTo>
                    <a:cubicBezTo>
                      <a:pt x="99" y="491"/>
                      <a:pt x="117" y="449"/>
                      <a:pt x="114" y="425"/>
                    </a:cubicBezTo>
                    <a:cubicBezTo>
                      <a:pt x="111" y="401"/>
                      <a:pt x="100" y="376"/>
                      <a:pt x="87" y="370"/>
                    </a:cubicBezTo>
                    <a:cubicBezTo>
                      <a:pt x="74" y="364"/>
                      <a:pt x="50" y="395"/>
                      <a:pt x="36" y="388"/>
                    </a:cubicBezTo>
                    <a:cubicBezTo>
                      <a:pt x="22" y="381"/>
                      <a:pt x="8" y="343"/>
                      <a:pt x="4" y="328"/>
                    </a:cubicBezTo>
                    <a:cubicBezTo>
                      <a:pt x="0" y="313"/>
                      <a:pt x="13" y="309"/>
                      <a:pt x="13" y="296"/>
                    </a:cubicBezTo>
                    <a:cubicBezTo>
                      <a:pt x="13" y="283"/>
                      <a:pt x="0" y="256"/>
                      <a:pt x="4" y="250"/>
                    </a:cubicBezTo>
                    <a:cubicBezTo>
                      <a:pt x="8" y="244"/>
                      <a:pt x="25" y="251"/>
                      <a:pt x="36" y="259"/>
                    </a:cubicBezTo>
                    <a:cubicBezTo>
                      <a:pt x="47" y="267"/>
                      <a:pt x="47" y="300"/>
                      <a:pt x="68" y="296"/>
                    </a:cubicBezTo>
                    <a:cubicBezTo>
                      <a:pt x="89" y="292"/>
                      <a:pt x="144" y="252"/>
                      <a:pt x="160" y="236"/>
                    </a:cubicBezTo>
                    <a:cubicBezTo>
                      <a:pt x="176" y="220"/>
                      <a:pt x="174" y="210"/>
                      <a:pt x="165" y="199"/>
                    </a:cubicBezTo>
                    <a:cubicBezTo>
                      <a:pt x="156" y="188"/>
                      <a:pt x="127" y="189"/>
                      <a:pt x="105" y="171"/>
                    </a:cubicBezTo>
                    <a:cubicBezTo>
                      <a:pt x="83" y="153"/>
                      <a:pt x="48" y="116"/>
                      <a:pt x="31" y="93"/>
                    </a:cubicBezTo>
                    <a:cubicBezTo>
                      <a:pt x="14" y="70"/>
                      <a:pt x="3" y="47"/>
                      <a:pt x="4" y="33"/>
                    </a:cubicBezTo>
                    <a:cubicBezTo>
                      <a:pt x="5" y="19"/>
                      <a:pt x="18" y="0"/>
                      <a:pt x="44" y="1"/>
                    </a:cubicBezTo>
                    <a:close/>
                  </a:path>
                </a:pathLst>
              </a:custGeom>
              <a:solidFill>
                <a:srgbClr val="66FFFF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" name="Freeform 32"/>
              <p:cNvSpPr>
                <a:spLocks/>
              </p:cNvSpPr>
              <p:nvPr/>
            </p:nvSpPr>
            <p:spPr bwMode="auto">
              <a:xfrm>
                <a:off x="4924" y="2794"/>
                <a:ext cx="134" cy="141"/>
              </a:xfrm>
              <a:custGeom>
                <a:avLst/>
                <a:gdLst>
                  <a:gd name="T0" fmla="*/ 20 w 298"/>
                  <a:gd name="T1" fmla="*/ 25 h 315"/>
                  <a:gd name="T2" fmla="*/ 163 w 298"/>
                  <a:gd name="T3" fmla="*/ 8 h 315"/>
                  <a:gd name="T4" fmla="*/ 260 w 298"/>
                  <a:gd name="T5" fmla="*/ 72 h 315"/>
                  <a:gd name="T6" fmla="*/ 278 w 298"/>
                  <a:gd name="T7" fmla="*/ 114 h 315"/>
                  <a:gd name="T8" fmla="*/ 274 w 298"/>
                  <a:gd name="T9" fmla="*/ 165 h 315"/>
                  <a:gd name="T10" fmla="*/ 297 w 298"/>
                  <a:gd name="T11" fmla="*/ 224 h 315"/>
                  <a:gd name="T12" fmla="*/ 265 w 298"/>
                  <a:gd name="T13" fmla="*/ 252 h 315"/>
                  <a:gd name="T14" fmla="*/ 195 w 298"/>
                  <a:gd name="T15" fmla="*/ 312 h 315"/>
                  <a:gd name="T16" fmla="*/ 172 w 298"/>
                  <a:gd name="T17" fmla="*/ 234 h 315"/>
                  <a:gd name="T18" fmla="*/ 136 w 298"/>
                  <a:gd name="T19" fmla="*/ 192 h 315"/>
                  <a:gd name="T20" fmla="*/ 108 w 298"/>
                  <a:gd name="T21" fmla="*/ 165 h 315"/>
                  <a:gd name="T22" fmla="*/ 122 w 298"/>
                  <a:gd name="T23" fmla="*/ 109 h 315"/>
                  <a:gd name="T24" fmla="*/ 80 w 298"/>
                  <a:gd name="T25" fmla="*/ 82 h 315"/>
                  <a:gd name="T26" fmla="*/ 43 w 298"/>
                  <a:gd name="T27" fmla="*/ 59 h 315"/>
                  <a:gd name="T28" fmla="*/ 20 w 298"/>
                  <a:gd name="T29" fmla="*/ 25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98" h="315">
                    <a:moveTo>
                      <a:pt x="20" y="25"/>
                    </a:moveTo>
                    <a:cubicBezTo>
                      <a:pt x="40" y="17"/>
                      <a:pt x="123" y="0"/>
                      <a:pt x="163" y="8"/>
                    </a:cubicBezTo>
                    <a:cubicBezTo>
                      <a:pt x="203" y="16"/>
                      <a:pt x="241" y="54"/>
                      <a:pt x="260" y="72"/>
                    </a:cubicBezTo>
                    <a:cubicBezTo>
                      <a:pt x="279" y="90"/>
                      <a:pt x="276" y="99"/>
                      <a:pt x="278" y="114"/>
                    </a:cubicBezTo>
                    <a:cubicBezTo>
                      <a:pt x="280" y="129"/>
                      <a:pt x="271" y="147"/>
                      <a:pt x="274" y="165"/>
                    </a:cubicBezTo>
                    <a:cubicBezTo>
                      <a:pt x="277" y="183"/>
                      <a:pt x="298" y="210"/>
                      <a:pt x="297" y="224"/>
                    </a:cubicBezTo>
                    <a:cubicBezTo>
                      <a:pt x="296" y="238"/>
                      <a:pt x="282" y="237"/>
                      <a:pt x="265" y="252"/>
                    </a:cubicBezTo>
                    <a:cubicBezTo>
                      <a:pt x="248" y="267"/>
                      <a:pt x="210" y="315"/>
                      <a:pt x="195" y="312"/>
                    </a:cubicBezTo>
                    <a:cubicBezTo>
                      <a:pt x="180" y="309"/>
                      <a:pt x="182" y="254"/>
                      <a:pt x="172" y="234"/>
                    </a:cubicBezTo>
                    <a:cubicBezTo>
                      <a:pt x="162" y="214"/>
                      <a:pt x="147" y="203"/>
                      <a:pt x="136" y="192"/>
                    </a:cubicBezTo>
                    <a:cubicBezTo>
                      <a:pt x="125" y="181"/>
                      <a:pt x="110" y="179"/>
                      <a:pt x="108" y="165"/>
                    </a:cubicBezTo>
                    <a:cubicBezTo>
                      <a:pt x="106" y="151"/>
                      <a:pt x="127" y="123"/>
                      <a:pt x="122" y="109"/>
                    </a:cubicBezTo>
                    <a:cubicBezTo>
                      <a:pt x="117" y="95"/>
                      <a:pt x="93" y="90"/>
                      <a:pt x="80" y="82"/>
                    </a:cubicBezTo>
                    <a:cubicBezTo>
                      <a:pt x="67" y="74"/>
                      <a:pt x="53" y="67"/>
                      <a:pt x="43" y="59"/>
                    </a:cubicBezTo>
                    <a:cubicBezTo>
                      <a:pt x="33" y="51"/>
                      <a:pt x="0" y="33"/>
                      <a:pt x="20" y="25"/>
                    </a:cubicBezTo>
                    <a:close/>
                  </a:path>
                </a:pathLst>
              </a:custGeom>
              <a:solidFill>
                <a:srgbClr val="66FFFF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" name="Freeform 33"/>
              <p:cNvSpPr>
                <a:spLocks/>
              </p:cNvSpPr>
              <p:nvPr/>
            </p:nvSpPr>
            <p:spPr bwMode="auto">
              <a:xfrm>
                <a:off x="5089" y="2958"/>
                <a:ext cx="117" cy="141"/>
              </a:xfrm>
              <a:custGeom>
                <a:avLst/>
                <a:gdLst>
                  <a:gd name="T0" fmla="*/ 17 w 260"/>
                  <a:gd name="T1" fmla="*/ 21 h 316"/>
                  <a:gd name="T2" fmla="*/ 0 w 260"/>
                  <a:gd name="T3" fmla="*/ 0 h 316"/>
                  <a:gd name="T4" fmla="*/ 97 w 260"/>
                  <a:gd name="T5" fmla="*/ 42 h 316"/>
                  <a:gd name="T6" fmla="*/ 152 w 260"/>
                  <a:gd name="T7" fmla="*/ 88 h 316"/>
                  <a:gd name="T8" fmla="*/ 193 w 260"/>
                  <a:gd name="T9" fmla="*/ 69 h 316"/>
                  <a:gd name="T10" fmla="*/ 244 w 260"/>
                  <a:gd name="T11" fmla="*/ 88 h 316"/>
                  <a:gd name="T12" fmla="*/ 253 w 260"/>
                  <a:gd name="T13" fmla="*/ 148 h 316"/>
                  <a:gd name="T14" fmla="*/ 203 w 260"/>
                  <a:gd name="T15" fmla="*/ 185 h 316"/>
                  <a:gd name="T16" fmla="*/ 166 w 260"/>
                  <a:gd name="T17" fmla="*/ 244 h 316"/>
                  <a:gd name="T18" fmla="*/ 193 w 260"/>
                  <a:gd name="T19" fmla="*/ 268 h 316"/>
                  <a:gd name="T20" fmla="*/ 124 w 260"/>
                  <a:gd name="T21" fmla="*/ 300 h 316"/>
                  <a:gd name="T22" fmla="*/ 170 w 260"/>
                  <a:gd name="T23" fmla="*/ 258 h 316"/>
                  <a:gd name="T24" fmla="*/ 60 w 260"/>
                  <a:gd name="T25" fmla="*/ 281 h 316"/>
                  <a:gd name="T26" fmla="*/ 14 w 260"/>
                  <a:gd name="T27" fmla="*/ 300 h 316"/>
                  <a:gd name="T28" fmla="*/ 9 w 260"/>
                  <a:gd name="T29" fmla="*/ 185 h 316"/>
                  <a:gd name="T30" fmla="*/ 18 w 260"/>
                  <a:gd name="T31" fmla="*/ 65 h 316"/>
                  <a:gd name="T32" fmla="*/ 17 w 260"/>
                  <a:gd name="T33" fmla="*/ 21 h 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60" h="316">
                    <a:moveTo>
                      <a:pt x="17" y="21"/>
                    </a:moveTo>
                    <a:lnTo>
                      <a:pt x="0" y="0"/>
                    </a:lnTo>
                    <a:cubicBezTo>
                      <a:pt x="13" y="3"/>
                      <a:pt x="72" y="27"/>
                      <a:pt x="97" y="42"/>
                    </a:cubicBezTo>
                    <a:cubicBezTo>
                      <a:pt x="122" y="57"/>
                      <a:pt x="136" y="84"/>
                      <a:pt x="152" y="88"/>
                    </a:cubicBezTo>
                    <a:cubicBezTo>
                      <a:pt x="168" y="92"/>
                      <a:pt x="178" y="69"/>
                      <a:pt x="193" y="69"/>
                    </a:cubicBezTo>
                    <a:cubicBezTo>
                      <a:pt x="208" y="69"/>
                      <a:pt x="234" y="75"/>
                      <a:pt x="244" y="88"/>
                    </a:cubicBezTo>
                    <a:cubicBezTo>
                      <a:pt x="254" y="101"/>
                      <a:pt x="260" y="132"/>
                      <a:pt x="253" y="148"/>
                    </a:cubicBezTo>
                    <a:cubicBezTo>
                      <a:pt x="246" y="164"/>
                      <a:pt x="217" y="169"/>
                      <a:pt x="203" y="185"/>
                    </a:cubicBezTo>
                    <a:cubicBezTo>
                      <a:pt x="189" y="201"/>
                      <a:pt x="168" y="230"/>
                      <a:pt x="166" y="244"/>
                    </a:cubicBezTo>
                    <a:cubicBezTo>
                      <a:pt x="164" y="258"/>
                      <a:pt x="200" y="259"/>
                      <a:pt x="193" y="268"/>
                    </a:cubicBezTo>
                    <a:cubicBezTo>
                      <a:pt x="186" y="277"/>
                      <a:pt x="128" y="302"/>
                      <a:pt x="124" y="300"/>
                    </a:cubicBezTo>
                    <a:cubicBezTo>
                      <a:pt x="120" y="298"/>
                      <a:pt x="181" y="261"/>
                      <a:pt x="170" y="258"/>
                    </a:cubicBezTo>
                    <a:cubicBezTo>
                      <a:pt x="159" y="255"/>
                      <a:pt x="86" y="274"/>
                      <a:pt x="60" y="281"/>
                    </a:cubicBezTo>
                    <a:cubicBezTo>
                      <a:pt x="34" y="288"/>
                      <a:pt x="22" y="316"/>
                      <a:pt x="14" y="300"/>
                    </a:cubicBezTo>
                    <a:cubicBezTo>
                      <a:pt x="6" y="284"/>
                      <a:pt x="8" y="224"/>
                      <a:pt x="9" y="185"/>
                    </a:cubicBezTo>
                    <a:cubicBezTo>
                      <a:pt x="10" y="146"/>
                      <a:pt x="20" y="94"/>
                      <a:pt x="18" y="65"/>
                    </a:cubicBezTo>
                    <a:cubicBezTo>
                      <a:pt x="16" y="36"/>
                      <a:pt x="8" y="22"/>
                      <a:pt x="17" y="21"/>
                    </a:cubicBezTo>
                    <a:close/>
                  </a:path>
                </a:pathLst>
              </a:custGeom>
              <a:solidFill>
                <a:srgbClr val="66FFFF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" name="Freeform 34"/>
              <p:cNvSpPr>
                <a:spLocks/>
              </p:cNvSpPr>
              <p:nvPr/>
            </p:nvSpPr>
            <p:spPr bwMode="auto">
              <a:xfrm>
                <a:off x="5133" y="3040"/>
                <a:ext cx="115" cy="197"/>
              </a:xfrm>
              <a:custGeom>
                <a:avLst/>
                <a:gdLst>
                  <a:gd name="T0" fmla="*/ 192 w 256"/>
                  <a:gd name="T1" fmla="*/ 18 h 443"/>
                  <a:gd name="T2" fmla="*/ 249 w 256"/>
                  <a:gd name="T3" fmla="*/ 19 h 443"/>
                  <a:gd name="T4" fmla="*/ 235 w 256"/>
                  <a:gd name="T5" fmla="*/ 130 h 443"/>
                  <a:gd name="T6" fmla="*/ 193 w 256"/>
                  <a:gd name="T7" fmla="*/ 240 h 443"/>
                  <a:gd name="T8" fmla="*/ 184 w 256"/>
                  <a:gd name="T9" fmla="*/ 319 h 443"/>
                  <a:gd name="T10" fmla="*/ 198 w 256"/>
                  <a:gd name="T11" fmla="*/ 383 h 443"/>
                  <a:gd name="T12" fmla="*/ 156 w 256"/>
                  <a:gd name="T13" fmla="*/ 443 h 443"/>
                  <a:gd name="T14" fmla="*/ 110 w 256"/>
                  <a:gd name="T15" fmla="*/ 383 h 443"/>
                  <a:gd name="T16" fmla="*/ 18 w 256"/>
                  <a:gd name="T17" fmla="*/ 305 h 443"/>
                  <a:gd name="T18" fmla="*/ 13 w 256"/>
                  <a:gd name="T19" fmla="*/ 245 h 443"/>
                  <a:gd name="T20" fmla="*/ 96 w 256"/>
                  <a:gd name="T21" fmla="*/ 222 h 443"/>
                  <a:gd name="T22" fmla="*/ 110 w 256"/>
                  <a:gd name="T23" fmla="*/ 143 h 443"/>
                  <a:gd name="T24" fmla="*/ 101 w 256"/>
                  <a:gd name="T25" fmla="*/ 111 h 443"/>
                  <a:gd name="T26" fmla="*/ 152 w 256"/>
                  <a:gd name="T27" fmla="*/ 65 h 443"/>
                  <a:gd name="T28" fmla="*/ 166 w 256"/>
                  <a:gd name="T29" fmla="*/ 19 h 443"/>
                  <a:gd name="T30" fmla="*/ 192 w 256"/>
                  <a:gd name="T31" fmla="*/ 18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6" h="443">
                    <a:moveTo>
                      <a:pt x="192" y="18"/>
                    </a:moveTo>
                    <a:cubicBezTo>
                      <a:pt x="206" y="18"/>
                      <a:pt x="242" y="0"/>
                      <a:pt x="249" y="19"/>
                    </a:cubicBezTo>
                    <a:cubicBezTo>
                      <a:pt x="256" y="38"/>
                      <a:pt x="244" y="93"/>
                      <a:pt x="235" y="130"/>
                    </a:cubicBezTo>
                    <a:cubicBezTo>
                      <a:pt x="226" y="167"/>
                      <a:pt x="201" y="209"/>
                      <a:pt x="193" y="240"/>
                    </a:cubicBezTo>
                    <a:cubicBezTo>
                      <a:pt x="185" y="271"/>
                      <a:pt x="183" y="295"/>
                      <a:pt x="184" y="319"/>
                    </a:cubicBezTo>
                    <a:cubicBezTo>
                      <a:pt x="185" y="343"/>
                      <a:pt x="203" y="362"/>
                      <a:pt x="198" y="383"/>
                    </a:cubicBezTo>
                    <a:cubicBezTo>
                      <a:pt x="193" y="404"/>
                      <a:pt x="171" y="443"/>
                      <a:pt x="156" y="443"/>
                    </a:cubicBezTo>
                    <a:cubicBezTo>
                      <a:pt x="141" y="443"/>
                      <a:pt x="133" y="406"/>
                      <a:pt x="110" y="383"/>
                    </a:cubicBezTo>
                    <a:cubicBezTo>
                      <a:pt x="87" y="360"/>
                      <a:pt x="34" y="328"/>
                      <a:pt x="18" y="305"/>
                    </a:cubicBezTo>
                    <a:cubicBezTo>
                      <a:pt x="2" y="282"/>
                      <a:pt x="0" y="259"/>
                      <a:pt x="13" y="245"/>
                    </a:cubicBezTo>
                    <a:cubicBezTo>
                      <a:pt x="26" y="231"/>
                      <a:pt x="80" y="239"/>
                      <a:pt x="96" y="222"/>
                    </a:cubicBezTo>
                    <a:cubicBezTo>
                      <a:pt x="112" y="205"/>
                      <a:pt x="109" y="161"/>
                      <a:pt x="110" y="143"/>
                    </a:cubicBezTo>
                    <a:cubicBezTo>
                      <a:pt x="111" y="125"/>
                      <a:pt x="94" y="124"/>
                      <a:pt x="101" y="111"/>
                    </a:cubicBezTo>
                    <a:cubicBezTo>
                      <a:pt x="108" y="98"/>
                      <a:pt x="141" y="80"/>
                      <a:pt x="152" y="65"/>
                    </a:cubicBezTo>
                    <a:cubicBezTo>
                      <a:pt x="163" y="50"/>
                      <a:pt x="158" y="27"/>
                      <a:pt x="166" y="19"/>
                    </a:cubicBezTo>
                    <a:cubicBezTo>
                      <a:pt x="174" y="11"/>
                      <a:pt x="178" y="18"/>
                      <a:pt x="192" y="18"/>
                    </a:cubicBezTo>
                    <a:close/>
                  </a:path>
                </a:pathLst>
              </a:custGeom>
              <a:solidFill>
                <a:srgbClr val="66FFFF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" name="Freeform 35"/>
              <p:cNvSpPr>
                <a:spLocks/>
              </p:cNvSpPr>
              <p:nvPr/>
            </p:nvSpPr>
            <p:spPr bwMode="auto">
              <a:xfrm>
                <a:off x="5232" y="3020"/>
                <a:ext cx="70" cy="171"/>
              </a:xfrm>
              <a:custGeom>
                <a:avLst/>
                <a:gdLst>
                  <a:gd name="T0" fmla="*/ 109 w 156"/>
                  <a:gd name="T1" fmla="*/ 17 h 383"/>
                  <a:gd name="T2" fmla="*/ 117 w 156"/>
                  <a:gd name="T3" fmla="*/ 91 h 383"/>
                  <a:gd name="T4" fmla="*/ 53 w 156"/>
                  <a:gd name="T5" fmla="*/ 206 h 383"/>
                  <a:gd name="T6" fmla="*/ 16 w 156"/>
                  <a:gd name="T7" fmla="*/ 266 h 383"/>
                  <a:gd name="T8" fmla="*/ 6 w 156"/>
                  <a:gd name="T9" fmla="*/ 372 h 383"/>
                  <a:gd name="T10" fmla="*/ 53 w 156"/>
                  <a:gd name="T11" fmla="*/ 330 h 383"/>
                  <a:gd name="T12" fmla="*/ 66 w 156"/>
                  <a:gd name="T13" fmla="*/ 266 h 383"/>
                  <a:gd name="T14" fmla="*/ 122 w 156"/>
                  <a:gd name="T15" fmla="*/ 215 h 383"/>
                  <a:gd name="T16" fmla="*/ 149 w 156"/>
                  <a:gd name="T17" fmla="*/ 164 h 383"/>
                  <a:gd name="T18" fmla="*/ 154 w 156"/>
                  <a:gd name="T19" fmla="*/ 77 h 383"/>
                  <a:gd name="T20" fmla="*/ 140 w 156"/>
                  <a:gd name="T21" fmla="*/ 8 h 383"/>
                  <a:gd name="T22" fmla="*/ 109 w 156"/>
                  <a:gd name="T23" fmla="*/ 17 h 3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56" h="383">
                    <a:moveTo>
                      <a:pt x="109" y="17"/>
                    </a:moveTo>
                    <a:cubicBezTo>
                      <a:pt x="105" y="31"/>
                      <a:pt x="126" y="60"/>
                      <a:pt x="117" y="91"/>
                    </a:cubicBezTo>
                    <a:cubicBezTo>
                      <a:pt x="108" y="122"/>
                      <a:pt x="70" y="177"/>
                      <a:pt x="53" y="206"/>
                    </a:cubicBezTo>
                    <a:cubicBezTo>
                      <a:pt x="36" y="235"/>
                      <a:pt x="24" y="238"/>
                      <a:pt x="16" y="266"/>
                    </a:cubicBezTo>
                    <a:cubicBezTo>
                      <a:pt x="8" y="294"/>
                      <a:pt x="0" y="361"/>
                      <a:pt x="6" y="372"/>
                    </a:cubicBezTo>
                    <a:cubicBezTo>
                      <a:pt x="12" y="383"/>
                      <a:pt x="43" y="347"/>
                      <a:pt x="53" y="330"/>
                    </a:cubicBezTo>
                    <a:cubicBezTo>
                      <a:pt x="63" y="313"/>
                      <a:pt x="54" y="285"/>
                      <a:pt x="66" y="266"/>
                    </a:cubicBezTo>
                    <a:cubicBezTo>
                      <a:pt x="78" y="247"/>
                      <a:pt x="108" y="232"/>
                      <a:pt x="122" y="215"/>
                    </a:cubicBezTo>
                    <a:cubicBezTo>
                      <a:pt x="136" y="198"/>
                      <a:pt x="144" y="187"/>
                      <a:pt x="149" y="164"/>
                    </a:cubicBezTo>
                    <a:cubicBezTo>
                      <a:pt x="154" y="141"/>
                      <a:pt x="156" y="103"/>
                      <a:pt x="154" y="77"/>
                    </a:cubicBezTo>
                    <a:cubicBezTo>
                      <a:pt x="152" y="51"/>
                      <a:pt x="147" y="16"/>
                      <a:pt x="140" y="8"/>
                    </a:cubicBezTo>
                    <a:cubicBezTo>
                      <a:pt x="133" y="0"/>
                      <a:pt x="113" y="3"/>
                      <a:pt x="109" y="17"/>
                    </a:cubicBezTo>
                    <a:close/>
                  </a:path>
                </a:pathLst>
              </a:custGeom>
              <a:solidFill>
                <a:srgbClr val="66FFFF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" name="Freeform 36"/>
              <p:cNvSpPr>
                <a:spLocks/>
              </p:cNvSpPr>
              <p:nvPr/>
            </p:nvSpPr>
            <p:spPr bwMode="auto">
              <a:xfrm>
                <a:off x="5204" y="2882"/>
                <a:ext cx="95" cy="91"/>
              </a:xfrm>
              <a:custGeom>
                <a:avLst/>
                <a:gdLst>
                  <a:gd name="T0" fmla="*/ 35 w 210"/>
                  <a:gd name="T1" fmla="*/ 10 h 205"/>
                  <a:gd name="T2" fmla="*/ 18 w 210"/>
                  <a:gd name="T3" fmla="*/ 88 h 205"/>
                  <a:gd name="T4" fmla="*/ 13 w 210"/>
                  <a:gd name="T5" fmla="*/ 153 h 205"/>
                  <a:gd name="T6" fmla="*/ 96 w 210"/>
                  <a:gd name="T7" fmla="*/ 111 h 205"/>
                  <a:gd name="T8" fmla="*/ 138 w 210"/>
                  <a:gd name="T9" fmla="*/ 176 h 205"/>
                  <a:gd name="T10" fmla="*/ 202 w 210"/>
                  <a:gd name="T11" fmla="*/ 194 h 205"/>
                  <a:gd name="T12" fmla="*/ 184 w 210"/>
                  <a:gd name="T13" fmla="*/ 107 h 205"/>
                  <a:gd name="T14" fmla="*/ 110 w 210"/>
                  <a:gd name="T15" fmla="*/ 70 h 205"/>
                  <a:gd name="T16" fmla="*/ 87 w 210"/>
                  <a:gd name="T17" fmla="*/ 28 h 205"/>
                  <a:gd name="T18" fmla="*/ 35 w 210"/>
                  <a:gd name="T19" fmla="*/ 1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0" h="205">
                    <a:moveTo>
                      <a:pt x="35" y="10"/>
                    </a:moveTo>
                    <a:cubicBezTo>
                      <a:pt x="24" y="20"/>
                      <a:pt x="22" y="64"/>
                      <a:pt x="18" y="88"/>
                    </a:cubicBezTo>
                    <a:cubicBezTo>
                      <a:pt x="14" y="112"/>
                      <a:pt x="0" y="149"/>
                      <a:pt x="13" y="153"/>
                    </a:cubicBezTo>
                    <a:cubicBezTo>
                      <a:pt x="26" y="157"/>
                      <a:pt x="75" y="107"/>
                      <a:pt x="96" y="111"/>
                    </a:cubicBezTo>
                    <a:cubicBezTo>
                      <a:pt x="117" y="115"/>
                      <a:pt x="120" y="162"/>
                      <a:pt x="138" y="176"/>
                    </a:cubicBezTo>
                    <a:cubicBezTo>
                      <a:pt x="156" y="190"/>
                      <a:pt x="194" y="205"/>
                      <a:pt x="202" y="194"/>
                    </a:cubicBezTo>
                    <a:cubicBezTo>
                      <a:pt x="210" y="183"/>
                      <a:pt x="199" y="128"/>
                      <a:pt x="184" y="107"/>
                    </a:cubicBezTo>
                    <a:cubicBezTo>
                      <a:pt x="169" y="86"/>
                      <a:pt x="126" y="83"/>
                      <a:pt x="110" y="70"/>
                    </a:cubicBezTo>
                    <a:cubicBezTo>
                      <a:pt x="94" y="57"/>
                      <a:pt x="100" y="36"/>
                      <a:pt x="87" y="28"/>
                    </a:cubicBezTo>
                    <a:cubicBezTo>
                      <a:pt x="74" y="20"/>
                      <a:pt x="46" y="0"/>
                      <a:pt x="35" y="10"/>
                    </a:cubicBezTo>
                    <a:close/>
                  </a:path>
                </a:pathLst>
              </a:custGeom>
              <a:solidFill>
                <a:srgbClr val="66FFFF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" name="Freeform 37"/>
              <p:cNvSpPr>
                <a:spLocks/>
              </p:cNvSpPr>
              <p:nvPr/>
            </p:nvSpPr>
            <p:spPr bwMode="auto">
              <a:xfrm>
                <a:off x="5277" y="3122"/>
                <a:ext cx="83" cy="73"/>
              </a:xfrm>
              <a:custGeom>
                <a:avLst/>
                <a:gdLst>
                  <a:gd name="T0" fmla="*/ 8 w 183"/>
                  <a:gd name="T1" fmla="*/ 152 h 163"/>
                  <a:gd name="T2" fmla="*/ 58 w 183"/>
                  <a:gd name="T3" fmla="*/ 139 h 163"/>
                  <a:gd name="T4" fmla="*/ 122 w 183"/>
                  <a:gd name="T5" fmla="*/ 116 h 163"/>
                  <a:gd name="T6" fmla="*/ 177 w 183"/>
                  <a:gd name="T7" fmla="*/ 79 h 163"/>
                  <a:gd name="T8" fmla="*/ 159 w 183"/>
                  <a:gd name="T9" fmla="*/ 24 h 163"/>
                  <a:gd name="T10" fmla="*/ 117 w 183"/>
                  <a:gd name="T11" fmla="*/ 1 h 163"/>
                  <a:gd name="T12" fmla="*/ 67 w 183"/>
                  <a:gd name="T13" fmla="*/ 19 h 163"/>
                  <a:gd name="T14" fmla="*/ 39 w 183"/>
                  <a:gd name="T15" fmla="*/ 56 h 163"/>
                  <a:gd name="T16" fmla="*/ 11 w 183"/>
                  <a:gd name="T17" fmla="*/ 75 h 163"/>
                  <a:gd name="T18" fmla="*/ 8 w 183"/>
                  <a:gd name="T19" fmla="*/ 152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3" h="163">
                    <a:moveTo>
                      <a:pt x="8" y="152"/>
                    </a:moveTo>
                    <a:cubicBezTo>
                      <a:pt x="16" y="163"/>
                      <a:pt x="39" y="145"/>
                      <a:pt x="58" y="139"/>
                    </a:cubicBezTo>
                    <a:cubicBezTo>
                      <a:pt x="77" y="133"/>
                      <a:pt x="102" y="126"/>
                      <a:pt x="122" y="116"/>
                    </a:cubicBezTo>
                    <a:cubicBezTo>
                      <a:pt x="142" y="106"/>
                      <a:pt x="171" y="94"/>
                      <a:pt x="177" y="79"/>
                    </a:cubicBezTo>
                    <a:cubicBezTo>
                      <a:pt x="183" y="64"/>
                      <a:pt x="169" y="37"/>
                      <a:pt x="159" y="24"/>
                    </a:cubicBezTo>
                    <a:cubicBezTo>
                      <a:pt x="149" y="11"/>
                      <a:pt x="132" y="2"/>
                      <a:pt x="117" y="1"/>
                    </a:cubicBezTo>
                    <a:cubicBezTo>
                      <a:pt x="102" y="0"/>
                      <a:pt x="80" y="10"/>
                      <a:pt x="67" y="19"/>
                    </a:cubicBezTo>
                    <a:cubicBezTo>
                      <a:pt x="54" y="28"/>
                      <a:pt x="48" y="47"/>
                      <a:pt x="39" y="56"/>
                    </a:cubicBezTo>
                    <a:cubicBezTo>
                      <a:pt x="30" y="65"/>
                      <a:pt x="17" y="61"/>
                      <a:pt x="11" y="75"/>
                    </a:cubicBezTo>
                    <a:cubicBezTo>
                      <a:pt x="5" y="89"/>
                      <a:pt x="0" y="141"/>
                      <a:pt x="8" y="152"/>
                    </a:cubicBezTo>
                    <a:close/>
                  </a:path>
                </a:pathLst>
              </a:custGeom>
              <a:solidFill>
                <a:srgbClr val="66FFFF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48" name="Text Box 38"/>
            <p:cNvSpPr txBox="1">
              <a:spLocks noChangeArrowheads="1"/>
            </p:cNvSpPr>
            <p:nvPr/>
          </p:nvSpPr>
          <p:spPr bwMode="auto">
            <a:xfrm>
              <a:off x="4272" y="2448"/>
              <a:ext cx="720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Times New Roman" pitchFamily="18" charset="0"/>
                </a:rPr>
                <a:t>Damping Plate, Coil Support, PCBA</a:t>
              </a:r>
            </a:p>
          </p:txBody>
        </p:sp>
        <p:sp>
          <p:nvSpPr>
            <p:cNvPr id="49" name="Text Box 39"/>
            <p:cNvSpPr txBox="1">
              <a:spLocks noChangeArrowheads="1"/>
            </p:cNvSpPr>
            <p:nvPr/>
          </p:nvSpPr>
          <p:spPr bwMode="auto">
            <a:xfrm>
              <a:off x="4713" y="3504"/>
              <a:ext cx="10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Philippines</a:t>
              </a:r>
            </a:p>
          </p:txBody>
        </p:sp>
        <p:cxnSp>
          <p:nvCxnSpPr>
            <p:cNvPr id="50" name="AutoShape 70"/>
            <p:cNvCxnSpPr>
              <a:cxnSpLocks noChangeShapeType="1"/>
              <a:stCxn id="51" idx="3"/>
              <a:endCxn id="2" idx="21"/>
            </p:cNvCxnSpPr>
            <p:nvPr/>
          </p:nvCxnSpPr>
          <p:spPr bwMode="auto">
            <a:xfrm rot="5400000" flipH="1">
              <a:off x="3879" y="1362"/>
              <a:ext cx="254" cy="1855"/>
            </a:xfrm>
            <a:prstGeom prst="curvedConnector2">
              <a:avLst/>
            </a:prstGeom>
            <a:noFill/>
            <a:ln w="28575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1" name="Group 77"/>
          <p:cNvGrpSpPr>
            <a:grpSpLocks/>
          </p:cNvGrpSpPr>
          <p:nvPr/>
        </p:nvGrpSpPr>
        <p:grpSpPr bwMode="auto">
          <a:xfrm>
            <a:off x="5521325" y="1828800"/>
            <a:ext cx="3554413" cy="1693863"/>
            <a:chOff x="3478" y="1152"/>
            <a:chExt cx="2239" cy="1067"/>
          </a:xfrm>
        </p:grpSpPr>
        <p:sp>
          <p:nvSpPr>
            <p:cNvPr id="62" name="Freeform 40"/>
            <p:cNvSpPr>
              <a:spLocks/>
            </p:cNvSpPr>
            <p:nvPr/>
          </p:nvSpPr>
          <p:spPr bwMode="auto">
            <a:xfrm>
              <a:off x="4368" y="1152"/>
              <a:ext cx="1200" cy="1067"/>
            </a:xfrm>
            <a:custGeom>
              <a:avLst/>
              <a:gdLst>
                <a:gd name="T0" fmla="*/ 4328 w 5030"/>
                <a:gd name="T1" fmla="*/ 3480 h 3674"/>
                <a:gd name="T2" fmla="*/ 4482 w 5030"/>
                <a:gd name="T3" fmla="*/ 3324 h 3674"/>
                <a:gd name="T4" fmla="*/ 4315 w 5030"/>
                <a:gd name="T5" fmla="*/ 3138 h 3674"/>
                <a:gd name="T6" fmla="*/ 4538 w 5030"/>
                <a:gd name="T7" fmla="*/ 3073 h 3674"/>
                <a:gd name="T8" fmla="*/ 4752 w 5030"/>
                <a:gd name="T9" fmla="*/ 2921 h 3674"/>
                <a:gd name="T10" fmla="*/ 4855 w 5030"/>
                <a:gd name="T11" fmla="*/ 2859 h 3674"/>
                <a:gd name="T12" fmla="*/ 4912 w 5030"/>
                <a:gd name="T13" fmla="*/ 2602 h 3674"/>
                <a:gd name="T14" fmla="*/ 4999 w 5030"/>
                <a:gd name="T15" fmla="*/ 2286 h 3674"/>
                <a:gd name="T16" fmla="*/ 4690 w 5030"/>
                <a:gd name="T17" fmla="*/ 2310 h 3674"/>
                <a:gd name="T18" fmla="*/ 4389 w 5030"/>
                <a:gd name="T19" fmla="*/ 2576 h 3674"/>
                <a:gd name="T20" fmla="*/ 4271 w 5030"/>
                <a:gd name="T21" fmla="*/ 2877 h 3674"/>
                <a:gd name="T22" fmla="*/ 3995 w 5030"/>
                <a:gd name="T23" fmla="*/ 2931 h 3674"/>
                <a:gd name="T24" fmla="*/ 3762 w 5030"/>
                <a:gd name="T25" fmla="*/ 3004 h 3674"/>
                <a:gd name="T26" fmla="*/ 3419 w 5030"/>
                <a:gd name="T27" fmla="*/ 2851 h 3674"/>
                <a:gd name="T28" fmla="*/ 3178 w 5030"/>
                <a:gd name="T29" fmla="*/ 2501 h 3674"/>
                <a:gd name="T30" fmla="*/ 3084 w 5030"/>
                <a:gd name="T31" fmla="*/ 2134 h 3674"/>
                <a:gd name="T32" fmla="*/ 3065 w 5030"/>
                <a:gd name="T33" fmla="*/ 1771 h 3674"/>
                <a:gd name="T34" fmla="*/ 3159 w 5030"/>
                <a:gd name="T35" fmla="*/ 1649 h 3674"/>
                <a:gd name="T36" fmla="*/ 3037 w 5030"/>
                <a:gd name="T37" fmla="*/ 1555 h 3674"/>
                <a:gd name="T38" fmla="*/ 2856 w 5030"/>
                <a:gd name="T39" fmla="*/ 1505 h 3674"/>
                <a:gd name="T40" fmla="*/ 2780 w 5030"/>
                <a:gd name="T41" fmla="*/ 1294 h 3674"/>
                <a:gd name="T42" fmla="*/ 2580 w 5030"/>
                <a:gd name="T43" fmla="*/ 974 h 3674"/>
                <a:gd name="T44" fmla="*/ 2349 w 5030"/>
                <a:gd name="T45" fmla="*/ 850 h 3674"/>
                <a:gd name="T46" fmla="*/ 2137 w 5030"/>
                <a:gd name="T47" fmla="*/ 982 h 3674"/>
                <a:gd name="T48" fmla="*/ 1933 w 5030"/>
                <a:gd name="T49" fmla="*/ 805 h 3674"/>
                <a:gd name="T50" fmla="*/ 1768 w 5030"/>
                <a:gd name="T51" fmla="*/ 510 h 3674"/>
                <a:gd name="T52" fmla="*/ 1449 w 5030"/>
                <a:gd name="T53" fmla="*/ 403 h 3674"/>
                <a:gd name="T54" fmla="*/ 1144 w 5030"/>
                <a:gd name="T55" fmla="*/ 463 h 3674"/>
                <a:gd name="T56" fmla="*/ 777 w 5030"/>
                <a:gd name="T57" fmla="*/ 350 h 3674"/>
                <a:gd name="T58" fmla="*/ 474 w 5030"/>
                <a:gd name="T59" fmla="*/ 128 h 3674"/>
                <a:gd name="T60" fmla="*/ 88 w 5030"/>
                <a:gd name="T61" fmla="*/ 39 h 3674"/>
                <a:gd name="T62" fmla="*/ 62 w 5030"/>
                <a:gd name="T63" fmla="*/ 138 h 3674"/>
                <a:gd name="T64" fmla="*/ 122 w 5030"/>
                <a:gd name="T65" fmla="*/ 518 h 3674"/>
                <a:gd name="T66" fmla="*/ 343 w 5030"/>
                <a:gd name="T67" fmla="*/ 833 h 3674"/>
                <a:gd name="T68" fmla="*/ 170 w 5030"/>
                <a:gd name="T69" fmla="*/ 941 h 3674"/>
                <a:gd name="T70" fmla="*/ 392 w 5030"/>
                <a:gd name="T71" fmla="*/ 1197 h 3674"/>
                <a:gd name="T72" fmla="*/ 489 w 5030"/>
                <a:gd name="T73" fmla="*/ 1183 h 3674"/>
                <a:gd name="T74" fmla="*/ 599 w 5030"/>
                <a:gd name="T75" fmla="*/ 1516 h 3674"/>
                <a:gd name="T76" fmla="*/ 830 w 5030"/>
                <a:gd name="T77" fmla="*/ 1861 h 3674"/>
                <a:gd name="T78" fmla="*/ 1035 w 5030"/>
                <a:gd name="T79" fmla="*/ 1907 h 3674"/>
                <a:gd name="T80" fmla="*/ 904 w 5030"/>
                <a:gd name="T81" fmla="*/ 1703 h 3674"/>
                <a:gd name="T82" fmla="*/ 786 w 5030"/>
                <a:gd name="T83" fmla="*/ 1463 h 3674"/>
                <a:gd name="T84" fmla="*/ 655 w 5030"/>
                <a:gd name="T85" fmla="*/ 1129 h 3674"/>
                <a:gd name="T86" fmla="*/ 497 w 5030"/>
                <a:gd name="T87" fmla="*/ 790 h 3674"/>
                <a:gd name="T88" fmla="*/ 314 w 5030"/>
                <a:gd name="T89" fmla="*/ 497 h 3674"/>
                <a:gd name="T90" fmla="*/ 329 w 5030"/>
                <a:gd name="T91" fmla="*/ 138 h 3674"/>
                <a:gd name="T92" fmla="*/ 529 w 5030"/>
                <a:gd name="T93" fmla="*/ 316 h 3674"/>
                <a:gd name="T94" fmla="*/ 612 w 5030"/>
                <a:gd name="T95" fmla="*/ 569 h 3674"/>
                <a:gd name="T96" fmla="*/ 817 w 5030"/>
                <a:gd name="T97" fmla="*/ 999 h 3674"/>
                <a:gd name="T98" fmla="*/ 1011 w 5030"/>
                <a:gd name="T99" fmla="*/ 1270 h 3674"/>
                <a:gd name="T100" fmla="*/ 1079 w 5030"/>
                <a:gd name="T101" fmla="*/ 1518 h 3674"/>
                <a:gd name="T102" fmla="*/ 1309 w 5030"/>
                <a:gd name="T103" fmla="*/ 1758 h 3674"/>
                <a:gd name="T104" fmla="*/ 1613 w 5030"/>
                <a:gd name="T105" fmla="*/ 2072 h 3674"/>
                <a:gd name="T106" fmla="*/ 1742 w 5030"/>
                <a:gd name="T107" fmla="*/ 2357 h 3674"/>
                <a:gd name="T108" fmla="*/ 1719 w 5030"/>
                <a:gd name="T109" fmla="*/ 2754 h 3674"/>
                <a:gd name="T110" fmla="*/ 2036 w 5030"/>
                <a:gd name="T111" fmla="*/ 3010 h 3674"/>
                <a:gd name="T112" fmla="*/ 2361 w 5030"/>
                <a:gd name="T113" fmla="*/ 3098 h 3674"/>
                <a:gd name="T114" fmla="*/ 2754 w 5030"/>
                <a:gd name="T115" fmla="*/ 3310 h 3674"/>
                <a:gd name="T116" fmla="*/ 3117 w 5030"/>
                <a:gd name="T117" fmla="*/ 3454 h 3674"/>
                <a:gd name="T118" fmla="*/ 3523 w 5030"/>
                <a:gd name="T119" fmla="*/ 3425 h 3674"/>
                <a:gd name="T120" fmla="*/ 4019 w 5030"/>
                <a:gd name="T121" fmla="*/ 3575 h 3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030" h="3674">
                  <a:moveTo>
                    <a:pt x="4158" y="3674"/>
                  </a:moveTo>
                  <a:lnTo>
                    <a:pt x="4163" y="3671"/>
                  </a:lnTo>
                  <a:lnTo>
                    <a:pt x="4166" y="3666"/>
                  </a:lnTo>
                  <a:lnTo>
                    <a:pt x="4171" y="3653"/>
                  </a:lnTo>
                  <a:lnTo>
                    <a:pt x="4174" y="3637"/>
                  </a:lnTo>
                  <a:lnTo>
                    <a:pt x="4176" y="3621"/>
                  </a:lnTo>
                  <a:lnTo>
                    <a:pt x="4176" y="3606"/>
                  </a:lnTo>
                  <a:lnTo>
                    <a:pt x="4174" y="3590"/>
                  </a:lnTo>
                  <a:lnTo>
                    <a:pt x="4173" y="3574"/>
                  </a:lnTo>
                  <a:lnTo>
                    <a:pt x="4174" y="3567"/>
                  </a:lnTo>
                  <a:lnTo>
                    <a:pt x="4176" y="3561"/>
                  </a:lnTo>
                  <a:lnTo>
                    <a:pt x="4179" y="3554"/>
                  </a:lnTo>
                  <a:lnTo>
                    <a:pt x="4186" y="3550"/>
                  </a:lnTo>
                  <a:lnTo>
                    <a:pt x="4199" y="3540"/>
                  </a:lnTo>
                  <a:lnTo>
                    <a:pt x="4212" y="3530"/>
                  </a:lnTo>
                  <a:lnTo>
                    <a:pt x="4223" y="3520"/>
                  </a:lnTo>
                  <a:lnTo>
                    <a:pt x="4229" y="3511"/>
                  </a:lnTo>
                  <a:lnTo>
                    <a:pt x="4236" y="3501"/>
                  </a:lnTo>
                  <a:lnTo>
                    <a:pt x="4241" y="3493"/>
                  </a:lnTo>
                  <a:lnTo>
                    <a:pt x="4249" y="3486"/>
                  </a:lnTo>
                  <a:lnTo>
                    <a:pt x="4260" y="3483"/>
                  </a:lnTo>
                  <a:lnTo>
                    <a:pt x="4273" y="3481"/>
                  </a:lnTo>
                  <a:lnTo>
                    <a:pt x="4288" y="3481"/>
                  </a:lnTo>
                  <a:lnTo>
                    <a:pt x="4302" y="3480"/>
                  </a:lnTo>
                  <a:lnTo>
                    <a:pt x="4328" y="3480"/>
                  </a:lnTo>
                  <a:lnTo>
                    <a:pt x="4356" y="3480"/>
                  </a:lnTo>
                  <a:lnTo>
                    <a:pt x="4372" y="3481"/>
                  </a:lnTo>
                  <a:lnTo>
                    <a:pt x="4389" y="3483"/>
                  </a:lnTo>
                  <a:lnTo>
                    <a:pt x="4409" y="3483"/>
                  </a:lnTo>
                  <a:lnTo>
                    <a:pt x="4423" y="3480"/>
                  </a:lnTo>
                  <a:lnTo>
                    <a:pt x="4430" y="3477"/>
                  </a:lnTo>
                  <a:lnTo>
                    <a:pt x="4436" y="3470"/>
                  </a:lnTo>
                  <a:lnTo>
                    <a:pt x="4449" y="3456"/>
                  </a:lnTo>
                  <a:lnTo>
                    <a:pt x="4457" y="3441"/>
                  </a:lnTo>
                  <a:lnTo>
                    <a:pt x="4464" y="3426"/>
                  </a:lnTo>
                  <a:lnTo>
                    <a:pt x="4464" y="3420"/>
                  </a:lnTo>
                  <a:lnTo>
                    <a:pt x="4462" y="3415"/>
                  </a:lnTo>
                  <a:lnTo>
                    <a:pt x="4457" y="3404"/>
                  </a:lnTo>
                  <a:lnTo>
                    <a:pt x="4451" y="3391"/>
                  </a:lnTo>
                  <a:lnTo>
                    <a:pt x="4449" y="3386"/>
                  </a:lnTo>
                  <a:lnTo>
                    <a:pt x="4449" y="3379"/>
                  </a:lnTo>
                  <a:lnTo>
                    <a:pt x="4453" y="3373"/>
                  </a:lnTo>
                  <a:lnTo>
                    <a:pt x="4457" y="3366"/>
                  </a:lnTo>
                  <a:lnTo>
                    <a:pt x="4472" y="3355"/>
                  </a:lnTo>
                  <a:lnTo>
                    <a:pt x="4480" y="3349"/>
                  </a:lnTo>
                  <a:lnTo>
                    <a:pt x="4485" y="3344"/>
                  </a:lnTo>
                  <a:lnTo>
                    <a:pt x="4490" y="3337"/>
                  </a:lnTo>
                  <a:lnTo>
                    <a:pt x="4490" y="3332"/>
                  </a:lnTo>
                  <a:lnTo>
                    <a:pt x="4487" y="3328"/>
                  </a:lnTo>
                  <a:lnTo>
                    <a:pt x="4482" y="3324"/>
                  </a:lnTo>
                  <a:lnTo>
                    <a:pt x="4474" y="3319"/>
                  </a:lnTo>
                  <a:lnTo>
                    <a:pt x="4466" y="3316"/>
                  </a:lnTo>
                  <a:lnTo>
                    <a:pt x="4446" y="3308"/>
                  </a:lnTo>
                  <a:lnTo>
                    <a:pt x="4436" y="3303"/>
                  </a:lnTo>
                  <a:lnTo>
                    <a:pt x="4430" y="3298"/>
                  </a:lnTo>
                  <a:lnTo>
                    <a:pt x="4420" y="3287"/>
                  </a:lnTo>
                  <a:lnTo>
                    <a:pt x="4412" y="3276"/>
                  </a:lnTo>
                  <a:lnTo>
                    <a:pt x="4404" y="3263"/>
                  </a:lnTo>
                  <a:lnTo>
                    <a:pt x="4396" y="3251"/>
                  </a:lnTo>
                  <a:lnTo>
                    <a:pt x="4377" y="3234"/>
                  </a:lnTo>
                  <a:lnTo>
                    <a:pt x="4356" y="3219"/>
                  </a:lnTo>
                  <a:lnTo>
                    <a:pt x="4333" y="3206"/>
                  </a:lnTo>
                  <a:lnTo>
                    <a:pt x="4322" y="3198"/>
                  </a:lnTo>
                  <a:lnTo>
                    <a:pt x="4310" y="3191"/>
                  </a:lnTo>
                  <a:lnTo>
                    <a:pt x="4299" y="3183"/>
                  </a:lnTo>
                  <a:lnTo>
                    <a:pt x="4286" y="3175"/>
                  </a:lnTo>
                  <a:lnTo>
                    <a:pt x="4281" y="3170"/>
                  </a:lnTo>
                  <a:lnTo>
                    <a:pt x="4278" y="3166"/>
                  </a:lnTo>
                  <a:lnTo>
                    <a:pt x="4276" y="3162"/>
                  </a:lnTo>
                  <a:lnTo>
                    <a:pt x="4276" y="3157"/>
                  </a:lnTo>
                  <a:lnTo>
                    <a:pt x="4280" y="3153"/>
                  </a:lnTo>
                  <a:lnTo>
                    <a:pt x="4288" y="3149"/>
                  </a:lnTo>
                  <a:lnTo>
                    <a:pt x="4296" y="3146"/>
                  </a:lnTo>
                  <a:lnTo>
                    <a:pt x="4305" y="3141"/>
                  </a:lnTo>
                  <a:lnTo>
                    <a:pt x="4315" y="3138"/>
                  </a:lnTo>
                  <a:lnTo>
                    <a:pt x="4325" y="3135"/>
                  </a:lnTo>
                  <a:lnTo>
                    <a:pt x="4331" y="3130"/>
                  </a:lnTo>
                  <a:lnTo>
                    <a:pt x="4336" y="3125"/>
                  </a:lnTo>
                  <a:lnTo>
                    <a:pt x="4336" y="3120"/>
                  </a:lnTo>
                  <a:lnTo>
                    <a:pt x="4335" y="3114"/>
                  </a:lnTo>
                  <a:lnTo>
                    <a:pt x="4330" y="3107"/>
                  </a:lnTo>
                  <a:lnTo>
                    <a:pt x="4325" y="3101"/>
                  </a:lnTo>
                  <a:lnTo>
                    <a:pt x="4320" y="3094"/>
                  </a:lnTo>
                  <a:lnTo>
                    <a:pt x="4317" y="3088"/>
                  </a:lnTo>
                  <a:lnTo>
                    <a:pt x="4315" y="3083"/>
                  </a:lnTo>
                  <a:lnTo>
                    <a:pt x="4317" y="3078"/>
                  </a:lnTo>
                  <a:lnTo>
                    <a:pt x="4322" y="3075"/>
                  </a:lnTo>
                  <a:lnTo>
                    <a:pt x="4330" y="3073"/>
                  </a:lnTo>
                  <a:lnTo>
                    <a:pt x="4338" y="3072"/>
                  </a:lnTo>
                  <a:lnTo>
                    <a:pt x="4349" y="3072"/>
                  </a:lnTo>
                  <a:lnTo>
                    <a:pt x="4373" y="3072"/>
                  </a:lnTo>
                  <a:lnTo>
                    <a:pt x="4396" y="3072"/>
                  </a:lnTo>
                  <a:lnTo>
                    <a:pt x="4420" y="3072"/>
                  </a:lnTo>
                  <a:lnTo>
                    <a:pt x="4448" y="3072"/>
                  </a:lnTo>
                  <a:lnTo>
                    <a:pt x="4474" y="3072"/>
                  </a:lnTo>
                  <a:lnTo>
                    <a:pt x="4487" y="3072"/>
                  </a:lnTo>
                  <a:lnTo>
                    <a:pt x="4496" y="3072"/>
                  </a:lnTo>
                  <a:lnTo>
                    <a:pt x="4514" y="3072"/>
                  </a:lnTo>
                  <a:lnTo>
                    <a:pt x="4527" y="3073"/>
                  </a:lnTo>
                  <a:lnTo>
                    <a:pt x="4538" y="3073"/>
                  </a:lnTo>
                  <a:lnTo>
                    <a:pt x="4550" y="3072"/>
                  </a:lnTo>
                  <a:lnTo>
                    <a:pt x="4561" y="3068"/>
                  </a:lnTo>
                  <a:lnTo>
                    <a:pt x="4572" y="3063"/>
                  </a:lnTo>
                  <a:lnTo>
                    <a:pt x="4584" y="3060"/>
                  </a:lnTo>
                  <a:lnTo>
                    <a:pt x="4596" y="3057"/>
                  </a:lnTo>
                  <a:lnTo>
                    <a:pt x="4605" y="3057"/>
                  </a:lnTo>
                  <a:lnTo>
                    <a:pt x="4614" y="3059"/>
                  </a:lnTo>
                  <a:lnTo>
                    <a:pt x="4635" y="3062"/>
                  </a:lnTo>
                  <a:lnTo>
                    <a:pt x="4655" y="3065"/>
                  </a:lnTo>
                  <a:lnTo>
                    <a:pt x="4664" y="3065"/>
                  </a:lnTo>
                  <a:lnTo>
                    <a:pt x="4671" y="3063"/>
                  </a:lnTo>
                  <a:lnTo>
                    <a:pt x="4681" y="3057"/>
                  </a:lnTo>
                  <a:lnTo>
                    <a:pt x="4689" y="3047"/>
                  </a:lnTo>
                  <a:lnTo>
                    <a:pt x="4694" y="3036"/>
                  </a:lnTo>
                  <a:lnTo>
                    <a:pt x="4698" y="3025"/>
                  </a:lnTo>
                  <a:lnTo>
                    <a:pt x="4702" y="3013"/>
                  </a:lnTo>
                  <a:lnTo>
                    <a:pt x="4705" y="3000"/>
                  </a:lnTo>
                  <a:lnTo>
                    <a:pt x="4706" y="2989"/>
                  </a:lnTo>
                  <a:lnTo>
                    <a:pt x="4711" y="2978"/>
                  </a:lnTo>
                  <a:lnTo>
                    <a:pt x="4719" y="2970"/>
                  </a:lnTo>
                  <a:lnTo>
                    <a:pt x="4727" y="2961"/>
                  </a:lnTo>
                  <a:lnTo>
                    <a:pt x="4737" y="2953"/>
                  </a:lnTo>
                  <a:lnTo>
                    <a:pt x="4744" y="2944"/>
                  </a:lnTo>
                  <a:lnTo>
                    <a:pt x="4749" y="2932"/>
                  </a:lnTo>
                  <a:lnTo>
                    <a:pt x="4752" y="2921"/>
                  </a:lnTo>
                  <a:lnTo>
                    <a:pt x="4757" y="2911"/>
                  </a:lnTo>
                  <a:lnTo>
                    <a:pt x="4765" y="2903"/>
                  </a:lnTo>
                  <a:lnTo>
                    <a:pt x="4771" y="2901"/>
                  </a:lnTo>
                  <a:lnTo>
                    <a:pt x="4778" y="2900"/>
                  </a:lnTo>
                  <a:lnTo>
                    <a:pt x="4795" y="2900"/>
                  </a:lnTo>
                  <a:lnTo>
                    <a:pt x="4813" y="2900"/>
                  </a:lnTo>
                  <a:lnTo>
                    <a:pt x="4820" y="2900"/>
                  </a:lnTo>
                  <a:lnTo>
                    <a:pt x="4825" y="2897"/>
                  </a:lnTo>
                  <a:lnTo>
                    <a:pt x="4828" y="2892"/>
                  </a:lnTo>
                  <a:lnTo>
                    <a:pt x="4828" y="2887"/>
                  </a:lnTo>
                  <a:lnTo>
                    <a:pt x="4826" y="2872"/>
                  </a:lnTo>
                  <a:lnTo>
                    <a:pt x="4823" y="2858"/>
                  </a:lnTo>
                  <a:lnTo>
                    <a:pt x="4823" y="2850"/>
                  </a:lnTo>
                  <a:lnTo>
                    <a:pt x="4825" y="2843"/>
                  </a:lnTo>
                  <a:lnTo>
                    <a:pt x="4833" y="2829"/>
                  </a:lnTo>
                  <a:lnTo>
                    <a:pt x="4842" y="2816"/>
                  </a:lnTo>
                  <a:lnTo>
                    <a:pt x="4847" y="2809"/>
                  </a:lnTo>
                  <a:lnTo>
                    <a:pt x="4852" y="2804"/>
                  </a:lnTo>
                  <a:lnTo>
                    <a:pt x="4855" y="2803"/>
                  </a:lnTo>
                  <a:lnTo>
                    <a:pt x="4858" y="2803"/>
                  </a:lnTo>
                  <a:lnTo>
                    <a:pt x="4860" y="2806"/>
                  </a:lnTo>
                  <a:lnTo>
                    <a:pt x="4860" y="2814"/>
                  </a:lnTo>
                  <a:lnTo>
                    <a:pt x="4858" y="2824"/>
                  </a:lnTo>
                  <a:lnTo>
                    <a:pt x="4857" y="2835"/>
                  </a:lnTo>
                  <a:lnTo>
                    <a:pt x="4855" y="2859"/>
                  </a:lnTo>
                  <a:lnTo>
                    <a:pt x="4857" y="2869"/>
                  </a:lnTo>
                  <a:lnTo>
                    <a:pt x="4858" y="2877"/>
                  </a:lnTo>
                  <a:lnTo>
                    <a:pt x="4862" y="2884"/>
                  </a:lnTo>
                  <a:lnTo>
                    <a:pt x="4868" y="2889"/>
                  </a:lnTo>
                  <a:lnTo>
                    <a:pt x="4881" y="2898"/>
                  </a:lnTo>
                  <a:lnTo>
                    <a:pt x="4894" y="2903"/>
                  </a:lnTo>
                  <a:lnTo>
                    <a:pt x="4901" y="2905"/>
                  </a:lnTo>
                  <a:lnTo>
                    <a:pt x="4905" y="2903"/>
                  </a:lnTo>
                  <a:lnTo>
                    <a:pt x="4909" y="2900"/>
                  </a:lnTo>
                  <a:lnTo>
                    <a:pt x="4912" y="2897"/>
                  </a:lnTo>
                  <a:lnTo>
                    <a:pt x="4918" y="2884"/>
                  </a:lnTo>
                  <a:lnTo>
                    <a:pt x="4922" y="2867"/>
                  </a:lnTo>
                  <a:lnTo>
                    <a:pt x="4925" y="2850"/>
                  </a:lnTo>
                  <a:lnTo>
                    <a:pt x="4930" y="2829"/>
                  </a:lnTo>
                  <a:lnTo>
                    <a:pt x="4935" y="2806"/>
                  </a:lnTo>
                  <a:lnTo>
                    <a:pt x="4938" y="2780"/>
                  </a:lnTo>
                  <a:lnTo>
                    <a:pt x="4938" y="2756"/>
                  </a:lnTo>
                  <a:lnTo>
                    <a:pt x="4935" y="2731"/>
                  </a:lnTo>
                  <a:lnTo>
                    <a:pt x="4930" y="2707"/>
                  </a:lnTo>
                  <a:lnTo>
                    <a:pt x="4923" y="2683"/>
                  </a:lnTo>
                  <a:lnTo>
                    <a:pt x="4918" y="2662"/>
                  </a:lnTo>
                  <a:lnTo>
                    <a:pt x="4915" y="2644"/>
                  </a:lnTo>
                  <a:lnTo>
                    <a:pt x="4912" y="2629"/>
                  </a:lnTo>
                  <a:lnTo>
                    <a:pt x="4910" y="2616"/>
                  </a:lnTo>
                  <a:lnTo>
                    <a:pt x="4912" y="2602"/>
                  </a:lnTo>
                  <a:lnTo>
                    <a:pt x="4915" y="2594"/>
                  </a:lnTo>
                  <a:lnTo>
                    <a:pt x="4918" y="2587"/>
                  </a:lnTo>
                  <a:lnTo>
                    <a:pt x="4930" y="2573"/>
                  </a:lnTo>
                  <a:lnTo>
                    <a:pt x="4943" y="2556"/>
                  </a:lnTo>
                  <a:lnTo>
                    <a:pt x="4952" y="2542"/>
                  </a:lnTo>
                  <a:lnTo>
                    <a:pt x="4960" y="2527"/>
                  </a:lnTo>
                  <a:lnTo>
                    <a:pt x="4965" y="2514"/>
                  </a:lnTo>
                  <a:lnTo>
                    <a:pt x="4972" y="2501"/>
                  </a:lnTo>
                  <a:lnTo>
                    <a:pt x="4978" y="2488"/>
                  </a:lnTo>
                  <a:lnTo>
                    <a:pt x="4989" y="2477"/>
                  </a:lnTo>
                  <a:lnTo>
                    <a:pt x="5002" y="2466"/>
                  </a:lnTo>
                  <a:lnTo>
                    <a:pt x="5015" y="2454"/>
                  </a:lnTo>
                  <a:lnTo>
                    <a:pt x="5022" y="2448"/>
                  </a:lnTo>
                  <a:lnTo>
                    <a:pt x="5025" y="2441"/>
                  </a:lnTo>
                  <a:lnTo>
                    <a:pt x="5030" y="2425"/>
                  </a:lnTo>
                  <a:lnTo>
                    <a:pt x="5030" y="2407"/>
                  </a:lnTo>
                  <a:lnTo>
                    <a:pt x="5028" y="2386"/>
                  </a:lnTo>
                  <a:lnTo>
                    <a:pt x="5025" y="2367"/>
                  </a:lnTo>
                  <a:lnTo>
                    <a:pt x="5023" y="2356"/>
                  </a:lnTo>
                  <a:lnTo>
                    <a:pt x="5020" y="2344"/>
                  </a:lnTo>
                  <a:lnTo>
                    <a:pt x="5015" y="2318"/>
                  </a:lnTo>
                  <a:lnTo>
                    <a:pt x="5011" y="2307"/>
                  </a:lnTo>
                  <a:lnTo>
                    <a:pt x="5007" y="2297"/>
                  </a:lnTo>
                  <a:lnTo>
                    <a:pt x="5004" y="2289"/>
                  </a:lnTo>
                  <a:lnTo>
                    <a:pt x="4999" y="2286"/>
                  </a:lnTo>
                  <a:lnTo>
                    <a:pt x="4994" y="2286"/>
                  </a:lnTo>
                  <a:lnTo>
                    <a:pt x="4989" y="2291"/>
                  </a:lnTo>
                  <a:lnTo>
                    <a:pt x="4985" y="2299"/>
                  </a:lnTo>
                  <a:lnTo>
                    <a:pt x="4978" y="2307"/>
                  </a:lnTo>
                  <a:lnTo>
                    <a:pt x="4973" y="2317"/>
                  </a:lnTo>
                  <a:lnTo>
                    <a:pt x="4967" y="2325"/>
                  </a:lnTo>
                  <a:lnTo>
                    <a:pt x="4959" y="2330"/>
                  </a:lnTo>
                  <a:lnTo>
                    <a:pt x="4952" y="2333"/>
                  </a:lnTo>
                  <a:lnTo>
                    <a:pt x="4944" y="2333"/>
                  </a:lnTo>
                  <a:lnTo>
                    <a:pt x="4938" y="2330"/>
                  </a:lnTo>
                  <a:lnTo>
                    <a:pt x="4922" y="2321"/>
                  </a:lnTo>
                  <a:lnTo>
                    <a:pt x="4904" y="2310"/>
                  </a:lnTo>
                  <a:lnTo>
                    <a:pt x="4884" y="2300"/>
                  </a:lnTo>
                  <a:lnTo>
                    <a:pt x="4865" y="2292"/>
                  </a:lnTo>
                  <a:lnTo>
                    <a:pt x="4844" y="2283"/>
                  </a:lnTo>
                  <a:lnTo>
                    <a:pt x="4821" y="2275"/>
                  </a:lnTo>
                  <a:lnTo>
                    <a:pt x="4810" y="2273"/>
                  </a:lnTo>
                  <a:lnTo>
                    <a:pt x="4799" y="2273"/>
                  </a:lnTo>
                  <a:lnTo>
                    <a:pt x="4787" y="2275"/>
                  </a:lnTo>
                  <a:lnTo>
                    <a:pt x="4773" y="2278"/>
                  </a:lnTo>
                  <a:lnTo>
                    <a:pt x="4747" y="2287"/>
                  </a:lnTo>
                  <a:lnTo>
                    <a:pt x="4719" y="2297"/>
                  </a:lnTo>
                  <a:lnTo>
                    <a:pt x="4708" y="2302"/>
                  </a:lnTo>
                  <a:lnTo>
                    <a:pt x="4698" y="2307"/>
                  </a:lnTo>
                  <a:lnTo>
                    <a:pt x="4690" y="2310"/>
                  </a:lnTo>
                  <a:lnTo>
                    <a:pt x="4684" y="2313"/>
                  </a:lnTo>
                  <a:lnTo>
                    <a:pt x="4673" y="2320"/>
                  </a:lnTo>
                  <a:lnTo>
                    <a:pt x="4664" y="2326"/>
                  </a:lnTo>
                  <a:lnTo>
                    <a:pt x="4651" y="2333"/>
                  </a:lnTo>
                  <a:lnTo>
                    <a:pt x="4637" y="2339"/>
                  </a:lnTo>
                  <a:lnTo>
                    <a:pt x="4619" y="2344"/>
                  </a:lnTo>
                  <a:lnTo>
                    <a:pt x="4584" y="2354"/>
                  </a:lnTo>
                  <a:lnTo>
                    <a:pt x="4564" y="2357"/>
                  </a:lnTo>
                  <a:lnTo>
                    <a:pt x="4545" y="2359"/>
                  </a:lnTo>
                  <a:lnTo>
                    <a:pt x="4524" y="2360"/>
                  </a:lnTo>
                  <a:lnTo>
                    <a:pt x="4504" y="2367"/>
                  </a:lnTo>
                  <a:lnTo>
                    <a:pt x="4495" y="2372"/>
                  </a:lnTo>
                  <a:lnTo>
                    <a:pt x="4483" y="2378"/>
                  </a:lnTo>
                  <a:lnTo>
                    <a:pt x="4462" y="2394"/>
                  </a:lnTo>
                  <a:lnTo>
                    <a:pt x="4441" y="2411"/>
                  </a:lnTo>
                  <a:lnTo>
                    <a:pt x="4423" y="2427"/>
                  </a:lnTo>
                  <a:lnTo>
                    <a:pt x="4411" y="2441"/>
                  </a:lnTo>
                  <a:lnTo>
                    <a:pt x="4401" y="2456"/>
                  </a:lnTo>
                  <a:lnTo>
                    <a:pt x="4394" y="2472"/>
                  </a:lnTo>
                  <a:lnTo>
                    <a:pt x="4389" y="2488"/>
                  </a:lnTo>
                  <a:lnTo>
                    <a:pt x="4388" y="2506"/>
                  </a:lnTo>
                  <a:lnTo>
                    <a:pt x="4388" y="2526"/>
                  </a:lnTo>
                  <a:lnTo>
                    <a:pt x="4389" y="2543"/>
                  </a:lnTo>
                  <a:lnTo>
                    <a:pt x="4389" y="2561"/>
                  </a:lnTo>
                  <a:lnTo>
                    <a:pt x="4389" y="2576"/>
                  </a:lnTo>
                  <a:lnTo>
                    <a:pt x="4389" y="2589"/>
                  </a:lnTo>
                  <a:lnTo>
                    <a:pt x="4389" y="2615"/>
                  </a:lnTo>
                  <a:lnTo>
                    <a:pt x="4393" y="2628"/>
                  </a:lnTo>
                  <a:lnTo>
                    <a:pt x="4396" y="2641"/>
                  </a:lnTo>
                  <a:lnTo>
                    <a:pt x="4398" y="2654"/>
                  </a:lnTo>
                  <a:lnTo>
                    <a:pt x="4396" y="2668"/>
                  </a:lnTo>
                  <a:lnTo>
                    <a:pt x="4391" y="2684"/>
                  </a:lnTo>
                  <a:lnTo>
                    <a:pt x="4383" y="2702"/>
                  </a:lnTo>
                  <a:lnTo>
                    <a:pt x="4373" y="2722"/>
                  </a:lnTo>
                  <a:lnTo>
                    <a:pt x="4364" y="2736"/>
                  </a:lnTo>
                  <a:lnTo>
                    <a:pt x="4352" y="2748"/>
                  </a:lnTo>
                  <a:lnTo>
                    <a:pt x="4341" y="2759"/>
                  </a:lnTo>
                  <a:lnTo>
                    <a:pt x="4328" y="2767"/>
                  </a:lnTo>
                  <a:lnTo>
                    <a:pt x="4317" y="2777"/>
                  </a:lnTo>
                  <a:lnTo>
                    <a:pt x="4305" y="2785"/>
                  </a:lnTo>
                  <a:lnTo>
                    <a:pt x="4294" y="2793"/>
                  </a:lnTo>
                  <a:lnTo>
                    <a:pt x="4283" y="2799"/>
                  </a:lnTo>
                  <a:lnTo>
                    <a:pt x="4276" y="2809"/>
                  </a:lnTo>
                  <a:lnTo>
                    <a:pt x="4275" y="2816"/>
                  </a:lnTo>
                  <a:lnTo>
                    <a:pt x="4275" y="2822"/>
                  </a:lnTo>
                  <a:lnTo>
                    <a:pt x="4278" y="2837"/>
                  </a:lnTo>
                  <a:lnTo>
                    <a:pt x="4280" y="2853"/>
                  </a:lnTo>
                  <a:lnTo>
                    <a:pt x="4280" y="2861"/>
                  </a:lnTo>
                  <a:lnTo>
                    <a:pt x="4276" y="2869"/>
                  </a:lnTo>
                  <a:lnTo>
                    <a:pt x="4271" y="2877"/>
                  </a:lnTo>
                  <a:lnTo>
                    <a:pt x="4265" y="2885"/>
                  </a:lnTo>
                  <a:lnTo>
                    <a:pt x="4249" y="2905"/>
                  </a:lnTo>
                  <a:lnTo>
                    <a:pt x="4241" y="2913"/>
                  </a:lnTo>
                  <a:lnTo>
                    <a:pt x="4233" y="2921"/>
                  </a:lnTo>
                  <a:lnTo>
                    <a:pt x="4225" y="2927"/>
                  </a:lnTo>
                  <a:lnTo>
                    <a:pt x="4216" y="2931"/>
                  </a:lnTo>
                  <a:lnTo>
                    <a:pt x="4210" y="2932"/>
                  </a:lnTo>
                  <a:lnTo>
                    <a:pt x="4205" y="2931"/>
                  </a:lnTo>
                  <a:lnTo>
                    <a:pt x="4195" y="2926"/>
                  </a:lnTo>
                  <a:lnTo>
                    <a:pt x="4184" y="2918"/>
                  </a:lnTo>
                  <a:lnTo>
                    <a:pt x="4170" y="2910"/>
                  </a:lnTo>
                  <a:lnTo>
                    <a:pt x="4160" y="2906"/>
                  </a:lnTo>
                  <a:lnTo>
                    <a:pt x="4150" y="2901"/>
                  </a:lnTo>
                  <a:lnTo>
                    <a:pt x="4126" y="2890"/>
                  </a:lnTo>
                  <a:lnTo>
                    <a:pt x="4102" y="2880"/>
                  </a:lnTo>
                  <a:lnTo>
                    <a:pt x="4092" y="2879"/>
                  </a:lnTo>
                  <a:lnTo>
                    <a:pt x="4082" y="2877"/>
                  </a:lnTo>
                  <a:lnTo>
                    <a:pt x="4074" y="2879"/>
                  </a:lnTo>
                  <a:lnTo>
                    <a:pt x="4068" y="2880"/>
                  </a:lnTo>
                  <a:lnTo>
                    <a:pt x="4056" y="2890"/>
                  </a:lnTo>
                  <a:lnTo>
                    <a:pt x="4045" y="2900"/>
                  </a:lnTo>
                  <a:lnTo>
                    <a:pt x="4035" y="2910"/>
                  </a:lnTo>
                  <a:lnTo>
                    <a:pt x="4014" y="2923"/>
                  </a:lnTo>
                  <a:lnTo>
                    <a:pt x="4005" y="2927"/>
                  </a:lnTo>
                  <a:lnTo>
                    <a:pt x="3995" y="2931"/>
                  </a:lnTo>
                  <a:lnTo>
                    <a:pt x="3990" y="2931"/>
                  </a:lnTo>
                  <a:lnTo>
                    <a:pt x="3987" y="2929"/>
                  </a:lnTo>
                  <a:lnTo>
                    <a:pt x="3979" y="2924"/>
                  </a:lnTo>
                  <a:lnTo>
                    <a:pt x="3969" y="2918"/>
                  </a:lnTo>
                  <a:lnTo>
                    <a:pt x="3963" y="2916"/>
                  </a:lnTo>
                  <a:lnTo>
                    <a:pt x="3954" y="2916"/>
                  </a:lnTo>
                  <a:lnTo>
                    <a:pt x="3945" y="2918"/>
                  </a:lnTo>
                  <a:lnTo>
                    <a:pt x="3933" y="2919"/>
                  </a:lnTo>
                  <a:lnTo>
                    <a:pt x="3906" y="2926"/>
                  </a:lnTo>
                  <a:lnTo>
                    <a:pt x="3880" y="2936"/>
                  </a:lnTo>
                  <a:lnTo>
                    <a:pt x="3869" y="2939"/>
                  </a:lnTo>
                  <a:lnTo>
                    <a:pt x="3861" y="2944"/>
                  </a:lnTo>
                  <a:lnTo>
                    <a:pt x="3856" y="2948"/>
                  </a:lnTo>
                  <a:lnTo>
                    <a:pt x="3853" y="2953"/>
                  </a:lnTo>
                  <a:lnTo>
                    <a:pt x="3851" y="2958"/>
                  </a:lnTo>
                  <a:lnTo>
                    <a:pt x="3851" y="2965"/>
                  </a:lnTo>
                  <a:lnTo>
                    <a:pt x="3851" y="2970"/>
                  </a:lnTo>
                  <a:lnTo>
                    <a:pt x="3851" y="2976"/>
                  </a:lnTo>
                  <a:lnTo>
                    <a:pt x="3848" y="2981"/>
                  </a:lnTo>
                  <a:lnTo>
                    <a:pt x="3841" y="2984"/>
                  </a:lnTo>
                  <a:lnTo>
                    <a:pt x="3832" y="2987"/>
                  </a:lnTo>
                  <a:lnTo>
                    <a:pt x="3820" y="2992"/>
                  </a:lnTo>
                  <a:lnTo>
                    <a:pt x="3806" y="2995"/>
                  </a:lnTo>
                  <a:lnTo>
                    <a:pt x="3791" y="2999"/>
                  </a:lnTo>
                  <a:lnTo>
                    <a:pt x="3762" y="3004"/>
                  </a:lnTo>
                  <a:lnTo>
                    <a:pt x="3747" y="3005"/>
                  </a:lnTo>
                  <a:lnTo>
                    <a:pt x="3735" y="3004"/>
                  </a:lnTo>
                  <a:lnTo>
                    <a:pt x="3723" y="3000"/>
                  </a:lnTo>
                  <a:lnTo>
                    <a:pt x="3712" y="2997"/>
                  </a:lnTo>
                  <a:lnTo>
                    <a:pt x="3691" y="2984"/>
                  </a:lnTo>
                  <a:lnTo>
                    <a:pt x="3671" y="2970"/>
                  </a:lnTo>
                  <a:lnTo>
                    <a:pt x="3654" y="2957"/>
                  </a:lnTo>
                  <a:lnTo>
                    <a:pt x="3639" y="2944"/>
                  </a:lnTo>
                  <a:lnTo>
                    <a:pt x="3628" y="2932"/>
                  </a:lnTo>
                  <a:lnTo>
                    <a:pt x="3618" y="2921"/>
                  </a:lnTo>
                  <a:lnTo>
                    <a:pt x="3607" y="2910"/>
                  </a:lnTo>
                  <a:lnTo>
                    <a:pt x="3597" y="2900"/>
                  </a:lnTo>
                  <a:lnTo>
                    <a:pt x="3589" y="2890"/>
                  </a:lnTo>
                  <a:lnTo>
                    <a:pt x="3579" y="2882"/>
                  </a:lnTo>
                  <a:lnTo>
                    <a:pt x="3566" y="2877"/>
                  </a:lnTo>
                  <a:lnTo>
                    <a:pt x="3558" y="2876"/>
                  </a:lnTo>
                  <a:lnTo>
                    <a:pt x="3549" y="2876"/>
                  </a:lnTo>
                  <a:lnTo>
                    <a:pt x="3527" y="2876"/>
                  </a:lnTo>
                  <a:lnTo>
                    <a:pt x="3506" y="2877"/>
                  </a:lnTo>
                  <a:lnTo>
                    <a:pt x="3487" y="2877"/>
                  </a:lnTo>
                  <a:lnTo>
                    <a:pt x="3471" y="2876"/>
                  </a:lnTo>
                  <a:lnTo>
                    <a:pt x="3458" y="2874"/>
                  </a:lnTo>
                  <a:lnTo>
                    <a:pt x="3445" y="2869"/>
                  </a:lnTo>
                  <a:lnTo>
                    <a:pt x="3432" y="2863"/>
                  </a:lnTo>
                  <a:lnTo>
                    <a:pt x="3419" y="2851"/>
                  </a:lnTo>
                  <a:lnTo>
                    <a:pt x="3405" y="2838"/>
                  </a:lnTo>
                  <a:lnTo>
                    <a:pt x="3390" y="2822"/>
                  </a:lnTo>
                  <a:lnTo>
                    <a:pt x="3379" y="2809"/>
                  </a:lnTo>
                  <a:lnTo>
                    <a:pt x="3369" y="2798"/>
                  </a:lnTo>
                  <a:lnTo>
                    <a:pt x="3361" y="2786"/>
                  </a:lnTo>
                  <a:lnTo>
                    <a:pt x="3354" y="2775"/>
                  </a:lnTo>
                  <a:lnTo>
                    <a:pt x="3346" y="2762"/>
                  </a:lnTo>
                  <a:lnTo>
                    <a:pt x="3330" y="2735"/>
                  </a:lnTo>
                  <a:lnTo>
                    <a:pt x="3312" y="2702"/>
                  </a:lnTo>
                  <a:lnTo>
                    <a:pt x="3304" y="2684"/>
                  </a:lnTo>
                  <a:lnTo>
                    <a:pt x="3295" y="2665"/>
                  </a:lnTo>
                  <a:lnTo>
                    <a:pt x="3285" y="2646"/>
                  </a:lnTo>
                  <a:lnTo>
                    <a:pt x="3278" y="2628"/>
                  </a:lnTo>
                  <a:lnTo>
                    <a:pt x="3274" y="2610"/>
                  </a:lnTo>
                  <a:lnTo>
                    <a:pt x="3270" y="2592"/>
                  </a:lnTo>
                  <a:lnTo>
                    <a:pt x="3266" y="2576"/>
                  </a:lnTo>
                  <a:lnTo>
                    <a:pt x="3259" y="2561"/>
                  </a:lnTo>
                  <a:lnTo>
                    <a:pt x="3249" y="2550"/>
                  </a:lnTo>
                  <a:lnTo>
                    <a:pt x="3236" y="2542"/>
                  </a:lnTo>
                  <a:lnTo>
                    <a:pt x="3223" y="2534"/>
                  </a:lnTo>
                  <a:lnTo>
                    <a:pt x="3212" y="2527"/>
                  </a:lnTo>
                  <a:lnTo>
                    <a:pt x="3202" y="2521"/>
                  </a:lnTo>
                  <a:lnTo>
                    <a:pt x="3193" y="2514"/>
                  </a:lnTo>
                  <a:lnTo>
                    <a:pt x="3185" y="2509"/>
                  </a:lnTo>
                  <a:lnTo>
                    <a:pt x="3178" y="2501"/>
                  </a:lnTo>
                  <a:lnTo>
                    <a:pt x="3172" y="2492"/>
                  </a:lnTo>
                  <a:lnTo>
                    <a:pt x="3167" y="2480"/>
                  </a:lnTo>
                  <a:lnTo>
                    <a:pt x="3159" y="2454"/>
                  </a:lnTo>
                  <a:lnTo>
                    <a:pt x="3156" y="2441"/>
                  </a:lnTo>
                  <a:lnTo>
                    <a:pt x="3154" y="2428"/>
                  </a:lnTo>
                  <a:lnTo>
                    <a:pt x="3151" y="2415"/>
                  </a:lnTo>
                  <a:lnTo>
                    <a:pt x="3146" y="2401"/>
                  </a:lnTo>
                  <a:lnTo>
                    <a:pt x="3139" y="2386"/>
                  </a:lnTo>
                  <a:lnTo>
                    <a:pt x="3131" y="2372"/>
                  </a:lnTo>
                  <a:lnTo>
                    <a:pt x="3112" y="2341"/>
                  </a:lnTo>
                  <a:lnTo>
                    <a:pt x="3101" y="2325"/>
                  </a:lnTo>
                  <a:lnTo>
                    <a:pt x="3089" y="2309"/>
                  </a:lnTo>
                  <a:lnTo>
                    <a:pt x="3080" y="2291"/>
                  </a:lnTo>
                  <a:lnTo>
                    <a:pt x="3071" y="2273"/>
                  </a:lnTo>
                  <a:lnTo>
                    <a:pt x="3067" y="2253"/>
                  </a:lnTo>
                  <a:lnTo>
                    <a:pt x="3062" y="2232"/>
                  </a:lnTo>
                  <a:lnTo>
                    <a:pt x="3058" y="2211"/>
                  </a:lnTo>
                  <a:lnTo>
                    <a:pt x="3058" y="2193"/>
                  </a:lnTo>
                  <a:lnTo>
                    <a:pt x="3060" y="2185"/>
                  </a:lnTo>
                  <a:lnTo>
                    <a:pt x="3063" y="2179"/>
                  </a:lnTo>
                  <a:lnTo>
                    <a:pt x="3071" y="2168"/>
                  </a:lnTo>
                  <a:lnTo>
                    <a:pt x="3080" y="2158"/>
                  </a:lnTo>
                  <a:lnTo>
                    <a:pt x="3083" y="2153"/>
                  </a:lnTo>
                  <a:lnTo>
                    <a:pt x="3084" y="2147"/>
                  </a:lnTo>
                  <a:lnTo>
                    <a:pt x="3084" y="2134"/>
                  </a:lnTo>
                  <a:lnTo>
                    <a:pt x="3081" y="2121"/>
                  </a:lnTo>
                  <a:lnTo>
                    <a:pt x="3078" y="2106"/>
                  </a:lnTo>
                  <a:lnTo>
                    <a:pt x="3071" y="2091"/>
                  </a:lnTo>
                  <a:lnTo>
                    <a:pt x="3063" y="2077"/>
                  </a:lnTo>
                  <a:lnTo>
                    <a:pt x="3052" y="2061"/>
                  </a:lnTo>
                  <a:lnTo>
                    <a:pt x="3042" y="2043"/>
                  </a:lnTo>
                  <a:lnTo>
                    <a:pt x="3039" y="2035"/>
                  </a:lnTo>
                  <a:lnTo>
                    <a:pt x="3037" y="2025"/>
                  </a:lnTo>
                  <a:lnTo>
                    <a:pt x="3037" y="2015"/>
                  </a:lnTo>
                  <a:lnTo>
                    <a:pt x="3041" y="2006"/>
                  </a:lnTo>
                  <a:lnTo>
                    <a:pt x="3047" y="1985"/>
                  </a:lnTo>
                  <a:lnTo>
                    <a:pt x="3054" y="1963"/>
                  </a:lnTo>
                  <a:lnTo>
                    <a:pt x="3057" y="1954"/>
                  </a:lnTo>
                  <a:lnTo>
                    <a:pt x="3058" y="1944"/>
                  </a:lnTo>
                  <a:lnTo>
                    <a:pt x="3058" y="1929"/>
                  </a:lnTo>
                  <a:lnTo>
                    <a:pt x="3055" y="1916"/>
                  </a:lnTo>
                  <a:lnTo>
                    <a:pt x="3052" y="1902"/>
                  </a:lnTo>
                  <a:lnTo>
                    <a:pt x="3052" y="1894"/>
                  </a:lnTo>
                  <a:lnTo>
                    <a:pt x="3052" y="1884"/>
                  </a:lnTo>
                  <a:lnTo>
                    <a:pt x="3054" y="1873"/>
                  </a:lnTo>
                  <a:lnTo>
                    <a:pt x="3055" y="1858"/>
                  </a:lnTo>
                  <a:lnTo>
                    <a:pt x="3058" y="1827"/>
                  </a:lnTo>
                  <a:lnTo>
                    <a:pt x="3063" y="1797"/>
                  </a:lnTo>
                  <a:lnTo>
                    <a:pt x="3063" y="1782"/>
                  </a:lnTo>
                  <a:lnTo>
                    <a:pt x="3065" y="1771"/>
                  </a:lnTo>
                  <a:lnTo>
                    <a:pt x="3065" y="1761"/>
                  </a:lnTo>
                  <a:lnTo>
                    <a:pt x="3065" y="1753"/>
                  </a:lnTo>
                  <a:lnTo>
                    <a:pt x="3065" y="1740"/>
                  </a:lnTo>
                  <a:lnTo>
                    <a:pt x="3065" y="1729"/>
                  </a:lnTo>
                  <a:lnTo>
                    <a:pt x="3065" y="1717"/>
                  </a:lnTo>
                  <a:lnTo>
                    <a:pt x="3067" y="1704"/>
                  </a:lnTo>
                  <a:lnTo>
                    <a:pt x="3068" y="1691"/>
                  </a:lnTo>
                  <a:lnTo>
                    <a:pt x="3071" y="1682"/>
                  </a:lnTo>
                  <a:lnTo>
                    <a:pt x="3075" y="1678"/>
                  </a:lnTo>
                  <a:lnTo>
                    <a:pt x="3078" y="1677"/>
                  </a:lnTo>
                  <a:lnTo>
                    <a:pt x="3083" y="1678"/>
                  </a:lnTo>
                  <a:lnTo>
                    <a:pt x="3091" y="1682"/>
                  </a:lnTo>
                  <a:lnTo>
                    <a:pt x="3099" y="1688"/>
                  </a:lnTo>
                  <a:lnTo>
                    <a:pt x="3107" y="1695"/>
                  </a:lnTo>
                  <a:lnTo>
                    <a:pt x="3117" y="1701"/>
                  </a:lnTo>
                  <a:lnTo>
                    <a:pt x="3125" y="1707"/>
                  </a:lnTo>
                  <a:lnTo>
                    <a:pt x="3131" y="1711"/>
                  </a:lnTo>
                  <a:lnTo>
                    <a:pt x="3138" y="1711"/>
                  </a:lnTo>
                  <a:lnTo>
                    <a:pt x="3143" y="1707"/>
                  </a:lnTo>
                  <a:lnTo>
                    <a:pt x="3146" y="1703"/>
                  </a:lnTo>
                  <a:lnTo>
                    <a:pt x="3149" y="1695"/>
                  </a:lnTo>
                  <a:lnTo>
                    <a:pt x="3151" y="1685"/>
                  </a:lnTo>
                  <a:lnTo>
                    <a:pt x="3156" y="1667"/>
                  </a:lnTo>
                  <a:lnTo>
                    <a:pt x="3157" y="1657"/>
                  </a:lnTo>
                  <a:lnTo>
                    <a:pt x="3159" y="1649"/>
                  </a:lnTo>
                  <a:lnTo>
                    <a:pt x="3164" y="1633"/>
                  </a:lnTo>
                  <a:lnTo>
                    <a:pt x="3167" y="1615"/>
                  </a:lnTo>
                  <a:lnTo>
                    <a:pt x="3168" y="1601"/>
                  </a:lnTo>
                  <a:lnTo>
                    <a:pt x="3167" y="1594"/>
                  </a:lnTo>
                  <a:lnTo>
                    <a:pt x="3165" y="1589"/>
                  </a:lnTo>
                  <a:lnTo>
                    <a:pt x="3162" y="1588"/>
                  </a:lnTo>
                  <a:lnTo>
                    <a:pt x="3156" y="1586"/>
                  </a:lnTo>
                  <a:lnTo>
                    <a:pt x="3141" y="1589"/>
                  </a:lnTo>
                  <a:lnTo>
                    <a:pt x="3125" y="1592"/>
                  </a:lnTo>
                  <a:lnTo>
                    <a:pt x="3118" y="1592"/>
                  </a:lnTo>
                  <a:lnTo>
                    <a:pt x="3112" y="1589"/>
                  </a:lnTo>
                  <a:lnTo>
                    <a:pt x="3107" y="1584"/>
                  </a:lnTo>
                  <a:lnTo>
                    <a:pt x="3104" y="1576"/>
                  </a:lnTo>
                  <a:lnTo>
                    <a:pt x="3099" y="1557"/>
                  </a:lnTo>
                  <a:lnTo>
                    <a:pt x="3096" y="1547"/>
                  </a:lnTo>
                  <a:lnTo>
                    <a:pt x="3092" y="1539"/>
                  </a:lnTo>
                  <a:lnTo>
                    <a:pt x="3089" y="1532"/>
                  </a:lnTo>
                  <a:lnTo>
                    <a:pt x="3084" y="1529"/>
                  </a:lnTo>
                  <a:lnTo>
                    <a:pt x="3080" y="1529"/>
                  </a:lnTo>
                  <a:lnTo>
                    <a:pt x="3075" y="1531"/>
                  </a:lnTo>
                  <a:lnTo>
                    <a:pt x="3068" y="1536"/>
                  </a:lnTo>
                  <a:lnTo>
                    <a:pt x="3062" y="1541"/>
                  </a:lnTo>
                  <a:lnTo>
                    <a:pt x="3050" y="1552"/>
                  </a:lnTo>
                  <a:lnTo>
                    <a:pt x="3044" y="1555"/>
                  </a:lnTo>
                  <a:lnTo>
                    <a:pt x="3037" y="1555"/>
                  </a:lnTo>
                  <a:lnTo>
                    <a:pt x="3031" y="1554"/>
                  </a:lnTo>
                  <a:lnTo>
                    <a:pt x="3025" y="1549"/>
                  </a:lnTo>
                  <a:lnTo>
                    <a:pt x="3012" y="1537"/>
                  </a:lnTo>
                  <a:lnTo>
                    <a:pt x="2997" y="1524"/>
                  </a:lnTo>
                  <a:lnTo>
                    <a:pt x="2991" y="1520"/>
                  </a:lnTo>
                  <a:lnTo>
                    <a:pt x="2984" y="1516"/>
                  </a:lnTo>
                  <a:lnTo>
                    <a:pt x="2978" y="1516"/>
                  </a:lnTo>
                  <a:lnTo>
                    <a:pt x="2973" y="1518"/>
                  </a:lnTo>
                  <a:lnTo>
                    <a:pt x="2961" y="1523"/>
                  </a:lnTo>
                  <a:lnTo>
                    <a:pt x="2949" y="1529"/>
                  </a:lnTo>
                  <a:lnTo>
                    <a:pt x="2944" y="1531"/>
                  </a:lnTo>
                  <a:lnTo>
                    <a:pt x="2937" y="1529"/>
                  </a:lnTo>
                  <a:lnTo>
                    <a:pt x="2931" y="1526"/>
                  </a:lnTo>
                  <a:lnTo>
                    <a:pt x="2924" y="1518"/>
                  </a:lnTo>
                  <a:lnTo>
                    <a:pt x="2918" y="1510"/>
                  </a:lnTo>
                  <a:lnTo>
                    <a:pt x="2911" y="1500"/>
                  </a:lnTo>
                  <a:lnTo>
                    <a:pt x="2903" y="1492"/>
                  </a:lnTo>
                  <a:lnTo>
                    <a:pt x="2897" y="1484"/>
                  </a:lnTo>
                  <a:lnTo>
                    <a:pt x="2890" y="1479"/>
                  </a:lnTo>
                  <a:lnTo>
                    <a:pt x="2884" y="1476"/>
                  </a:lnTo>
                  <a:lnTo>
                    <a:pt x="2877" y="1477"/>
                  </a:lnTo>
                  <a:lnTo>
                    <a:pt x="2873" y="1482"/>
                  </a:lnTo>
                  <a:lnTo>
                    <a:pt x="2866" y="1489"/>
                  </a:lnTo>
                  <a:lnTo>
                    <a:pt x="2861" y="1497"/>
                  </a:lnTo>
                  <a:lnTo>
                    <a:pt x="2856" y="1505"/>
                  </a:lnTo>
                  <a:lnTo>
                    <a:pt x="2851" y="1511"/>
                  </a:lnTo>
                  <a:lnTo>
                    <a:pt x="2847" y="1516"/>
                  </a:lnTo>
                  <a:lnTo>
                    <a:pt x="2843" y="1516"/>
                  </a:lnTo>
                  <a:lnTo>
                    <a:pt x="2840" y="1513"/>
                  </a:lnTo>
                  <a:lnTo>
                    <a:pt x="2839" y="1507"/>
                  </a:lnTo>
                  <a:lnTo>
                    <a:pt x="2837" y="1498"/>
                  </a:lnTo>
                  <a:lnTo>
                    <a:pt x="2835" y="1487"/>
                  </a:lnTo>
                  <a:lnTo>
                    <a:pt x="2832" y="1466"/>
                  </a:lnTo>
                  <a:lnTo>
                    <a:pt x="2830" y="1456"/>
                  </a:lnTo>
                  <a:lnTo>
                    <a:pt x="2830" y="1448"/>
                  </a:lnTo>
                  <a:lnTo>
                    <a:pt x="2830" y="1435"/>
                  </a:lnTo>
                  <a:lnTo>
                    <a:pt x="2834" y="1424"/>
                  </a:lnTo>
                  <a:lnTo>
                    <a:pt x="2834" y="1414"/>
                  </a:lnTo>
                  <a:lnTo>
                    <a:pt x="2832" y="1408"/>
                  </a:lnTo>
                  <a:lnTo>
                    <a:pt x="2830" y="1401"/>
                  </a:lnTo>
                  <a:lnTo>
                    <a:pt x="2826" y="1395"/>
                  </a:lnTo>
                  <a:lnTo>
                    <a:pt x="2819" y="1387"/>
                  </a:lnTo>
                  <a:lnTo>
                    <a:pt x="2805" y="1372"/>
                  </a:lnTo>
                  <a:lnTo>
                    <a:pt x="2788" y="1356"/>
                  </a:lnTo>
                  <a:lnTo>
                    <a:pt x="2782" y="1349"/>
                  </a:lnTo>
                  <a:lnTo>
                    <a:pt x="2777" y="1341"/>
                  </a:lnTo>
                  <a:lnTo>
                    <a:pt x="2775" y="1333"/>
                  </a:lnTo>
                  <a:lnTo>
                    <a:pt x="2775" y="1327"/>
                  </a:lnTo>
                  <a:lnTo>
                    <a:pt x="2779" y="1311"/>
                  </a:lnTo>
                  <a:lnTo>
                    <a:pt x="2780" y="1294"/>
                  </a:lnTo>
                  <a:lnTo>
                    <a:pt x="2780" y="1288"/>
                  </a:lnTo>
                  <a:lnTo>
                    <a:pt x="2777" y="1281"/>
                  </a:lnTo>
                  <a:lnTo>
                    <a:pt x="2772" y="1275"/>
                  </a:lnTo>
                  <a:lnTo>
                    <a:pt x="2764" y="1270"/>
                  </a:lnTo>
                  <a:lnTo>
                    <a:pt x="2746" y="1262"/>
                  </a:lnTo>
                  <a:lnTo>
                    <a:pt x="2727" y="1252"/>
                  </a:lnTo>
                  <a:lnTo>
                    <a:pt x="2717" y="1247"/>
                  </a:lnTo>
                  <a:lnTo>
                    <a:pt x="2711" y="1241"/>
                  </a:lnTo>
                  <a:lnTo>
                    <a:pt x="2701" y="1230"/>
                  </a:lnTo>
                  <a:lnTo>
                    <a:pt x="2693" y="1217"/>
                  </a:lnTo>
                  <a:lnTo>
                    <a:pt x="2688" y="1204"/>
                  </a:lnTo>
                  <a:lnTo>
                    <a:pt x="2683" y="1187"/>
                  </a:lnTo>
                  <a:lnTo>
                    <a:pt x="2680" y="1168"/>
                  </a:lnTo>
                  <a:lnTo>
                    <a:pt x="2677" y="1147"/>
                  </a:lnTo>
                  <a:lnTo>
                    <a:pt x="2675" y="1126"/>
                  </a:lnTo>
                  <a:lnTo>
                    <a:pt x="2670" y="1106"/>
                  </a:lnTo>
                  <a:lnTo>
                    <a:pt x="2664" y="1092"/>
                  </a:lnTo>
                  <a:lnTo>
                    <a:pt x="2656" y="1079"/>
                  </a:lnTo>
                  <a:lnTo>
                    <a:pt x="2646" y="1068"/>
                  </a:lnTo>
                  <a:lnTo>
                    <a:pt x="2636" y="1053"/>
                  </a:lnTo>
                  <a:lnTo>
                    <a:pt x="2623" y="1035"/>
                  </a:lnTo>
                  <a:lnTo>
                    <a:pt x="2609" y="1016"/>
                  </a:lnTo>
                  <a:lnTo>
                    <a:pt x="2594" y="996"/>
                  </a:lnTo>
                  <a:lnTo>
                    <a:pt x="2583" y="980"/>
                  </a:lnTo>
                  <a:lnTo>
                    <a:pt x="2580" y="974"/>
                  </a:lnTo>
                  <a:lnTo>
                    <a:pt x="2578" y="967"/>
                  </a:lnTo>
                  <a:lnTo>
                    <a:pt x="2575" y="954"/>
                  </a:lnTo>
                  <a:lnTo>
                    <a:pt x="2573" y="943"/>
                  </a:lnTo>
                  <a:lnTo>
                    <a:pt x="2570" y="933"/>
                  </a:lnTo>
                  <a:lnTo>
                    <a:pt x="2564" y="925"/>
                  </a:lnTo>
                  <a:lnTo>
                    <a:pt x="2556" y="917"/>
                  </a:lnTo>
                  <a:lnTo>
                    <a:pt x="2546" y="909"/>
                  </a:lnTo>
                  <a:lnTo>
                    <a:pt x="2536" y="899"/>
                  </a:lnTo>
                  <a:lnTo>
                    <a:pt x="2525" y="889"/>
                  </a:lnTo>
                  <a:lnTo>
                    <a:pt x="2513" y="880"/>
                  </a:lnTo>
                  <a:lnTo>
                    <a:pt x="2501" y="868"/>
                  </a:lnTo>
                  <a:lnTo>
                    <a:pt x="2489" y="859"/>
                  </a:lnTo>
                  <a:lnTo>
                    <a:pt x="2481" y="849"/>
                  </a:lnTo>
                  <a:lnTo>
                    <a:pt x="2475" y="837"/>
                  </a:lnTo>
                  <a:lnTo>
                    <a:pt x="2467" y="829"/>
                  </a:lnTo>
                  <a:lnTo>
                    <a:pt x="2462" y="826"/>
                  </a:lnTo>
                  <a:lnTo>
                    <a:pt x="2455" y="825"/>
                  </a:lnTo>
                  <a:lnTo>
                    <a:pt x="2447" y="825"/>
                  </a:lnTo>
                  <a:lnTo>
                    <a:pt x="2437" y="826"/>
                  </a:lnTo>
                  <a:lnTo>
                    <a:pt x="2416" y="833"/>
                  </a:lnTo>
                  <a:lnTo>
                    <a:pt x="2394" y="841"/>
                  </a:lnTo>
                  <a:lnTo>
                    <a:pt x="2384" y="844"/>
                  </a:lnTo>
                  <a:lnTo>
                    <a:pt x="2376" y="846"/>
                  </a:lnTo>
                  <a:lnTo>
                    <a:pt x="2361" y="849"/>
                  </a:lnTo>
                  <a:lnTo>
                    <a:pt x="2349" y="850"/>
                  </a:lnTo>
                  <a:lnTo>
                    <a:pt x="2337" y="849"/>
                  </a:lnTo>
                  <a:lnTo>
                    <a:pt x="2329" y="846"/>
                  </a:lnTo>
                  <a:lnTo>
                    <a:pt x="2328" y="841"/>
                  </a:lnTo>
                  <a:lnTo>
                    <a:pt x="2326" y="834"/>
                  </a:lnTo>
                  <a:lnTo>
                    <a:pt x="2326" y="816"/>
                  </a:lnTo>
                  <a:lnTo>
                    <a:pt x="2326" y="808"/>
                  </a:lnTo>
                  <a:lnTo>
                    <a:pt x="2326" y="800"/>
                  </a:lnTo>
                  <a:lnTo>
                    <a:pt x="2324" y="795"/>
                  </a:lnTo>
                  <a:lnTo>
                    <a:pt x="2323" y="792"/>
                  </a:lnTo>
                  <a:lnTo>
                    <a:pt x="2319" y="792"/>
                  </a:lnTo>
                  <a:lnTo>
                    <a:pt x="2315" y="795"/>
                  </a:lnTo>
                  <a:lnTo>
                    <a:pt x="2308" y="800"/>
                  </a:lnTo>
                  <a:lnTo>
                    <a:pt x="2302" y="805"/>
                  </a:lnTo>
                  <a:lnTo>
                    <a:pt x="2289" y="820"/>
                  </a:lnTo>
                  <a:lnTo>
                    <a:pt x="2276" y="833"/>
                  </a:lnTo>
                  <a:lnTo>
                    <a:pt x="2264" y="846"/>
                  </a:lnTo>
                  <a:lnTo>
                    <a:pt x="2253" y="860"/>
                  </a:lnTo>
                  <a:lnTo>
                    <a:pt x="2229" y="893"/>
                  </a:lnTo>
                  <a:lnTo>
                    <a:pt x="2216" y="910"/>
                  </a:lnTo>
                  <a:lnTo>
                    <a:pt x="2203" y="928"/>
                  </a:lnTo>
                  <a:lnTo>
                    <a:pt x="2188" y="946"/>
                  </a:lnTo>
                  <a:lnTo>
                    <a:pt x="2175" y="959"/>
                  </a:lnTo>
                  <a:lnTo>
                    <a:pt x="2163" y="969"/>
                  </a:lnTo>
                  <a:lnTo>
                    <a:pt x="2150" y="977"/>
                  </a:lnTo>
                  <a:lnTo>
                    <a:pt x="2137" y="982"/>
                  </a:lnTo>
                  <a:lnTo>
                    <a:pt x="2129" y="980"/>
                  </a:lnTo>
                  <a:lnTo>
                    <a:pt x="2127" y="977"/>
                  </a:lnTo>
                  <a:lnTo>
                    <a:pt x="2127" y="972"/>
                  </a:lnTo>
                  <a:lnTo>
                    <a:pt x="2129" y="959"/>
                  </a:lnTo>
                  <a:lnTo>
                    <a:pt x="2132" y="944"/>
                  </a:lnTo>
                  <a:lnTo>
                    <a:pt x="2132" y="938"/>
                  </a:lnTo>
                  <a:lnTo>
                    <a:pt x="2129" y="933"/>
                  </a:lnTo>
                  <a:lnTo>
                    <a:pt x="2124" y="930"/>
                  </a:lnTo>
                  <a:lnTo>
                    <a:pt x="2119" y="927"/>
                  </a:lnTo>
                  <a:lnTo>
                    <a:pt x="2104" y="922"/>
                  </a:lnTo>
                  <a:lnTo>
                    <a:pt x="2088" y="917"/>
                  </a:lnTo>
                  <a:lnTo>
                    <a:pt x="2074" y="912"/>
                  </a:lnTo>
                  <a:lnTo>
                    <a:pt x="2046" y="899"/>
                  </a:lnTo>
                  <a:lnTo>
                    <a:pt x="2032" y="893"/>
                  </a:lnTo>
                  <a:lnTo>
                    <a:pt x="2020" y="886"/>
                  </a:lnTo>
                  <a:lnTo>
                    <a:pt x="2011" y="878"/>
                  </a:lnTo>
                  <a:lnTo>
                    <a:pt x="2004" y="870"/>
                  </a:lnTo>
                  <a:lnTo>
                    <a:pt x="1998" y="862"/>
                  </a:lnTo>
                  <a:lnTo>
                    <a:pt x="1988" y="852"/>
                  </a:lnTo>
                  <a:lnTo>
                    <a:pt x="1975" y="842"/>
                  </a:lnTo>
                  <a:lnTo>
                    <a:pt x="1959" y="833"/>
                  </a:lnTo>
                  <a:lnTo>
                    <a:pt x="1944" y="823"/>
                  </a:lnTo>
                  <a:lnTo>
                    <a:pt x="1939" y="818"/>
                  </a:lnTo>
                  <a:lnTo>
                    <a:pt x="1935" y="812"/>
                  </a:lnTo>
                  <a:lnTo>
                    <a:pt x="1933" y="805"/>
                  </a:lnTo>
                  <a:lnTo>
                    <a:pt x="1931" y="799"/>
                  </a:lnTo>
                  <a:lnTo>
                    <a:pt x="1933" y="782"/>
                  </a:lnTo>
                  <a:lnTo>
                    <a:pt x="1936" y="766"/>
                  </a:lnTo>
                  <a:lnTo>
                    <a:pt x="1936" y="760"/>
                  </a:lnTo>
                  <a:lnTo>
                    <a:pt x="1935" y="752"/>
                  </a:lnTo>
                  <a:lnTo>
                    <a:pt x="1930" y="739"/>
                  </a:lnTo>
                  <a:lnTo>
                    <a:pt x="1922" y="726"/>
                  </a:lnTo>
                  <a:lnTo>
                    <a:pt x="1913" y="713"/>
                  </a:lnTo>
                  <a:lnTo>
                    <a:pt x="1907" y="698"/>
                  </a:lnTo>
                  <a:lnTo>
                    <a:pt x="1902" y="680"/>
                  </a:lnTo>
                  <a:lnTo>
                    <a:pt x="1897" y="659"/>
                  </a:lnTo>
                  <a:lnTo>
                    <a:pt x="1892" y="640"/>
                  </a:lnTo>
                  <a:lnTo>
                    <a:pt x="1891" y="632"/>
                  </a:lnTo>
                  <a:lnTo>
                    <a:pt x="1888" y="624"/>
                  </a:lnTo>
                  <a:lnTo>
                    <a:pt x="1881" y="612"/>
                  </a:lnTo>
                  <a:lnTo>
                    <a:pt x="1873" y="606"/>
                  </a:lnTo>
                  <a:lnTo>
                    <a:pt x="1863" y="599"/>
                  </a:lnTo>
                  <a:lnTo>
                    <a:pt x="1854" y="591"/>
                  </a:lnTo>
                  <a:lnTo>
                    <a:pt x="1844" y="583"/>
                  </a:lnTo>
                  <a:lnTo>
                    <a:pt x="1834" y="577"/>
                  </a:lnTo>
                  <a:lnTo>
                    <a:pt x="1825" y="569"/>
                  </a:lnTo>
                  <a:lnTo>
                    <a:pt x="1813" y="557"/>
                  </a:lnTo>
                  <a:lnTo>
                    <a:pt x="1800" y="543"/>
                  </a:lnTo>
                  <a:lnTo>
                    <a:pt x="1784" y="526"/>
                  </a:lnTo>
                  <a:lnTo>
                    <a:pt x="1768" y="510"/>
                  </a:lnTo>
                  <a:lnTo>
                    <a:pt x="1760" y="504"/>
                  </a:lnTo>
                  <a:lnTo>
                    <a:pt x="1753" y="497"/>
                  </a:lnTo>
                  <a:lnTo>
                    <a:pt x="1747" y="494"/>
                  </a:lnTo>
                  <a:lnTo>
                    <a:pt x="1740" y="491"/>
                  </a:lnTo>
                  <a:lnTo>
                    <a:pt x="1729" y="488"/>
                  </a:lnTo>
                  <a:lnTo>
                    <a:pt x="1718" y="486"/>
                  </a:lnTo>
                  <a:lnTo>
                    <a:pt x="1706" y="483"/>
                  </a:lnTo>
                  <a:lnTo>
                    <a:pt x="1695" y="475"/>
                  </a:lnTo>
                  <a:lnTo>
                    <a:pt x="1684" y="463"/>
                  </a:lnTo>
                  <a:lnTo>
                    <a:pt x="1673" y="452"/>
                  </a:lnTo>
                  <a:lnTo>
                    <a:pt x="1660" y="444"/>
                  </a:lnTo>
                  <a:lnTo>
                    <a:pt x="1645" y="439"/>
                  </a:lnTo>
                  <a:lnTo>
                    <a:pt x="1630" y="437"/>
                  </a:lnTo>
                  <a:lnTo>
                    <a:pt x="1616" y="437"/>
                  </a:lnTo>
                  <a:lnTo>
                    <a:pt x="1600" y="436"/>
                  </a:lnTo>
                  <a:lnTo>
                    <a:pt x="1584" y="432"/>
                  </a:lnTo>
                  <a:lnTo>
                    <a:pt x="1566" y="429"/>
                  </a:lnTo>
                  <a:lnTo>
                    <a:pt x="1548" y="426"/>
                  </a:lnTo>
                  <a:lnTo>
                    <a:pt x="1532" y="423"/>
                  </a:lnTo>
                  <a:lnTo>
                    <a:pt x="1519" y="419"/>
                  </a:lnTo>
                  <a:lnTo>
                    <a:pt x="1508" y="416"/>
                  </a:lnTo>
                  <a:lnTo>
                    <a:pt x="1496" y="413"/>
                  </a:lnTo>
                  <a:lnTo>
                    <a:pt x="1485" y="410"/>
                  </a:lnTo>
                  <a:lnTo>
                    <a:pt x="1462" y="405"/>
                  </a:lnTo>
                  <a:lnTo>
                    <a:pt x="1449" y="403"/>
                  </a:lnTo>
                  <a:lnTo>
                    <a:pt x="1438" y="403"/>
                  </a:lnTo>
                  <a:lnTo>
                    <a:pt x="1415" y="408"/>
                  </a:lnTo>
                  <a:lnTo>
                    <a:pt x="1402" y="411"/>
                  </a:lnTo>
                  <a:lnTo>
                    <a:pt x="1391" y="416"/>
                  </a:lnTo>
                  <a:lnTo>
                    <a:pt x="1378" y="423"/>
                  </a:lnTo>
                  <a:lnTo>
                    <a:pt x="1365" y="431"/>
                  </a:lnTo>
                  <a:lnTo>
                    <a:pt x="1354" y="441"/>
                  </a:lnTo>
                  <a:lnTo>
                    <a:pt x="1344" y="450"/>
                  </a:lnTo>
                  <a:lnTo>
                    <a:pt x="1341" y="455"/>
                  </a:lnTo>
                  <a:lnTo>
                    <a:pt x="1341" y="463"/>
                  </a:lnTo>
                  <a:lnTo>
                    <a:pt x="1341" y="476"/>
                  </a:lnTo>
                  <a:lnTo>
                    <a:pt x="1339" y="489"/>
                  </a:lnTo>
                  <a:lnTo>
                    <a:pt x="1336" y="494"/>
                  </a:lnTo>
                  <a:lnTo>
                    <a:pt x="1331" y="497"/>
                  </a:lnTo>
                  <a:lnTo>
                    <a:pt x="1325" y="497"/>
                  </a:lnTo>
                  <a:lnTo>
                    <a:pt x="1315" y="497"/>
                  </a:lnTo>
                  <a:lnTo>
                    <a:pt x="1294" y="491"/>
                  </a:lnTo>
                  <a:lnTo>
                    <a:pt x="1271" y="483"/>
                  </a:lnTo>
                  <a:lnTo>
                    <a:pt x="1250" y="476"/>
                  </a:lnTo>
                  <a:lnTo>
                    <a:pt x="1233" y="473"/>
                  </a:lnTo>
                  <a:lnTo>
                    <a:pt x="1218" y="473"/>
                  </a:lnTo>
                  <a:lnTo>
                    <a:pt x="1202" y="471"/>
                  </a:lnTo>
                  <a:lnTo>
                    <a:pt x="1184" y="470"/>
                  </a:lnTo>
                  <a:lnTo>
                    <a:pt x="1165" y="466"/>
                  </a:lnTo>
                  <a:lnTo>
                    <a:pt x="1144" y="463"/>
                  </a:lnTo>
                  <a:lnTo>
                    <a:pt x="1123" y="460"/>
                  </a:lnTo>
                  <a:lnTo>
                    <a:pt x="1103" y="457"/>
                  </a:lnTo>
                  <a:lnTo>
                    <a:pt x="1085" y="452"/>
                  </a:lnTo>
                  <a:lnTo>
                    <a:pt x="1068" y="445"/>
                  </a:lnTo>
                  <a:lnTo>
                    <a:pt x="1051" y="439"/>
                  </a:lnTo>
                  <a:lnTo>
                    <a:pt x="1037" y="436"/>
                  </a:lnTo>
                  <a:lnTo>
                    <a:pt x="1024" y="434"/>
                  </a:lnTo>
                  <a:lnTo>
                    <a:pt x="1011" y="436"/>
                  </a:lnTo>
                  <a:lnTo>
                    <a:pt x="998" y="436"/>
                  </a:lnTo>
                  <a:lnTo>
                    <a:pt x="984" y="436"/>
                  </a:lnTo>
                  <a:lnTo>
                    <a:pt x="969" y="436"/>
                  </a:lnTo>
                  <a:lnTo>
                    <a:pt x="956" y="436"/>
                  </a:lnTo>
                  <a:lnTo>
                    <a:pt x="942" y="434"/>
                  </a:lnTo>
                  <a:lnTo>
                    <a:pt x="924" y="429"/>
                  </a:lnTo>
                  <a:lnTo>
                    <a:pt x="914" y="426"/>
                  </a:lnTo>
                  <a:lnTo>
                    <a:pt x="901" y="421"/>
                  </a:lnTo>
                  <a:lnTo>
                    <a:pt x="877" y="411"/>
                  </a:lnTo>
                  <a:lnTo>
                    <a:pt x="851" y="400"/>
                  </a:lnTo>
                  <a:lnTo>
                    <a:pt x="840" y="394"/>
                  </a:lnTo>
                  <a:lnTo>
                    <a:pt x="830" y="389"/>
                  </a:lnTo>
                  <a:lnTo>
                    <a:pt x="822" y="384"/>
                  </a:lnTo>
                  <a:lnTo>
                    <a:pt x="815" y="379"/>
                  </a:lnTo>
                  <a:lnTo>
                    <a:pt x="802" y="371"/>
                  </a:lnTo>
                  <a:lnTo>
                    <a:pt x="791" y="361"/>
                  </a:lnTo>
                  <a:lnTo>
                    <a:pt x="777" y="350"/>
                  </a:lnTo>
                  <a:lnTo>
                    <a:pt x="757" y="337"/>
                  </a:lnTo>
                  <a:lnTo>
                    <a:pt x="736" y="322"/>
                  </a:lnTo>
                  <a:lnTo>
                    <a:pt x="713" y="308"/>
                  </a:lnTo>
                  <a:lnTo>
                    <a:pt x="696" y="295"/>
                  </a:lnTo>
                  <a:lnTo>
                    <a:pt x="689" y="288"/>
                  </a:lnTo>
                  <a:lnTo>
                    <a:pt x="683" y="283"/>
                  </a:lnTo>
                  <a:lnTo>
                    <a:pt x="673" y="274"/>
                  </a:lnTo>
                  <a:lnTo>
                    <a:pt x="665" y="266"/>
                  </a:lnTo>
                  <a:lnTo>
                    <a:pt x="655" y="256"/>
                  </a:lnTo>
                  <a:lnTo>
                    <a:pt x="642" y="246"/>
                  </a:lnTo>
                  <a:lnTo>
                    <a:pt x="628" y="235"/>
                  </a:lnTo>
                  <a:lnTo>
                    <a:pt x="615" y="225"/>
                  </a:lnTo>
                  <a:lnTo>
                    <a:pt x="602" y="215"/>
                  </a:lnTo>
                  <a:lnTo>
                    <a:pt x="592" y="207"/>
                  </a:lnTo>
                  <a:lnTo>
                    <a:pt x="586" y="201"/>
                  </a:lnTo>
                  <a:lnTo>
                    <a:pt x="578" y="194"/>
                  </a:lnTo>
                  <a:lnTo>
                    <a:pt x="568" y="188"/>
                  </a:lnTo>
                  <a:lnTo>
                    <a:pt x="555" y="181"/>
                  </a:lnTo>
                  <a:lnTo>
                    <a:pt x="542" y="175"/>
                  </a:lnTo>
                  <a:lnTo>
                    <a:pt x="528" y="168"/>
                  </a:lnTo>
                  <a:lnTo>
                    <a:pt x="515" y="162"/>
                  </a:lnTo>
                  <a:lnTo>
                    <a:pt x="503" y="154"/>
                  </a:lnTo>
                  <a:lnTo>
                    <a:pt x="495" y="146"/>
                  </a:lnTo>
                  <a:lnTo>
                    <a:pt x="485" y="138"/>
                  </a:lnTo>
                  <a:lnTo>
                    <a:pt x="474" y="128"/>
                  </a:lnTo>
                  <a:lnTo>
                    <a:pt x="461" y="117"/>
                  </a:lnTo>
                  <a:lnTo>
                    <a:pt x="447" y="104"/>
                  </a:lnTo>
                  <a:lnTo>
                    <a:pt x="434" y="91"/>
                  </a:lnTo>
                  <a:lnTo>
                    <a:pt x="421" y="81"/>
                  </a:lnTo>
                  <a:lnTo>
                    <a:pt x="411" y="73"/>
                  </a:lnTo>
                  <a:lnTo>
                    <a:pt x="405" y="66"/>
                  </a:lnTo>
                  <a:lnTo>
                    <a:pt x="398" y="60"/>
                  </a:lnTo>
                  <a:lnTo>
                    <a:pt x="388" y="55"/>
                  </a:lnTo>
                  <a:lnTo>
                    <a:pt x="377" y="52"/>
                  </a:lnTo>
                  <a:lnTo>
                    <a:pt x="364" y="48"/>
                  </a:lnTo>
                  <a:lnTo>
                    <a:pt x="335" y="47"/>
                  </a:lnTo>
                  <a:lnTo>
                    <a:pt x="321" y="48"/>
                  </a:lnTo>
                  <a:lnTo>
                    <a:pt x="306" y="50"/>
                  </a:lnTo>
                  <a:lnTo>
                    <a:pt x="290" y="53"/>
                  </a:lnTo>
                  <a:lnTo>
                    <a:pt x="274" y="55"/>
                  </a:lnTo>
                  <a:lnTo>
                    <a:pt x="256" y="57"/>
                  </a:lnTo>
                  <a:lnTo>
                    <a:pt x="235" y="57"/>
                  </a:lnTo>
                  <a:lnTo>
                    <a:pt x="214" y="57"/>
                  </a:lnTo>
                  <a:lnTo>
                    <a:pt x="194" y="55"/>
                  </a:lnTo>
                  <a:lnTo>
                    <a:pt x="175" y="52"/>
                  </a:lnTo>
                  <a:lnTo>
                    <a:pt x="156" y="48"/>
                  </a:lnTo>
                  <a:lnTo>
                    <a:pt x="138" y="44"/>
                  </a:lnTo>
                  <a:lnTo>
                    <a:pt x="120" y="40"/>
                  </a:lnTo>
                  <a:lnTo>
                    <a:pt x="104" y="39"/>
                  </a:lnTo>
                  <a:lnTo>
                    <a:pt x="88" y="39"/>
                  </a:lnTo>
                  <a:lnTo>
                    <a:pt x="73" y="37"/>
                  </a:lnTo>
                  <a:lnTo>
                    <a:pt x="60" y="34"/>
                  </a:lnTo>
                  <a:lnTo>
                    <a:pt x="55" y="31"/>
                  </a:lnTo>
                  <a:lnTo>
                    <a:pt x="49" y="26"/>
                  </a:lnTo>
                  <a:lnTo>
                    <a:pt x="41" y="13"/>
                  </a:lnTo>
                  <a:lnTo>
                    <a:pt x="37" y="8"/>
                  </a:lnTo>
                  <a:lnTo>
                    <a:pt x="33" y="3"/>
                  </a:lnTo>
                  <a:lnTo>
                    <a:pt x="29" y="0"/>
                  </a:lnTo>
                  <a:lnTo>
                    <a:pt x="26" y="0"/>
                  </a:lnTo>
                  <a:lnTo>
                    <a:pt x="21" y="3"/>
                  </a:lnTo>
                  <a:lnTo>
                    <a:pt x="18" y="6"/>
                  </a:lnTo>
                  <a:lnTo>
                    <a:pt x="13" y="13"/>
                  </a:lnTo>
                  <a:lnTo>
                    <a:pt x="8" y="21"/>
                  </a:lnTo>
                  <a:lnTo>
                    <a:pt x="0" y="39"/>
                  </a:lnTo>
                  <a:lnTo>
                    <a:pt x="0" y="47"/>
                  </a:lnTo>
                  <a:lnTo>
                    <a:pt x="0" y="55"/>
                  </a:lnTo>
                  <a:lnTo>
                    <a:pt x="4" y="63"/>
                  </a:lnTo>
                  <a:lnTo>
                    <a:pt x="10" y="71"/>
                  </a:lnTo>
                  <a:lnTo>
                    <a:pt x="20" y="81"/>
                  </a:lnTo>
                  <a:lnTo>
                    <a:pt x="29" y="89"/>
                  </a:lnTo>
                  <a:lnTo>
                    <a:pt x="39" y="99"/>
                  </a:lnTo>
                  <a:lnTo>
                    <a:pt x="49" y="108"/>
                  </a:lnTo>
                  <a:lnTo>
                    <a:pt x="55" y="118"/>
                  </a:lnTo>
                  <a:lnTo>
                    <a:pt x="60" y="128"/>
                  </a:lnTo>
                  <a:lnTo>
                    <a:pt x="62" y="138"/>
                  </a:lnTo>
                  <a:lnTo>
                    <a:pt x="62" y="149"/>
                  </a:lnTo>
                  <a:lnTo>
                    <a:pt x="59" y="172"/>
                  </a:lnTo>
                  <a:lnTo>
                    <a:pt x="54" y="194"/>
                  </a:lnTo>
                  <a:lnTo>
                    <a:pt x="54" y="206"/>
                  </a:lnTo>
                  <a:lnTo>
                    <a:pt x="54" y="215"/>
                  </a:lnTo>
                  <a:lnTo>
                    <a:pt x="57" y="225"/>
                  </a:lnTo>
                  <a:lnTo>
                    <a:pt x="62" y="235"/>
                  </a:lnTo>
                  <a:lnTo>
                    <a:pt x="73" y="251"/>
                  </a:lnTo>
                  <a:lnTo>
                    <a:pt x="84" y="267"/>
                  </a:lnTo>
                  <a:lnTo>
                    <a:pt x="91" y="274"/>
                  </a:lnTo>
                  <a:lnTo>
                    <a:pt x="94" y="282"/>
                  </a:lnTo>
                  <a:lnTo>
                    <a:pt x="97" y="295"/>
                  </a:lnTo>
                  <a:lnTo>
                    <a:pt x="99" y="304"/>
                  </a:lnTo>
                  <a:lnTo>
                    <a:pt x="99" y="316"/>
                  </a:lnTo>
                  <a:lnTo>
                    <a:pt x="101" y="329"/>
                  </a:lnTo>
                  <a:lnTo>
                    <a:pt x="105" y="347"/>
                  </a:lnTo>
                  <a:lnTo>
                    <a:pt x="110" y="368"/>
                  </a:lnTo>
                  <a:lnTo>
                    <a:pt x="117" y="390"/>
                  </a:lnTo>
                  <a:lnTo>
                    <a:pt x="120" y="410"/>
                  </a:lnTo>
                  <a:lnTo>
                    <a:pt x="122" y="428"/>
                  </a:lnTo>
                  <a:lnTo>
                    <a:pt x="120" y="444"/>
                  </a:lnTo>
                  <a:lnTo>
                    <a:pt x="120" y="458"/>
                  </a:lnTo>
                  <a:lnTo>
                    <a:pt x="120" y="476"/>
                  </a:lnTo>
                  <a:lnTo>
                    <a:pt x="122" y="496"/>
                  </a:lnTo>
                  <a:lnTo>
                    <a:pt x="122" y="518"/>
                  </a:lnTo>
                  <a:lnTo>
                    <a:pt x="123" y="539"/>
                  </a:lnTo>
                  <a:lnTo>
                    <a:pt x="126" y="557"/>
                  </a:lnTo>
                  <a:lnTo>
                    <a:pt x="133" y="572"/>
                  </a:lnTo>
                  <a:lnTo>
                    <a:pt x="141" y="583"/>
                  </a:lnTo>
                  <a:lnTo>
                    <a:pt x="151" y="594"/>
                  </a:lnTo>
                  <a:lnTo>
                    <a:pt x="160" y="604"/>
                  </a:lnTo>
                  <a:lnTo>
                    <a:pt x="168" y="612"/>
                  </a:lnTo>
                  <a:lnTo>
                    <a:pt x="177" y="620"/>
                  </a:lnTo>
                  <a:lnTo>
                    <a:pt x="185" y="628"/>
                  </a:lnTo>
                  <a:lnTo>
                    <a:pt x="194" y="638"/>
                  </a:lnTo>
                  <a:lnTo>
                    <a:pt x="206" y="653"/>
                  </a:lnTo>
                  <a:lnTo>
                    <a:pt x="220" y="669"/>
                  </a:lnTo>
                  <a:lnTo>
                    <a:pt x="235" y="684"/>
                  </a:lnTo>
                  <a:lnTo>
                    <a:pt x="248" y="698"/>
                  </a:lnTo>
                  <a:lnTo>
                    <a:pt x="261" y="709"/>
                  </a:lnTo>
                  <a:lnTo>
                    <a:pt x="275" y="719"/>
                  </a:lnTo>
                  <a:lnTo>
                    <a:pt x="288" y="727"/>
                  </a:lnTo>
                  <a:lnTo>
                    <a:pt x="301" y="739"/>
                  </a:lnTo>
                  <a:lnTo>
                    <a:pt x="314" y="752"/>
                  </a:lnTo>
                  <a:lnTo>
                    <a:pt x="325" y="765"/>
                  </a:lnTo>
                  <a:lnTo>
                    <a:pt x="335" y="779"/>
                  </a:lnTo>
                  <a:lnTo>
                    <a:pt x="342" y="792"/>
                  </a:lnTo>
                  <a:lnTo>
                    <a:pt x="345" y="805"/>
                  </a:lnTo>
                  <a:lnTo>
                    <a:pt x="345" y="820"/>
                  </a:lnTo>
                  <a:lnTo>
                    <a:pt x="343" y="833"/>
                  </a:lnTo>
                  <a:lnTo>
                    <a:pt x="342" y="846"/>
                  </a:lnTo>
                  <a:lnTo>
                    <a:pt x="343" y="873"/>
                  </a:lnTo>
                  <a:lnTo>
                    <a:pt x="343" y="886"/>
                  </a:lnTo>
                  <a:lnTo>
                    <a:pt x="342" y="899"/>
                  </a:lnTo>
                  <a:lnTo>
                    <a:pt x="338" y="914"/>
                  </a:lnTo>
                  <a:lnTo>
                    <a:pt x="335" y="928"/>
                  </a:lnTo>
                  <a:lnTo>
                    <a:pt x="329" y="943"/>
                  </a:lnTo>
                  <a:lnTo>
                    <a:pt x="321" y="952"/>
                  </a:lnTo>
                  <a:lnTo>
                    <a:pt x="309" y="957"/>
                  </a:lnTo>
                  <a:lnTo>
                    <a:pt x="293" y="961"/>
                  </a:lnTo>
                  <a:lnTo>
                    <a:pt x="277" y="961"/>
                  </a:lnTo>
                  <a:lnTo>
                    <a:pt x="261" y="959"/>
                  </a:lnTo>
                  <a:lnTo>
                    <a:pt x="246" y="954"/>
                  </a:lnTo>
                  <a:lnTo>
                    <a:pt x="230" y="948"/>
                  </a:lnTo>
                  <a:lnTo>
                    <a:pt x="215" y="940"/>
                  </a:lnTo>
                  <a:lnTo>
                    <a:pt x="201" y="933"/>
                  </a:lnTo>
                  <a:lnTo>
                    <a:pt x="186" y="927"/>
                  </a:lnTo>
                  <a:lnTo>
                    <a:pt x="172" y="922"/>
                  </a:lnTo>
                  <a:lnTo>
                    <a:pt x="159" y="917"/>
                  </a:lnTo>
                  <a:lnTo>
                    <a:pt x="156" y="917"/>
                  </a:lnTo>
                  <a:lnTo>
                    <a:pt x="154" y="918"/>
                  </a:lnTo>
                  <a:lnTo>
                    <a:pt x="156" y="922"/>
                  </a:lnTo>
                  <a:lnTo>
                    <a:pt x="159" y="927"/>
                  </a:lnTo>
                  <a:lnTo>
                    <a:pt x="164" y="935"/>
                  </a:lnTo>
                  <a:lnTo>
                    <a:pt x="170" y="941"/>
                  </a:lnTo>
                  <a:lnTo>
                    <a:pt x="183" y="957"/>
                  </a:lnTo>
                  <a:lnTo>
                    <a:pt x="190" y="965"/>
                  </a:lnTo>
                  <a:lnTo>
                    <a:pt x="194" y="972"/>
                  </a:lnTo>
                  <a:lnTo>
                    <a:pt x="211" y="996"/>
                  </a:lnTo>
                  <a:lnTo>
                    <a:pt x="227" y="1019"/>
                  </a:lnTo>
                  <a:lnTo>
                    <a:pt x="244" y="1043"/>
                  </a:lnTo>
                  <a:lnTo>
                    <a:pt x="261" y="1066"/>
                  </a:lnTo>
                  <a:lnTo>
                    <a:pt x="269" y="1079"/>
                  </a:lnTo>
                  <a:lnTo>
                    <a:pt x="275" y="1090"/>
                  </a:lnTo>
                  <a:lnTo>
                    <a:pt x="283" y="1102"/>
                  </a:lnTo>
                  <a:lnTo>
                    <a:pt x="295" y="1113"/>
                  </a:lnTo>
                  <a:lnTo>
                    <a:pt x="303" y="1118"/>
                  </a:lnTo>
                  <a:lnTo>
                    <a:pt x="311" y="1123"/>
                  </a:lnTo>
                  <a:lnTo>
                    <a:pt x="332" y="1134"/>
                  </a:lnTo>
                  <a:lnTo>
                    <a:pt x="351" y="1144"/>
                  </a:lnTo>
                  <a:lnTo>
                    <a:pt x="361" y="1149"/>
                  </a:lnTo>
                  <a:lnTo>
                    <a:pt x="367" y="1153"/>
                  </a:lnTo>
                  <a:lnTo>
                    <a:pt x="372" y="1160"/>
                  </a:lnTo>
                  <a:lnTo>
                    <a:pt x="377" y="1168"/>
                  </a:lnTo>
                  <a:lnTo>
                    <a:pt x="380" y="1183"/>
                  </a:lnTo>
                  <a:lnTo>
                    <a:pt x="382" y="1191"/>
                  </a:lnTo>
                  <a:lnTo>
                    <a:pt x="384" y="1196"/>
                  </a:lnTo>
                  <a:lnTo>
                    <a:pt x="385" y="1199"/>
                  </a:lnTo>
                  <a:lnTo>
                    <a:pt x="388" y="1200"/>
                  </a:lnTo>
                  <a:lnTo>
                    <a:pt x="392" y="1197"/>
                  </a:lnTo>
                  <a:lnTo>
                    <a:pt x="395" y="1191"/>
                  </a:lnTo>
                  <a:lnTo>
                    <a:pt x="398" y="1181"/>
                  </a:lnTo>
                  <a:lnTo>
                    <a:pt x="401" y="1171"/>
                  </a:lnTo>
                  <a:lnTo>
                    <a:pt x="405" y="1160"/>
                  </a:lnTo>
                  <a:lnTo>
                    <a:pt x="408" y="1152"/>
                  </a:lnTo>
                  <a:lnTo>
                    <a:pt x="411" y="1144"/>
                  </a:lnTo>
                  <a:lnTo>
                    <a:pt x="414" y="1140"/>
                  </a:lnTo>
                  <a:lnTo>
                    <a:pt x="418" y="1140"/>
                  </a:lnTo>
                  <a:lnTo>
                    <a:pt x="419" y="1145"/>
                  </a:lnTo>
                  <a:lnTo>
                    <a:pt x="422" y="1152"/>
                  </a:lnTo>
                  <a:lnTo>
                    <a:pt x="424" y="1158"/>
                  </a:lnTo>
                  <a:lnTo>
                    <a:pt x="427" y="1166"/>
                  </a:lnTo>
                  <a:lnTo>
                    <a:pt x="429" y="1173"/>
                  </a:lnTo>
                  <a:lnTo>
                    <a:pt x="432" y="1179"/>
                  </a:lnTo>
                  <a:lnTo>
                    <a:pt x="435" y="1181"/>
                  </a:lnTo>
                  <a:lnTo>
                    <a:pt x="440" y="1181"/>
                  </a:lnTo>
                  <a:lnTo>
                    <a:pt x="443" y="1178"/>
                  </a:lnTo>
                  <a:lnTo>
                    <a:pt x="455" y="1168"/>
                  </a:lnTo>
                  <a:lnTo>
                    <a:pt x="466" y="1157"/>
                  </a:lnTo>
                  <a:lnTo>
                    <a:pt x="471" y="1155"/>
                  </a:lnTo>
                  <a:lnTo>
                    <a:pt x="474" y="1153"/>
                  </a:lnTo>
                  <a:lnTo>
                    <a:pt x="477" y="1155"/>
                  </a:lnTo>
                  <a:lnTo>
                    <a:pt x="481" y="1158"/>
                  </a:lnTo>
                  <a:lnTo>
                    <a:pt x="485" y="1170"/>
                  </a:lnTo>
                  <a:lnTo>
                    <a:pt x="489" y="1183"/>
                  </a:lnTo>
                  <a:lnTo>
                    <a:pt x="495" y="1194"/>
                  </a:lnTo>
                  <a:lnTo>
                    <a:pt x="511" y="1213"/>
                  </a:lnTo>
                  <a:lnTo>
                    <a:pt x="521" y="1223"/>
                  </a:lnTo>
                  <a:lnTo>
                    <a:pt x="529" y="1234"/>
                  </a:lnTo>
                  <a:lnTo>
                    <a:pt x="539" y="1247"/>
                  </a:lnTo>
                  <a:lnTo>
                    <a:pt x="549" y="1260"/>
                  </a:lnTo>
                  <a:lnTo>
                    <a:pt x="558" y="1273"/>
                  </a:lnTo>
                  <a:lnTo>
                    <a:pt x="568" y="1288"/>
                  </a:lnTo>
                  <a:lnTo>
                    <a:pt x="576" y="1302"/>
                  </a:lnTo>
                  <a:lnTo>
                    <a:pt x="582" y="1317"/>
                  </a:lnTo>
                  <a:lnTo>
                    <a:pt x="589" y="1332"/>
                  </a:lnTo>
                  <a:lnTo>
                    <a:pt x="595" y="1348"/>
                  </a:lnTo>
                  <a:lnTo>
                    <a:pt x="604" y="1366"/>
                  </a:lnTo>
                  <a:lnTo>
                    <a:pt x="612" y="1385"/>
                  </a:lnTo>
                  <a:lnTo>
                    <a:pt x="618" y="1405"/>
                  </a:lnTo>
                  <a:lnTo>
                    <a:pt x="623" y="1422"/>
                  </a:lnTo>
                  <a:lnTo>
                    <a:pt x="626" y="1440"/>
                  </a:lnTo>
                  <a:lnTo>
                    <a:pt x="629" y="1458"/>
                  </a:lnTo>
                  <a:lnTo>
                    <a:pt x="631" y="1474"/>
                  </a:lnTo>
                  <a:lnTo>
                    <a:pt x="629" y="1489"/>
                  </a:lnTo>
                  <a:lnTo>
                    <a:pt x="626" y="1494"/>
                  </a:lnTo>
                  <a:lnTo>
                    <a:pt x="623" y="1498"/>
                  </a:lnTo>
                  <a:lnTo>
                    <a:pt x="613" y="1505"/>
                  </a:lnTo>
                  <a:lnTo>
                    <a:pt x="604" y="1513"/>
                  </a:lnTo>
                  <a:lnTo>
                    <a:pt x="599" y="1516"/>
                  </a:lnTo>
                  <a:lnTo>
                    <a:pt x="595" y="1523"/>
                  </a:lnTo>
                  <a:lnTo>
                    <a:pt x="594" y="1531"/>
                  </a:lnTo>
                  <a:lnTo>
                    <a:pt x="591" y="1539"/>
                  </a:lnTo>
                  <a:lnTo>
                    <a:pt x="587" y="1558"/>
                  </a:lnTo>
                  <a:lnTo>
                    <a:pt x="586" y="1578"/>
                  </a:lnTo>
                  <a:lnTo>
                    <a:pt x="589" y="1596"/>
                  </a:lnTo>
                  <a:lnTo>
                    <a:pt x="594" y="1602"/>
                  </a:lnTo>
                  <a:lnTo>
                    <a:pt x="599" y="1609"/>
                  </a:lnTo>
                  <a:lnTo>
                    <a:pt x="615" y="1618"/>
                  </a:lnTo>
                  <a:lnTo>
                    <a:pt x="633" y="1630"/>
                  </a:lnTo>
                  <a:lnTo>
                    <a:pt x="649" y="1643"/>
                  </a:lnTo>
                  <a:lnTo>
                    <a:pt x="663" y="1660"/>
                  </a:lnTo>
                  <a:lnTo>
                    <a:pt x="676" y="1683"/>
                  </a:lnTo>
                  <a:lnTo>
                    <a:pt x="689" y="1704"/>
                  </a:lnTo>
                  <a:lnTo>
                    <a:pt x="702" y="1724"/>
                  </a:lnTo>
                  <a:lnTo>
                    <a:pt x="715" y="1738"/>
                  </a:lnTo>
                  <a:lnTo>
                    <a:pt x="728" y="1751"/>
                  </a:lnTo>
                  <a:lnTo>
                    <a:pt x="741" y="1763"/>
                  </a:lnTo>
                  <a:lnTo>
                    <a:pt x="756" y="1777"/>
                  </a:lnTo>
                  <a:lnTo>
                    <a:pt x="770" y="1795"/>
                  </a:lnTo>
                  <a:lnTo>
                    <a:pt x="786" y="1814"/>
                  </a:lnTo>
                  <a:lnTo>
                    <a:pt x="802" y="1834"/>
                  </a:lnTo>
                  <a:lnTo>
                    <a:pt x="817" y="1850"/>
                  </a:lnTo>
                  <a:lnTo>
                    <a:pt x="823" y="1857"/>
                  </a:lnTo>
                  <a:lnTo>
                    <a:pt x="830" y="1861"/>
                  </a:lnTo>
                  <a:lnTo>
                    <a:pt x="843" y="1869"/>
                  </a:lnTo>
                  <a:lnTo>
                    <a:pt x="853" y="1878"/>
                  </a:lnTo>
                  <a:lnTo>
                    <a:pt x="857" y="1882"/>
                  </a:lnTo>
                  <a:lnTo>
                    <a:pt x="862" y="1891"/>
                  </a:lnTo>
                  <a:lnTo>
                    <a:pt x="866" y="1900"/>
                  </a:lnTo>
                  <a:lnTo>
                    <a:pt x="869" y="1912"/>
                  </a:lnTo>
                  <a:lnTo>
                    <a:pt x="874" y="1938"/>
                  </a:lnTo>
                  <a:lnTo>
                    <a:pt x="877" y="1963"/>
                  </a:lnTo>
                  <a:lnTo>
                    <a:pt x="880" y="1975"/>
                  </a:lnTo>
                  <a:lnTo>
                    <a:pt x="883" y="1985"/>
                  </a:lnTo>
                  <a:lnTo>
                    <a:pt x="891" y="2001"/>
                  </a:lnTo>
                  <a:lnTo>
                    <a:pt x="901" y="2012"/>
                  </a:lnTo>
                  <a:lnTo>
                    <a:pt x="912" y="2022"/>
                  </a:lnTo>
                  <a:lnTo>
                    <a:pt x="924" y="2025"/>
                  </a:lnTo>
                  <a:lnTo>
                    <a:pt x="935" y="2023"/>
                  </a:lnTo>
                  <a:lnTo>
                    <a:pt x="946" y="2019"/>
                  </a:lnTo>
                  <a:lnTo>
                    <a:pt x="958" y="2010"/>
                  </a:lnTo>
                  <a:lnTo>
                    <a:pt x="971" y="1999"/>
                  </a:lnTo>
                  <a:lnTo>
                    <a:pt x="979" y="1993"/>
                  </a:lnTo>
                  <a:lnTo>
                    <a:pt x="987" y="1985"/>
                  </a:lnTo>
                  <a:lnTo>
                    <a:pt x="1003" y="1965"/>
                  </a:lnTo>
                  <a:lnTo>
                    <a:pt x="1019" y="1944"/>
                  </a:lnTo>
                  <a:lnTo>
                    <a:pt x="1026" y="1934"/>
                  </a:lnTo>
                  <a:lnTo>
                    <a:pt x="1030" y="1925"/>
                  </a:lnTo>
                  <a:lnTo>
                    <a:pt x="1035" y="1907"/>
                  </a:lnTo>
                  <a:lnTo>
                    <a:pt x="1037" y="1891"/>
                  </a:lnTo>
                  <a:lnTo>
                    <a:pt x="1035" y="1876"/>
                  </a:lnTo>
                  <a:lnTo>
                    <a:pt x="1030" y="1865"/>
                  </a:lnTo>
                  <a:lnTo>
                    <a:pt x="1027" y="1861"/>
                  </a:lnTo>
                  <a:lnTo>
                    <a:pt x="1022" y="1858"/>
                  </a:lnTo>
                  <a:lnTo>
                    <a:pt x="1011" y="1855"/>
                  </a:lnTo>
                  <a:lnTo>
                    <a:pt x="1000" y="1852"/>
                  </a:lnTo>
                  <a:lnTo>
                    <a:pt x="995" y="1848"/>
                  </a:lnTo>
                  <a:lnTo>
                    <a:pt x="990" y="1844"/>
                  </a:lnTo>
                  <a:lnTo>
                    <a:pt x="987" y="1837"/>
                  </a:lnTo>
                  <a:lnTo>
                    <a:pt x="984" y="1829"/>
                  </a:lnTo>
                  <a:lnTo>
                    <a:pt x="980" y="1811"/>
                  </a:lnTo>
                  <a:lnTo>
                    <a:pt x="977" y="1792"/>
                  </a:lnTo>
                  <a:lnTo>
                    <a:pt x="974" y="1784"/>
                  </a:lnTo>
                  <a:lnTo>
                    <a:pt x="971" y="1777"/>
                  </a:lnTo>
                  <a:lnTo>
                    <a:pt x="961" y="1767"/>
                  </a:lnTo>
                  <a:lnTo>
                    <a:pt x="951" y="1759"/>
                  </a:lnTo>
                  <a:lnTo>
                    <a:pt x="940" y="1751"/>
                  </a:lnTo>
                  <a:lnTo>
                    <a:pt x="930" y="1743"/>
                  </a:lnTo>
                  <a:lnTo>
                    <a:pt x="924" y="1732"/>
                  </a:lnTo>
                  <a:lnTo>
                    <a:pt x="921" y="1719"/>
                  </a:lnTo>
                  <a:lnTo>
                    <a:pt x="916" y="1709"/>
                  </a:lnTo>
                  <a:lnTo>
                    <a:pt x="912" y="1704"/>
                  </a:lnTo>
                  <a:lnTo>
                    <a:pt x="909" y="1703"/>
                  </a:lnTo>
                  <a:lnTo>
                    <a:pt x="904" y="1703"/>
                  </a:lnTo>
                  <a:lnTo>
                    <a:pt x="899" y="1706"/>
                  </a:lnTo>
                  <a:lnTo>
                    <a:pt x="887" y="1714"/>
                  </a:lnTo>
                  <a:lnTo>
                    <a:pt x="874" y="1722"/>
                  </a:lnTo>
                  <a:lnTo>
                    <a:pt x="869" y="1724"/>
                  </a:lnTo>
                  <a:lnTo>
                    <a:pt x="862" y="1724"/>
                  </a:lnTo>
                  <a:lnTo>
                    <a:pt x="851" y="1719"/>
                  </a:lnTo>
                  <a:lnTo>
                    <a:pt x="840" y="1711"/>
                  </a:lnTo>
                  <a:lnTo>
                    <a:pt x="830" y="1699"/>
                  </a:lnTo>
                  <a:lnTo>
                    <a:pt x="823" y="1683"/>
                  </a:lnTo>
                  <a:lnTo>
                    <a:pt x="822" y="1673"/>
                  </a:lnTo>
                  <a:lnTo>
                    <a:pt x="822" y="1662"/>
                  </a:lnTo>
                  <a:lnTo>
                    <a:pt x="823" y="1636"/>
                  </a:lnTo>
                  <a:lnTo>
                    <a:pt x="825" y="1610"/>
                  </a:lnTo>
                  <a:lnTo>
                    <a:pt x="825" y="1599"/>
                  </a:lnTo>
                  <a:lnTo>
                    <a:pt x="823" y="1589"/>
                  </a:lnTo>
                  <a:lnTo>
                    <a:pt x="822" y="1581"/>
                  </a:lnTo>
                  <a:lnTo>
                    <a:pt x="819" y="1575"/>
                  </a:lnTo>
                  <a:lnTo>
                    <a:pt x="811" y="1565"/>
                  </a:lnTo>
                  <a:lnTo>
                    <a:pt x="802" y="1555"/>
                  </a:lnTo>
                  <a:lnTo>
                    <a:pt x="796" y="1542"/>
                  </a:lnTo>
                  <a:lnTo>
                    <a:pt x="794" y="1526"/>
                  </a:lnTo>
                  <a:lnTo>
                    <a:pt x="794" y="1507"/>
                  </a:lnTo>
                  <a:lnTo>
                    <a:pt x="793" y="1486"/>
                  </a:lnTo>
                  <a:lnTo>
                    <a:pt x="790" y="1469"/>
                  </a:lnTo>
                  <a:lnTo>
                    <a:pt x="786" y="1463"/>
                  </a:lnTo>
                  <a:lnTo>
                    <a:pt x="781" y="1458"/>
                  </a:lnTo>
                  <a:lnTo>
                    <a:pt x="770" y="1450"/>
                  </a:lnTo>
                  <a:lnTo>
                    <a:pt x="757" y="1442"/>
                  </a:lnTo>
                  <a:lnTo>
                    <a:pt x="752" y="1435"/>
                  </a:lnTo>
                  <a:lnTo>
                    <a:pt x="749" y="1429"/>
                  </a:lnTo>
                  <a:lnTo>
                    <a:pt x="746" y="1421"/>
                  </a:lnTo>
                  <a:lnTo>
                    <a:pt x="744" y="1411"/>
                  </a:lnTo>
                  <a:lnTo>
                    <a:pt x="744" y="1388"/>
                  </a:lnTo>
                  <a:lnTo>
                    <a:pt x="743" y="1364"/>
                  </a:lnTo>
                  <a:lnTo>
                    <a:pt x="743" y="1341"/>
                  </a:lnTo>
                  <a:lnTo>
                    <a:pt x="743" y="1320"/>
                  </a:lnTo>
                  <a:lnTo>
                    <a:pt x="744" y="1301"/>
                  </a:lnTo>
                  <a:lnTo>
                    <a:pt x="744" y="1281"/>
                  </a:lnTo>
                  <a:lnTo>
                    <a:pt x="743" y="1267"/>
                  </a:lnTo>
                  <a:lnTo>
                    <a:pt x="741" y="1262"/>
                  </a:lnTo>
                  <a:lnTo>
                    <a:pt x="738" y="1257"/>
                  </a:lnTo>
                  <a:lnTo>
                    <a:pt x="728" y="1251"/>
                  </a:lnTo>
                  <a:lnTo>
                    <a:pt x="718" y="1246"/>
                  </a:lnTo>
                  <a:lnTo>
                    <a:pt x="713" y="1241"/>
                  </a:lnTo>
                  <a:lnTo>
                    <a:pt x="709" y="1234"/>
                  </a:lnTo>
                  <a:lnTo>
                    <a:pt x="699" y="1218"/>
                  </a:lnTo>
                  <a:lnTo>
                    <a:pt x="689" y="1197"/>
                  </a:lnTo>
                  <a:lnTo>
                    <a:pt x="680" y="1176"/>
                  </a:lnTo>
                  <a:lnTo>
                    <a:pt x="668" y="1153"/>
                  </a:lnTo>
                  <a:lnTo>
                    <a:pt x="655" y="1129"/>
                  </a:lnTo>
                  <a:lnTo>
                    <a:pt x="642" y="1103"/>
                  </a:lnTo>
                  <a:lnTo>
                    <a:pt x="628" y="1079"/>
                  </a:lnTo>
                  <a:lnTo>
                    <a:pt x="621" y="1068"/>
                  </a:lnTo>
                  <a:lnTo>
                    <a:pt x="615" y="1059"/>
                  </a:lnTo>
                  <a:lnTo>
                    <a:pt x="608" y="1053"/>
                  </a:lnTo>
                  <a:lnTo>
                    <a:pt x="600" y="1050"/>
                  </a:lnTo>
                  <a:lnTo>
                    <a:pt x="586" y="1045"/>
                  </a:lnTo>
                  <a:lnTo>
                    <a:pt x="573" y="1042"/>
                  </a:lnTo>
                  <a:lnTo>
                    <a:pt x="566" y="1038"/>
                  </a:lnTo>
                  <a:lnTo>
                    <a:pt x="561" y="1033"/>
                  </a:lnTo>
                  <a:lnTo>
                    <a:pt x="555" y="1021"/>
                  </a:lnTo>
                  <a:lnTo>
                    <a:pt x="552" y="1006"/>
                  </a:lnTo>
                  <a:lnTo>
                    <a:pt x="550" y="990"/>
                  </a:lnTo>
                  <a:lnTo>
                    <a:pt x="549" y="972"/>
                  </a:lnTo>
                  <a:lnTo>
                    <a:pt x="549" y="952"/>
                  </a:lnTo>
                  <a:lnTo>
                    <a:pt x="550" y="933"/>
                  </a:lnTo>
                  <a:lnTo>
                    <a:pt x="552" y="912"/>
                  </a:lnTo>
                  <a:lnTo>
                    <a:pt x="549" y="893"/>
                  </a:lnTo>
                  <a:lnTo>
                    <a:pt x="542" y="878"/>
                  </a:lnTo>
                  <a:lnTo>
                    <a:pt x="532" y="865"/>
                  </a:lnTo>
                  <a:lnTo>
                    <a:pt x="523" y="852"/>
                  </a:lnTo>
                  <a:lnTo>
                    <a:pt x="515" y="839"/>
                  </a:lnTo>
                  <a:lnTo>
                    <a:pt x="508" y="823"/>
                  </a:lnTo>
                  <a:lnTo>
                    <a:pt x="503" y="807"/>
                  </a:lnTo>
                  <a:lnTo>
                    <a:pt x="497" y="790"/>
                  </a:lnTo>
                  <a:lnTo>
                    <a:pt x="489" y="778"/>
                  </a:lnTo>
                  <a:lnTo>
                    <a:pt x="484" y="773"/>
                  </a:lnTo>
                  <a:lnTo>
                    <a:pt x="476" y="769"/>
                  </a:lnTo>
                  <a:lnTo>
                    <a:pt x="461" y="766"/>
                  </a:lnTo>
                  <a:lnTo>
                    <a:pt x="447" y="761"/>
                  </a:lnTo>
                  <a:lnTo>
                    <a:pt x="440" y="758"/>
                  </a:lnTo>
                  <a:lnTo>
                    <a:pt x="435" y="752"/>
                  </a:lnTo>
                  <a:lnTo>
                    <a:pt x="432" y="743"/>
                  </a:lnTo>
                  <a:lnTo>
                    <a:pt x="432" y="735"/>
                  </a:lnTo>
                  <a:lnTo>
                    <a:pt x="432" y="713"/>
                  </a:lnTo>
                  <a:lnTo>
                    <a:pt x="432" y="690"/>
                  </a:lnTo>
                  <a:lnTo>
                    <a:pt x="430" y="680"/>
                  </a:lnTo>
                  <a:lnTo>
                    <a:pt x="429" y="671"/>
                  </a:lnTo>
                  <a:lnTo>
                    <a:pt x="421" y="656"/>
                  </a:lnTo>
                  <a:lnTo>
                    <a:pt x="411" y="641"/>
                  </a:lnTo>
                  <a:lnTo>
                    <a:pt x="400" y="630"/>
                  </a:lnTo>
                  <a:lnTo>
                    <a:pt x="388" y="617"/>
                  </a:lnTo>
                  <a:lnTo>
                    <a:pt x="377" y="604"/>
                  </a:lnTo>
                  <a:lnTo>
                    <a:pt x="364" y="591"/>
                  </a:lnTo>
                  <a:lnTo>
                    <a:pt x="353" y="578"/>
                  </a:lnTo>
                  <a:lnTo>
                    <a:pt x="342" y="564"/>
                  </a:lnTo>
                  <a:lnTo>
                    <a:pt x="332" y="547"/>
                  </a:lnTo>
                  <a:lnTo>
                    <a:pt x="324" y="531"/>
                  </a:lnTo>
                  <a:lnTo>
                    <a:pt x="317" y="513"/>
                  </a:lnTo>
                  <a:lnTo>
                    <a:pt x="314" y="497"/>
                  </a:lnTo>
                  <a:lnTo>
                    <a:pt x="316" y="491"/>
                  </a:lnTo>
                  <a:lnTo>
                    <a:pt x="317" y="484"/>
                  </a:lnTo>
                  <a:lnTo>
                    <a:pt x="325" y="471"/>
                  </a:lnTo>
                  <a:lnTo>
                    <a:pt x="335" y="458"/>
                  </a:lnTo>
                  <a:lnTo>
                    <a:pt x="338" y="450"/>
                  </a:lnTo>
                  <a:lnTo>
                    <a:pt x="342" y="444"/>
                  </a:lnTo>
                  <a:lnTo>
                    <a:pt x="343" y="429"/>
                  </a:lnTo>
                  <a:lnTo>
                    <a:pt x="345" y="413"/>
                  </a:lnTo>
                  <a:lnTo>
                    <a:pt x="342" y="382"/>
                  </a:lnTo>
                  <a:lnTo>
                    <a:pt x="338" y="353"/>
                  </a:lnTo>
                  <a:lnTo>
                    <a:pt x="335" y="322"/>
                  </a:lnTo>
                  <a:lnTo>
                    <a:pt x="330" y="290"/>
                  </a:lnTo>
                  <a:lnTo>
                    <a:pt x="329" y="274"/>
                  </a:lnTo>
                  <a:lnTo>
                    <a:pt x="327" y="256"/>
                  </a:lnTo>
                  <a:lnTo>
                    <a:pt x="329" y="238"/>
                  </a:lnTo>
                  <a:lnTo>
                    <a:pt x="332" y="220"/>
                  </a:lnTo>
                  <a:lnTo>
                    <a:pt x="333" y="204"/>
                  </a:lnTo>
                  <a:lnTo>
                    <a:pt x="335" y="188"/>
                  </a:lnTo>
                  <a:lnTo>
                    <a:pt x="333" y="172"/>
                  </a:lnTo>
                  <a:lnTo>
                    <a:pt x="330" y="154"/>
                  </a:lnTo>
                  <a:lnTo>
                    <a:pt x="329" y="146"/>
                  </a:lnTo>
                  <a:lnTo>
                    <a:pt x="327" y="139"/>
                  </a:lnTo>
                  <a:lnTo>
                    <a:pt x="327" y="136"/>
                  </a:lnTo>
                  <a:lnTo>
                    <a:pt x="327" y="134"/>
                  </a:lnTo>
                  <a:lnTo>
                    <a:pt x="329" y="138"/>
                  </a:lnTo>
                  <a:lnTo>
                    <a:pt x="332" y="142"/>
                  </a:lnTo>
                  <a:lnTo>
                    <a:pt x="333" y="152"/>
                  </a:lnTo>
                  <a:lnTo>
                    <a:pt x="338" y="162"/>
                  </a:lnTo>
                  <a:lnTo>
                    <a:pt x="346" y="185"/>
                  </a:lnTo>
                  <a:lnTo>
                    <a:pt x="350" y="194"/>
                  </a:lnTo>
                  <a:lnTo>
                    <a:pt x="354" y="202"/>
                  </a:lnTo>
                  <a:lnTo>
                    <a:pt x="364" y="217"/>
                  </a:lnTo>
                  <a:lnTo>
                    <a:pt x="374" y="230"/>
                  </a:lnTo>
                  <a:lnTo>
                    <a:pt x="384" y="241"/>
                  </a:lnTo>
                  <a:lnTo>
                    <a:pt x="395" y="249"/>
                  </a:lnTo>
                  <a:lnTo>
                    <a:pt x="406" y="253"/>
                  </a:lnTo>
                  <a:lnTo>
                    <a:pt x="418" y="253"/>
                  </a:lnTo>
                  <a:lnTo>
                    <a:pt x="429" y="251"/>
                  </a:lnTo>
                  <a:lnTo>
                    <a:pt x="442" y="249"/>
                  </a:lnTo>
                  <a:lnTo>
                    <a:pt x="456" y="248"/>
                  </a:lnTo>
                  <a:lnTo>
                    <a:pt x="473" y="245"/>
                  </a:lnTo>
                  <a:lnTo>
                    <a:pt x="489" y="245"/>
                  </a:lnTo>
                  <a:lnTo>
                    <a:pt x="495" y="246"/>
                  </a:lnTo>
                  <a:lnTo>
                    <a:pt x="502" y="249"/>
                  </a:lnTo>
                  <a:lnTo>
                    <a:pt x="506" y="254"/>
                  </a:lnTo>
                  <a:lnTo>
                    <a:pt x="510" y="262"/>
                  </a:lnTo>
                  <a:lnTo>
                    <a:pt x="516" y="280"/>
                  </a:lnTo>
                  <a:lnTo>
                    <a:pt x="521" y="300"/>
                  </a:lnTo>
                  <a:lnTo>
                    <a:pt x="524" y="309"/>
                  </a:lnTo>
                  <a:lnTo>
                    <a:pt x="529" y="316"/>
                  </a:lnTo>
                  <a:lnTo>
                    <a:pt x="536" y="321"/>
                  </a:lnTo>
                  <a:lnTo>
                    <a:pt x="544" y="326"/>
                  </a:lnTo>
                  <a:lnTo>
                    <a:pt x="563" y="334"/>
                  </a:lnTo>
                  <a:lnTo>
                    <a:pt x="571" y="337"/>
                  </a:lnTo>
                  <a:lnTo>
                    <a:pt x="579" y="340"/>
                  </a:lnTo>
                  <a:lnTo>
                    <a:pt x="586" y="345"/>
                  </a:lnTo>
                  <a:lnTo>
                    <a:pt x="589" y="350"/>
                  </a:lnTo>
                  <a:lnTo>
                    <a:pt x="589" y="356"/>
                  </a:lnTo>
                  <a:lnTo>
                    <a:pt x="587" y="363"/>
                  </a:lnTo>
                  <a:lnTo>
                    <a:pt x="582" y="369"/>
                  </a:lnTo>
                  <a:lnTo>
                    <a:pt x="578" y="377"/>
                  </a:lnTo>
                  <a:lnTo>
                    <a:pt x="568" y="394"/>
                  </a:lnTo>
                  <a:lnTo>
                    <a:pt x="563" y="402"/>
                  </a:lnTo>
                  <a:lnTo>
                    <a:pt x="561" y="410"/>
                  </a:lnTo>
                  <a:lnTo>
                    <a:pt x="561" y="418"/>
                  </a:lnTo>
                  <a:lnTo>
                    <a:pt x="563" y="428"/>
                  </a:lnTo>
                  <a:lnTo>
                    <a:pt x="570" y="447"/>
                  </a:lnTo>
                  <a:lnTo>
                    <a:pt x="576" y="466"/>
                  </a:lnTo>
                  <a:lnTo>
                    <a:pt x="582" y="483"/>
                  </a:lnTo>
                  <a:lnTo>
                    <a:pt x="587" y="496"/>
                  </a:lnTo>
                  <a:lnTo>
                    <a:pt x="592" y="505"/>
                  </a:lnTo>
                  <a:lnTo>
                    <a:pt x="597" y="517"/>
                  </a:lnTo>
                  <a:lnTo>
                    <a:pt x="602" y="530"/>
                  </a:lnTo>
                  <a:lnTo>
                    <a:pt x="607" y="547"/>
                  </a:lnTo>
                  <a:lnTo>
                    <a:pt x="612" y="569"/>
                  </a:lnTo>
                  <a:lnTo>
                    <a:pt x="616" y="590"/>
                  </a:lnTo>
                  <a:lnTo>
                    <a:pt x="623" y="611"/>
                  </a:lnTo>
                  <a:lnTo>
                    <a:pt x="636" y="653"/>
                  </a:lnTo>
                  <a:lnTo>
                    <a:pt x="642" y="674"/>
                  </a:lnTo>
                  <a:lnTo>
                    <a:pt x="649" y="692"/>
                  </a:lnTo>
                  <a:lnTo>
                    <a:pt x="655" y="706"/>
                  </a:lnTo>
                  <a:lnTo>
                    <a:pt x="662" y="719"/>
                  </a:lnTo>
                  <a:lnTo>
                    <a:pt x="668" y="732"/>
                  </a:lnTo>
                  <a:lnTo>
                    <a:pt x="676" y="745"/>
                  </a:lnTo>
                  <a:lnTo>
                    <a:pt x="686" y="761"/>
                  </a:lnTo>
                  <a:lnTo>
                    <a:pt x="696" y="779"/>
                  </a:lnTo>
                  <a:lnTo>
                    <a:pt x="705" y="795"/>
                  </a:lnTo>
                  <a:lnTo>
                    <a:pt x="715" y="812"/>
                  </a:lnTo>
                  <a:lnTo>
                    <a:pt x="723" y="825"/>
                  </a:lnTo>
                  <a:lnTo>
                    <a:pt x="733" y="837"/>
                  </a:lnTo>
                  <a:lnTo>
                    <a:pt x="741" y="850"/>
                  </a:lnTo>
                  <a:lnTo>
                    <a:pt x="749" y="865"/>
                  </a:lnTo>
                  <a:lnTo>
                    <a:pt x="756" y="884"/>
                  </a:lnTo>
                  <a:lnTo>
                    <a:pt x="759" y="906"/>
                  </a:lnTo>
                  <a:lnTo>
                    <a:pt x="764" y="927"/>
                  </a:lnTo>
                  <a:lnTo>
                    <a:pt x="770" y="946"/>
                  </a:lnTo>
                  <a:lnTo>
                    <a:pt x="780" y="961"/>
                  </a:lnTo>
                  <a:lnTo>
                    <a:pt x="791" y="974"/>
                  </a:lnTo>
                  <a:lnTo>
                    <a:pt x="804" y="987"/>
                  </a:lnTo>
                  <a:lnTo>
                    <a:pt x="817" y="999"/>
                  </a:lnTo>
                  <a:lnTo>
                    <a:pt x="830" y="1016"/>
                  </a:lnTo>
                  <a:lnTo>
                    <a:pt x="844" y="1033"/>
                  </a:lnTo>
                  <a:lnTo>
                    <a:pt x="857" y="1051"/>
                  </a:lnTo>
                  <a:lnTo>
                    <a:pt x="870" y="1066"/>
                  </a:lnTo>
                  <a:lnTo>
                    <a:pt x="875" y="1071"/>
                  </a:lnTo>
                  <a:lnTo>
                    <a:pt x="882" y="1076"/>
                  </a:lnTo>
                  <a:lnTo>
                    <a:pt x="891" y="1082"/>
                  </a:lnTo>
                  <a:lnTo>
                    <a:pt x="901" y="1089"/>
                  </a:lnTo>
                  <a:lnTo>
                    <a:pt x="906" y="1093"/>
                  </a:lnTo>
                  <a:lnTo>
                    <a:pt x="909" y="1100"/>
                  </a:lnTo>
                  <a:lnTo>
                    <a:pt x="912" y="1108"/>
                  </a:lnTo>
                  <a:lnTo>
                    <a:pt x="916" y="1118"/>
                  </a:lnTo>
                  <a:lnTo>
                    <a:pt x="921" y="1140"/>
                  </a:lnTo>
                  <a:lnTo>
                    <a:pt x="924" y="1163"/>
                  </a:lnTo>
                  <a:lnTo>
                    <a:pt x="927" y="1173"/>
                  </a:lnTo>
                  <a:lnTo>
                    <a:pt x="930" y="1181"/>
                  </a:lnTo>
                  <a:lnTo>
                    <a:pt x="938" y="1194"/>
                  </a:lnTo>
                  <a:lnTo>
                    <a:pt x="946" y="1204"/>
                  </a:lnTo>
                  <a:lnTo>
                    <a:pt x="964" y="1221"/>
                  </a:lnTo>
                  <a:lnTo>
                    <a:pt x="972" y="1230"/>
                  </a:lnTo>
                  <a:lnTo>
                    <a:pt x="979" y="1236"/>
                  </a:lnTo>
                  <a:lnTo>
                    <a:pt x="987" y="1242"/>
                  </a:lnTo>
                  <a:lnTo>
                    <a:pt x="997" y="1254"/>
                  </a:lnTo>
                  <a:lnTo>
                    <a:pt x="1003" y="1262"/>
                  </a:lnTo>
                  <a:lnTo>
                    <a:pt x="1011" y="1270"/>
                  </a:lnTo>
                  <a:lnTo>
                    <a:pt x="1029" y="1291"/>
                  </a:lnTo>
                  <a:lnTo>
                    <a:pt x="1048" y="1312"/>
                  </a:lnTo>
                  <a:lnTo>
                    <a:pt x="1056" y="1322"/>
                  </a:lnTo>
                  <a:lnTo>
                    <a:pt x="1064" y="1328"/>
                  </a:lnTo>
                  <a:lnTo>
                    <a:pt x="1073" y="1333"/>
                  </a:lnTo>
                  <a:lnTo>
                    <a:pt x="1081" y="1338"/>
                  </a:lnTo>
                  <a:lnTo>
                    <a:pt x="1098" y="1343"/>
                  </a:lnTo>
                  <a:lnTo>
                    <a:pt x="1105" y="1345"/>
                  </a:lnTo>
                  <a:lnTo>
                    <a:pt x="1111" y="1348"/>
                  </a:lnTo>
                  <a:lnTo>
                    <a:pt x="1116" y="1349"/>
                  </a:lnTo>
                  <a:lnTo>
                    <a:pt x="1118" y="1354"/>
                  </a:lnTo>
                  <a:lnTo>
                    <a:pt x="1116" y="1359"/>
                  </a:lnTo>
                  <a:lnTo>
                    <a:pt x="1113" y="1366"/>
                  </a:lnTo>
                  <a:lnTo>
                    <a:pt x="1108" y="1372"/>
                  </a:lnTo>
                  <a:lnTo>
                    <a:pt x="1100" y="1379"/>
                  </a:lnTo>
                  <a:lnTo>
                    <a:pt x="1087" y="1393"/>
                  </a:lnTo>
                  <a:lnTo>
                    <a:pt x="1081" y="1400"/>
                  </a:lnTo>
                  <a:lnTo>
                    <a:pt x="1077" y="1408"/>
                  </a:lnTo>
                  <a:lnTo>
                    <a:pt x="1074" y="1424"/>
                  </a:lnTo>
                  <a:lnTo>
                    <a:pt x="1074" y="1442"/>
                  </a:lnTo>
                  <a:lnTo>
                    <a:pt x="1076" y="1460"/>
                  </a:lnTo>
                  <a:lnTo>
                    <a:pt x="1077" y="1476"/>
                  </a:lnTo>
                  <a:lnTo>
                    <a:pt x="1077" y="1490"/>
                  </a:lnTo>
                  <a:lnTo>
                    <a:pt x="1077" y="1505"/>
                  </a:lnTo>
                  <a:lnTo>
                    <a:pt x="1079" y="1518"/>
                  </a:lnTo>
                  <a:lnTo>
                    <a:pt x="1084" y="1529"/>
                  </a:lnTo>
                  <a:lnTo>
                    <a:pt x="1094" y="1537"/>
                  </a:lnTo>
                  <a:lnTo>
                    <a:pt x="1106" y="1542"/>
                  </a:lnTo>
                  <a:lnTo>
                    <a:pt x="1121" y="1547"/>
                  </a:lnTo>
                  <a:lnTo>
                    <a:pt x="1137" y="1555"/>
                  </a:lnTo>
                  <a:lnTo>
                    <a:pt x="1157" y="1567"/>
                  </a:lnTo>
                  <a:lnTo>
                    <a:pt x="1179" y="1579"/>
                  </a:lnTo>
                  <a:lnTo>
                    <a:pt x="1200" y="1592"/>
                  </a:lnTo>
                  <a:lnTo>
                    <a:pt x="1210" y="1597"/>
                  </a:lnTo>
                  <a:lnTo>
                    <a:pt x="1218" y="1602"/>
                  </a:lnTo>
                  <a:lnTo>
                    <a:pt x="1231" y="1609"/>
                  </a:lnTo>
                  <a:lnTo>
                    <a:pt x="1241" y="1613"/>
                  </a:lnTo>
                  <a:lnTo>
                    <a:pt x="1250" y="1618"/>
                  </a:lnTo>
                  <a:lnTo>
                    <a:pt x="1259" y="1623"/>
                  </a:lnTo>
                  <a:lnTo>
                    <a:pt x="1267" y="1630"/>
                  </a:lnTo>
                  <a:lnTo>
                    <a:pt x="1273" y="1635"/>
                  </a:lnTo>
                  <a:lnTo>
                    <a:pt x="1280" y="1644"/>
                  </a:lnTo>
                  <a:lnTo>
                    <a:pt x="1284" y="1656"/>
                  </a:lnTo>
                  <a:lnTo>
                    <a:pt x="1286" y="1664"/>
                  </a:lnTo>
                  <a:lnTo>
                    <a:pt x="1288" y="1675"/>
                  </a:lnTo>
                  <a:lnTo>
                    <a:pt x="1289" y="1698"/>
                  </a:lnTo>
                  <a:lnTo>
                    <a:pt x="1291" y="1722"/>
                  </a:lnTo>
                  <a:lnTo>
                    <a:pt x="1294" y="1733"/>
                  </a:lnTo>
                  <a:lnTo>
                    <a:pt x="1297" y="1743"/>
                  </a:lnTo>
                  <a:lnTo>
                    <a:pt x="1309" y="1758"/>
                  </a:lnTo>
                  <a:lnTo>
                    <a:pt x="1323" y="1771"/>
                  </a:lnTo>
                  <a:lnTo>
                    <a:pt x="1338" y="1782"/>
                  </a:lnTo>
                  <a:lnTo>
                    <a:pt x="1352" y="1797"/>
                  </a:lnTo>
                  <a:lnTo>
                    <a:pt x="1365" y="1814"/>
                  </a:lnTo>
                  <a:lnTo>
                    <a:pt x="1380" y="1835"/>
                  </a:lnTo>
                  <a:lnTo>
                    <a:pt x="1393" y="1855"/>
                  </a:lnTo>
                  <a:lnTo>
                    <a:pt x="1399" y="1863"/>
                  </a:lnTo>
                  <a:lnTo>
                    <a:pt x="1406" y="1871"/>
                  </a:lnTo>
                  <a:lnTo>
                    <a:pt x="1412" y="1878"/>
                  </a:lnTo>
                  <a:lnTo>
                    <a:pt x="1417" y="1882"/>
                  </a:lnTo>
                  <a:lnTo>
                    <a:pt x="1430" y="1889"/>
                  </a:lnTo>
                  <a:lnTo>
                    <a:pt x="1441" y="1895"/>
                  </a:lnTo>
                  <a:lnTo>
                    <a:pt x="1453" y="1905"/>
                  </a:lnTo>
                  <a:lnTo>
                    <a:pt x="1464" y="1920"/>
                  </a:lnTo>
                  <a:lnTo>
                    <a:pt x="1477" y="1936"/>
                  </a:lnTo>
                  <a:lnTo>
                    <a:pt x="1488" y="1954"/>
                  </a:lnTo>
                  <a:lnTo>
                    <a:pt x="1499" y="1972"/>
                  </a:lnTo>
                  <a:lnTo>
                    <a:pt x="1512" y="1989"/>
                  </a:lnTo>
                  <a:lnTo>
                    <a:pt x="1525" y="2007"/>
                  </a:lnTo>
                  <a:lnTo>
                    <a:pt x="1538" y="2023"/>
                  </a:lnTo>
                  <a:lnTo>
                    <a:pt x="1553" y="2038"/>
                  </a:lnTo>
                  <a:lnTo>
                    <a:pt x="1567" y="2049"/>
                  </a:lnTo>
                  <a:lnTo>
                    <a:pt x="1584" y="2057"/>
                  </a:lnTo>
                  <a:lnTo>
                    <a:pt x="1600" y="2064"/>
                  </a:lnTo>
                  <a:lnTo>
                    <a:pt x="1613" y="2072"/>
                  </a:lnTo>
                  <a:lnTo>
                    <a:pt x="1624" y="2080"/>
                  </a:lnTo>
                  <a:lnTo>
                    <a:pt x="1632" y="2088"/>
                  </a:lnTo>
                  <a:lnTo>
                    <a:pt x="1647" y="2106"/>
                  </a:lnTo>
                  <a:lnTo>
                    <a:pt x="1651" y="2116"/>
                  </a:lnTo>
                  <a:lnTo>
                    <a:pt x="1656" y="2127"/>
                  </a:lnTo>
                  <a:lnTo>
                    <a:pt x="1661" y="2140"/>
                  </a:lnTo>
                  <a:lnTo>
                    <a:pt x="1666" y="2153"/>
                  </a:lnTo>
                  <a:lnTo>
                    <a:pt x="1674" y="2169"/>
                  </a:lnTo>
                  <a:lnTo>
                    <a:pt x="1682" y="2189"/>
                  </a:lnTo>
                  <a:lnTo>
                    <a:pt x="1690" y="2208"/>
                  </a:lnTo>
                  <a:lnTo>
                    <a:pt x="1694" y="2226"/>
                  </a:lnTo>
                  <a:lnTo>
                    <a:pt x="1694" y="2234"/>
                  </a:lnTo>
                  <a:lnTo>
                    <a:pt x="1690" y="2242"/>
                  </a:lnTo>
                  <a:lnTo>
                    <a:pt x="1684" y="2258"/>
                  </a:lnTo>
                  <a:lnTo>
                    <a:pt x="1676" y="2273"/>
                  </a:lnTo>
                  <a:lnTo>
                    <a:pt x="1673" y="2279"/>
                  </a:lnTo>
                  <a:lnTo>
                    <a:pt x="1673" y="2286"/>
                  </a:lnTo>
                  <a:lnTo>
                    <a:pt x="1674" y="2292"/>
                  </a:lnTo>
                  <a:lnTo>
                    <a:pt x="1677" y="2299"/>
                  </a:lnTo>
                  <a:lnTo>
                    <a:pt x="1685" y="2312"/>
                  </a:lnTo>
                  <a:lnTo>
                    <a:pt x="1697" y="2323"/>
                  </a:lnTo>
                  <a:lnTo>
                    <a:pt x="1706" y="2333"/>
                  </a:lnTo>
                  <a:lnTo>
                    <a:pt x="1718" y="2341"/>
                  </a:lnTo>
                  <a:lnTo>
                    <a:pt x="1731" y="2349"/>
                  </a:lnTo>
                  <a:lnTo>
                    <a:pt x="1742" y="2357"/>
                  </a:lnTo>
                  <a:lnTo>
                    <a:pt x="1745" y="2362"/>
                  </a:lnTo>
                  <a:lnTo>
                    <a:pt x="1747" y="2367"/>
                  </a:lnTo>
                  <a:lnTo>
                    <a:pt x="1747" y="2373"/>
                  </a:lnTo>
                  <a:lnTo>
                    <a:pt x="1744" y="2378"/>
                  </a:lnTo>
                  <a:lnTo>
                    <a:pt x="1734" y="2391"/>
                  </a:lnTo>
                  <a:lnTo>
                    <a:pt x="1723" y="2406"/>
                  </a:lnTo>
                  <a:lnTo>
                    <a:pt x="1713" y="2420"/>
                  </a:lnTo>
                  <a:lnTo>
                    <a:pt x="1706" y="2437"/>
                  </a:lnTo>
                  <a:lnTo>
                    <a:pt x="1698" y="2453"/>
                  </a:lnTo>
                  <a:lnTo>
                    <a:pt x="1685" y="2488"/>
                  </a:lnTo>
                  <a:lnTo>
                    <a:pt x="1679" y="2506"/>
                  </a:lnTo>
                  <a:lnTo>
                    <a:pt x="1674" y="2526"/>
                  </a:lnTo>
                  <a:lnTo>
                    <a:pt x="1669" y="2543"/>
                  </a:lnTo>
                  <a:lnTo>
                    <a:pt x="1666" y="2561"/>
                  </a:lnTo>
                  <a:lnTo>
                    <a:pt x="1661" y="2577"/>
                  </a:lnTo>
                  <a:lnTo>
                    <a:pt x="1656" y="2595"/>
                  </a:lnTo>
                  <a:lnTo>
                    <a:pt x="1653" y="2611"/>
                  </a:lnTo>
                  <a:lnTo>
                    <a:pt x="1653" y="2628"/>
                  </a:lnTo>
                  <a:lnTo>
                    <a:pt x="1658" y="2644"/>
                  </a:lnTo>
                  <a:lnTo>
                    <a:pt x="1666" y="2662"/>
                  </a:lnTo>
                  <a:lnTo>
                    <a:pt x="1676" y="2678"/>
                  </a:lnTo>
                  <a:lnTo>
                    <a:pt x="1685" y="2696"/>
                  </a:lnTo>
                  <a:lnTo>
                    <a:pt x="1697" y="2715"/>
                  </a:lnTo>
                  <a:lnTo>
                    <a:pt x="1708" y="2735"/>
                  </a:lnTo>
                  <a:lnTo>
                    <a:pt x="1719" y="2754"/>
                  </a:lnTo>
                  <a:lnTo>
                    <a:pt x="1732" y="2769"/>
                  </a:lnTo>
                  <a:lnTo>
                    <a:pt x="1744" y="2778"/>
                  </a:lnTo>
                  <a:lnTo>
                    <a:pt x="1755" y="2786"/>
                  </a:lnTo>
                  <a:lnTo>
                    <a:pt x="1766" y="2791"/>
                  </a:lnTo>
                  <a:lnTo>
                    <a:pt x="1779" y="2796"/>
                  </a:lnTo>
                  <a:lnTo>
                    <a:pt x="1797" y="2799"/>
                  </a:lnTo>
                  <a:lnTo>
                    <a:pt x="1816" y="2803"/>
                  </a:lnTo>
                  <a:lnTo>
                    <a:pt x="1836" y="2806"/>
                  </a:lnTo>
                  <a:lnTo>
                    <a:pt x="1854" y="2809"/>
                  </a:lnTo>
                  <a:lnTo>
                    <a:pt x="1868" y="2814"/>
                  </a:lnTo>
                  <a:lnTo>
                    <a:pt x="1880" y="2820"/>
                  </a:lnTo>
                  <a:lnTo>
                    <a:pt x="1901" y="2837"/>
                  </a:lnTo>
                  <a:lnTo>
                    <a:pt x="1910" y="2845"/>
                  </a:lnTo>
                  <a:lnTo>
                    <a:pt x="1918" y="2855"/>
                  </a:lnTo>
                  <a:lnTo>
                    <a:pt x="1926" y="2866"/>
                  </a:lnTo>
                  <a:lnTo>
                    <a:pt x="1935" y="2877"/>
                  </a:lnTo>
                  <a:lnTo>
                    <a:pt x="1946" y="2890"/>
                  </a:lnTo>
                  <a:lnTo>
                    <a:pt x="1957" y="2901"/>
                  </a:lnTo>
                  <a:lnTo>
                    <a:pt x="1970" y="2916"/>
                  </a:lnTo>
                  <a:lnTo>
                    <a:pt x="1981" y="2931"/>
                  </a:lnTo>
                  <a:lnTo>
                    <a:pt x="1991" y="2948"/>
                  </a:lnTo>
                  <a:lnTo>
                    <a:pt x="2001" y="2968"/>
                  </a:lnTo>
                  <a:lnTo>
                    <a:pt x="2012" y="2987"/>
                  </a:lnTo>
                  <a:lnTo>
                    <a:pt x="2027" y="3004"/>
                  </a:lnTo>
                  <a:lnTo>
                    <a:pt x="2036" y="3010"/>
                  </a:lnTo>
                  <a:lnTo>
                    <a:pt x="2046" y="3017"/>
                  </a:lnTo>
                  <a:lnTo>
                    <a:pt x="2070" y="3026"/>
                  </a:lnTo>
                  <a:lnTo>
                    <a:pt x="2095" y="3033"/>
                  </a:lnTo>
                  <a:lnTo>
                    <a:pt x="2104" y="3036"/>
                  </a:lnTo>
                  <a:lnTo>
                    <a:pt x="2114" y="3038"/>
                  </a:lnTo>
                  <a:lnTo>
                    <a:pt x="2122" y="3039"/>
                  </a:lnTo>
                  <a:lnTo>
                    <a:pt x="2129" y="3038"/>
                  </a:lnTo>
                  <a:lnTo>
                    <a:pt x="2140" y="3034"/>
                  </a:lnTo>
                  <a:lnTo>
                    <a:pt x="2150" y="3031"/>
                  </a:lnTo>
                  <a:lnTo>
                    <a:pt x="2154" y="3029"/>
                  </a:lnTo>
                  <a:lnTo>
                    <a:pt x="2161" y="3031"/>
                  </a:lnTo>
                  <a:lnTo>
                    <a:pt x="2167" y="3034"/>
                  </a:lnTo>
                  <a:lnTo>
                    <a:pt x="2172" y="3038"/>
                  </a:lnTo>
                  <a:lnTo>
                    <a:pt x="2185" y="3049"/>
                  </a:lnTo>
                  <a:lnTo>
                    <a:pt x="2198" y="3062"/>
                  </a:lnTo>
                  <a:lnTo>
                    <a:pt x="2214" y="3072"/>
                  </a:lnTo>
                  <a:lnTo>
                    <a:pt x="2234" y="3078"/>
                  </a:lnTo>
                  <a:lnTo>
                    <a:pt x="2256" y="3083"/>
                  </a:lnTo>
                  <a:lnTo>
                    <a:pt x="2281" y="3088"/>
                  </a:lnTo>
                  <a:lnTo>
                    <a:pt x="2302" y="3091"/>
                  </a:lnTo>
                  <a:lnTo>
                    <a:pt x="2321" y="3093"/>
                  </a:lnTo>
                  <a:lnTo>
                    <a:pt x="2339" y="3093"/>
                  </a:lnTo>
                  <a:lnTo>
                    <a:pt x="2347" y="3093"/>
                  </a:lnTo>
                  <a:lnTo>
                    <a:pt x="2355" y="3094"/>
                  </a:lnTo>
                  <a:lnTo>
                    <a:pt x="2361" y="3098"/>
                  </a:lnTo>
                  <a:lnTo>
                    <a:pt x="2370" y="3104"/>
                  </a:lnTo>
                  <a:lnTo>
                    <a:pt x="2376" y="3114"/>
                  </a:lnTo>
                  <a:lnTo>
                    <a:pt x="2382" y="3127"/>
                  </a:lnTo>
                  <a:lnTo>
                    <a:pt x="2389" y="3141"/>
                  </a:lnTo>
                  <a:lnTo>
                    <a:pt x="2395" y="3157"/>
                  </a:lnTo>
                  <a:lnTo>
                    <a:pt x="2402" y="3174"/>
                  </a:lnTo>
                  <a:lnTo>
                    <a:pt x="2408" y="3188"/>
                  </a:lnTo>
                  <a:lnTo>
                    <a:pt x="2415" y="3201"/>
                  </a:lnTo>
                  <a:lnTo>
                    <a:pt x="2423" y="3211"/>
                  </a:lnTo>
                  <a:lnTo>
                    <a:pt x="2431" y="3217"/>
                  </a:lnTo>
                  <a:lnTo>
                    <a:pt x="2439" y="3222"/>
                  </a:lnTo>
                  <a:lnTo>
                    <a:pt x="2449" y="3226"/>
                  </a:lnTo>
                  <a:lnTo>
                    <a:pt x="2457" y="3227"/>
                  </a:lnTo>
                  <a:lnTo>
                    <a:pt x="2476" y="3229"/>
                  </a:lnTo>
                  <a:lnTo>
                    <a:pt x="2496" y="3232"/>
                  </a:lnTo>
                  <a:lnTo>
                    <a:pt x="2517" y="3237"/>
                  </a:lnTo>
                  <a:lnTo>
                    <a:pt x="2539" y="3242"/>
                  </a:lnTo>
                  <a:lnTo>
                    <a:pt x="2562" y="3247"/>
                  </a:lnTo>
                  <a:lnTo>
                    <a:pt x="2583" y="3251"/>
                  </a:lnTo>
                  <a:lnTo>
                    <a:pt x="2623" y="3258"/>
                  </a:lnTo>
                  <a:lnTo>
                    <a:pt x="2644" y="3261"/>
                  </a:lnTo>
                  <a:lnTo>
                    <a:pt x="2664" y="3266"/>
                  </a:lnTo>
                  <a:lnTo>
                    <a:pt x="2701" y="3281"/>
                  </a:lnTo>
                  <a:lnTo>
                    <a:pt x="2737" y="3298"/>
                  </a:lnTo>
                  <a:lnTo>
                    <a:pt x="2754" y="3310"/>
                  </a:lnTo>
                  <a:lnTo>
                    <a:pt x="2774" y="3324"/>
                  </a:lnTo>
                  <a:lnTo>
                    <a:pt x="2792" y="3337"/>
                  </a:lnTo>
                  <a:lnTo>
                    <a:pt x="2801" y="3342"/>
                  </a:lnTo>
                  <a:lnTo>
                    <a:pt x="2811" y="3345"/>
                  </a:lnTo>
                  <a:lnTo>
                    <a:pt x="2821" y="3347"/>
                  </a:lnTo>
                  <a:lnTo>
                    <a:pt x="2832" y="3349"/>
                  </a:lnTo>
                  <a:lnTo>
                    <a:pt x="2853" y="3349"/>
                  </a:lnTo>
                  <a:lnTo>
                    <a:pt x="2874" y="3349"/>
                  </a:lnTo>
                  <a:lnTo>
                    <a:pt x="2885" y="3350"/>
                  </a:lnTo>
                  <a:lnTo>
                    <a:pt x="2897" y="3352"/>
                  </a:lnTo>
                  <a:lnTo>
                    <a:pt x="2908" y="3355"/>
                  </a:lnTo>
                  <a:lnTo>
                    <a:pt x="2921" y="3362"/>
                  </a:lnTo>
                  <a:lnTo>
                    <a:pt x="2945" y="3373"/>
                  </a:lnTo>
                  <a:lnTo>
                    <a:pt x="2970" y="3388"/>
                  </a:lnTo>
                  <a:lnTo>
                    <a:pt x="2991" y="3399"/>
                  </a:lnTo>
                  <a:lnTo>
                    <a:pt x="2999" y="3404"/>
                  </a:lnTo>
                  <a:lnTo>
                    <a:pt x="3005" y="3407"/>
                  </a:lnTo>
                  <a:lnTo>
                    <a:pt x="3018" y="3413"/>
                  </a:lnTo>
                  <a:lnTo>
                    <a:pt x="3029" y="3420"/>
                  </a:lnTo>
                  <a:lnTo>
                    <a:pt x="3036" y="3423"/>
                  </a:lnTo>
                  <a:lnTo>
                    <a:pt x="3044" y="3426"/>
                  </a:lnTo>
                  <a:lnTo>
                    <a:pt x="3054" y="3431"/>
                  </a:lnTo>
                  <a:lnTo>
                    <a:pt x="3065" y="3435"/>
                  </a:lnTo>
                  <a:lnTo>
                    <a:pt x="3091" y="3446"/>
                  </a:lnTo>
                  <a:lnTo>
                    <a:pt x="3117" y="3454"/>
                  </a:lnTo>
                  <a:lnTo>
                    <a:pt x="3128" y="3459"/>
                  </a:lnTo>
                  <a:lnTo>
                    <a:pt x="3138" y="3460"/>
                  </a:lnTo>
                  <a:lnTo>
                    <a:pt x="3146" y="3462"/>
                  </a:lnTo>
                  <a:lnTo>
                    <a:pt x="3154" y="3460"/>
                  </a:lnTo>
                  <a:lnTo>
                    <a:pt x="3165" y="3457"/>
                  </a:lnTo>
                  <a:lnTo>
                    <a:pt x="3178" y="3454"/>
                  </a:lnTo>
                  <a:lnTo>
                    <a:pt x="3191" y="3452"/>
                  </a:lnTo>
                  <a:lnTo>
                    <a:pt x="3209" y="3456"/>
                  </a:lnTo>
                  <a:lnTo>
                    <a:pt x="3228" y="3460"/>
                  </a:lnTo>
                  <a:lnTo>
                    <a:pt x="3248" y="3467"/>
                  </a:lnTo>
                  <a:lnTo>
                    <a:pt x="3266" y="3473"/>
                  </a:lnTo>
                  <a:lnTo>
                    <a:pt x="3282" y="3481"/>
                  </a:lnTo>
                  <a:lnTo>
                    <a:pt x="3298" y="3490"/>
                  </a:lnTo>
                  <a:lnTo>
                    <a:pt x="3312" y="3496"/>
                  </a:lnTo>
                  <a:lnTo>
                    <a:pt x="3325" y="3499"/>
                  </a:lnTo>
                  <a:lnTo>
                    <a:pt x="3337" y="3499"/>
                  </a:lnTo>
                  <a:lnTo>
                    <a:pt x="3346" y="3496"/>
                  </a:lnTo>
                  <a:lnTo>
                    <a:pt x="3358" y="3493"/>
                  </a:lnTo>
                  <a:lnTo>
                    <a:pt x="3372" y="3486"/>
                  </a:lnTo>
                  <a:lnTo>
                    <a:pt x="3392" y="3480"/>
                  </a:lnTo>
                  <a:lnTo>
                    <a:pt x="3414" y="3470"/>
                  </a:lnTo>
                  <a:lnTo>
                    <a:pt x="3437" y="3462"/>
                  </a:lnTo>
                  <a:lnTo>
                    <a:pt x="3460" y="3452"/>
                  </a:lnTo>
                  <a:lnTo>
                    <a:pt x="3502" y="3435"/>
                  </a:lnTo>
                  <a:lnTo>
                    <a:pt x="3523" y="3425"/>
                  </a:lnTo>
                  <a:lnTo>
                    <a:pt x="3540" y="3413"/>
                  </a:lnTo>
                  <a:lnTo>
                    <a:pt x="3555" y="3400"/>
                  </a:lnTo>
                  <a:lnTo>
                    <a:pt x="3568" y="3388"/>
                  </a:lnTo>
                  <a:lnTo>
                    <a:pt x="3581" y="3375"/>
                  </a:lnTo>
                  <a:lnTo>
                    <a:pt x="3587" y="3370"/>
                  </a:lnTo>
                  <a:lnTo>
                    <a:pt x="3594" y="3366"/>
                  </a:lnTo>
                  <a:lnTo>
                    <a:pt x="3608" y="3363"/>
                  </a:lnTo>
                  <a:lnTo>
                    <a:pt x="3625" y="3365"/>
                  </a:lnTo>
                  <a:lnTo>
                    <a:pt x="3641" y="3368"/>
                  </a:lnTo>
                  <a:lnTo>
                    <a:pt x="3660" y="3373"/>
                  </a:lnTo>
                  <a:lnTo>
                    <a:pt x="3683" y="3381"/>
                  </a:lnTo>
                  <a:lnTo>
                    <a:pt x="3709" y="3392"/>
                  </a:lnTo>
                  <a:lnTo>
                    <a:pt x="3736" y="3404"/>
                  </a:lnTo>
                  <a:lnTo>
                    <a:pt x="3760" y="3413"/>
                  </a:lnTo>
                  <a:lnTo>
                    <a:pt x="3781" y="3422"/>
                  </a:lnTo>
                  <a:lnTo>
                    <a:pt x="3802" y="3426"/>
                  </a:lnTo>
                  <a:lnTo>
                    <a:pt x="3822" y="3433"/>
                  </a:lnTo>
                  <a:lnTo>
                    <a:pt x="3841" y="3439"/>
                  </a:lnTo>
                  <a:lnTo>
                    <a:pt x="3882" y="3457"/>
                  </a:lnTo>
                  <a:lnTo>
                    <a:pt x="3922" y="3480"/>
                  </a:lnTo>
                  <a:lnTo>
                    <a:pt x="3961" y="3504"/>
                  </a:lnTo>
                  <a:lnTo>
                    <a:pt x="3979" y="3517"/>
                  </a:lnTo>
                  <a:lnTo>
                    <a:pt x="3995" y="3533"/>
                  </a:lnTo>
                  <a:lnTo>
                    <a:pt x="4008" y="3553"/>
                  </a:lnTo>
                  <a:lnTo>
                    <a:pt x="4019" y="3575"/>
                  </a:lnTo>
                  <a:lnTo>
                    <a:pt x="4030" y="3597"/>
                  </a:lnTo>
                  <a:lnTo>
                    <a:pt x="4035" y="3606"/>
                  </a:lnTo>
                  <a:lnTo>
                    <a:pt x="4042" y="3614"/>
                  </a:lnTo>
                  <a:lnTo>
                    <a:pt x="4055" y="3627"/>
                  </a:lnTo>
                  <a:lnTo>
                    <a:pt x="4066" y="3635"/>
                  </a:lnTo>
                  <a:lnTo>
                    <a:pt x="4077" y="3640"/>
                  </a:lnTo>
                  <a:lnTo>
                    <a:pt x="4089" y="3647"/>
                  </a:lnTo>
                  <a:lnTo>
                    <a:pt x="4095" y="3650"/>
                  </a:lnTo>
                  <a:lnTo>
                    <a:pt x="4103" y="3655"/>
                  </a:lnTo>
                  <a:lnTo>
                    <a:pt x="4124" y="3666"/>
                  </a:lnTo>
                  <a:lnTo>
                    <a:pt x="4134" y="3669"/>
                  </a:lnTo>
                  <a:lnTo>
                    <a:pt x="4144" y="3673"/>
                  </a:lnTo>
                  <a:lnTo>
                    <a:pt x="4152" y="3674"/>
                  </a:lnTo>
                  <a:lnTo>
                    <a:pt x="4158" y="3674"/>
                  </a:lnTo>
                  <a:close/>
                </a:path>
              </a:pathLst>
            </a:custGeom>
            <a:solidFill>
              <a:srgbClr val="CCECFF"/>
            </a:solidFill>
            <a:ln w="460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3" name="Text Box 41"/>
            <p:cNvSpPr txBox="1">
              <a:spLocks noChangeArrowheads="1"/>
            </p:cNvSpPr>
            <p:nvPr/>
          </p:nvSpPr>
          <p:spPr bwMode="auto">
            <a:xfrm>
              <a:off x="4368" y="1824"/>
              <a:ext cx="38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Times New Roman" pitchFamily="18" charset="0"/>
                </a:rPr>
                <a:t>Head</a:t>
              </a:r>
            </a:p>
          </p:txBody>
        </p:sp>
        <p:sp>
          <p:nvSpPr>
            <p:cNvPr id="64" name="Text Box 42"/>
            <p:cNvSpPr txBox="1">
              <a:spLocks noChangeArrowheads="1"/>
            </p:cNvSpPr>
            <p:nvPr/>
          </p:nvSpPr>
          <p:spPr bwMode="auto">
            <a:xfrm>
              <a:off x="4992" y="1250"/>
              <a:ext cx="72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Mexico</a:t>
              </a:r>
            </a:p>
          </p:txBody>
        </p:sp>
        <p:cxnSp>
          <p:nvCxnSpPr>
            <p:cNvPr id="65" name="AutoShape 71"/>
            <p:cNvCxnSpPr>
              <a:cxnSpLocks noChangeShapeType="1"/>
              <a:stCxn id="62" idx="52"/>
              <a:endCxn id="2" idx="17"/>
            </p:cNvCxnSpPr>
            <p:nvPr/>
          </p:nvCxnSpPr>
          <p:spPr bwMode="auto">
            <a:xfrm rot="10800000" flipV="1">
              <a:off x="3478" y="1754"/>
              <a:ext cx="1261" cy="140"/>
            </a:xfrm>
            <a:prstGeom prst="curvedConnector3">
              <a:avLst>
                <a:gd name="adj1" fmla="val 64630"/>
              </a:avLst>
            </a:prstGeom>
            <a:noFill/>
            <a:ln w="28575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6" name="Group 76"/>
          <p:cNvGrpSpPr>
            <a:grpSpLocks/>
          </p:cNvGrpSpPr>
          <p:nvPr/>
        </p:nvGrpSpPr>
        <p:grpSpPr bwMode="auto">
          <a:xfrm>
            <a:off x="4959350" y="457200"/>
            <a:ext cx="3575050" cy="1952625"/>
            <a:chOff x="3124" y="288"/>
            <a:chExt cx="2252" cy="1230"/>
          </a:xfrm>
        </p:grpSpPr>
        <p:sp>
          <p:nvSpPr>
            <p:cNvPr id="67" name="Freeform 43"/>
            <p:cNvSpPr>
              <a:spLocks/>
            </p:cNvSpPr>
            <p:nvPr/>
          </p:nvSpPr>
          <p:spPr bwMode="auto">
            <a:xfrm>
              <a:off x="3408" y="288"/>
              <a:ext cx="1248" cy="808"/>
            </a:xfrm>
            <a:custGeom>
              <a:avLst/>
              <a:gdLst>
                <a:gd name="T0" fmla="*/ 124 w 4322"/>
                <a:gd name="T1" fmla="*/ 494 h 2700"/>
                <a:gd name="T2" fmla="*/ 0 w 4322"/>
                <a:gd name="T3" fmla="*/ 840 h 2700"/>
                <a:gd name="T4" fmla="*/ 83 w 4322"/>
                <a:gd name="T5" fmla="*/ 1107 h 2700"/>
                <a:gd name="T6" fmla="*/ 106 w 4322"/>
                <a:gd name="T7" fmla="*/ 1259 h 2700"/>
                <a:gd name="T8" fmla="*/ 143 w 4322"/>
                <a:gd name="T9" fmla="*/ 1494 h 2700"/>
                <a:gd name="T10" fmla="*/ 373 w 4322"/>
                <a:gd name="T11" fmla="*/ 1738 h 2700"/>
                <a:gd name="T12" fmla="*/ 571 w 4322"/>
                <a:gd name="T13" fmla="*/ 1803 h 2700"/>
                <a:gd name="T14" fmla="*/ 1009 w 4322"/>
                <a:gd name="T15" fmla="*/ 2015 h 2700"/>
                <a:gd name="T16" fmla="*/ 1249 w 4322"/>
                <a:gd name="T17" fmla="*/ 2001 h 2700"/>
                <a:gd name="T18" fmla="*/ 1405 w 4322"/>
                <a:gd name="T19" fmla="*/ 2218 h 2700"/>
                <a:gd name="T20" fmla="*/ 1585 w 4322"/>
                <a:gd name="T21" fmla="*/ 2250 h 2700"/>
                <a:gd name="T22" fmla="*/ 1834 w 4322"/>
                <a:gd name="T23" fmla="*/ 2485 h 2700"/>
                <a:gd name="T24" fmla="*/ 1963 w 4322"/>
                <a:gd name="T25" fmla="*/ 2651 h 2700"/>
                <a:gd name="T26" fmla="*/ 2060 w 4322"/>
                <a:gd name="T27" fmla="*/ 2600 h 2700"/>
                <a:gd name="T28" fmla="*/ 2272 w 4322"/>
                <a:gd name="T29" fmla="*/ 2365 h 2700"/>
                <a:gd name="T30" fmla="*/ 2498 w 4322"/>
                <a:gd name="T31" fmla="*/ 2301 h 2700"/>
                <a:gd name="T32" fmla="*/ 2696 w 4322"/>
                <a:gd name="T33" fmla="*/ 2337 h 2700"/>
                <a:gd name="T34" fmla="*/ 2751 w 4322"/>
                <a:gd name="T35" fmla="*/ 2282 h 2700"/>
                <a:gd name="T36" fmla="*/ 2806 w 4322"/>
                <a:gd name="T37" fmla="*/ 2204 h 2700"/>
                <a:gd name="T38" fmla="*/ 3152 w 4322"/>
                <a:gd name="T39" fmla="*/ 2236 h 2700"/>
                <a:gd name="T40" fmla="*/ 3355 w 4322"/>
                <a:gd name="T41" fmla="*/ 2259 h 2700"/>
                <a:gd name="T42" fmla="*/ 3456 w 4322"/>
                <a:gd name="T43" fmla="*/ 2466 h 2700"/>
                <a:gd name="T44" fmla="*/ 3594 w 4322"/>
                <a:gd name="T45" fmla="*/ 2646 h 2700"/>
                <a:gd name="T46" fmla="*/ 3668 w 4322"/>
                <a:gd name="T47" fmla="*/ 2508 h 2700"/>
                <a:gd name="T48" fmla="*/ 3488 w 4322"/>
                <a:gd name="T49" fmla="*/ 2135 h 2700"/>
                <a:gd name="T50" fmla="*/ 3548 w 4322"/>
                <a:gd name="T51" fmla="*/ 1918 h 2700"/>
                <a:gd name="T52" fmla="*/ 3650 w 4322"/>
                <a:gd name="T53" fmla="*/ 1803 h 2700"/>
                <a:gd name="T54" fmla="*/ 3792 w 4322"/>
                <a:gd name="T55" fmla="*/ 1632 h 2700"/>
                <a:gd name="T56" fmla="*/ 3894 w 4322"/>
                <a:gd name="T57" fmla="*/ 1499 h 2700"/>
                <a:gd name="T58" fmla="*/ 3871 w 4322"/>
                <a:gd name="T59" fmla="*/ 1420 h 2700"/>
                <a:gd name="T60" fmla="*/ 3871 w 4322"/>
                <a:gd name="T61" fmla="*/ 1181 h 2700"/>
                <a:gd name="T62" fmla="*/ 3926 w 4322"/>
                <a:gd name="T63" fmla="*/ 1079 h 2700"/>
                <a:gd name="T64" fmla="*/ 3968 w 4322"/>
                <a:gd name="T65" fmla="*/ 895 h 2700"/>
                <a:gd name="T66" fmla="*/ 4156 w 4322"/>
                <a:gd name="T67" fmla="*/ 817 h 2700"/>
                <a:gd name="T68" fmla="*/ 4101 w 4322"/>
                <a:gd name="T69" fmla="*/ 669 h 2700"/>
                <a:gd name="T70" fmla="*/ 4239 w 4322"/>
                <a:gd name="T71" fmla="*/ 494 h 2700"/>
                <a:gd name="T72" fmla="*/ 4281 w 4322"/>
                <a:gd name="T73" fmla="*/ 374 h 2700"/>
                <a:gd name="T74" fmla="*/ 4138 w 4322"/>
                <a:gd name="T75" fmla="*/ 218 h 2700"/>
                <a:gd name="T76" fmla="*/ 4069 w 4322"/>
                <a:gd name="T77" fmla="*/ 347 h 2700"/>
                <a:gd name="T78" fmla="*/ 3889 w 4322"/>
                <a:gd name="T79" fmla="*/ 499 h 2700"/>
                <a:gd name="T80" fmla="*/ 3677 w 4322"/>
                <a:gd name="T81" fmla="*/ 632 h 2700"/>
                <a:gd name="T82" fmla="*/ 3493 w 4322"/>
                <a:gd name="T83" fmla="*/ 757 h 2700"/>
                <a:gd name="T84" fmla="*/ 3350 w 4322"/>
                <a:gd name="T85" fmla="*/ 946 h 2700"/>
                <a:gd name="T86" fmla="*/ 3193 w 4322"/>
                <a:gd name="T87" fmla="*/ 914 h 2700"/>
                <a:gd name="T88" fmla="*/ 3147 w 4322"/>
                <a:gd name="T89" fmla="*/ 743 h 2700"/>
                <a:gd name="T90" fmla="*/ 3120 w 4322"/>
                <a:gd name="T91" fmla="*/ 619 h 2700"/>
                <a:gd name="T92" fmla="*/ 2991 w 4322"/>
                <a:gd name="T93" fmla="*/ 623 h 2700"/>
                <a:gd name="T94" fmla="*/ 2931 w 4322"/>
                <a:gd name="T95" fmla="*/ 840 h 2700"/>
                <a:gd name="T96" fmla="*/ 2852 w 4322"/>
                <a:gd name="T97" fmla="*/ 1001 h 2700"/>
                <a:gd name="T98" fmla="*/ 2848 w 4322"/>
                <a:gd name="T99" fmla="*/ 683 h 2700"/>
                <a:gd name="T100" fmla="*/ 2866 w 4322"/>
                <a:gd name="T101" fmla="*/ 582 h 2700"/>
                <a:gd name="T102" fmla="*/ 3064 w 4322"/>
                <a:gd name="T103" fmla="*/ 513 h 2700"/>
                <a:gd name="T104" fmla="*/ 2875 w 4322"/>
                <a:gd name="T105" fmla="*/ 508 h 2700"/>
                <a:gd name="T106" fmla="*/ 2774 w 4322"/>
                <a:gd name="T107" fmla="*/ 416 h 2700"/>
                <a:gd name="T108" fmla="*/ 2562 w 4322"/>
                <a:gd name="T109" fmla="*/ 490 h 2700"/>
                <a:gd name="T110" fmla="*/ 2636 w 4322"/>
                <a:gd name="T111" fmla="*/ 379 h 2700"/>
                <a:gd name="T112" fmla="*/ 2447 w 4322"/>
                <a:gd name="T113" fmla="*/ 319 h 2700"/>
                <a:gd name="T114" fmla="*/ 2286 w 4322"/>
                <a:gd name="T115" fmla="*/ 264 h 2700"/>
                <a:gd name="T116" fmla="*/ 2166 w 4322"/>
                <a:gd name="T117" fmla="*/ 278 h 2700"/>
                <a:gd name="T118" fmla="*/ 811 w 4322"/>
                <a:gd name="T119" fmla="*/ 112 h 2700"/>
                <a:gd name="T120" fmla="*/ 387 w 4322"/>
                <a:gd name="T121" fmla="*/ 33 h 2700"/>
                <a:gd name="T122" fmla="*/ 336 w 4322"/>
                <a:gd name="T123" fmla="*/ 149 h 2700"/>
                <a:gd name="T124" fmla="*/ 240 w 4322"/>
                <a:gd name="T125" fmla="*/ 15 h 2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22" h="2700">
                  <a:moveTo>
                    <a:pt x="225" y="49"/>
                  </a:moveTo>
                  <a:cubicBezTo>
                    <a:pt x="224" y="83"/>
                    <a:pt x="252" y="148"/>
                    <a:pt x="235" y="222"/>
                  </a:cubicBezTo>
                  <a:cubicBezTo>
                    <a:pt x="218" y="296"/>
                    <a:pt x="150" y="433"/>
                    <a:pt x="124" y="494"/>
                  </a:cubicBezTo>
                  <a:cubicBezTo>
                    <a:pt x="98" y="555"/>
                    <a:pt x="93" y="542"/>
                    <a:pt x="78" y="591"/>
                  </a:cubicBezTo>
                  <a:cubicBezTo>
                    <a:pt x="63" y="640"/>
                    <a:pt x="45" y="744"/>
                    <a:pt x="32" y="785"/>
                  </a:cubicBezTo>
                  <a:cubicBezTo>
                    <a:pt x="19" y="826"/>
                    <a:pt x="0" y="817"/>
                    <a:pt x="0" y="840"/>
                  </a:cubicBezTo>
                  <a:cubicBezTo>
                    <a:pt x="0" y="863"/>
                    <a:pt x="26" y="885"/>
                    <a:pt x="32" y="923"/>
                  </a:cubicBezTo>
                  <a:cubicBezTo>
                    <a:pt x="38" y="961"/>
                    <a:pt x="29" y="1039"/>
                    <a:pt x="37" y="1070"/>
                  </a:cubicBezTo>
                  <a:cubicBezTo>
                    <a:pt x="45" y="1101"/>
                    <a:pt x="72" y="1098"/>
                    <a:pt x="83" y="1107"/>
                  </a:cubicBezTo>
                  <a:cubicBezTo>
                    <a:pt x="94" y="1116"/>
                    <a:pt x="104" y="1116"/>
                    <a:pt x="101" y="1126"/>
                  </a:cubicBezTo>
                  <a:cubicBezTo>
                    <a:pt x="98" y="1136"/>
                    <a:pt x="64" y="1145"/>
                    <a:pt x="65" y="1167"/>
                  </a:cubicBezTo>
                  <a:cubicBezTo>
                    <a:pt x="66" y="1189"/>
                    <a:pt x="102" y="1240"/>
                    <a:pt x="106" y="1259"/>
                  </a:cubicBezTo>
                  <a:cubicBezTo>
                    <a:pt x="110" y="1278"/>
                    <a:pt x="82" y="1257"/>
                    <a:pt x="88" y="1282"/>
                  </a:cubicBezTo>
                  <a:cubicBezTo>
                    <a:pt x="94" y="1307"/>
                    <a:pt x="134" y="1372"/>
                    <a:pt x="143" y="1407"/>
                  </a:cubicBezTo>
                  <a:cubicBezTo>
                    <a:pt x="152" y="1442"/>
                    <a:pt x="122" y="1464"/>
                    <a:pt x="143" y="1494"/>
                  </a:cubicBezTo>
                  <a:cubicBezTo>
                    <a:pt x="164" y="1524"/>
                    <a:pt x="235" y="1555"/>
                    <a:pt x="267" y="1586"/>
                  </a:cubicBezTo>
                  <a:cubicBezTo>
                    <a:pt x="299" y="1617"/>
                    <a:pt x="318" y="1653"/>
                    <a:pt x="336" y="1678"/>
                  </a:cubicBezTo>
                  <a:cubicBezTo>
                    <a:pt x="354" y="1703"/>
                    <a:pt x="367" y="1721"/>
                    <a:pt x="373" y="1738"/>
                  </a:cubicBezTo>
                  <a:cubicBezTo>
                    <a:pt x="379" y="1755"/>
                    <a:pt x="361" y="1772"/>
                    <a:pt x="373" y="1780"/>
                  </a:cubicBezTo>
                  <a:cubicBezTo>
                    <a:pt x="385" y="1788"/>
                    <a:pt x="409" y="1785"/>
                    <a:pt x="442" y="1789"/>
                  </a:cubicBezTo>
                  <a:cubicBezTo>
                    <a:pt x="475" y="1793"/>
                    <a:pt x="546" y="1794"/>
                    <a:pt x="571" y="1803"/>
                  </a:cubicBezTo>
                  <a:cubicBezTo>
                    <a:pt x="596" y="1812"/>
                    <a:pt x="544" y="1811"/>
                    <a:pt x="594" y="1844"/>
                  </a:cubicBezTo>
                  <a:cubicBezTo>
                    <a:pt x="644" y="1877"/>
                    <a:pt x="802" y="1973"/>
                    <a:pt x="871" y="2001"/>
                  </a:cubicBezTo>
                  <a:cubicBezTo>
                    <a:pt x="940" y="2029"/>
                    <a:pt x="971" y="2010"/>
                    <a:pt x="1009" y="2015"/>
                  </a:cubicBezTo>
                  <a:cubicBezTo>
                    <a:pt x="1047" y="2020"/>
                    <a:pt x="1083" y="2037"/>
                    <a:pt x="1101" y="2033"/>
                  </a:cubicBezTo>
                  <a:cubicBezTo>
                    <a:pt x="1119" y="2029"/>
                    <a:pt x="1095" y="1997"/>
                    <a:pt x="1120" y="1992"/>
                  </a:cubicBezTo>
                  <a:cubicBezTo>
                    <a:pt x="1145" y="1987"/>
                    <a:pt x="1214" y="1984"/>
                    <a:pt x="1249" y="2001"/>
                  </a:cubicBezTo>
                  <a:cubicBezTo>
                    <a:pt x="1284" y="2018"/>
                    <a:pt x="1306" y="2068"/>
                    <a:pt x="1332" y="2093"/>
                  </a:cubicBezTo>
                  <a:cubicBezTo>
                    <a:pt x="1358" y="2118"/>
                    <a:pt x="1393" y="2128"/>
                    <a:pt x="1405" y="2149"/>
                  </a:cubicBezTo>
                  <a:cubicBezTo>
                    <a:pt x="1417" y="2170"/>
                    <a:pt x="1390" y="2191"/>
                    <a:pt x="1405" y="2218"/>
                  </a:cubicBezTo>
                  <a:cubicBezTo>
                    <a:pt x="1420" y="2245"/>
                    <a:pt x="1472" y="2296"/>
                    <a:pt x="1493" y="2314"/>
                  </a:cubicBezTo>
                  <a:cubicBezTo>
                    <a:pt x="1514" y="2332"/>
                    <a:pt x="1519" y="2339"/>
                    <a:pt x="1534" y="2328"/>
                  </a:cubicBezTo>
                  <a:cubicBezTo>
                    <a:pt x="1549" y="2317"/>
                    <a:pt x="1559" y="2261"/>
                    <a:pt x="1585" y="2250"/>
                  </a:cubicBezTo>
                  <a:cubicBezTo>
                    <a:pt x="1611" y="2239"/>
                    <a:pt x="1658" y="2240"/>
                    <a:pt x="1691" y="2264"/>
                  </a:cubicBezTo>
                  <a:cubicBezTo>
                    <a:pt x="1724" y="2288"/>
                    <a:pt x="1759" y="2356"/>
                    <a:pt x="1783" y="2393"/>
                  </a:cubicBezTo>
                  <a:cubicBezTo>
                    <a:pt x="1807" y="2430"/>
                    <a:pt x="1821" y="2460"/>
                    <a:pt x="1834" y="2485"/>
                  </a:cubicBezTo>
                  <a:cubicBezTo>
                    <a:pt x="1847" y="2510"/>
                    <a:pt x="1850" y="2521"/>
                    <a:pt x="1862" y="2545"/>
                  </a:cubicBezTo>
                  <a:cubicBezTo>
                    <a:pt x="1874" y="2569"/>
                    <a:pt x="1891" y="2610"/>
                    <a:pt x="1908" y="2628"/>
                  </a:cubicBezTo>
                  <a:cubicBezTo>
                    <a:pt x="1925" y="2646"/>
                    <a:pt x="1941" y="2643"/>
                    <a:pt x="1963" y="2651"/>
                  </a:cubicBezTo>
                  <a:cubicBezTo>
                    <a:pt x="1985" y="2659"/>
                    <a:pt x="2021" y="2668"/>
                    <a:pt x="2041" y="2674"/>
                  </a:cubicBezTo>
                  <a:cubicBezTo>
                    <a:pt x="2061" y="2680"/>
                    <a:pt x="2080" y="2700"/>
                    <a:pt x="2083" y="2688"/>
                  </a:cubicBezTo>
                  <a:cubicBezTo>
                    <a:pt x="2086" y="2676"/>
                    <a:pt x="2059" y="2635"/>
                    <a:pt x="2060" y="2600"/>
                  </a:cubicBezTo>
                  <a:cubicBezTo>
                    <a:pt x="2061" y="2565"/>
                    <a:pt x="2067" y="2508"/>
                    <a:pt x="2087" y="2476"/>
                  </a:cubicBezTo>
                  <a:cubicBezTo>
                    <a:pt x="2107" y="2444"/>
                    <a:pt x="2149" y="2425"/>
                    <a:pt x="2180" y="2407"/>
                  </a:cubicBezTo>
                  <a:cubicBezTo>
                    <a:pt x="2211" y="2389"/>
                    <a:pt x="2254" y="2384"/>
                    <a:pt x="2272" y="2365"/>
                  </a:cubicBezTo>
                  <a:cubicBezTo>
                    <a:pt x="2290" y="2346"/>
                    <a:pt x="2262" y="2310"/>
                    <a:pt x="2286" y="2296"/>
                  </a:cubicBezTo>
                  <a:cubicBezTo>
                    <a:pt x="2310" y="2282"/>
                    <a:pt x="2380" y="2281"/>
                    <a:pt x="2415" y="2282"/>
                  </a:cubicBezTo>
                  <a:cubicBezTo>
                    <a:pt x="2450" y="2283"/>
                    <a:pt x="2476" y="2302"/>
                    <a:pt x="2498" y="2301"/>
                  </a:cubicBezTo>
                  <a:cubicBezTo>
                    <a:pt x="2520" y="2300"/>
                    <a:pt x="2530" y="2276"/>
                    <a:pt x="2548" y="2278"/>
                  </a:cubicBezTo>
                  <a:cubicBezTo>
                    <a:pt x="2566" y="2280"/>
                    <a:pt x="2579" y="2300"/>
                    <a:pt x="2604" y="2310"/>
                  </a:cubicBezTo>
                  <a:cubicBezTo>
                    <a:pt x="2629" y="2320"/>
                    <a:pt x="2675" y="2337"/>
                    <a:pt x="2696" y="2337"/>
                  </a:cubicBezTo>
                  <a:cubicBezTo>
                    <a:pt x="2717" y="2337"/>
                    <a:pt x="2720" y="2312"/>
                    <a:pt x="2733" y="2310"/>
                  </a:cubicBezTo>
                  <a:cubicBezTo>
                    <a:pt x="2746" y="2308"/>
                    <a:pt x="2771" y="2329"/>
                    <a:pt x="2774" y="2324"/>
                  </a:cubicBezTo>
                  <a:cubicBezTo>
                    <a:pt x="2777" y="2319"/>
                    <a:pt x="2752" y="2297"/>
                    <a:pt x="2751" y="2282"/>
                  </a:cubicBezTo>
                  <a:cubicBezTo>
                    <a:pt x="2750" y="2267"/>
                    <a:pt x="2777" y="2242"/>
                    <a:pt x="2769" y="2231"/>
                  </a:cubicBezTo>
                  <a:cubicBezTo>
                    <a:pt x="2761" y="2220"/>
                    <a:pt x="2694" y="2218"/>
                    <a:pt x="2700" y="2213"/>
                  </a:cubicBezTo>
                  <a:cubicBezTo>
                    <a:pt x="2706" y="2208"/>
                    <a:pt x="2772" y="2209"/>
                    <a:pt x="2806" y="2204"/>
                  </a:cubicBezTo>
                  <a:cubicBezTo>
                    <a:pt x="2840" y="2199"/>
                    <a:pt x="2858" y="2185"/>
                    <a:pt x="2903" y="2181"/>
                  </a:cubicBezTo>
                  <a:cubicBezTo>
                    <a:pt x="2948" y="2177"/>
                    <a:pt x="3033" y="2172"/>
                    <a:pt x="3074" y="2181"/>
                  </a:cubicBezTo>
                  <a:cubicBezTo>
                    <a:pt x="3115" y="2190"/>
                    <a:pt x="3127" y="2230"/>
                    <a:pt x="3152" y="2236"/>
                  </a:cubicBezTo>
                  <a:cubicBezTo>
                    <a:pt x="3177" y="2242"/>
                    <a:pt x="3207" y="2223"/>
                    <a:pt x="3226" y="2218"/>
                  </a:cubicBezTo>
                  <a:cubicBezTo>
                    <a:pt x="3245" y="2213"/>
                    <a:pt x="3246" y="2197"/>
                    <a:pt x="3267" y="2204"/>
                  </a:cubicBezTo>
                  <a:cubicBezTo>
                    <a:pt x="3288" y="2211"/>
                    <a:pt x="3334" y="2246"/>
                    <a:pt x="3355" y="2259"/>
                  </a:cubicBezTo>
                  <a:cubicBezTo>
                    <a:pt x="3376" y="2272"/>
                    <a:pt x="3388" y="2260"/>
                    <a:pt x="3396" y="2282"/>
                  </a:cubicBezTo>
                  <a:cubicBezTo>
                    <a:pt x="3404" y="2304"/>
                    <a:pt x="3395" y="2362"/>
                    <a:pt x="3405" y="2393"/>
                  </a:cubicBezTo>
                  <a:cubicBezTo>
                    <a:pt x="3415" y="2424"/>
                    <a:pt x="3438" y="2442"/>
                    <a:pt x="3456" y="2466"/>
                  </a:cubicBezTo>
                  <a:cubicBezTo>
                    <a:pt x="3474" y="2490"/>
                    <a:pt x="3493" y="2518"/>
                    <a:pt x="3511" y="2540"/>
                  </a:cubicBezTo>
                  <a:cubicBezTo>
                    <a:pt x="3529" y="2562"/>
                    <a:pt x="3553" y="2582"/>
                    <a:pt x="3567" y="2600"/>
                  </a:cubicBezTo>
                  <a:cubicBezTo>
                    <a:pt x="3581" y="2618"/>
                    <a:pt x="3577" y="2637"/>
                    <a:pt x="3594" y="2646"/>
                  </a:cubicBezTo>
                  <a:cubicBezTo>
                    <a:pt x="3611" y="2655"/>
                    <a:pt x="3657" y="2660"/>
                    <a:pt x="3668" y="2655"/>
                  </a:cubicBezTo>
                  <a:cubicBezTo>
                    <a:pt x="3679" y="2650"/>
                    <a:pt x="3659" y="2638"/>
                    <a:pt x="3659" y="2614"/>
                  </a:cubicBezTo>
                  <a:cubicBezTo>
                    <a:pt x="3659" y="2590"/>
                    <a:pt x="3676" y="2545"/>
                    <a:pt x="3668" y="2508"/>
                  </a:cubicBezTo>
                  <a:cubicBezTo>
                    <a:pt x="3660" y="2471"/>
                    <a:pt x="3628" y="2433"/>
                    <a:pt x="3608" y="2393"/>
                  </a:cubicBezTo>
                  <a:cubicBezTo>
                    <a:pt x="3588" y="2353"/>
                    <a:pt x="3568" y="2311"/>
                    <a:pt x="3548" y="2268"/>
                  </a:cubicBezTo>
                  <a:cubicBezTo>
                    <a:pt x="3528" y="2225"/>
                    <a:pt x="3496" y="2182"/>
                    <a:pt x="3488" y="2135"/>
                  </a:cubicBezTo>
                  <a:cubicBezTo>
                    <a:pt x="3480" y="2088"/>
                    <a:pt x="3492" y="2017"/>
                    <a:pt x="3497" y="1983"/>
                  </a:cubicBezTo>
                  <a:cubicBezTo>
                    <a:pt x="3502" y="1949"/>
                    <a:pt x="3513" y="1943"/>
                    <a:pt x="3521" y="1932"/>
                  </a:cubicBezTo>
                  <a:cubicBezTo>
                    <a:pt x="3529" y="1921"/>
                    <a:pt x="3547" y="1923"/>
                    <a:pt x="3548" y="1918"/>
                  </a:cubicBezTo>
                  <a:cubicBezTo>
                    <a:pt x="3549" y="1913"/>
                    <a:pt x="3520" y="1906"/>
                    <a:pt x="3525" y="1900"/>
                  </a:cubicBezTo>
                  <a:cubicBezTo>
                    <a:pt x="3530" y="1894"/>
                    <a:pt x="3559" y="1897"/>
                    <a:pt x="3580" y="1881"/>
                  </a:cubicBezTo>
                  <a:cubicBezTo>
                    <a:pt x="3601" y="1865"/>
                    <a:pt x="3632" y="1829"/>
                    <a:pt x="3650" y="1803"/>
                  </a:cubicBezTo>
                  <a:cubicBezTo>
                    <a:pt x="3668" y="1777"/>
                    <a:pt x="3672" y="1742"/>
                    <a:pt x="3686" y="1725"/>
                  </a:cubicBezTo>
                  <a:cubicBezTo>
                    <a:pt x="3700" y="1708"/>
                    <a:pt x="3719" y="1717"/>
                    <a:pt x="3737" y="1702"/>
                  </a:cubicBezTo>
                  <a:cubicBezTo>
                    <a:pt x="3755" y="1687"/>
                    <a:pt x="3775" y="1651"/>
                    <a:pt x="3792" y="1632"/>
                  </a:cubicBezTo>
                  <a:cubicBezTo>
                    <a:pt x="3809" y="1613"/>
                    <a:pt x="3833" y="1602"/>
                    <a:pt x="3838" y="1586"/>
                  </a:cubicBezTo>
                  <a:cubicBezTo>
                    <a:pt x="3843" y="1570"/>
                    <a:pt x="3811" y="1550"/>
                    <a:pt x="3820" y="1536"/>
                  </a:cubicBezTo>
                  <a:cubicBezTo>
                    <a:pt x="3829" y="1522"/>
                    <a:pt x="3886" y="1508"/>
                    <a:pt x="3894" y="1499"/>
                  </a:cubicBezTo>
                  <a:cubicBezTo>
                    <a:pt x="3902" y="1490"/>
                    <a:pt x="3881" y="1486"/>
                    <a:pt x="3871" y="1480"/>
                  </a:cubicBezTo>
                  <a:cubicBezTo>
                    <a:pt x="3861" y="1474"/>
                    <a:pt x="3834" y="1472"/>
                    <a:pt x="3834" y="1462"/>
                  </a:cubicBezTo>
                  <a:cubicBezTo>
                    <a:pt x="3834" y="1452"/>
                    <a:pt x="3867" y="1441"/>
                    <a:pt x="3871" y="1420"/>
                  </a:cubicBezTo>
                  <a:cubicBezTo>
                    <a:pt x="3875" y="1399"/>
                    <a:pt x="3857" y="1363"/>
                    <a:pt x="3857" y="1333"/>
                  </a:cubicBezTo>
                  <a:cubicBezTo>
                    <a:pt x="3857" y="1303"/>
                    <a:pt x="3869" y="1266"/>
                    <a:pt x="3871" y="1241"/>
                  </a:cubicBezTo>
                  <a:cubicBezTo>
                    <a:pt x="3873" y="1216"/>
                    <a:pt x="3876" y="1200"/>
                    <a:pt x="3871" y="1181"/>
                  </a:cubicBezTo>
                  <a:cubicBezTo>
                    <a:pt x="3866" y="1162"/>
                    <a:pt x="3840" y="1134"/>
                    <a:pt x="3843" y="1126"/>
                  </a:cubicBezTo>
                  <a:cubicBezTo>
                    <a:pt x="3846" y="1118"/>
                    <a:pt x="3875" y="1138"/>
                    <a:pt x="3889" y="1130"/>
                  </a:cubicBezTo>
                  <a:cubicBezTo>
                    <a:pt x="3903" y="1122"/>
                    <a:pt x="3919" y="1102"/>
                    <a:pt x="3926" y="1079"/>
                  </a:cubicBezTo>
                  <a:cubicBezTo>
                    <a:pt x="3933" y="1056"/>
                    <a:pt x="3931" y="1013"/>
                    <a:pt x="3931" y="992"/>
                  </a:cubicBezTo>
                  <a:cubicBezTo>
                    <a:pt x="3931" y="971"/>
                    <a:pt x="3920" y="971"/>
                    <a:pt x="3926" y="955"/>
                  </a:cubicBezTo>
                  <a:cubicBezTo>
                    <a:pt x="3932" y="939"/>
                    <a:pt x="3944" y="907"/>
                    <a:pt x="3968" y="895"/>
                  </a:cubicBezTo>
                  <a:cubicBezTo>
                    <a:pt x="3992" y="883"/>
                    <a:pt x="4045" y="886"/>
                    <a:pt x="4069" y="881"/>
                  </a:cubicBezTo>
                  <a:cubicBezTo>
                    <a:pt x="4093" y="876"/>
                    <a:pt x="4101" y="874"/>
                    <a:pt x="4115" y="863"/>
                  </a:cubicBezTo>
                  <a:cubicBezTo>
                    <a:pt x="4129" y="852"/>
                    <a:pt x="4144" y="830"/>
                    <a:pt x="4156" y="817"/>
                  </a:cubicBezTo>
                  <a:cubicBezTo>
                    <a:pt x="4168" y="804"/>
                    <a:pt x="4195" y="795"/>
                    <a:pt x="4189" y="785"/>
                  </a:cubicBezTo>
                  <a:cubicBezTo>
                    <a:pt x="4183" y="775"/>
                    <a:pt x="4135" y="776"/>
                    <a:pt x="4120" y="757"/>
                  </a:cubicBezTo>
                  <a:cubicBezTo>
                    <a:pt x="4105" y="738"/>
                    <a:pt x="4096" y="703"/>
                    <a:pt x="4101" y="669"/>
                  </a:cubicBezTo>
                  <a:cubicBezTo>
                    <a:pt x="4106" y="635"/>
                    <a:pt x="4135" y="572"/>
                    <a:pt x="4152" y="550"/>
                  </a:cubicBezTo>
                  <a:cubicBezTo>
                    <a:pt x="4169" y="528"/>
                    <a:pt x="4189" y="545"/>
                    <a:pt x="4203" y="536"/>
                  </a:cubicBezTo>
                  <a:cubicBezTo>
                    <a:pt x="4217" y="527"/>
                    <a:pt x="4222" y="512"/>
                    <a:pt x="4239" y="494"/>
                  </a:cubicBezTo>
                  <a:cubicBezTo>
                    <a:pt x="4256" y="476"/>
                    <a:pt x="4291" y="441"/>
                    <a:pt x="4304" y="425"/>
                  </a:cubicBezTo>
                  <a:cubicBezTo>
                    <a:pt x="4317" y="409"/>
                    <a:pt x="4322" y="405"/>
                    <a:pt x="4318" y="397"/>
                  </a:cubicBezTo>
                  <a:cubicBezTo>
                    <a:pt x="4314" y="389"/>
                    <a:pt x="4298" y="398"/>
                    <a:pt x="4281" y="374"/>
                  </a:cubicBezTo>
                  <a:cubicBezTo>
                    <a:pt x="4264" y="350"/>
                    <a:pt x="4234" y="285"/>
                    <a:pt x="4216" y="255"/>
                  </a:cubicBezTo>
                  <a:cubicBezTo>
                    <a:pt x="4198" y="225"/>
                    <a:pt x="4188" y="201"/>
                    <a:pt x="4175" y="195"/>
                  </a:cubicBezTo>
                  <a:cubicBezTo>
                    <a:pt x="4162" y="189"/>
                    <a:pt x="4153" y="216"/>
                    <a:pt x="4138" y="218"/>
                  </a:cubicBezTo>
                  <a:cubicBezTo>
                    <a:pt x="4123" y="220"/>
                    <a:pt x="4096" y="199"/>
                    <a:pt x="4083" y="204"/>
                  </a:cubicBezTo>
                  <a:cubicBezTo>
                    <a:pt x="4070" y="209"/>
                    <a:pt x="4062" y="226"/>
                    <a:pt x="4060" y="250"/>
                  </a:cubicBezTo>
                  <a:cubicBezTo>
                    <a:pt x="4058" y="274"/>
                    <a:pt x="4073" y="316"/>
                    <a:pt x="4069" y="347"/>
                  </a:cubicBezTo>
                  <a:cubicBezTo>
                    <a:pt x="4065" y="378"/>
                    <a:pt x="4049" y="411"/>
                    <a:pt x="4037" y="434"/>
                  </a:cubicBezTo>
                  <a:cubicBezTo>
                    <a:pt x="4025" y="457"/>
                    <a:pt x="4020" y="474"/>
                    <a:pt x="3995" y="485"/>
                  </a:cubicBezTo>
                  <a:cubicBezTo>
                    <a:pt x="3970" y="496"/>
                    <a:pt x="3931" y="490"/>
                    <a:pt x="3889" y="499"/>
                  </a:cubicBezTo>
                  <a:cubicBezTo>
                    <a:pt x="3847" y="508"/>
                    <a:pt x="3773" y="525"/>
                    <a:pt x="3742" y="540"/>
                  </a:cubicBezTo>
                  <a:cubicBezTo>
                    <a:pt x="3711" y="555"/>
                    <a:pt x="3711" y="576"/>
                    <a:pt x="3700" y="591"/>
                  </a:cubicBezTo>
                  <a:cubicBezTo>
                    <a:pt x="3689" y="606"/>
                    <a:pt x="3680" y="614"/>
                    <a:pt x="3677" y="632"/>
                  </a:cubicBezTo>
                  <a:cubicBezTo>
                    <a:pt x="3674" y="650"/>
                    <a:pt x="3698" y="678"/>
                    <a:pt x="3682" y="697"/>
                  </a:cubicBezTo>
                  <a:cubicBezTo>
                    <a:pt x="3666" y="716"/>
                    <a:pt x="3611" y="733"/>
                    <a:pt x="3580" y="743"/>
                  </a:cubicBezTo>
                  <a:cubicBezTo>
                    <a:pt x="3549" y="753"/>
                    <a:pt x="3508" y="747"/>
                    <a:pt x="3493" y="757"/>
                  </a:cubicBezTo>
                  <a:cubicBezTo>
                    <a:pt x="3478" y="767"/>
                    <a:pt x="3499" y="783"/>
                    <a:pt x="3488" y="803"/>
                  </a:cubicBezTo>
                  <a:cubicBezTo>
                    <a:pt x="3477" y="823"/>
                    <a:pt x="3447" y="853"/>
                    <a:pt x="3424" y="877"/>
                  </a:cubicBezTo>
                  <a:cubicBezTo>
                    <a:pt x="3401" y="901"/>
                    <a:pt x="3375" y="927"/>
                    <a:pt x="3350" y="946"/>
                  </a:cubicBezTo>
                  <a:cubicBezTo>
                    <a:pt x="3325" y="965"/>
                    <a:pt x="3303" y="984"/>
                    <a:pt x="3272" y="992"/>
                  </a:cubicBezTo>
                  <a:cubicBezTo>
                    <a:pt x="3241" y="1000"/>
                    <a:pt x="3179" y="1010"/>
                    <a:pt x="3166" y="997"/>
                  </a:cubicBezTo>
                  <a:cubicBezTo>
                    <a:pt x="3153" y="984"/>
                    <a:pt x="3184" y="941"/>
                    <a:pt x="3193" y="914"/>
                  </a:cubicBezTo>
                  <a:cubicBezTo>
                    <a:pt x="3202" y="887"/>
                    <a:pt x="3223" y="870"/>
                    <a:pt x="3221" y="835"/>
                  </a:cubicBezTo>
                  <a:cubicBezTo>
                    <a:pt x="3219" y="800"/>
                    <a:pt x="3192" y="721"/>
                    <a:pt x="3180" y="706"/>
                  </a:cubicBezTo>
                  <a:cubicBezTo>
                    <a:pt x="3168" y="691"/>
                    <a:pt x="3158" y="733"/>
                    <a:pt x="3147" y="743"/>
                  </a:cubicBezTo>
                  <a:cubicBezTo>
                    <a:pt x="3136" y="753"/>
                    <a:pt x="3116" y="774"/>
                    <a:pt x="3115" y="766"/>
                  </a:cubicBezTo>
                  <a:cubicBezTo>
                    <a:pt x="3114" y="758"/>
                    <a:pt x="3137" y="721"/>
                    <a:pt x="3138" y="697"/>
                  </a:cubicBezTo>
                  <a:cubicBezTo>
                    <a:pt x="3139" y="673"/>
                    <a:pt x="3133" y="637"/>
                    <a:pt x="3120" y="619"/>
                  </a:cubicBezTo>
                  <a:cubicBezTo>
                    <a:pt x="3107" y="601"/>
                    <a:pt x="3075" y="594"/>
                    <a:pt x="3060" y="586"/>
                  </a:cubicBezTo>
                  <a:cubicBezTo>
                    <a:pt x="3045" y="578"/>
                    <a:pt x="3039" y="562"/>
                    <a:pt x="3027" y="568"/>
                  </a:cubicBezTo>
                  <a:cubicBezTo>
                    <a:pt x="3015" y="574"/>
                    <a:pt x="3001" y="610"/>
                    <a:pt x="2991" y="623"/>
                  </a:cubicBezTo>
                  <a:cubicBezTo>
                    <a:pt x="2981" y="636"/>
                    <a:pt x="2980" y="628"/>
                    <a:pt x="2968" y="646"/>
                  </a:cubicBezTo>
                  <a:cubicBezTo>
                    <a:pt x="2956" y="664"/>
                    <a:pt x="2927" y="697"/>
                    <a:pt x="2921" y="729"/>
                  </a:cubicBezTo>
                  <a:cubicBezTo>
                    <a:pt x="2915" y="761"/>
                    <a:pt x="2929" y="807"/>
                    <a:pt x="2931" y="840"/>
                  </a:cubicBezTo>
                  <a:cubicBezTo>
                    <a:pt x="2933" y="873"/>
                    <a:pt x="2938" y="903"/>
                    <a:pt x="2935" y="927"/>
                  </a:cubicBezTo>
                  <a:cubicBezTo>
                    <a:pt x="2932" y="951"/>
                    <a:pt x="2926" y="975"/>
                    <a:pt x="2912" y="987"/>
                  </a:cubicBezTo>
                  <a:cubicBezTo>
                    <a:pt x="2898" y="999"/>
                    <a:pt x="2867" y="1019"/>
                    <a:pt x="2852" y="1001"/>
                  </a:cubicBezTo>
                  <a:cubicBezTo>
                    <a:pt x="2837" y="983"/>
                    <a:pt x="2822" y="919"/>
                    <a:pt x="2820" y="881"/>
                  </a:cubicBezTo>
                  <a:cubicBezTo>
                    <a:pt x="2818" y="843"/>
                    <a:pt x="2834" y="808"/>
                    <a:pt x="2839" y="775"/>
                  </a:cubicBezTo>
                  <a:cubicBezTo>
                    <a:pt x="2844" y="742"/>
                    <a:pt x="2844" y="705"/>
                    <a:pt x="2848" y="683"/>
                  </a:cubicBezTo>
                  <a:cubicBezTo>
                    <a:pt x="2852" y="661"/>
                    <a:pt x="2866" y="646"/>
                    <a:pt x="2862" y="642"/>
                  </a:cubicBezTo>
                  <a:cubicBezTo>
                    <a:pt x="2858" y="638"/>
                    <a:pt x="2824" y="670"/>
                    <a:pt x="2825" y="660"/>
                  </a:cubicBezTo>
                  <a:cubicBezTo>
                    <a:pt x="2826" y="650"/>
                    <a:pt x="2845" y="597"/>
                    <a:pt x="2866" y="582"/>
                  </a:cubicBezTo>
                  <a:cubicBezTo>
                    <a:pt x="2887" y="567"/>
                    <a:pt x="2926" y="575"/>
                    <a:pt x="2954" y="568"/>
                  </a:cubicBezTo>
                  <a:cubicBezTo>
                    <a:pt x="2982" y="561"/>
                    <a:pt x="3014" y="549"/>
                    <a:pt x="3032" y="540"/>
                  </a:cubicBezTo>
                  <a:cubicBezTo>
                    <a:pt x="3050" y="531"/>
                    <a:pt x="3065" y="523"/>
                    <a:pt x="3064" y="513"/>
                  </a:cubicBezTo>
                  <a:cubicBezTo>
                    <a:pt x="3063" y="503"/>
                    <a:pt x="3042" y="485"/>
                    <a:pt x="3027" y="480"/>
                  </a:cubicBezTo>
                  <a:cubicBezTo>
                    <a:pt x="3012" y="475"/>
                    <a:pt x="2997" y="475"/>
                    <a:pt x="2972" y="480"/>
                  </a:cubicBezTo>
                  <a:cubicBezTo>
                    <a:pt x="2947" y="485"/>
                    <a:pt x="2899" y="505"/>
                    <a:pt x="2875" y="508"/>
                  </a:cubicBezTo>
                  <a:cubicBezTo>
                    <a:pt x="2851" y="511"/>
                    <a:pt x="2843" y="506"/>
                    <a:pt x="2825" y="499"/>
                  </a:cubicBezTo>
                  <a:cubicBezTo>
                    <a:pt x="2807" y="492"/>
                    <a:pt x="2777" y="481"/>
                    <a:pt x="2769" y="467"/>
                  </a:cubicBezTo>
                  <a:cubicBezTo>
                    <a:pt x="2761" y="453"/>
                    <a:pt x="2783" y="415"/>
                    <a:pt x="2774" y="416"/>
                  </a:cubicBezTo>
                  <a:cubicBezTo>
                    <a:pt x="2765" y="417"/>
                    <a:pt x="2739" y="457"/>
                    <a:pt x="2714" y="471"/>
                  </a:cubicBezTo>
                  <a:cubicBezTo>
                    <a:pt x="2689" y="485"/>
                    <a:pt x="2652" y="496"/>
                    <a:pt x="2627" y="499"/>
                  </a:cubicBezTo>
                  <a:cubicBezTo>
                    <a:pt x="2602" y="502"/>
                    <a:pt x="2582" y="489"/>
                    <a:pt x="2562" y="490"/>
                  </a:cubicBezTo>
                  <a:cubicBezTo>
                    <a:pt x="2542" y="491"/>
                    <a:pt x="2503" y="515"/>
                    <a:pt x="2507" y="503"/>
                  </a:cubicBezTo>
                  <a:cubicBezTo>
                    <a:pt x="2511" y="491"/>
                    <a:pt x="2564" y="437"/>
                    <a:pt x="2585" y="416"/>
                  </a:cubicBezTo>
                  <a:cubicBezTo>
                    <a:pt x="2606" y="395"/>
                    <a:pt x="2635" y="388"/>
                    <a:pt x="2636" y="379"/>
                  </a:cubicBezTo>
                  <a:cubicBezTo>
                    <a:pt x="2637" y="370"/>
                    <a:pt x="2609" y="366"/>
                    <a:pt x="2594" y="365"/>
                  </a:cubicBezTo>
                  <a:cubicBezTo>
                    <a:pt x="2579" y="364"/>
                    <a:pt x="2568" y="382"/>
                    <a:pt x="2544" y="374"/>
                  </a:cubicBezTo>
                  <a:cubicBezTo>
                    <a:pt x="2520" y="366"/>
                    <a:pt x="2471" y="329"/>
                    <a:pt x="2447" y="319"/>
                  </a:cubicBezTo>
                  <a:cubicBezTo>
                    <a:pt x="2423" y="309"/>
                    <a:pt x="2420" y="317"/>
                    <a:pt x="2401" y="315"/>
                  </a:cubicBezTo>
                  <a:cubicBezTo>
                    <a:pt x="2382" y="313"/>
                    <a:pt x="2351" y="313"/>
                    <a:pt x="2332" y="305"/>
                  </a:cubicBezTo>
                  <a:cubicBezTo>
                    <a:pt x="2313" y="297"/>
                    <a:pt x="2298" y="273"/>
                    <a:pt x="2286" y="264"/>
                  </a:cubicBezTo>
                  <a:cubicBezTo>
                    <a:pt x="2274" y="255"/>
                    <a:pt x="2263" y="248"/>
                    <a:pt x="2258" y="250"/>
                  </a:cubicBezTo>
                  <a:cubicBezTo>
                    <a:pt x="2253" y="252"/>
                    <a:pt x="2273" y="273"/>
                    <a:pt x="2258" y="278"/>
                  </a:cubicBezTo>
                  <a:cubicBezTo>
                    <a:pt x="2243" y="283"/>
                    <a:pt x="2277" y="284"/>
                    <a:pt x="2166" y="278"/>
                  </a:cubicBezTo>
                  <a:cubicBezTo>
                    <a:pt x="2055" y="272"/>
                    <a:pt x="1750" y="259"/>
                    <a:pt x="1594" y="245"/>
                  </a:cubicBezTo>
                  <a:cubicBezTo>
                    <a:pt x="1438" y="231"/>
                    <a:pt x="1360" y="217"/>
                    <a:pt x="1230" y="195"/>
                  </a:cubicBezTo>
                  <a:cubicBezTo>
                    <a:pt x="1100" y="173"/>
                    <a:pt x="939" y="140"/>
                    <a:pt x="811" y="112"/>
                  </a:cubicBezTo>
                  <a:cubicBezTo>
                    <a:pt x="683" y="84"/>
                    <a:pt x="532" y="47"/>
                    <a:pt x="461" y="29"/>
                  </a:cubicBezTo>
                  <a:cubicBezTo>
                    <a:pt x="390" y="11"/>
                    <a:pt x="394" y="0"/>
                    <a:pt x="382" y="1"/>
                  </a:cubicBezTo>
                  <a:cubicBezTo>
                    <a:pt x="370" y="2"/>
                    <a:pt x="385" y="23"/>
                    <a:pt x="387" y="33"/>
                  </a:cubicBezTo>
                  <a:cubicBezTo>
                    <a:pt x="389" y="43"/>
                    <a:pt x="398" y="46"/>
                    <a:pt x="396" y="61"/>
                  </a:cubicBezTo>
                  <a:cubicBezTo>
                    <a:pt x="394" y="76"/>
                    <a:pt x="383" y="106"/>
                    <a:pt x="373" y="121"/>
                  </a:cubicBezTo>
                  <a:cubicBezTo>
                    <a:pt x="363" y="136"/>
                    <a:pt x="338" y="154"/>
                    <a:pt x="336" y="149"/>
                  </a:cubicBezTo>
                  <a:cubicBezTo>
                    <a:pt x="334" y="144"/>
                    <a:pt x="369" y="105"/>
                    <a:pt x="359" y="89"/>
                  </a:cubicBezTo>
                  <a:cubicBezTo>
                    <a:pt x="349" y="73"/>
                    <a:pt x="297" y="64"/>
                    <a:pt x="277" y="52"/>
                  </a:cubicBezTo>
                  <a:cubicBezTo>
                    <a:pt x="257" y="40"/>
                    <a:pt x="249" y="16"/>
                    <a:pt x="240" y="15"/>
                  </a:cubicBezTo>
                  <a:cubicBezTo>
                    <a:pt x="231" y="14"/>
                    <a:pt x="226" y="15"/>
                    <a:pt x="225" y="49"/>
                  </a:cubicBezTo>
                  <a:close/>
                </a:path>
              </a:pathLst>
            </a:custGeom>
            <a:solidFill>
              <a:srgbClr val="66FFCC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" name="Text Box 44"/>
            <p:cNvSpPr txBox="1">
              <a:spLocks noChangeArrowheads="1"/>
            </p:cNvSpPr>
            <p:nvPr/>
          </p:nvSpPr>
          <p:spPr bwMode="auto">
            <a:xfrm>
              <a:off x="4656" y="336"/>
              <a:ext cx="720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Times New Roman" pitchFamily="18" charset="0"/>
                </a:rPr>
                <a:t>Disk, Head, Suspension</a:t>
              </a:r>
            </a:p>
          </p:txBody>
        </p:sp>
        <p:sp>
          <p:nvSpPr>
            <p:cNvPr id="69" name="Text Box 45"/>
            <p:cNvSpPr txBox="1">
              <a:spLocks noChangeArrowheads="1"/>
            </p:cNvSpPr>
            <p:nvPr/>
          </p:nvSpPr>
          <p:spPr bwMode="auto">
            <a:xfrm>
              <a:off x="3552" y="434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USA</a:t>
              </a:r>
            </a:p>
          </p:txBody>
        </p:sp>
        <p:cxnSp>
          <p:nvCxnSpPr>
            <p:cNvPr id="70" name="AutoShape 72"/>
            <p:cNvCxnSpPr>
              <a:cxnSpLocks noChangeShapeType="1"/>
              <a:stCxn id="67" idx="9"/>
              <a:endCxn id="2" idx="13"/>
            </p:cNvCxnSpPr>
            <p:nvPr/>
          </p:nvCxnSpPr>
          <p:spPr bwMode="auto">
            <a:xfrm rot="5400000">
              <a:off x="3190" y="895"/>
              <a:ext cx="557" cy="690"/>
            </a:xfrm>
            <a:prstGeom prst="curvedConnector3">
              <a:avLst>
                <a:gd name="adj1" fmla="val 37880"/>
              </a:avLst>
            </a:prstGeom>
            <a:noFill/>
            <a:ln w="28575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1" name="Group 79"/>
          <p:cNvGrpSpPr>
            <a:grpSpLocks/>
          </p:cNvGrpSpPr>
          <p:nvPr/>
        </p:nvGrpSpPr>
        <p:grpSpPr bwMode="auto">
          <a:xfrm>
            <a:off x="4572000" y="3632200"/>
            <a:ext cx="3048000" cy="3076575"/>
            <a:chOff x="2880" y="2288"/>
            <a:chExt cx="1920" cy="1938"/>
          </a:xfrm>
        </p:grpSpPr>
        <p:grpSp>
          <p:nvGrpSpPr>
            <p:cNvPr id="72" name="Group 19"/>
            <p:cNvGrpSpPr>
              <a:grpSpLocks/>
            </p:cNvGrpSpPr>
            <p:nvPr/>
          </p:nvGrpSpPr>
          <p:grpSpPr bwMode="auto">
            <a:xfrm>
              <a:off x="2880" y="3552"/>
              <a:ext cx="1920" cy="528"/>
              <a:chOff x="520" y="1366"/>
              <a:chExt cx="4730" cy="1511"/>
            </a:xfrm>
          </p:grpSpPr>
          <p:sp>
            <p:nvSpPr>
              <p:cNvPr id="76" name="Freeform 20"/>
              <p:cNvSpPr>
                <a:spLocks/>
              </p:cNvSpPr>
              <p:nvPr/>
            </p:nvSpPr>
            <p:spPr bwMode="auto">
              <a:xfrm>
                <a:off x="1945" y="1515"/>
                <a:ext cx="1030" cy="868"/>
              </a:xfrm>
              <a:custGeom>
                <a:avLst/>
                <a:gdLst>
                  <a:gd name="T0" fmla="*/ 28 w 1030"/>
                  <a:gd name="T1" fmla="*/ 282 h 868"/>
                  <a:gd name="T2" fmla="*/ 13 w 1030"/>
                  <a:gd name="T3" fmla="*/ 337 h 868"/>
                  <a:gd name="T4" fmla="*/ 4 w 1030"/>
                  <a:gd name="T5" fmla="*/ 420 h 868"/>
                  <a:gd name="T6" fmla="*/ 36 w 1030"/>
                  <a:gd name="T7" fmla="*/ 499 h 868"/>
                  <a:gd name="T8" fmla="*/ 110 w 1030"/>
                  <a:gd name="T9" fmla="*/ 568 h 868"/>
                  <a:gd name="T10" fmla="*/ 124 w 1030"/>
                  <a:gd name="T11" fmla="*/ 678 h 868"/>
                  <a:gd name="T12" fmla="*/ 170 w 1030"/>
                  <a:gd name="T13" fmla="*/ 766 h 868"/>
                  <a:gd name="T14" fmla="*/ 285 w 1030"/>
                  <a:gd name="T15" fmla="*/ 771 h 868"/>
                  <a:gd name="T16" fmla="*/ 331 w 1030"/>
                  <a:gd name="T17" fmla="*/ 794 h 868"/>
                  <a:gd name="T18" fmla="*/ 456 w 1030"/>
                  <a:gd name="T19" fmla="*/ 780 h 868"/>
                  <a:gd name="T20" fmla="*/ 585 w 1030"/>
                  <a:gd name="T21" fmla="*/ 821 h 868"/>
                  <a:gd name="T22" fmla="*/ 622 w 1030"/>
                  <a:gd name="T23" fmla="*/ 867 h 868"/>
                  <a:gd name="T24" fmla="*/ 741 w 1030"/>
                  <a:gd name="T25" fmla="*/ 817 h 868"/>
                  <a:gd name="T26" fmla="*/ 792 w 1030"/>
                  <a:gd name="T27" fmla="*/ 651 h 868"/>
                  <a:gd name="T28" fmla="*/ 769 w 1030"/>
                  <a:gd name="T29" fmla="*/ 609 h 868"/>
                  <a:gd name="T30" fmla="*/ 894 w 1030"/>
                  <a:gd name="T31" fmla="*/ 513 h 868"/>
                  <a:gd name="T32" fmla="*/ 889 w 1030"/>
                  <a:gd name="T33" fmla="*/ 411 h 868"/>
                  <a:gd name="T34" fmla="*/ 1009 w 1030"/>
                  <a:gd name="T35" fmla="*/ 360 h 868"/>
                  <a:gd name="T36" fmla="*/ 1018 w 1030"/>
                  <a:gd name="T37" fmla="*/ 333 h 868"/>
                  <a:gd name="T38" fmla="*/ 940 w 1030"/>
                  <a:gd name="T39" fmla="*/ 259 h 868"/>
                  <a:gd name="T40" fmla="*/ 926 w 1030"/>
                  <a:gd name="T41" fmla="*/ 185 h 868"/>
                  <a:gd name="T42" fmla="*/ 870 w 1030"/>
                  <a:gd name="T43" fmla="*/ 102 h 868"/>
                  <a:gd name="T44" fmla="*/ 912 w 1030"/>
                  <a:gd name="T45" fmla="*/ 66 h 868"/>
                  <a:gd name="T46" fmla="*/ 843 w 1030"/>
                  <a:gd name="T47" fmla="*/ 19 h 868"/>
                  <a:gd name="T48" fmla="*/ 709 w 1030"/>
                  <a:gd name="T49" fmla="*/ 19 h 868"/>
                  <a:gd name="T50" fmla="*/ 677 w 1030"/>
                  <a:gd name="T51" fmla="*/ 135 h 868"/>
                  <a:gd name="T52" fmla="*/ 631 w 1030"/>
                  <a:gd name="T53" fmla="*/ 218 h 868"/>
                  <a:gd name="T54" fmla="*/ 534 w 1030"/>
                  <a:gd name="T55" fmla="*/ 314 h 868"/>
                  <a:gd name="T56" fmla="*/ 410 w 1030"/>
                  <a:gd name="T57" fmla="*/ 305 h 868"/>
                  <a:gd name="T58" fmla="*/ 331 w 1030"/>
                  <a:gd name="T59" fmla="*/ 319 h 868"/>
                  <a:gd name="T60" fmla="*/ 271 w 1030"/>
                  <a:gd name="T61" fmla="*/ 356 h 868"/>
                  <a:gd name="T62" fmla="*/ 193 w 1030"/>
                  <a:gd name="T63" fmla="*/ 356 h 868"/>
                  <a:gd name="T64" fmla="*/ 129 w 1030"/>
                  <a:gd name="T65" fmla="*/ 342 h 868"/>
                  <a:gd name="T66" fmla="*/ 64 w 1030"/>
                  <a:gd name="T67" fmla="*/ 264 h 868"/>
                  <a:gd name="T68" fmla="*/ 28 w 1030"/>
                  <a:gd name="T69" fmla="*/ 282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030" h="868">
                    <a:moveTo>
                      <a:pt x="28" y="282"/>
                    </a:moveTo>
                    <a:cubicBezTo>
                      <a:pt x="20" y="294"/>
                      <a:pt x="17" y="314"/>
                      <a:pt x="13" y="337"/>
                    </a:cubicBezTo>
                    <a:cubicBezTo>
                      <a:pt x="9" y="360"/>
                      <a:pt x="0" y="393"/>
                      <a:pt x="4" y="420"/>
                    </a:cubicBezTo>
                    <a:cubicBezTo>
                      <a:pt x="8" y="447"/>
                      <a:pt x="18" y="474"/>
                      <a:pt x="36" y="499"/>
                    </a:cubicBezTo>
                    <a:cubicBezTo>
                      <a:pt x="54" y="524"/>
                      <a:pt x="95" y="538"/>
                      <a:pt x="110" y="568"/>
                    </a:cubicBezTo>
                    <a:cubicBezTo>
                      <a:pt x="125" y="598"/>
                      <a:pt x="114" y="645"/>
                      <a:pt x="124" y="678"/>
                    </a:cubicBezTo>
                    <a:cubicBezTo>
                      <a:pt x="134" y="711"/>
                      <a:pt x="143" y="751"/>
                      <a:pt x="170" y="766"/>
                    </a:cubicBezTo>
                    <a:cubicBezTo>
                      <a:pt x="197" y="781"/>
                      <a:pt x="258" y="766"/>
                      <a:pt x="285" y="771"/>
                    </a:cubicBezTo>
                    <a:cubicBezTo>
                      <a:pt x="312" y="776"/>
                      <a:pt x="303" y="793"/>
                      <a:pt x="331" y="794"/>
                    </a:cubicBezTo>
                    <a:cubicBezTo>
                      <a:pt x="359" y="795"/>
                      <a:pt x="414" y="776"/>
                      <a:pt x="456" y="780"/>
                    </a:cubicBezTo>
                    <a:cubicBezTo>
                      <a:pt x="498" y="784"/>
                      <a:pt x="557" y="807"/>
                      <a:pt x="585" y="821"/>
                    </a:cubicBezTo>
                    <a:cubicBezTo>
                      <a:pt x="613" y="835"/>
                      <a:pt x="596" y="868"/>
                      <a:pt x="622" y="867"/>
                    </a:cubicBezTo>
                    <a:cubicBezTo>
                      <a:pt x="648" y="866"/>
                      <a:pt x="713" y="853"/>
                      <a:pt x="741" y="817"/>
                    </a:cubicBezTo>
                    <a:cubicBezTo>
                      <a:pt x="769" y="781"/>
                      <a:pt x="787" y="686"/>
                      <a:pt x="792" y="651"/>
                    </a:cubicBezTo>
                    <a:cubicBezTo>
                      <a:pt x="797" y="616"/>
                      <a:pt x="752" y="632"/>
                      <a:pt x="769" y="609"/>
                    </a:cubicBezTo>
                    <a:cubicBezTo>
                      <a:pt x="786" y="586"/>
                      <a:pt x="874" y="546"/>
                      <a:pt x="894" y="513"/>
                    </a:cubicBezTo>
                    <a:cubicBezTo>
                      <a:pt x="914" y="480"/>
                      <a:pt x="870" y="437"/>
                      <a:pt x="889" y="411"/>
                    </a:cubicBezTo>
                    <a:cubicBezTo>
                      <a:pt x="908" y="385"/>
                      <a:pt x="988" y="373"/>
                      <a:pt x="1009" y="360"/>
                    </a:cubicBezTo>
                    <a:cubicBezTo>
                      <a:pt x="1030" y="347"/>
                      <a:pt x="1029" y="350"/>
                      <a:pt x="1018" y="333"/>
                    </a:cubicBezTo>
                    <a:cubicBezTo>
                      <a:pt x="1007" y="316"/>
                      <a:pt x="955" y="284"/>
                      <a:pt x="940" y="259"/>
                    </a:cubicBezTo>
                    <a:cubicBezTo>
                      <a:pt x="925" y="234"/>
                      <a:pt x="938" y="211"/>
                      <a:pt x="926" y="185"/>
                    </a:cubicBezTo>
                    <a:cubicBezTo>
                      <a:pt x="914" y="159"/>
                      <a:pt x="872" y="122"/>
                      <a:pt x="870" y="102"/>
                    </a:cubicBezTo>
                    <a:cubicBezTo>
                      <a:pt x="868" y="82"/>
                      <a:pt x="916" y="80"/>
                      <a:pt x="912" y="66"/>
                    </a:cubicBezTo>
                    <a:cubicBezTo>
                      <a:pt x="908" y="52"/>
                      <a:pt x="877" y="27"/>
                      <a:pt x="843" y="19"/>
                    </a:cubicBezTo>
                    <a:cubicBezTo>
                      <a:pt x="809" y="11"/>
                      <a:pt x="737" y="0"/>
                      <a:pt x="709" y="19"/>
                    </a:cubicBezTo>
                    <a:cubicBezTo>
                      <a:pt x="681" y="38"/>
                      <a:pt x="690" y="102"/>
                      <a:pt x="677" y="135"/>
                    </a:cubicBezTo>
                    <a:cubicBezTo>
                      <a:pt x="664" y="168"/>
                      <a:pt x="655" y="188"/>
                      <a:pt x="631" y="218"/>
                    </a:cubicBezTo>
                    <a:cubicBezTo>
                      <a:pt x="607" y="248"/>
                      <a:pt x="571" y="300"/>
                      <a:pt x="534" y="314"/>
                    </a:cubicBezTo>
                    <a:cubicBezTo>
                      <a:pt x="497" y="328"/>
                      <a:pt x="444" y="304"/>
                      <a:pt x="410" y="305"/>
                    </a:cubicBezTo>
                    <a:cubicBezTo>
                      <a:pt x="376" y="306"/>
                      <a:pt x="354" y="311"/>
                      <a:pt x="331" y="319"/>
                    </a:cubicBezTo>
                    <a:cubicBezTo>
                      <a:pt x="308" y="327"/>
                      <a:pt x="294" y="350"/>
                      <a:pt x="271" y="356"/>
                    </a:cubicBezTo>
                    <a:cubicBezTo>
                      <a:pt x="248" y="362"/>
                      <a:pt x="217" y="358"/>
                      <a:pt x="193" y="356"/>
                    </a:cubicBezTo>
                    <a:cubicBezTo>
                      <a:pt x="169" y="354"/>
                      <a:pt x="150" y="357"/>
                      <a:pt x="129" y="342"/>
                    </a:cubicBezTo>
                    <a:cubicBezTo>
                      <a:pt x="108" y="327"/>
                      <a:pt x="79" y="275"/>
                      <a:pt x="64" y="264"/>
                    </a:cubicBezTo>
                    <a:cubicBezTo>
                      <a:pt x="49" y="253"/>
                      <a:pt x="36" y="270"/>
                      <a:pt x="28" y="282"/>
                    </a:cubicBezTo>
                    <a:close/>
                  </a:path>
                </a:pathLst>
              </a:custGeom>
              <a:solidFill>
                <a:srgbClr val="CCFF66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" name="Freeform 21"/>
              <p:cNvSpPr>
                <a:spLocks/>
              </p:cNvSpPr>
              <p:nvPr/>
            </p:nvSpPr>
            <p:spPr bwMode="auto">
              <a:xfrm>
                <a:off x="520" y="1366"/>
                <a:ext cx="1131" cy="1233"/>
              </a:xfrm>
              <a:custGeom>
                <a:avLst/>
                <a:gdLst>
                  <a:gd name="T0" fmla="*/ 1 w 1131"/>
                  <a:gd name="T1" fmla="*/ 23 h 1233"/>
                  <a:gd name="T2" fmla="*/ 79 w 1131"/>
                  <a:gd name="T3" fmla="*/ 178 h 1233"/>
                  <a:gd name="T4" fmla="*/ 213 w 1131"/>
                  <a:gd name="T5" fmla="*/ 265 h 1233"/>
                  <a:gd name="T6" fmla="*/ 263 w 1131"/>
                  <a:gd name="T7" fmla="*/ 385 h 1233"/>
                  <a:gd name="T8" fmla="*/ 356 w 1131"/>
                  <a:gd name="T9" fmla="*/ 413 h 1233"/>
                  <a:gd name="T10" fmla="*/ 452 w 1131"/>
                  <a:gd name="T11" fmla="*/ 583 h 1233"/>
                  <a:gd name="T12" fmla="*/ 554 w 1131"/>
                  <a:gd name="T13" fmla="*/ 717 h 1233"/>
                  <a:gd name="T14" fmla="*/ 655 w 1131"/>
                  <a:gd name="T15" fmla="*/ 901 h 1233"/>
                  <a:gd name="T16" fmla="*/ 858 w 1131"/>
                  <a:gd name="T17" fmla="*/ 1095 h 1233"/>
                  <a:gd name="T18" fmla="*/ 987 w 1131"/>
                  <a:gd name="T19" fmla="*/ 1219 h 1233"/>
                  <a:gd name="T20" fmla="*/ 996 w 1131"/>
                  <a:gd name="T21" fmla="*/ 1178 h 1233"/>
                  <a:gd name="T22" fmla="*/ 1097 w 1131"/>
                  <a:gd name="T23" fmla="*/ 1191 h 1233"/>
                  <a:gd name="T24" fmla="*/ 1120 w 1131"/>
                  <a:gd name="T25" fmla="*/ 1044 h 1233"/>
                  <a:gd name="T26" fmla="*/ 1120 w 1131"/>
                  <a:gd name="T27" fmla="*/ 892 h 1233"/>
                  <a:gd name="T28" fmla="*/ 1051 w 1131"/>
                  <a:gd name="T29" fmla="*/ 850 h 1233"/>
                  <a:gd name="T30" fmla="*/ 982 w 1131"/>
                  <a:gd name="T31" fmla="*/ 864 h 1233"/>
                  <a:gd name="T32" fmla="*/ 982 w 1131"/>
                  <a:gd name="T33" fmla="*/ 800 h 1233"/>
                  <a:gd name="T34" fmla="*/ 955 w 1131"/>
                  <a:gd name="T35" fmla="*/ 698 h 1233"/>
                  <a:gd name="T36" fmla="*/ 853 w 1131"/>
                  <a:gd name="T37" fmla="*/ 671 h 1233"/>
                  <a:gd name="T38" fmla="*/ 890 w 1131"/>
                  <a:gd name="T39" fmla="*/ 583 h 1233"/>
                  <a:gd name="T40" fmla="*/ 766 w 1131"/>
                  <a:gd name="T41" fmla="*/ 509 h 1233"/>
                  <a:gd name="T42" fmla="*/ 595 w 1131"/>
                  <a:gd name="T43" fmla="*/ 371 h 1233"/>
                  <a:gd name="T44" fmla="*/ 508 w 1131"/>
                  <a:gd name="T45" fmla="*/ 330 h 1233"/>
                  <a:gd name="T46" fmla="*/ 328 w 1131"/>
                  <a:gd name="T47" fmla="*/ 168 h 1233"/>
                  <a:gd name="T48" fmla="*/ 250 w 1131"/>
                  <a:gd name="T49" fmla="*/ 81 h 1233"/>
                  <a:gd name="T50" fmla="*/ 167 w 1131"/>
                  <a:gd name="T51" fmla="*/ 72 h 1233"/>
                  <a:gd name="T52" fmla="*/ 70 w 1131"/>
                  <a:gd name="T53" fmla="*/ 39 h 1233"/>
                  <a:gd name="T54" fmla="*/ 1 w 1131"/>
                  <a:gd name="T55" fmla="*/ 23 h 1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31" h="1233">
                    <a:moveTo>
                      <a:pt x="1" y="23"/>
                    </a:moveTo>
                    <a:cubicBezTo>
                      <a:pt x="2" y="46"/>
                      <a:pt x="44" y="138"/>
                      <a:pt x="79" y="178"/>
                    </a:cubicBezTo>
                    <a:cubicBezTo>
                      <a:pt x="114" y="218"/>
                      <a:pt x="182" y="230"/>
                      <a:pt x="213" y="265"/>
                    </a:cubicBezTo>
                    <a:cubicBezTo>
                      <a:pt x="244" y="300"/>
                      <a:pt x="239" y="360"/>
                      <a:pt x="263" y="385"/>
                    </a:cubicBezTo>
                    <a:cubicBezTo>
                      <a:pt x="287" y="410"/>
                      <a:pt x="324" y="380"/>
                      <a:pt x="356" y="413"/>
                    </a:cubicBezTo>
                    <a:cubicBezTo>
                      <a:pt x="388" y="446"/>
                      <a:pt x="419" y="532"/>
                      <a:pt x="452" y="583"/>
                    </a:cubicBezTo>
                    <a:cubicBezTo>
                      <a:pt x="485" y="634"/>
                      <a:pt x="520" y="664"/>
                      <a:pt x="554" y="717"/>
                    </a:cubicBezTo>
                    <a:cubicBezTo>
                      <a:pt x="588" y="770"/>
                      <a:pt x="604" y="838"/>
                      <a:pt x="655" y="901"/>
                    </a:cubicBezTo>
                    <a:cubicBezTo>
                      <a:pt x="706" y="964"/>
                      <a:pt x="803" y="1042"/>
                      <a:pt x="858" y="1095"/>
                    </a:cubicBezTo>
                    <a:cubicBezTo>
                      <a:pt x="913" y="1148"/>
                      <a:pt x="964" y="1205"/>
                      <a:pt x="987" y="1219"/>
                    </a:cubicBezTo>
                    <a:cubicBezTo>
                      <a:pt x="1010" y="1233"/>
                      <a:pt x="978" y="1183"/>
                      <a:pt x="996" y="1178"/>
                    </a:cubicBezTo>
                    <a:cubicBezTo>
                      <a:pt x="1014" y="1173"/>
                      <a:pt x="1076" y="1213"/>
                      <a:pt x="1097" y="1191"/>
                    </a:cubicBezTo>
                    <a:cubicBezTo>
                      <a:pt x="1118" y="1169"/>
                      <a:pt x="1116" y="1094"/>
                      <a:pt x="1120" y="1044"/>
                    </a:cubicBezTo>
                    <a:cubicBezTo>
                      <a:pt x="1124" y="994"/>
                      <a:pt x="1131" y="924"/>
                      <a:pt x="1120" y="892"/>
                    </a:cubicBezTo>
                    <a:cubicBezTo>
                      <a:pt x="1109" y="860"/>
                      <a:pt x="1074" y="855"/>
                      <a:pt x="1051" y="850"/>
                    </a:cubicBezTo>
                    <a:cubicBezTo>
                      <a:pt x="1028" y="845"/>
                      <a:pt x="993" y="872"/>
                      <a:pt x="982" y="864"/>
                    </a:cubicBezTo>
                    <a:cubicBezTo>
                      <a:pt x="971" y="856"/>
                      <a:pt x="986" y="828"/>
                      <a:pt x="982" y="800"/>
                    </a:cubicBezTo>
                    <a:cubicBezTo>
                      <a:pt x="978" y="772"/>
                      <a:pt x="976" y="719"/>
                      <a:pt x="955" y="698"/>
                    </a:cubicBezTo>
                    <a:cubicBezTo>
                      <a:pt x="934" y="677"/>
                      <a:pt x="864" y="690"/>
                      <a:pt x="853" y="671"/>
                    </a:cubicBezTo>
                    <a:cubicBezTo>
                      <a:pt x="842" y="652"/>
                      <a:pt x="904" y="610"/>
                      <a:pt x="890" y="583"/>
                    </a:cubicBezTo>
                    <a:cubicBezTo>
                      <a:pt x="876" y="556"/>
                      <a:pt x="815" y="544"/>
                      <a:pt x="766" y="509"/>
                    </a:cubicBezTo>
                    <a:cubicBezTo>
                      <a:pt x="717" y="474"/>
                      <a:pt x="638" y="401"/>
                      <a:pt x="595" y="371"/>
                    </a:cubicBezTo>
                    <a:cubicBezTo>
                      <a:pt x="552" y="341"/>
                      <a:pt x="552" y="364"/>
                      <a:pt x="508" y="330"/>
                    </a:cubicBezTo>
                    <a:cubicBezTo>
                      <a:pt x="464" y="296"/>
                      <a:pt x="371" y="210"/>
                      <a:pt x="328" y="168"/>
                    </a:cubicBezTo>
                    <a:cubicBezTo>
                      <a:pt x="285" y="126"/>
                      <a:pt x="277" y="97"/>
                      <a:pt x="250" y="81"/>
                    </a:cubicBezTo>
                    <a:cubicBezTo>
                      <a:pt x="223" y="65"/>
                      <a:pt x="197" y="79"/>
                      <a:pt x="167" y="72"/>
                    </a:cubicBezTo>
                    <a:cubicBezTo>
                      <a:pt x="137" y="65"/>
                      <a:pt x="97" y="44"/>
                      <a:pt x="70" y="39"/>
                    </a:cubicBezTo>
                    <a:cubicBezTo>
                      <a:pt x="43" y="34"/>
                      <a:pt x="0" y="0"/>
                      <a:pt x="1" y="23"/>
                    </a:cubicBezTo>
                    <a:close/>
                  </a:path>
                </a:pathLst>
              </a:custGeom>
              <a:solidFill>
                <a:srgbClr val="CCFF66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" name="Freeform 22"/>
              <p:cNvSpPr>
                <a:spLocks/>
              </p:cNvSpPr>
              <p:nvPr/>
            </p:nvSpPr>
            <p:spPr bwMode="auto">
              <a:xfrm>
                <a:off x="1559" y="2552"/>
                <a:ext cx="987" cy="293"/>
              </a:xfrm>
              <a:custGeom>
                <a:avLst/>
                <a:gdLst>
                  <a:gd name="T0" fmla="*/ 6 w 987"/>
                  <a:gd name="T1" fmla="*/ 107 h 293"/>
                  <a:gd name="T2" fmla="*/ 81 w 987"/>
                  <a:gd name="T3" fmla="*/ 56 h 293"/>
                  <a:gd name="T4" fmla="*/ 104 w 987"/>
                  <a:gd name="T5" fmla="*/ 5 h 293"/>
                  <a:gd name="T6" fmla="*/ 206 w 987"/>
                  <a:gd name="T7" fmla="*/ 24 h 293"/>
                  <a:gd name="T8" fmla="*/ 307 w 987"/>
                  <a:gd name="T9" fmla="*/ 52 h 293"/>
                  <a:gd name="T10" fmla="*/ 353 w 987"/>
                  <a:gd name="T11" fmla="*/ 88 h 293"/>
                  <a:gd name="T12" fmla="*/ 418 w 987"/>
                  <a:gd name="T13" fmla="*/ 121 h 293"/>
                  <a:gd name="T14" fmla="*/ 547 w 987"/>
                  <a:gd name="T15" fmla="*/ 121 h 293"/>
                  <a:gd name="T16" fmla="*/ 584 w 987"/>
                  <a:gd name="T17" fmla="*/ 79 h 293"/>
                  <a:gd name="T18" fmla="*/ 667 w 987"/>
                  <a:gd name="T19" fmla="*/ 93 h 293"/>
                  <a:gd name="T20" fmla="*/ 768 w 987"/>
                  <a:gd name="T21" fmla="*/ 121 h 293"/>
                  <a:gd name="T22" fmla="*/ 773 w 987"/>
                  <a:gd name="T23" fmla="*/ 171 h 293"/>
                  <a:gd name="T24" fmla="*/ 897 w 987"/>
                  <a:gd name="T25" fmla="*/ 199 h 293"/>
                  <a:gd name="T26" fmla="*/ 971 w 987"/>
                  <a:gd name="T27" fmla="*/ 213 h 293"/>
                  <a:gd name="T28" fmla="*/ 962 w 987"/>
                  <a:gd name="T29" fmla="*/ 287 h 293"/>
                  <a:gd name="T30" fmla="*/ 819 w 987"/>
                  <a:gd name="T31" fmla="*/ 250 h 293"/>
                  <a:gd name="T32" fmla="*/ 708 w 987"/>
                  <a:gd name="T33" fmla="*/ 277 h 293"/>
                  <a:gd name="T34" fmla="*/ 588 w 987"/>
                  <a:gd name="T35" fmla="*/ 250 h 293"/>
                  <a:gd name="T36" fmla="*/ 436 w 987"/>
                  <a:gd name="T37" fmla="*/ 199 h 293"/>
                  <a:gd name="T38" fmla="*/ 326 w 987"/>
                  <a:gd name="T39" fmla="*/ 208 h 293"/>
                  <a:gd name="T40" fmla="*/ 234 w 987"/>
                  <a:gd name="T41" fmla="*/ 181 h 293"/>
                  <a:gd name="T42" fmla="*/ 146 w 987"/>
                  <a:gd name="T43" fmla="*/ 167 h 293"/>
                  <a:gd name="T44" fmla="*/ 118 w 987"/>
                  <a:gd name="T45" fmla="*/ 125 h 293"/>
                  <a:gd name="T46" fmla="*/ 6 w 987"/>
                  <a:gd name="T47" fmla="*/ 107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87" h="293">
                    <a:moveTo>
                      <a:pt x="6" y="107"/>
                    </a:moveTo>
                    <a:cubicBezTo>
                      <a:pt x="0" y="96"/>
                      <a:pt x="65" y="73"/>
                      <a:pt x="81" y="56"/>
                    </a:cubicBezTo>
                    <a:cubicBezTo>
                      <a:pt x="97" y="39"/>
                      <a:pt x="83" y="10"/>
                      <a:pt x="104" y="5"/>
                    </a:cubicBezTo>
                    <a:cubicBezTo>
                      <a:pt x="125" y="0"/>
                      <a:pt x="172" y="16"/>
                      <a:pt x="206" y="24"/>
                    </a:cubicBezTo>
                    <a:cubicBezTo>
                      <a:pt x="240" y="32"/>
                      <a:pt x="283" y="41"/>
                      <a:pt x="307" y="52"/>
                    </a:cubicBezTo>
                    <a:cubicBezTo>
                      <a:pt x="331" y="63"/>
                      <a:pt x="335" y="77"/>
                      <a:pt x="353" y="88"/>
                    </a:cubicBezTo>
                    <a:cubicBezTo>
                      <a:pt x="371" y="99"/>
                      <a:pt x="386" y="116"/>
                      <a:pt x="418" y="121"/>
                    </a:cubicBezTo>
                    <a:cubicBezTo>
                      <a:pt x="450" y="126"/>
                      <a:pt x="519" y="128"/>
                      <a:pt x="547" y="121"/>
                    </a:cubicBezTo>
                    <a:cubicBezTo>
                      <a:pt x="575" y="114"/>
                      <a:pt x="564" y="84"/>
                      <a:pt x="584" y="79"/>
                    </a:cubicBezTo>
                    <a:cubicBezTo>
                      <a:pt x="604" y="74"/>
                      <a:pt x="636" y="86"/>
                      <a:pt x="667" y="93"/>
                    </a:cubicBezTo>
                    <a:cubicBezTo>
                      <a:pt x="698" y="100"/>
                      <a:pt x="750" y="108"/>
                      <a:pt x="768" y="121"/>
                    </a:cubicBezTo>
                    <a:cubicBezTo>
                      <a:pt x="786" y="134"/>
                      <a:pt x="752" y="158"/>
                      <a:pt x="773" y="171"/>
                    </a:cubicBezTo>
                    <a:cubicBezTo>
                      <a:pt x="794" y="184"/>
                      <a:pt x="864" y="192"/>
                      <a:pt x="897" y="199"/>
                    </a:cubicBezTo>
                    <a:cubicBezTo>
                      <a:pt x="930" y="206"/>
                      <a:pt x="960" y="198"/>
                      <a:pt x="971" y="213"/>
                    </a:cubicBezTo>
                    <a:cubicBezTo>
                      <a:pt x="982" y="228"/>
                      <a:pt x="987" y="281"/>
                      <a:pt x="962" y="287"/>
                    </a:cubicBezTo>
                    <a:cubicBezTo>
                      <a:pt x="937" y="293"/>
                      <a:pt x="861" y="252"/>
                      <a:pt x="819" y="250"/>
                    </a:cubicBezTo>
                    <a:cubicBezTo>
                      <a:pt x="777" y="248"/>
                      <a:pt x="746" y="277"/>
                      <a:pt x="708" y="277"/>
                    </a:cubicBezTo>
                    <a:cubicBezTo>
                      <a:pt x="670" y="277"/>
                      <a:pt x="633" y="263"/>
                      <a:pt x="588" y="250"/>
                    </a:cubicBezTo>
                    <a:cubicBezTo>
                      <a:pt x="543" y="237"/>
                      <a:pt x="480" y="206"/>
                      <a:pt x="436" y="199"/>
                    </a:cubicBezTo>
                    <a:cubicBezTo>
                      <a:pt x="392" y="192"/>
                      <a:pt x="360" y="211"/>
                      <a:pt x="326" y="208"/>
                    </a:cubicBezTo>
                    <a:cubicBezTo>
                      <a:pt x="292" y="205"/>
                      <a:pt x="264" y="188"/>
                      <a:pt x="234" y="181"/>
                    </a:cubicBezTo>
                    <a:cubicBezTo>
                      <a:pt x="204" y="174"/>
                      <a:pt x="165" y="176"/>
                      <a:pt x="146" y="167"/>
                    </a:cubicBezTo>
                    <a:cubicBezTo>
                      <a:pt x="127" y="158"/>
                      <a:pt x="140" y="134"/>
                      <a:pt x="118" y="125"/>
                    </a:cubicBezTo>
                    <a:cubicBezTo>
                      <a:pt x="96" y="116"/>
                      <a:pt x="12" y="118"/>
                      <a:pt x="6" y="107"/>
                    </a:cubicBezTo>
                    <a:close/>
                  </a:path>
                </a:pathLst>
              </a:custGeom>
              <a:solidFill>
                <a:srgbClr val="CCFF66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" name="Freeform 23"/>
              <p:cNvSpPr>
                <a:spLocks/>
              </p:cNvSpPr>
              <p:nvPr/>
            </p:nvSpPr>
            <p:spPr bwMode="auto">
              <a:xfrm>
                <a:off x="2954" y="1794"/>
                <a:ext cx="670" cy="758"/>
              </a:xfrm>
              <a:custGeom>
                <a:avLst/>
                <a:gdLst>
                  <a:gd name="T0" fmla="*/ 62 w 670"/>
                  <a:gd name="T1" fmla="*/ 729 h 758"/>
                  <a:gd name="T2" fmla="*/ 87 w 670"/>
                  <a:gd name="T3" fmla="*/ 579 h 758"/>
                  <a:gd name="T4" fmla="*/ 73 w 670"/>
                  <a:gd name="T5" fmla="*/ 524 h 758"/>
                  <a:gd name="T6" fmla="*/ 27 w 670"/>
                  <a:gd name="T7" fmla="*/ 524 h 758"/>
                  <a:gd name="T8" fmla="*/ 4 w 670"/>
                  <a:gd name="T9" fmla="*/ 445 h 758"/>
                  <a:gd name="T10" fmla="*/ 50 w 670"/>
                  <a:gd name="T11" fmla="*/ 372 h 758"/>
                  <a:gd name="T12" fmla="*/ 55 w 670"/>
                  <a:gd name="T13" fmla="*/ 307 h 758"/>
                  <a:gd name="T14" fmla="*/ 101 w 670"/>
                  <a:gd name="T15" fmla="*/ 224 h 758"/>
                  <a:gd name="T16" fmla="*/ 129 w 670"/>
                  <a:gd name="T17" fmla="*/ 118 h 758"/>
                  <a:gd name="T18" fmla="*/ 166 w 670"/>
                  <a:gd name="T19" fmla="*/ 77 h 758"/>
                  <a:gd name="T20" fmla="*/ 221 w 670"/>
                  <a:gd name="T21" fmla="*/ 63 h 758"/>
                  <a:gd name="T22" fmla="*/ 249 w 670"/>
                  <a:gd name="T23" fmla="*/ 40 h 758"/>
                  <a:gd name="T24" fmla="*/ 428 w 670"/>
                  <a:gd name="T25" fmla="*/ 72 h 758"/>
                  <a:gd name="T26" fmla="*/ 539 w 670"/>
                  <a:gd name="T27" fmla="*/ 91 h 758"/>
                  <a:gd name="T28" fmla="*/ 608 w 670"/>
                  <a:gd name="T29" fmla="*/ 35 h 758"/>
                  <a:gd name="T30" fmla="*/ 663 w 670"/>
                  <a:gd name="T31" fmla="*/ 3 h 758"/>
                  <a:gd name="T32" fmla="*/ 649 w 670"/>
                  <a:gd name="T33" fmla="*/ 54 h 758"/>
                  <a:gd name="T34" fmla="*/ 548 w 670"/>
                  <a:gd name="T35" fmla="*/ 141 h 758"/>
                  <a:gd name="T36" fmla="*/ 424 w 670"/>
                  <a:gd name="T37" fmla="*/ 118 h 758"/>
                  <a:gd name="T38" fmla="*/ 290 w 670"/>
                  <a:gd name="T39" fmla="*/ 137 h 758"/>
                  <a:gd name="T40" fmla="*/ 184 w 670"/>
                  <a:gd name="T41" fmla="*/ 109 h 758"/>
                  <a:gd name="T42" fmla="*/ 143 w 670"/>
                  <a:gd name="T43" fmla="*/ 164 h 758"/>
                  <a:gd name="T44" fmla="*/ 143 w 670"/>
                  <a:gd name="T45" fmla="*/ 238 h 758"/>
                  <a:gd name="T46" fmla="*/ 235 w 670"/>
                  <a:gd name="T47" fmla="*/ 312 h 758"/>
                  <a:gd name="T48" fmla="*/ 295 w 670"/>
                  <a:gd name="T49" fmla="*/ 261 h 758"/>
                  <a:gd name="T50" fmla="*/ 401 w 670"/>
                  <a:gd name="T51" fmla="*/ 243 h 758"/>
                  <a:gd name="T52" fmla="*/ 484 w 670"/>
                  <a:gd name="T53" fmla="*/ 252 h 758"/>
                  <a:gd name="T54" fmla="*/ 391 w 670"/>
                  <a:gd name="T55" fmla="*/ 293 h 758"/>
                  <a:gd name="T56" fmla="*/ 332 w 670"/>
                  <a:gd name="T57" fmla="*/ 344 h 758"/>
                  <a:gd name="T58" fmla="*/ 262 w 670"/>
                  <a:gd name="T59" fmla="*/ 363 h 758"/>
                  <a:gd name="T60" fmla="*/ 350 w 670"/>
                  <a:gd name="T61" fmla="*/ 418 h 758"/>
                  <a:gd name="T62" fmla="*/ 373 w 670"/>
                  <a:gd name="T63" fmla="*/ 482 h 758"/>
                  <a:gd name="T64" fmla="*/ 364 w 670"/>
                  <a:gd name="T65" fmla="*/ 533 h 758"/>
                  <a:gd name="T66" fmla="*/ 451 w 670"/>
                  <a:gd name="T67" fmla="*/ 607 h 758"/>
                  <a:gd name="T68" fmla="*/ 414 w 670"/>
                  <a:gd name="T69" fmla="*/ 727 h 758"/>
                  <a:gd name="T70" fmla="*/ 419 w 670"/>
                  <a:gd name="T71" fmla="*/ 630 h 758"/>
                  <a:gd name="T72" fmla="*/ 336 w 670"/>
                  <a:gd name="T73" fmla="*/ 648 h 758"/>
                  <a:gd name="T74" fmla="*/ 281 w 670"/>
                  <a:gd name="T75" fmla="*/ 625 h 758"/>
                  <a:gd name="T76" fmla="*/ 299 w 670"/>
                  <a:gd name="T77" fmla="*/ 588 h 758"/>
                  <a:gd name="T78" fmla="*/ 239 w 670"/>
                  <a:gd name="T79" fmla="*/ 528 h 758"/>
                  <a:gd name="T80" fmla="*/ 249 w 670"/>
                  <a:gd name="T81" fmla="*/ 459 h 758"/>
                  <a:gd name="T82" fmla="*/ 179 w 670"/>
                  <a:gd name="T83" fmla="*/ 436 h 758"/>
                  <a:gd name="T84" fmla="*/ 156 w 670"/>
                  <a:gd name="T85" fmla="*/ 496 h 758"/>
                  <a:gd name="T86" fmla="*/ 175 w 670"/>
                  <a:gd name="T87" fmla="*/ 565 h 758"/>
                  <a:gd name="T88" fmla="*/ 156 w 670"/>
                  <a:gd name="T89" fmla="*/ 680 h 758"/>
                  <a:gd name="T90" fmla="*/ 166 w 670"/>
                  <a:gd name="T91" fmla="*/ 740 h 758"/>
                  <a:gd name="T92" fmla="*/ 115 w 670"/>
                  <a:gd name="T93" fmla="*/ 754 h 758"/>
                  <a:gd name="T94" fmla="*/ 62 w 670"/>
                  <a:gd name="T95" fmla="*/ 729 h 7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70" h="758">
                    <a:moveTo>
                      <a:pt x="62" y="729"/>
                    </a:moveTo>
                    <a:cubicBezTo>
                      <a:pt x="57" y="700"/>
                      <a:pt x="85" y="613"/>
                      <a:pt x="87" y="579"/>
                    </a:cubicBezTo>
                    <a:cubicBezTo>
                      <a:pt x="89" y="545"/>
                      <a:pt x="83" y="533"/>
                      <a:pt x="73" y="524"/>
                    </a:cubicBezTo>
                    <a:cubicBezTo>
                      <a:pt x="63" y="515"/>
                      <a:pt x="39" y="537"/>
                      <a:pt x="27" y="524"/>
                    </a:cubicBezTo>
                    <a:cubicBezTo>
                      <a:pt x="15" y="511"/>
                      <a:pt x="0" y="470"/>
                      <a:pt x="4" y="445"/>
                    </a:cubicBezTo>
                    <a:cubicBezTo>
                      <a:pt x="8" y="420"/>
                      <a:pt x="41" y="395"/>
                      <a:pt x="50" y="372"/>
                    </a:cubicBezTo>
                    <a:cubicBezTo>
                      <a:pt x="59" y="349"/>
                      <a:pt x="46" y="332"/>
                      <a:pt x="55" y="307"/>
                    </a:cubicBezTo>
                    <a:cubicBezTo>
                      <a:pt x="64" y="282"/>
                      <a:pt x="89" y="255"/>
                      <a:pt x="101" y="224"/>
                    </a:cubicBezTo>
                    <a:cubicBezTo>
                      <a:pt x="113" y="193"/>
                      <a:pt x="118" y="142"/>
                      <a:pt x="129" y="118"/>
                    </a:cubicBezTo>
                    <a:cubicBezTo>
                      <a:pt x="140" y="94"/>
                      <a:pt x="151" y="86"/>
                      <a:pt x="166" y="77"/>
                    </a:cubicBezTo>
                    <a:cubicBezTo>
                      <a:pt x="181" y="68"/>
                      <a:pt x="207" y="69"/>
                      <a:pt x="221" y="63"/>
                    </a:cubicBezTo>
                    <a:cubicBezTo>
                      <a:pt x="235" y="57"/>
                      <a:pt x="215" y="39"/>
                      <a:pt x="249" y="40"/>
                    </a:cubicBezTo>
                    <a:cubicBezTo>
                      <a:pt x="283" y="41"/>
                      <a:pt x="380" y="64"/>
                      <a:pt x="428" y="72"/>
                    </a:cubicBezTo>
                    <a:cubicBezTo>
                      <a:pt x="476" y="80"/>
                      <a:pt x="509" y="97"/>
                      <a:pt x="539" y="91"/>
                    </a:cubicBezTo>
                    <a:cubicBezTo>
                      <a:pt x="569" y="85"/>
                      <a:pt x="587" y="50"/>
                      <a:pt x="608" y="35"/>
                    </a:cubicBezTo>
                    <a:cubicBezTo>
                      <a:pt x="629" y="20"/>
                      <a:pt x="656" y="0"/>
                      <a:pt x="663" y="3"/>
                    </a:cubicBezTo>
                    <a:cubicBezTo>
                      <a:pt x="670" y="6"/>
                      <a:pt x="668" y="31"/>
                      <a:pt x="649" y="54"/>
                    </a:cubicBezTo>
                    <a:cubicBezTo>
                      <a:pt x="630" y="77"/>
                      <a:pt x="585" y="130"/>
                      <a:pt x="548" y="141"/>
                    </a:cubicBezTo>
                    <a:cubicBezTo>
                      <a:pt x="511" y="152"/>
                      <a:pt x="467" y="119"/>
                      <a:pt x="424" y="118"/>
                    </a:cubicBezTo>
                    <a:cubicBezTo>
                      <a:pt x="381" y="117"/>
                      <a:pt x="330" y="138"/>
                      <a:pt x="290" y="137"/>
                    </a:cubicBezTo>
                    <a:cubicBezTo>
                      <a:pt x="250" y="136"/>
                      <a:pt x="208" y="105"/>
                      <a:pt x="184" y="109"/>
                    </a:cubicBezTo>
                    <a:cubicBezTo>
                      <a:pt x="160" y="113"/>
                      <a:pt x="150" y="143"/>
                      <a:pt x="143" y="164"/>
                    </a:cubicBezTo>
                    <a:cubicBezTo>
                      <a:pt x="136" y="185"/>
                      <a:pt x="128" y="213"/>
                      <a:pt x="143" y="238"/>
                    </a:cubicBezTo>
                    <a:cubicBezTo>
                      <a:pt x="158" y="263"/>
                      <a:pt x="210" y="308"/>
                      <a:pt x="235" y="312"/>
                    </a:cubicBezTo>
                    <a:cubicBezTo>
                      <a:pt x="260" y="316"/>
                      <a:pt x="267" y="272"/>
                      <a:pt x="295" y="261"/>
                    </a:cubicBezTo>
                    <a:cubicBezTo>
                      <a:pt x="323" y="250"/>
                      <a:pt x="370" y="244"/>
                      <a:pt x="401" y="243"/>
                    </a:cubicBezTo>
                    <a:cubicBezTo>
                      <a:pt x="432" y="242"/>
                      <a:pt x="486" y="244"/>
                      <a:pt x="484" y="252"/>
                    </a:cubicBezTo>
                    <a:cubicBezTo>
                      <a:pt x="482" y="260"/>
                      <a:pt x="416" y="278"/>
                      <a:pt x="391" y="293"/>
                    </a:cubicBezTo>
                    <a:cubicBezTo>
                      <a:pt x="366" y="308"/>
                      <a:pt x="353" y="332"/>
                      <a:pt x="332" y="344"/>
                    </a:cubicBezTo>
                    <a:cubicBezTo>
                      <a:pt x="311" y="356"/>
                      <a:pt x="259" y="351"/>
                      <a:pt x="262" y="363"/>
                    </a:cubicBezTo>
                    <a:cubicBezTo>
                      <a:pt x="265" y="375"/>
                      <a:pt x="332" y="398"/>
                      <a:pt x="350" y="418"/>
                    </a:cubicBezTo>
                    <a:cubicBezTo>
                      <a:pt x="368" y="438"/>
                      <a:pt x="371" y="463"/>
                      <a:pt x="373" y="482"/>
                    </a:cubicBezTo>
                    <a:cubicBezTo>
                      <a:pt x="375" y="501"/>
                      <a:pt x="351" y="512"/>
                      <a:pt x="364" y="533"/>
                    </a:cubicBezTo>
                    <a:cubicBezTo>
                      <a:pt x="377" y="554"/>
                      <a:pt x="443" y="575"/>
                      <a:pt x="451" y="607"/>
                    </a:cubicBezTo>
                    <a:cubicBezTo>
                      <a:pt x="459" y="639"/>
                      <a:pt x="419" y="723"/>
                      <a:pt x="414" y="727"/>
                    </a:cubicBezTo>
                    <a:cubicBezTo>
                      <a:pt x="409" y="731"/>
                      <a:pt x="432" y="643"/>
                      <a:pt x="419" y="630"/>
                    </a:cubicBezTo>
                    <a:cubicBezTo>
                      <a:pt x="406" y="617"/>
                      <a:pt x="359" y="649"/>
                      <a:pt x="336" y="648"/>
                    </a:cubicBezTo>
                    <a:cubicBezTo>
                      <a:pt x="313" y="647"/>
                      <a:pt x="287" y="635"/>
                      <a:pt x="281" y="625"/>
                    </a:cubicBezTo>
                    <a:cubicBezTo>
                      <a:pt x="275" y="615"/>
                      <a:pt x="306" y="604"/>
                      <a:pt x="299" y="588"/>
                    </a:cubicBezTo>
                    <a:cubicBezTo>
                      <a:pt x="292" y="572"/>
                      <a:pt x="247" y="549"/>
                      <a:pt x="239" y="528"/>
                    </a:cubicBezTo>
                    <a:cubicBezTo>
                      <a:pt x="231" y="507"/>
                      <a:pt x="259" y="474"/>
                      <a:pt x="249" y="459"/>
                    </a:cubicBezTo>
                    <a:cubicBezTo>
                      <a:pt x="239" y="444"/>
                      <a:pt x="194" y="430"/>
                      <a:pt x="179" y="436"/>
                    </a:cubicBezTo>
                    <a:cubicBezTo>
                      <a:pt x="164" y="442"/>
                      <a:pt x="157" y="475"/>
                      <a:pt x="156" y="496"/>
                    </a:cubicBezTo>
                    <a:cubicBezTo>
                      <a:pt x="155" y="517"/>
                      <a:pt x="175" y="534"/>
                      <a:pt x="175" y="565"/>
                    </a:cubicBezTo>
                    <a:cubicBezTo>
                      <a:pt x="175" y="596"/>
                      <a:pt x="157" y="651"/>
                      <a:pt x="156" y="680"/>
                    </a:cubicBezTo>
                    <a:cubicBezTo>
                      <a:pt x="155" y="709"/>
                      <a:pt x="173" y="728"/>
                      <a:pt x="166" y="740"/>
                    </a:cubicBezTo>
                    <a:cubicBezTo>
                      <a:pt x="159" y="752"/>
                      <a:pt x="131" y="755"/>
                      <a:pt x="115" y="754"/>
                    </a:cubicBezTo>
                    <a:cubicBezTo>
                      <a:pt x="99" y="753"/>
                      <a:pt x="67" y="758"/>
                      <a:pt x="62" y="729"/>
                    </a:cubicBezTo>
                    <a:close/>
                  </a:path>
                </a:pathLst>
              </a:custGeom>
              <a:solidFill>
                <a:srgbClr val="CCFF66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" name="Freeform 24"/>
              <p:cNvSpPr>
                <a:spLocks/>
              </p:cNvSpPr>
              <p:nvPr/>
            </p:nvSpPr>
            <p:spPr bwMode="auto">
              <a:xfrm>
                <a:off x="4194" y="2006"/>
                <a:ext cx="1056" cy="871"/>
              </a:xfrm>
              <a:custGeom>
                <a:avLst/>
                <a:gdLst>
                  <a:gd name="T0" fmla="*/ 1045 w 1056"/>
                  <a:gd name="T1" fmla="*/ 199 h 871"/>
                  <a:gd name="T2" fmla="*/ 1055 w 1056"/>
                  <a:gd name="T3" fmla="*/ 492 h 871"/>
                  <a:gd name="T4" fmla="*/ 1041 w 1056"/>
                  <a:gd name="T5" fmla="*/ 598 h 871"/>
                  <a:gd name="T6" fmla="*/ 1031 w 1056"/>
                  <a:gd name="T7" fmla="*/ 653 h 871"/>
                  <a:gd name="T8" fmla="*/ 1045 w 1056"/>
                  <a:gd name="T9" fmla="*/ 768 h 871"/>
                  <a:gd name="T10" fmla="*/ 1036 w 1056"/>
                  <a:gd name="T11" fmla="*/ 869 h 871"/>
                  <a:gd name="T12" fmla="*/ 935 w 1056"/>
                  <a:gd name="T13" fmla="*/ 782 h 871"/>
                  <a:gd name="T14" fmla="*/ 806 w 1056"/>
                  <a:gd name="T15" fmla="*/ 809 h 871"/>
                  <a:gd name="T16" fmla="*/ 718 w 1056"/>
                  <a:gd name="T17" fmla="*/ 814 h 871"/>
                  <a:gd name="T18" fmla="*/ 732 w 1056"/>
                  <a:gd name="T19" fmla="*/ 727 h 871"/>
                  <a:gd name="T20" fmla="*/ 806 w 1056"/>
                  <a:gd name="T21" fmla="*/ 708 h 871"/>
                  <a:gd name="T22" fmla="*/ 815 w 1056"/>
                  <a:gd name="T23" fmla="*/ 671 h 871"/>
                  <a:gd name="T24" fmla="*/ 838 w 1056"/>
                  <a:gd name="T25" fmla="*/ 644 h 871"/>
                  <a:gd name="T26" fmla="*/ 755 w 1056"/>
                  <a:gd name="T27" fmla="*/ 542 h 871"/>
                  <a:gd name="T28" fmla="*/ 663 w 1056"/>
                  <a:gd name="T29" fmla="*/ 464 h 871"/>
                  <a:gd name="T30" fmla="*/ 543 w 1056"/>
                  <a:gd name="T31" fmla="*/ 441 h 871"/>
                  <a:gd name="T32" fmla="*/ 502 w 1056"/>
                  <a:gd name="T33" fmla="*/ 413 h 871"/>
                  <a:gd name="T34" fmla="*/ 391 w 1056"/>
                  <a:gd name="T35" fmla="*/ 372 h 871"/>
                  <a:gd name="T36" fmla="*/ 280 w 1056"/>
                  <a:gd name="T37" fmla="*/ 321 h 871"/>
                  <a:gd name="T38" fmla="*/ 239 w 1056"/>
                  <a:gd name="T39" fmla="*/ 363 h 871"/>
                  <a:gd name="T40" fmla="*/ 193 w 1056"/>
                  <a:gd name="T41" fmla="*/ 339 h 871"/>
                  <a:gd name="T42" fmla="*/ 197 w 1056"/>
                  <a:gd name="T43" fmla="*/ 289 h 871"/>
                  <a:gd name="T44" fmla="*/ 128 w 1056"/>
                  <a:gd name="T45" fmla="*/ 252 h 871"/>
                  <a:gd name="T46" fmla="*/ 170 w 1056"/>
                  <a:gd name="T47" fmla="*/ 238 h 871"/>
                  <a:gd name="T48" fmla="*/ 234 w 1056"/>
                  <a:gd name="T49" fmla="*/ 220 h 871"/>
                  <a:gd name="T50" fmla="*/ 285 w 1056"/>
                  <a:gd name="T51" fmla="*/ 224 h 871"/>
                  <a:gd name="T52" fmla="*/ 322 w 1056"/>
                  <a:gd name="T53" fmla="*/ 183 h 871"/>
                  <a:gd name="T54" fmla="*/ 248 w 1056"/>
                  <a:gd name="T55" fmla="*/ 174 h 871"/>
                  <a:gd name="T56" fmla="*/ 170 w 1056"/>
                  <a:gd name="T57" fmla="*/ 183 h 871"/>
                  <a:gd name="T58" fmla="*/ 96 w 1056"/>
                  <a:gd name="T59" fmla="*/ 123 h 871"/>
                  <a:gd name="T60" fmla="*/ 32 w 1056"/>
                  <a:gd name="T61" fmla="*/ 109 h 871"/>
                  <a:gd name="T62" fmla="*/ 8 w 1056"/>
                  <a:gd name="T63" fmla="*/ 72 h 871"/>
                  <a:gd name="T64" fmla="*/ 78 w 1056"/>
                  <a:gd name="T65" fmla="*/ 31 h 871"/>
                  <a:gd name="T66" fmla="*/ 142 w 1056"/>
                  <a:gd name="T67" fmla="*/ 3 h 871"/>
                  <a:gd name="T68" fmla="*/ 234 w 1056"/>
                  <a:gd name="T69" fmla="*/ 12 h 871"/>
                  <a:gd name="T70" fmla="*/ 331 w 1056"/>
                  <a:gd name="T71" fmla="*/ 40 h 871"/>
                  <a:gd name="T72" fmla="*/ 345 w 1056"/>
                  <a:gd name="T73" fmla="*/ 86 h 871"/>
                  <a:gd name="T74" fmla="*/ 345 w 1056"/>
                  <a:gd name="T75" fmla="*/ 141 h 871"/>
                  <a:gd name="T76" fmla="*/ 377 w 1056"/>
                  <a:gd name="T77" fmla="*/ 220 h 871"/>
                  <a:gd name="T78" fmla="*/ 460 w 1056"/>
                  <a:gd name="T79" fmla="*/ 289 h 871"/>
                  <a:gd name="T80" fmla="*/ 534 w 1056"/>
                  <a:gd name="T81" fmla="*/ 252 h 871"/>
                  <a:gd name="T82" fmla="*/ 594 w 1056"/>
                  <a:gd name="T83" fmla="*/ 187 h 871"/>
                  <a:gd name="T84" fmla="*/ 654 w 1056"/>
                  <a:gd name="T85" fmla="*/ 169 h 871"/>
                  <a:gd name="T86" fmla="*/ 709 w 1056"/>
                  <a:gd name="T87" fmla="*/ 91 h 871"/>
                  <a:gd name="T88" fmla="*/ 824 w 1056"/>
                  <a:gd name="T89" fmla="*/ 151 h 871"/>
                  <a:gd name="T90" fmla="*/ 990 w 1056"/>
                  <a:gd name="T91" fmla="*/ 206 h 871"/>
                  <a:gd name="T92" fmla="*/ 1045 w 1056"/>
                  <a:gd name="T93" fmla="*/ 199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056" h="871">
                    <a:moveTo>
                      <a:pt x="1045" y="199"/>
                    </a:moveTo>
                    <a:cubicBezTo>
                      <a:pt x="1056" y="247"/>
                      <a:pt x="1056" y="426"/>
                      <a:pt x="1055" y="492"/>
                    </a:cubicBezTo>
                    <a:cubicBezTo>
                      <a:pt x="1054" y="558"/>
                      <a:pt x="1045" y="571"/>
                      <a:pt x="1041" y="598"/>
                    </a:cubicBezTo>
                    <a:cubicBezTo>
                      <a:pt x="1037" y="625"/>
                      <a:pt x="1030" y="625"/>
                      <a:pt x="1031" y="653"/>
                    </a:cubicBezTo>
                    <a:cubicBezTo>
                      <a:pt x="1032" y="681"/>
                      <a:pt x="1044" y="732"/>
                      <a:pt x="1045" y="768"/>
                    </a:cubicBezTo>
                    <a:cubicBezTo>
                      <a:pt x="1046" y="804"/>
                      <a:pt x="1054" y="867"/>
                      <a:pt x="1036" y="869"/>
                    </a:cubicBezTo>
                    <a:cubicBezTo>
                      <a:pt x="1018" y="871"/>
                      <a:pt x="973" y="792"/>
                      <a:pt x="935" y="782"/>
                    </a:cubicBezTo>
                    <a:cubicBezTo>
                      <a:pt x="897" y="772"/>
                      <a:pt x="842" y="804"/>
                      <a:pt x="806" y="809"/>
                    </a:cubicBezTo>
                    <a:cubicBezTo>
                      <a:pt x="770" y="814"/>
                      <a:pt x="730" y="828"/>
                      <a:pt x="718" y="814"/>
                    </a:cubicBezTo>
                    <a:cubicBezTo>
                      <a:pt x="706" y="800"/>
                      <a:pt x="717" y="745"/>
                      <a:pt x="732" y="727"/>
                    </a:cubicBezTo>
                    <a:cubicBezTo>
                      <a:pt x="747" y="709"/>
                      <a:pt x="792" y="717"/>
                      <a:pt x="806" y="708"/>
                    </a:cubicBezTo>
                    <a:cubicBezTo>
                      <a:pt x="820" y="699"/>
                      <a:pt x="810" y="682"/>
                      <a:pt x="815" y="671"/>
                    </a:cubicBezTo>
                    <a:cubicBezTo>
                      <a:pt x="820" y="660"/>
                      <a:pt x="848" y="665"/>
                      <a:pt x="838" y="644"/>
                    </a:cubicBezTo>
                    <a:cubicBezTo>
                      <a:pt x="828" y="623"/>
                      <a:pt x="784" y="572"/>
                      <a:pt x="755" y="542"/>
                    </a:cubicBezTo>
                    <a:cubicBezTo>
                      <a:pt x="726" y="512"/>
                      <a:pt x="698" y="481"/>
                      <a:pt x="663" y="464"/>
                    </a:cubicBezTo>
                    <a:cubicBezTo>
                      <a:pt x="628" y="447"/>
                      <a:pt x="570" y="449"/>
                      <a:pt x="543" y="441"/>
                    </a:cubicBezTo>
                    <a:cubicBezTo>
                      <a:pt x="516" y="433"/>
                      <a:pt x="527" y="424"/>
                      <a:pt x="502" y="413"/>
                    </a:cubicBezTo>
                    <a:cubicBezTo>
                      <a:pt x="477" y="402"/>
                      <a:pt x="428" y="387"/>
                      <a:pt x="391" y="372"/>
                    </a:cubicBezTo>
                    <a:cubicBezTo>
                      <a:pt x="354" y="357"/>
                      <a:pt x="305" y="322"/>
                      <a:pt x="280" y="321"/>
                    </a:cubicBezTo>
                    <a:cubicBezTo>
                      <a:pt x="255" y="320"/>
                      <a:pt x="254" y="360"/>
                      <a:pt x="239" y="363"/>
                    </a:cubicBezTo>
                    <a:cubicBezTo>
                      <a:pt x="224" y="366"/>
                      <a:pt x="200" y="351"/>
                      <a:pt x="193" y="339"/>
                    </a:cubicBezTo>
                    <a:cubicBezTo>
                      <a:pt x="186" y="327"/>
                      <a:pt x="208" y="303"/>
                      <a:pt x="197" y="289"/>
                    </a:cubicBezTo>
                    <a:cubicBezTo>
                      <a:pt x="186" y="275"/>
                      <a:pt x="132" y="260"/>
                      <a:pt x="128" y="252"/>
                    </a:cubicBezTo>
                    <a:cubicBezTo>
                      <a:pt x="124" y="244"/>
                      <a:pt x="152" y="243"/>
                      <a:pt x="170" y="238"/>
                    </a:cubicBezTo>
                    <a:cubicBezTo>
                      <a:pt x="188" y="233"/>
                      <a:pt x="215" y="222"/>
                      <a:pt x="234" y="220"/>
                    </a:cubicBezTo>
                    <a:cubicBezTo>
                      <a:pt x="253" y="218"/>
                      <a:pt x="270" y="230"/>
                      <a:pt x="285" y="224"/>
                    </a:cubicBezTo>
                    <a:cubicBezTo>
                      <a:pt x="300" y="218"/>
                      <a:pt x="328" y="191"/>
                      <a:pt x="322" y="183"/>
                    </a:cubicBezTo>
                    <a:cubicBezTo>
                      <a:pt x="316" y="175"/>
                      <a:pt x="273" y="174"/>
                      <a:pt x="248" y="174"/>
                    </a:cubicBezTo>
                    <a:cubicBezTo>
                      <a:pt x="223" y="174"/>
                      <a:pt x="195" y="192"/>
                      <a:pt x="170" y="183"/>
                    </a:cubicBezTo>
                    <a:cubicBezTo>
                      <a:pt x="145" y="174"/>
                      <a:pt x="119" y="135"/>
                      <a:pt x="96" y="123"/>
                    </a:cubicBezTo>
                    <a:cubicBezTo>
                      <a:pt x="73" y="111"/>
                      <a:pt x="47" y="117"/>
                      <a:pt x="32" y="109"/>
                    </a:cubicBezTo>
                    <a:cubicBezTo>
                      <a:pt x="17" y="101"/>
                      <a:pt x="0" y="85"/>
                      <a:pt x="8" y="72"/>
                    </a:cubicBezTo>
                    <a:cubicBezTo>
                      <a:pt x="16" y="59"/>
                      <a:pt x="56" y="42"/>
                      <a:pt x="78" y="31"/>
                    </a:cubicBezTo>
                    <a:cubicBezTo>
                      <a:pt x="100" y="20"/>
                      <a:pt x="116" y="6"/>
                      <a:pt x="142" y="3"/>
                    </a:cubicBezTo>
                    <a:cubicBezTo>
                      <a:pt x="168" y="0"/>
                      <a:pt x="203" y="6"/>
                      <a:pt x="234" y="12"/>
                    </a:cubicBezTo>
                    <a:cubicBezTo>
                      <a:pt x="265" y="18"/>
                      <a:pt x="312" y="28"/>
                      <a:pt x="331" y="40"/>
                    </a:cubicBezTo>
                    <a:cubicBezTo>
                      <a:pt x="350" y="52"/>
                      <a:pt x="343" y="69"/>
                      <a:pt x="345" y="86"/>
                    </a:cubicBezTo>
                    <a:cubicBezTo>
                      <a:pt x="347" y="103"/>
                      <a:pt x="340" y="119"/>
                      <a:pt x="345" y="141"/>
                    </a:cubicBezTo>
                    <a:cubicBezTo>
                      <a:pt x="350" y="163"/>
                      <a:pt x="358" y="195"/>
                      <a:pt x="377" y="220"/>
                    </a:cubicBezTo>
                    <a:cubicBezTo>
                      <a:pt x="396" y="245"/>
                      <a:pt x="434" y="284"/>
                      <a:pt x="460" y="289"/>
                    </a:cubicBezTo>
                    <a:cubicBezTo>
                      <a:pt x="486" y="294"/>
                      <a:pt x="512" y="269"/>
                      <a:pt x="534" y="252"/>
                    </a:cubicBezTo>
                    <a:cubicBezTo>
                      <a:pt x="556" y="235"/>
                      <a:pt x="574" y="201"/>
                      <a:pt x="594" y="187"/>
                    </a:cubicBezTo>
                    <a:cubicBezTo>
                      <a:pt x="614" y="173"/>
                      <a:pt x="635" y="185"/>
                      <a:pt x="654" y="169"/>
                    </a:cubicBezTo>
                    <a:cubicBezTo>
                      <a:pt x="673" y="153"/>
                      <a:pt x="681" y="94"/>
                      <a:pt x="709" y="91"/>
                    </a:cubicBezTo>
                    <a:cubicBezTo>
                      <a:pt x="737" y="88"/>
                      <a:pt x="777" y="132"/>
                      <a:pt x="824" y="151"/>
                    </a:cubicBezTo>
                    <a:cubicBezTo>
                      <a:pt x="871" y="170"/>
                      <a:pt x="954" y="194"/>
                      <a:pt x="990" y="206"/>
                    </a:cubicBezTo>
                    <a:cubicBezTo>
                      <a:pt x="1026" y="218"/>
                      <a:pt x="1034" y="151"/>
                      <a:pt x="1045" y="199"/>
                    </a:cubicBezTo>
                    <a:close/>
                  </a:path>
                </a:pathLst>
              </a:custGeom>
              <a:solidFill>
                <a:srgbClr val="CCFF66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73" name="Text Box 25"/>
            <p:cNvSpPr txBox="1">
              <a:spLocks noChangeArrowheads="1"/>
            </p:cNvSpPr>
            <p:nvPr/>
          </p:nvSpPr>
          <p:spPr bwMode="auto">
            <a:xfrm>
              <a:off x="3792" y="3360"/>
              <a:ext cx="768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Times New Roman" pitchFamily="18" charset="0"/>
                </a:rPr>
                <a:t>Suspension, VCM, PCBA</a:t>
              </a:r>
            </a:p>
          </p:txBody>
        </p:sp>
        <p:sp>
          <p:nvSpPr>
            <p:cNvPr id="74" name="Text Box 26"/>
            <p:cNvSpPr txBox="1">
              <a:spLocks noChangeArrowheads="1"/>
            </p:cNvSpPr>
            <p:nvPr/>
          </p:nvSpPr>
          <p:spPr bwMode="auto">
            <a:xfrm>
              <a:off x="3696" y="3938"/>
              <a:ext cx="95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Indonesia</a:t>
              </a:r>
            </a:p>
          </p:txBody>
        </p:sp>
        <p:cxnSp>
          <p:nvCxnSpPr>
            <p:cNvPr id="75" name="AutoShape 73"/>
            <p:cNvCxnSpPr>
              <a:cxnSpLocks noChangeShapeType="1"/>
              <a:stCxn id="76" idx="28"/>
              <a:endCxn id="2" idx="22"/>
            </p:cNvCxnSpPr>
            <p:nvPr/>
          </p:nvCxnSpPr>
          <p:spPr bwMode="auto">
            <a:xfrm rot="5400000" flipH="1">
              <a:off x="2612" y="2689"/>
              <a:ext cx="1413" cy="612"/>
            </a:xfrm>
            <a:prstGeom prst="curvedConnector2">
              <a:avLst/>
            </a:prstGeom>
            <a:noFill/>
            <a:ln w="28575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1" name="Text Box 17"/>
          <p:cNvSpPr txBox="1">
            <a:spLocks noChangeArrowheads="1"/>
          </p:cNvSpPr>
          <p:nvPr/>
        </p:nvSpPr>
        <p:spPr bwMode="auto">
          <a:xfrm>
            <a:off x="4206240" y="4114800"/>
            <a:ext cx="145976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rgbClr val="000000"/>
                </a:solidFill>
                <a:latin typeface="Times New Roman" pitchFamily="18" charset="0"/>
              </a:rPr>
              <a:t>Spindle motor, Base</a:t>
            </a: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altLang="en-US" sz="1400" smtClean="0">
                <a:solidFill>
                  <a:srgbClr val="000000"/>
                </a:solidFill>
                <a:latin typeface="Times New Roman" pitchFamily="18" charset="0"/>
              </a:rPr>
              <a:t>Carriage, Flex cable, Pivot </a:t>
            </a:r>
            <a:endParaRPr lang="en-US" alt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" name="Text Box 17"/>
          <p:cNvSpPr txBox="1">
            <a:spLocks noChangeArrowheads="1"/>
          </p:cNvSpPr>
          <p:nvPr/>
        </p:nvSpPr>
        <p:spPr bwMode="auto">
          <a:xfrm>
            <a:off x="4295980" y="4722813"/>
            <a:ext cx="145791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rgbClr val="000000"/>
                </a:solidFill>
                <a:latin typeface="Times New Roman" pitchFamily="18" charset="0"/>
              </a:rPr>
              <a:t>Seal, VCM, Top</a:t>
            </a:r>
            <a:endParaRPr lang="en-US" alt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" name="Text Box 17"/>
          <p:cNvSpPr txBox="1">
            <a:spLocks noChangeArrowheads="1"/>
          </p:cNvSpPr>
          <p:nvPr/>
        </p:nvSpPr>
        <p:spPr bwMode="auto">
          <a:xfrm>
            <a:off x="4572000" y="4892040"/>
            <a:ext cx="14806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rgbClr val="000000"/>
                </a:solidFill>
                <a:latin typeface="Times New Roman" pitchFamily="18" charset="0"/>
              </a:rPr>
              <a:t>cover, PCBA, HGA, HAS </a:t>
            </a:r>
            <a:endParaRPr lang="en-US" alt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5024937" y="12862"/>
            <a:ext cx="4119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nl-NL" b="1" smtClean="0"/>
              <a:t>15.3 hard </a:t>
            </a:r>
            <a:r>
              <a:rPr lang="nl-NL" b="1"/>
              <a:t>disk drive supply chain in Thailand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5319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15.4 global </a:t>
            </a:r>
            <a:r>
              <a:rPr lang="nl-NL" b="1"/>
              <a:t>trade flows and value-added over gross trade ratio, 1995-2009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4541934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70332" y="1828800"/>
            <a:ext cx="23634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smtClean="0">
                <a:solidFill>
                  <a:srgbClr val="FF0000"/>
                </a:solidFill>
              </a:rPr>
              <a:t>(value added / gross) ratio</a:t>
            </a:r>
          </a:p>
          <a:p>
            <a:pPr algn="ctr"/>
            <a:r>
              <a:rPr lang="en-US" sz="1400" smtClean="0">
                <a:solidFill>
                  <a:srgbClr val="FF0000"/>
                </a:solidFill>
              </a:rPr>
              <a:t>in per cent, right-hand scale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28219" y="1360040"/>
            <a:ext cx="15995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smtClean="0">
                <a:solidFill>
                  <a:srgbClr val="0000FF"/>
                </a:solidFill>
              </a:rPr>
              <a:t>gross trade flows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0" y="4648200"/>
            <a:ext cx="2178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smtClean="0">
                <a:solidFill>
                  <a:srgbClr val="3366FF"/>
                </a:solidFill>
              </a:rPr>
              <a:t>value added trade flows</a:t>
            </a:r>
          </a:p>
        </p:txBody>
      </p:sp>
    </p:spTree>
    <p:extLst>
      <p:ext uri="{BB962C8B-B14F-4D97-AF65-F5344CB8AC3E}">
        <p14:creationId xmlns:p14="http://schemas.microsoft.com/office/powerpoint/2010/main" val="301920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15.5 value-added </a:t>
            </a:r>
            <a:r>
              <a:rPr lang="nl-NL" b="1"/>
              <a:t>trade; </a:t>
            </a:r>
            <a:r>
              <a:rPr lang="nl-NL" b="1" smtClean="0"/>
              <a:t>per cent </a:t>
            </a:r>
            <a:r>
              <a:rPr lang="nl-NL" b="1"/>
              <a:t>of gross export, 2009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103177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57600" y="5943600"/>
            <a:ext cx="50909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/>
              <a:t>b</a:t>
            </a:r>
            <a:r>
              <a:rPr lang="en-US" sz="1400" smtClean="0"/>
              <a:t>ubbles proportional to per cent of gross exports in respective year</a:t>
            </a:r>
          </a:p>
        </p:txBody>
      </p:sp>
    </p:spTree>
    <p:extLst>
      <p:ext uri="{BB962C8B-B14F-4D97-AF65-F5344CB8AC3E}">
        <p14:creationId xmlns:p14="http://schemas.microsoft.com/office/powerpoint/2010/main" val="133577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8332" y="1920240"/>
            <a:ext cx="1830493" cy="320040"/>
          </a:xfrm>
          <a:prstGeom prst="rect">
            <a:avLst/>
          </a:prstGeom>
          <a:solidFill>
            <a:srgbClr val="CCFFFF">
              <a:alpha val="50196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</a:rPr>
              <a:t>America</a:t>
            </a:r>
          </a:p>
        </p:txBody>
      </p:sp>
      <p:sp>
        <p:nvSpPr>
          <p:cNvPr id="3" name="Rectangle 2"/>
          <p:cNvSpPr/>
          <p:nvPr/>
        </p:nvSpPr>
        <p:spPr>
          <a:xfrm>
            <a:off x="3065905" y="3474720"/>
            <a:ext cx="1830493" cy="320040"/>
          </a:xfrm>
          <a:prstGeom prst="rect">
            <a:avLst/>
          </a:prstGeom>
          <a:solidFill>
            <a:srgbClr val="FFCC99">
              <a:alpha val="50196"/>
            </a:srgbClr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</a:rPr>
              <a:t>China</a:t>
            </a:r>
          </a:p>
        </p:txBody>
      </p:sp>
      <p:sp>
        <p:nvSpPr>
          <p:cNvPr id="4" name="Rectangle 3"/>
          <p:cNvSpPr/>
          <p:nvPr/>
        </p:nvSpPr>
        <p:spPr>
          <a:xfrm>
            <a:off x="3065905" y="4013200"/>
            <a:ext cx="1830493" cy="411480"/>
          </a:xfrm>
          <a:prstGeom prst="rect">
            <a:avLst/>
          </a:prstGeom>
          <a:solidFill>
            <a:srgbClr val="FFCC99">
              <a:alpha val="50196"/>
            </a:srgbClr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</a:rPr>
              <a:t>manufacturing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1736639" y="2423160"/>
            <a:ext cx="1832186" cy="640080"/>
          </a:xfrm>
          <a:prstGeom prst="rect">
            <a:avLst/>
          </a:prstGeom>
          <a:solidFill>
            <a:srgbClr val="CCFFFF">
              <a:alpha val="50196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</a:rPr>
              <a:t>Headquarter services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414145" y="3474720"/>
            <a:ext cx="1830493" cy="320040"/>
          </a:xfrm>
          <a:prstGeom prst="rect">
            <a:avLst/>
          </a:prstGeom>
          <a:solidFill>
            <a:srgbClr val="CCFFFF">
              <a:alpha val="50196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</a:rPr>
              <a:t>America</a:t>
            </a:r>
          </a:p>
        </p:txBody>
      </p:sp>
      <p:sp>
        <p:nvSpPr>
          <p:cNvPr id="7" name="Rectangle 6"/>
          <p:cNvSpPr/>
          <p:nvPr/>
        </p:nvSpPr>
        <p:spPr>
          <a:xfrm>
            <a:off x="412452" y="4023360"/>
            <a:ext cx="1830493" cy="401320"/>
          </a:xfrm>
          <a:prstGeom prst="rect">
            <a:avLst/>
          </a:prstGeom>
          <a:solidFill>
            <a:srgbClr val="CCFFFF">
              <a:alpha val="50196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FF"/>
                </a:solidFill>
              </a:rPr>
              <a:t>manufacturing</a:t>
            </a:r>
          </a:p>
        </p:txBody>
      </p:sp>
      <p:cxnSp>
        <p:nvCxnSpPr>
          <p:cNvPr id="8" name="Elbow Connector 7"/>
          <p:cNvCxnSpPr>
            <a:stCxn id="2" idx="2"/>
            <a:endCxn id="5" idx="0"/>
          </p:cNvCxnSpPr>
          <p:nvPr/>
        </p:nvCxnSpPr>
        <p:spPr bwMode="auto">
          <a:xfrm rot="5400000">
            <a:off x="2561716" y="2331297"/>
            <a:ext cx="182880" cy="847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lbow Connector 8"/>
          <p:cNvCxnSpPr>
            <a:stCxn id="5" idx="2"/>
            <a:endCxn id="6" idx="0"/>
          </p:cNvCxnSpPr>
          <p:nvPr/>
        </p:nvCxnSpPr>
        <p:spPr bwMode="auto">
          <a:xfrm rot="5400000">
            <a:off x="1785322" y="2607310"/>
            <a:ext cx="411480" cy="132334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Elbow Connector 9"/>
          <p:cNvCxnSpPr>
            <a:stCxn id="5" idx="2"/>
            <a:endCxn id="3" idx="0"/>
          </p:cNvCxnSpPr>
          <p:nvPr/>
        </p:nvCxnSpPr>
        <p:spPr bwMode="auto">
          <a:xfrm rot="16200000" flipH="1">
            <a:off x="3111202" y="2604770"/>
            <a:ext cx="411480" cy="132842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lbow Connector 10"/>
          <p:cNvCxnSpPr>
            <a:stCxn id="6" idx="2"/>
            <a:endCxn id="7" idx="0"/>
          </p:cNvCxnSpPr>
          <p:nvPr/>
        </p:nvCxnSpPr>
        <p:spPr bwMode="auto">
          <a:xfrm rot="5400000">
            <a:off x="1214246" y="3908214"/>
            <a:ext cx="228600" cy="1693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Elbow Connector 11"/>
          <p:cNvCxnSpPr>
            <a:stCxn id="3" idx="2"/>
            <a:endCxn id="4" idx="0"/>
          </p:cNvCxnSpPr>
          <p:nvPr/>
        </p:nvCxnSpPr>
        <p:spPr bwMode="auto">
          <a:xfrm rot="5400000">
            <a:off x="3871932" y="3903980"/>
            <a:ext cx="218440" cy="127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ectangle 12"/>
          <p:cNvSpPr/>
          <p:nvPr/>
        </p:nvSpPr>
        <p:spPr>
          <a:xfrm>
            <a:off x="1577465" y="4663440"/>
            <a:ext cx="2150533" cy="365760"/>
          </a:xfrm>
          <a:prstGeom prst="rect">
            <a:avLst/>
          </a:prstGeom>
          <a:solidFill>
            <a:srgbClr val="CCFFCC">
              <a:alpha val="49804"/>
            </a:srgbClr>
          </a:solidFill>
          <a:ln w="28575" cmpd="sng">
            <a:solidFill>
              <a:srgbClr val="0066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</a:rPr>
              <a:t>compare total costs</a:t>
            </a:r>
          </a:p>
        </p:txBody>
      </p:sp>
      <p:cxnSp>
        <p:nvCxnSpPr>
          <p:cNvPr id="14" name="Elbow Connector 13"/>
          <p:cNvCxnSpPr>
            <a:stCxn id="7" idx="2"/>
            <a:endCxn id="13" idx="1"/>
          </p:cNvCxnSpPr>
          <p:nvPr/>
        </p:nvCxnSpPr>
        <p:spPr bwMode="auto">
          <a:xfrm rot="16200000" flipH="1">
            <a:off x="1241762" y="4510617"/>
            <a:ext cx="421640" cy="249766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Elbow Connector 14"/>
          <p:cNvCxnSpPr>
            <a:stCxn id="4" idx="2"/>
            <a:endCxn id="13" idx="3"/>
          </p:cNvCxnSpPr>
          <p:nvPr/>
        </p:nvCxnSpPr>
        <p:spPr bwMode="auto">
          <a:xfrm rot="5400000">
            <a:off x="3643755" y="4508923"/>
            <a:ext cx="421640" cy="253154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>
          <a:xfrm>
            <a:off x="228600" y="762000"/>
            <a:ext cx="3407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15.6 vertical </a:t>
            </a:r>
            <a:r>
              <a:rPr lang="nl-NL" b="1"/>
              <a:t>FDI decision process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66775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9967" y="2108459"/>
            <a:ext cx="5074920" cy="329486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7270" y="5357600"/>
                <a:ext cx="465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70" y="5357600"/>
                <a:ext cx="465577" cy="3385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722726" y="1825507"/>
                <a:ext cx="4728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726" y="1825507"/>
                <a:ext cx="472822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054436" y="5376446"/>
            <a:ext cx="710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labour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2111480"/>
            <a:ext cx="430887" cy="6421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capital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8957941">
            <a:off x="628967" y="2442615"/>
            <a:ext cx="1525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</a:rPr>
              <a:t>vertical multinationals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8957941">
            <a:off x="4250949" y="4388112"/>
            <a:ext cx="1525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</a:rPr>
              <a:t>vertical multinationals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34312" y="3228822"/>
            <a:ext cx="17389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Factor Price Equalization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no vertical multinationals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762000"/>
            <a:ext cx="4939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15.7 characterization </a:t>
            </a:r>
            <a:r>
              <a:rPr lang="nl-NL" b="1"/>
              <a:t>of main vertical FDI regimes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66775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4196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15.8 stage </a:t>
            </a:r>
            <a:r>
              <a:rPr lang="nl-NL" b="1"/>
              <a:t>offshoring and wage inequality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670925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05200" y="6248400"/>
                <a:ext cx="487954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∗0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6248400"/>
                <a:ext cx="487954" cy="4154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81541" y="6268842"/>
                <a:ext cx="487954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∗1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541" y="6268842"/>
                <a:ext cx="487954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391400" y="2175302"/>
                <a:ext cx="1316322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𝐻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)/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2175302"/>
                <a:ext cx="1316322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577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73668"/>
            <a:ext cx="4016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15.9 firm </a:t>
            </a:r>
            <a:r>
              <a:rPr lang="nl-NL" b="1"/>
              <a:t>heterogeneity and vertical FDI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6397369"/>
              </p:ext>
            </p:extLst>
          </p:nvPr>
        </p:nvGraphicFramePr>
        <p:xfrm>
          <a:off x="0" y="773668"/>
          <a:ext cx="9143999" cy="6084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800" y="5299502"/>
                <a:ext cx="50327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299502"/>
                <a:ext cx="503278" cy="4154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30470" y="5985302"/>
                <a:ext cx="607730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470" y="5985302"/>
                <a:ext cx="607730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00200" y="4461302"/>
                <a:ext cx="727443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∗</m:t>
                              </m:r>
                            </m:sub>
                          </m:sSub>
                        </m:e>
                        <m:sup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461302"/>
                <a:ext cx="727443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78931" y="4766102"/>
                <a:ext cx="869469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sz="1600" b="0" i="1" smtClean="0">
                                  <a:solidFill>
                                    <a:srgbClr val="00660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  <m:sup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931" y="4766102"/>
                <a:ext cx="869469" cy="4154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 rot="19540330">
                <a:off x="3269536" y="3941796"/>
                <a:ext cx="1676741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sSup>
                        <m:sSup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p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𝐴</m:t>
                          </m:r>
                        </m:sub>
                      </m:sSub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40330">
                <a:off x="3269536" y="3941796"/>
                <a:ext cx="1676741" cy="4154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 rot="19867630">
                <a:off x="6794721" y="1785154"/>
                <a:ext cx="150425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sSup>
                        <m:sSup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p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867630">
                <a:off x="6794721" y="1785154"/>
                <a:ext cx="1504258" cy="41549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990600" y="4513421"/>
            <a:ext cx="4877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smtClean="0">
                <a:solidFill>
                  <a:srgbClr val="996633"/>
                </a:solidFill>
              </a:rPr>
              <a:t>exit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 rot="19597664">
                <a:off x="6272323" y="1569754"/>
                <a:ext cx="12968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1600" smtClean="0">
                    <a:solidFill>
                      <a:srgbClr val="996633"/>
                    </a:solidFill>
                  </a:rPr>
                  <a:t>multinational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97664">
                <a:off x="6272323" y="1569754"/>
                <a:ext cx="1296830" cy="338554"/>
              </a:xfrm>
              <a:prstGeom prst="rect">
                <a:avLst/>
              </a:prstGeom>
              <a:blipFill rotWithShape="1">
                <a:blip r:embed="rId9"/>
                <a:stretch>
                  <a:fillRect l="-1832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 rot="19921442">
            <a:off x="3042716" y="3650109"/>
            <a:ext cx="9469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smtClean="0">
                <a:solidFill>
                  <a:srgbClr val="996633"/>
                </a:solidFill>
              </a:rPr>
              <a:t>domestic</a:t>
            </a:r>
          </a:p>
        </p:txBody>
      </p:sp>
    </p:spTree>
    <p:extLst>
      <p:ext uri="{BB962C8B-B14F-4D97-AF65-F5344CB8AC3E}">
        <p14:creationId xmlns:p14="http://schemas.microsoft.com/office/powerpoint/2010/main" val="133577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923329" y="2059934"/>
            <a:ext cx="7213600" cy="3683962"/>
          </a:xfrm>
          <a:custGeom>
            <a:avLst/>
            <a:gdLst>
              <a:gd name="connsiteX0" fmla="*/ 0 w 7213600"/>
              <a:gd name="connsiteY0" fmla="*/ 3675201 h 3683962"/>
              <a:gd name="connsiteX1" fmla="*/ 262466 w 7213600"/>
              <a:gd name="connsiteY1" fmla="*/ 3666734 h 3683962"/>
              <a:gd name="connsiteX2" fmla="*/ 541866 w 7213600"/>
              <a:gd name="connsiteY2" fmla="*/ 3683668 h 3683962"/>
              <a:gd name="connsiteX3" fmla="*/ 922866 w 7213600"/>
              <a:gd name="connsiteY3" fmla="*/ 3649801 h 3683962"/>
              <a:gd name="connsiteX4" fmla="*/ 1159933 w 7213600"/>
              <a:gd name="connsiteY4" fmla="*/ 3641334 h 3683962"/>
              <a:gd name="connsiteX5" fmla="*/ 1439333 w 7213600"/>
              <a:gd name="connsiteY5" fmla="*/ 3607468 h 3683962"/>
              <a:gd name="connsiteX6" fmla="*/ 1608666 w 7213600"/>
              <a:gd name="connsiteY6" fmla="*/ 3556668 h 3683962"/>
              <a:gd name="connsiteX7" fmla="*/ 1778000 w 7213600"/>
              <a:gd name="connsiteY7" fmla="*/ 3438134 h 3683962"/>
              <a:gd name="connsiteX8" fmla="*/ 1964266 w 7213600"/>
              <a:gd name="connsiteY8" fmla="*/ 3184134 h 3683962"/>
              <a:gd name="connsiteX9" fmla="*/ 2091266 w 7213600"/>
              <a:gd name="connsiteY9" fmla="*/ 2913201 h 3683962"/>
              <a:gd name="connsiteX10" fmla="*/ 2226733 w 7213600"/>
              <a:gd name="connsiteY10" fmla="*/ 2379801 h 3683962"/>
              <a:gd name="connsiteX11" fmla="*/ 2362200 w 7213600"/>
              <a:gd name="connsiteY11" fmla="*/ 1821001 h 3683962"/>
              <a:gd name="connsiteX12" fmla="*/ 2506133 w 7213600"/>
              <a:gd name="connsiteY12" fmla="*/ 1126734 h 3683962"/>
              <a:gd name="connsiteX13" fmla="*/ 2607733 w 7213600"/>
              <a:gd name="connsiteY13" fmla="*/ 661068 h 3683962"/>
              <a:gd name="connsiteX14" fmla="*/ 2658533 w 7213600"/>
              <a:gd name="connsiteY14" fmla="*/ 415534 h 3683962"/>
              <a:gd name="connsiteX15" fmla="*/ 2751666 w 7213600"/>
              <a:gd name="connsiteY15" fmla="*/ 170001 h 3683962"/>
              <a:gd name="connsiteX16" fmla="*/ 2794000 w 7213600"/>
              <a:gd name="connsiteY16" fmla="*/ 59934 h 3683962"/>
              <a:gd name="connsiteX17" fmla="*/ 2810933 w 7213600"/>
              <a:gd name="connsiteY17" fmla="*/ 9134 h 3683962"/>
              <a:gd name="connsiteX18" fmla="*/ 2844800 w 7213600"/>
              <a:gd name="connsiteY18" fmla="*/ 668 h 3683962"/>
              <a:gd name="connsiteX19" fmla="*/ 2904066 w 7213600"/>
              <a:gd name="connsiteY19" fmla="*/ 17601 h 3683962"/>
              <a:gd name="connsiteX20" fmla="*/ 2963333 w 7213600"/>
              <a:gd name="connsiteY20" fmla="*/ 34534 h 3683962"/>
              <a:gd name="connsiteX21" fmla="*/ 3022600 w 7213600"/>
              <a:gd name="connsiteY21" fmla="*/ 136134 h 3683962"/>
              <a:gd name="connsiteX22" fmla="*/ 3115733 w 7213600"/>
              <a:gd name="connsiteY22" fmla="*/ 288534 h 3683962"/>
              <a:gd name="connsiteX23" fmla="*/ 3217333 w 7213600"/>
              <a:gd name="connsiteY23" fmla="*/ 500201 h 3683962"/>
              <a:gd name="connsiteX24" fmla="*/ 3335866 w 7213600"/>
              <a:gd name="connsiteY24" fmla="*/ 720334 h 3683962"/>
              <a:gd name="connsiteX25" fmla="*/ 3429000 w 7213600"/>
              <a:gd name="connsiteY25" fmla="*/ 974334 h 3683962"/>
              <a:gd name="connsiteX26" fmla="*/ 3505200 w 7213600"/>
              <a:gd name="connsiteY26" fmla="*/ 1152134 h 3683962"/>
              <a:gd name="connsiteX27" fmla="*/ 3581400 w 7213600"/>
              <a:gd name="connsiteY27" fmla="*/ 1372268 h 3683962"/>
              <a:gd name="connsiteX28" fmla="*/ 3666066 w 7213600"/>
              <a:gd name="connsiteY28" fmla="*/ 1567001 h 3683962"/>
              <a:gd name="connsiteX29" fmla="*/ 3750733 w 7213600"/>
              <a:gd name="connsiteY29" fmla="*/ 1719401 h 3683962"/>
              <a:gd name="connsiteX30" fmla="*/ 3869266 w 7213600"/>
              <a:gd name="connsiteY30" fmla="*/ 1973401 h 3683962"/>
              <a:gd name="connsiteX31" fmla="*/ 3953933 w 7213600"/>
              <a:gd name="connsiteY31" fmla="*/ 2168134 h 3683962"/>
              <a:gd name="connsiteX32" fmla="*/ 4055533 w 7213600"/>
              <a:gd name="connsiteY32" fmla="*/ 2371334 h 3683962"/>
              <a:gd name="connsiteX33" fmla="*/ 4131733 w 7213600"/>
              <a:gd name="connsiteY33" fmla="*/ 2574534 h 3683962"/>
              <a:gd name="connsiteX34" fmla="*/ 4199466 w 7213600"/>
              <a:gd name="connsiteY34" fmla="*/ 2718468 h 3683962"/>
              <a:gd name="connsiteX35" fmla="*/ 4351866 w 7213600"/>
              <a:gd name="connsiteY35" fmla="*/ 2930134 h 3683962"/>
              <a:gd name="connsiteX36" fmla="*/ 4521200 w 7213600"/>
              <a:gd name="connsiteY36" fmla="*/ 3116401 h 3683962"/>
              <a:gd name="connsiteX37" fmla="*/ 4690533 w 7213600"/>
              <a:gd name="connsiteY37" fmla="*/ 3243401 h 3683962"/>
              <a:gd name="connsiteX38" fmla="*/ 4910666 w 7213600"/>
              <a:gd name="connsiteY38" fmla="*/ 3361934 h 3683962"/>
              <a:gd name="connsiteX39" fmla="*/ 5080000 w 7213600"/>
              <a:gd name="connsiteY39" fmla="*/ 3378868 h 3683962"/>
              <a:gd name="connsiteX40" fmla="*/ 5257800 w 7213600"/>
              <a:gd name="connsiteY40" fmla="*/ 3438134 h 3683962"/>
              <a:gd name="connsiteX41" fmla="*/ 5520266 w 7213600"/>
              <a:gd name="connsiteY41" fmla="*/ 3497401 h 3683962"/>
              <a:gd name="connsiteX42" fmla="*/ 5748866 w 7213600"/>
              <a:gd name="connsiteY42" fmla="*/ 3590534 h 3683962"/>
              <a:gd name="connsiteX43" fmla="*/ 5994400 w 7213600"/>
              <a:gd name="connsiteY43" fmla="*/ 3624401 h 3683962"/>
              <a:gd name="connsiteX44" fmla="*/ 6214533 w 7213600"/>
              <a:gd name="connsiteY44" fmla="*/ 3615934 h 3683962"/>
              <a:gd name="connsiteX45" fmla="*/ 6434666 w 7213600"/>
              <a:gd name="connsiteY45" fmla="*/ 3658268 h 3683962"/>
              <a:gd name="connsiteX46" fmla="*/ 6756400 w 7213600"/>
              <a:gd name="connsiteY46" fmla="*/ 3666734 h 3683962"/>
              <a:gd name="connsiteX47" fmla="*/ 6985000 w 7213600"/>
              <a:gd name="connsiteY47" fmla="*/ 3683668 h 3683962"/>
              <a:gd name="connsiteX48" fmla="*/ 7213600 w 7213600"/>
              <a:gd name="connsiteY48" fmla="*/ 3675201 h 3683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7213600" h="3683962">
                <a:moveTo>
                  <a:pt x="0" y="3675201"/>
                </a:moveTo>
                <a:cubicBezTo>
                  <a:pt x="86077" y="3670262"/>
                  <a:pt x="172155" y="3665323"/>
                  <a:pt x="262466" y="3666734"/>
                </a:cubicBezTo>
                <a:cubicBezTo>
                  <a:pt x="352777" y="3668145"/>
                  <a:pt x="431799" y="3686490"/>
                  <a:pt x="541866" y="3683668"/>
                </a:cubicBezTo>
                <a:cubicBezTo>
                  <a:pt x="651933" y="3680846"/>
                  <a:pt x="819855" y="3656857"/>
                  <a:pt x="922866" y="3649801"/>
                </a:cubicBezTo>
                <a:cubicBezTo>
                  <a:pt x="1025877" y="3642745"/>
                  <a:pt x="1073855" y="3648389"/>
                  <a:pt x="1159933" y="3641334"/>
                </a:cubicBezTo>
                <a:cubicBezTo>
                  <a:pt x="1246011" y="3634279"/>
                  <a:pt x="1364544" y="3621579"/>
                  <a:pt x="1439333" y="3607468"/>
                </a:cubicBezTo>
                <a:cubicBezTo>
                  <a:pt x="1514122" y="3593357"/>
                  <a:pt x="1552222" y="3584890"/>
                  <a:pt x="1608666" y="3556668"/>
                </a:cubicBezTo>
                <a:cubicBezTo>
                  <a:pt x="1665110" y="3528446"/>
                  <a:pt x="1718733" y="3500223"/>
                  <a:pt x="1778000" y="3438134"/>
                </a:cubicBezTo>
                <a:cubicBezTo>
                  <a:pt x="1837267" y="3376045"/>
                  <a:pt x="1912055" y="3271623"/>
                  <a:pt x="1964266" y="3184134"/>
                </a:cubicBezTo>
                <a:cubicBezTo>
                  <a:pt x="2016477" y="3096645"/>
                  <a:pt x="2047522" y="3047256"/>
                  <a:pt x="2091266" y="2913201"/>
                </a:cubicBezTo>
                <a:cubicBezTo>
                  <a:pt x="2135011" y="2779145"/>
                  <a:pt x="2181577" y="2561834"/>
                  <a:pt x="2226733" y="2379801"/>
                </a:cubicBezTo>
                <a:cubicBezTo>
                  <a:pt x="2271889" y="2197768"/>
                  <a:pt x="2315633" y="2029845"/>
                  <a:pt x="2362200" y="1821001"/>
                </a:cubicBezTo>
                <a:cubicBezTo>
                  <a:pt x="2408767" y="1612156"/>
                  <a:pt x="2465211" y="1320056"/>
                  <a:pt x="2506133" y="1126734"/>
                </a:cubicBezTo>
                <a:cubicBezTo>
                  <a:pt x="2547055" y="933412"/>
                  <a:pt x="2582333" y="779601"/>
                  <a:pt x="2607733" y="661068"/>
                </a:cubicBezTo>
                <a:cubicBezTo>
                  <a:pt x="2633133" y="542535"/>
                  <a:pt x="2634544" y="497379"/>
                  <a:pt x="2658533" y="415534"/>
                </a:cubicBezTo>
                <a:cubicBezTo>
                  <a:pt x="2682522" y="333689"/>
                  <a:pt x="2729088" y="229268"/>
                  <a:pt x="2751666" y="170001"/>
                </a:cubicBezTo>
                <a:cubicBezTo>
                  <a:pt x="2774244" y="110734"/>
                  <a:pt x="2784122" y="86745"/>
                  <a:pt x="2794000" y="59934"/>
                </a:cubicBezTo>
                <a:cubicBezTo>
                  <a:pt x="2803878" y="33123"/>
                  <a:pt x="2802466" y="19012"/>
                  <a:pt x="2810933" y="9134"/>
                </a:cubicBezTo>
                <a:cubicBezTo>
                  <a:pt x="2819400" y="-744"/>
                  <a:pt x="2829278" y="-743"/>
                  <a:pt x="2844800" y="668"/>
                </a:cubicBezTo>
                <a:cubicBezTo>
                  <a:pt x="2860322" y="2079"/>
                  <a:pt x="2904066" y="17601"/>
                  <a:pt x="2904066" y="17601"/>
                </a:cubicBezTo>
                <a:cubicBezTo>
                  <a:pt x="2923822" y="23245"/>
                  <a:pt x="2943577" y="14779"/>
                  <a:pt x="2963333" y="34534"/>
                </a:cubicBezTo>
                <a:cubicBezTo>
                  <a:pt x="2983089" y="54289"/>
                  <a:pt x="2997200" y="93801"/>
                  <a:pt x="3022600" y="136134"/>
                </a:cubicBezTo>
                <a:cubicBezTo>
                  <a:pt x="3048000" y="178467"/>
                  <a:pt x="3083278" y="227856"/>
                  <a:pt x="3115733" y="288534"/>
                </a:cubicBezTo>
                <a:cubicBezTo>
                  <a:pt x="3148188" y="349212"/>
                  <a:pt x="3180644" y="428234"/>
                  <a:pt x="3217333" y="500201"/>
                </a:cubicBezTo>
                <a:cubicBezTo>
                  <a:pt x="3254022" y="572168"/>
                  <a:pt x="3300588" y="641312"/>
                  <a:pt x="3335866" y="720334"/>
                </a:cubicBezTo>
                <a:cubicBezTo>
                  <a:pt x="3371144" y="799356"/>
                  <a:pt x="3400778" y="902367"/>
                  <a:pt x="3429000" y="974334"/>
                </a:cubicBezTo>
                <a:cubicBezTo>
                  <a:pt x="3457222" y="1046301"/>
                  <a:pt x="3479800" y="1085812"/>
                  <a:pt x="3505200" y="1152134"/>
                </a:cubicBezTo>
                <a:cubicBezTo>
                  <a:pt x="3530600" y="1218456"/>
                  <a:pt x="3554589" y="1303124"/>
                  <a:pt x="3581400" y="1372268"/>
                </a:cubicBezTo>
                <a:cubicBezTo>
                  <a:pt x="3608211" y="1441412"/>
                  <a:pt x="3637844" y="1509146"/>
                  <a:pt x="3666066" y="1567001"/>
                </a:cubicBezTo>
                <a:cubicBezTo>
                  <a:pt x="3694288" y="1624856"/>
                  <a:pt x="3716866" y="1651668"/>
                  <a:pt x="3750733" y="1719401"/>
                </a:cubicBezTo>
                <a:cubicBezTo>
                  <a:pt x="3784600" y="1787134"/>
                  <a:pt x="3835399" y="1898612"/>
                  <a:pt x="3869266" y="1973401"/>
                </a:cubicBezTo>
                <a:cubicBezTo>
                  <a:pt x="3903133" y="2048190"/>
                  <a:pt x="3922889" y="2101812"/>
                  <a:pt x="3953933" y="2168134"/>
                </a:cubicBezTo>
                <a:cubicBezTo>
                  <a:pt x="3984978" y="2234456"/>
                  <a:pt x="4025900" y="2303601"/>
                  <a:pt x="4055533" y="2371334"/>
                </a:cubicBezTo>
                <a:cubicBezTo>
                  <a:pt x="4085166" y="2439067"/>
                  <a:pt x="4107744" y="2516678"/>
                  <a:pt x="4131733" y="2574534"/>
                </a:cubicBezTo>
                <a:cubicBezTo>
                  <a:pt x="4155722" y="2632390"/>
                  <a:pt x="4162777" y="2659201"/>
                  <a:pt x="4199466" y="2718468"/>
                </a:cubicBezTo>
                <a:cubicBezTo>
                  <a:pt x="4236155" y="2777735"/>
                  <a:pt x="4298244" y="2863812"/>
                  <a:pt x="4351866" y="2930134"/>
                </a:cubicBezTo>
                <a:cubicBezTo>
                  <a:pt x="4405488" y="2996456"/>
                  <a:pt x="4464756" y="3064190"/>
                  <a:pt x="4521200" y="3116401"/>
                </a:cubicBezTo>
                <a:cubicBezTo>
                  <a:pt x="4577644" y="3168612"/>
                  <a:pt x="4625622" y="3202479"/>
                  <a:pt x="4690533" y="3243401"/>
                </a:cubicBezTo>
                <a:cubicBezTo>
                  <a:pt x="4755444" y="3284323"/>
                  <a:pt x="4845755" y="3339356"/>
                  <a:pt x="4910666" y="3361934"/>
                </a:cubicBezTo>
                <a:cubicBezTo>
                  <a:pt x="4975577" y="3384512"/>
                  <a:pt x="5022144" y="3366168"/>
                  <a:pt x="5080000" y="3378868"/>
                </a:cubicBezTo>
                <a:cubicBezTo>
                  <a:pt x="5137856" y="3391568"/>
                  <a:pt x="5184422" y="3418378"/>
                  <a:pt x="5257800" y="3438134"/>
                </a:cubicBezTo>
                <a:cubicBezTo>
                  <a:pt x="5331178" y="3457889"/>
                  <a:pt x="5438422" y="3472001"/>
                  <a:pt x="5520266" y="3497401"/>
                </a:cubicBezTo>
                <a:cubicBezTo>
                  <a:pt x="5602110" y="3522801"/>
                  <a:pt x="5669844" y="3569367"/>
                  <a:pt x="5748866" y="3590534"/>
                </a:cubicBezTo>
                <a:cubicBezTo>
                  <a:pt x="5827888" y="3611701"/>
                  <a:pt x="5916789" y="3620168"/>
                  <a:pt x="5994400" y="3624401"/>
                </a:cubicBezTo>
                <a:cubicBezTo>
                  <a:pt x="6072011" y="3628634"/>
                  <a:pt x="6141155" y="3610289"/>
                  <a:pt x="6214533" y="3615934"/>
                </a:cubicBezTo>
                <a:cubicBezTo>
                  <a:pt x="6287911" y="3621579"/>
                  <a:pt x="6344355" y="3649801"/>
                  <a:pt x="6434666" y="3658268"/>
                </a:cubicBezTo>
                <a:cubicBezTo>
                  <a:pt x="6524977" y="3666735"/>
                  <a:pt x="6664678" y="3662501"/>
                  <a:pt x="6756400" y="3666734"/>
                </a:cubicBezTo>
                <a:cubicBezTo>
                  <a:pt x="6848122" y="3670967"/>
                  <a:pt x="6908800" y="3682257"/>
                  <a:pt x="6985000" y="3683668"/>
                </a:cubicBezTo>
                <a:cubicBezTo>
                  <a:pt x="7061200" y="3685079"/>
                  <a:pt x="7137400" y="3680140"/>
                  <a:pt x="7213600" y="3675201"/>
                </a:cubicBezTo>
              </a:path>
            </a:pathLst>
          </a:custGeom>
          <a:noFill/>
          <a:ln w="38100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732300" y="1483175"/>
            <a:ext cx="0" cy="4389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Straight Connector 3"/>
          <p:cNvCxnSpPr/>
          <p:nvPr/>
        </p:nvCxnSpPr>
        <p:spPr bwMode="auto">
          <a:xfrm>
            <a:off x="732300" y="5872295"/>
            <a:ext cx="768064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3618823" y="5879068"/>
            <a:ext cx="1768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firm productivity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904308"/>
            <a:ext cx="461665" cy="75918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density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160395" y="2177541"/>
            <a:ext cx="6874934" cy="3575481"/>
          </a:xfrm>
          <a:custGeom>
            <a:avLst/>
            <a:gdLst>
              <a:gd name="connsiteX0" fmla="*/ 0 w 6874934"/>
              <a:gd name="connsiteY0" fmla="*/ 3540661 h 3575481"/>
              <a:gd name="connsiteX1" fmla="*/ 279400 w 6874934"/>
              <a:gd name="connsiteY1" fmla="*/ 3566061 h 3575481"/>
              <a:gd name="connsiteX2" fmla="*/ 677334 w 6874934"/>
              <a:gd name="connsiteY2" fmla="*/ 3557594 h 3575481"/>
              <a:gd name="connsiteX3" fmla="*/ 880534 w 6874934"/>
              <a:gd name="connsiteY3" fmla="*/ 3574527 h 3575481"/>
              <a:gd name="connsiteX4" fmla="*/ 1244600 w 6874934"/>
              <a:gd name="connsiteY4" fmla="*/ 3523727 h 3575481"/>
              <a:gd name="connsiteX5" fmla="*/ 1481667 w 6874934"/>
              <a:gd name="connsiteY5" fmla="*/ 3472927 h 3575481"/>
              <a:gd name="connsiteX6" fmla="*/ 1642534 w 6874934"/>
              <a:gd name="connsiteY6" fmla="*/ 3388261 h 3575481"/>
              <a:gd name="connsiteX7" fmla="*/ 1820334 w 6874934"/>
              <a:gd name="connsiteY7" fmla="*/ 3235861 h 3575481"/>
              <a:gd name="connsiteX8" fmla="*/ 1989667 w 6874934"/>
              <a:gd name="connsiteY8" fmla="*/ 2939527 h 3575481"/>
              <a:gd name="connsiteX9" fmla="*/ 2133600 w 6874934"/>
              <a:gd name="connsiteY9" fmla="*/ 2592394 h 3575481"/>
              <a:gd name="connsiteX10" fmla="*/ 2252134 w 6874934"/>
              <a:gd name="connsiteY10" fmla="*/ 2169061 h 3575481"/>
              <a:gd name="connsiteX11" fmla="*/ 2404534 w 6874934"/>
              <a:gd name="connsiteY11" fmla="*/ 1508661 h 3575481"/>
              <a:gd name="connsiteX12" fmla="*/ 2573867 w 6874934"/>
              <a:gd name="connsiteY12" fmla="*/ 831327 h 3575481"/>
              <a:gd name="connsiteX13" fmla="*/ 2734734 w 6874934"/>
              <a:gd name="connsiteY13" fmla="*/ 289461 h 3575481"/>
              <a:gd name="connsiteX14" fmla="*/ 2802467 w 6874934"/>
              <a:gd name="connsiteY14" fmla="*/ 86261 h 3575481"/>
              <a:gd name="connsiteX15" fmla="*/ 2878667 w 6874934"/>
              <a:gd name="connsiteY15" fmla="*/ 10061 h 3575481"/>
              <a:gd name="connsiteX16" fmla="*/ 2946400 w 6874934"/>
              <a:gd name="connsiteY16" fmla="*/ 10061 h 3575481"/>
              <a:gd name="connsiteX17" fmla="*/ 3039534 w 6874934"/>
              <a:gd name="connsiteY17" fmla="*/ 94727 h 3575481"/>
              <a:gd name="connsiteX18" fmla="*/ 3149600 w 6874934"/>
              <a:gd name="connsiteY18" fmla="*/ 230194 h 3575481"/>
              <a:gd name="connsiteX19" fmla="*/ 3225800 w 6874934"/>
              <a:gd name="connsiteY19" fmla="*/ 399527 h 3575481"/>
              <a:gd name="connsiteX20" fmla="*/ 3335867 w 6874934"/>
              <a:gd name="connsiteY20" fmla="*/ 661994 h 3575481"/>
              <a:gd name="connsiteX21" fmla="*/ 3420534 w 6874934"/>
              <a:gd name="connsiteY21" fmla="*/ 856727 h 3575481"/>
              <a:gd name="connsiteX22" fmla="*/ 3496734 w 6874934"/>
              <a:gd name="connsiteY22" fmla="*/ 1059927 h 3575481"/>
              <a:gd name="connsiteX23" fmla="*/ 3581400 w 6874934"/>
              <a:gd name="connsiteY23" fmla="*/ 1195394 h 3575481"/>
              <a:gd name="connsiteX24" fmla="*/ 3674534 w 6874934"/>
              <a:gd name="connsiteY24" fmla="*/ 1373194 h 3575481"/>
              <a:gd name="connsiteX25" fmla="*/ 3750734 w 6874934"/>
              <a:gd name="connsiteY25" fmla="*/ 1601794 h 3575481"/>
              <a:gd name="connsiteX26" fmla="*/ 3860800 w 6874934"/>
              <a:gd name="connsiteY26" fmla="*/ 1864261 h 3575481"/>
              <a:gd name="connsiteX27" fmla="*/ 3962400 w 6874934"/>
              <a:gd name="connsiteY27" fmla="*/ 2152127 h 3575481"/>
              <a:gd name="connsiteX28" fmla="*/ 4140200 w 6874934"/>
              <a:gd name="connsiteY28" fmla="*/ 2465394 h 3575481"/>
              <a:gd name="connsiteX29" fmla="*/ 4343400 w 6874934"/>
              <a:gd name="connsiteY29" fmla="*/ 2753261 h 3575481"/>
              <a:gd name="connsiteX30" fmla="*/ 4682067 w 6874934"/>
              <a:gd name="connsiteY30" fmla="*/ 3015727 h 3575481"/>
              <a:gd name="connsiteX31" fmla="*/ 5003800 w 6874934"/>
              <a:gd name="connsiteY31" fmla="*/ 3142727 h 3575481"/>
              <a:gd name="connsiteX32" fmla="*/ 5317067 w 6874934"/>
              <a:gd name="connsiteY32" fmla="*/ 3303594 h 3575481"/>
              <a:gd name="connsiteX33" fmla="*/ 5486400 w 6874934"/>
              <a:gd name="connsiteY33" fmla="*/ 3388261 h 3575481"/>
              <a:gd name="connsiteX34" fmla="*/ 5723467 w 6874934"/>
              <a:gd name="connsiteY34" fmla="*/ 3439061 h 3575481"/>
              <a:gd name="connsiteX35" fmla="*/ 5985934 w 6874934"/>
              <a:gd name="connsiteY35" fmla="*/ 3455994 h 3575481"/>
              <a:gd name="connsiteX36" fmla="*/ 6189134 w 6874934"/>
              <a:gd name="connsiteY36" fmla="*/ 3498327 h 3575481"/>
              <a:gd name="connsiteX37" fmla="*/ 6400800 w 6874934"/>
              <a:gd name="connsiteY37" fmla="*/ 3566061 h 3575481"/>
              <a:gd name="connsiteX38" fmla="*/ 6654800 w 6874934"/>
              <a:gd name="connsiteY38" fmla="*/ 3566061 h 3575481"/>
              <a:gd name="connsiteX39" fmla="*/ 6874934 w 6874934"/>
              <a:gd name="connsiteY39" fmla="*/ 3566061 h 3575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874934" h="3575481">
                <a:moveTo>
                  <a:pt x="0" y="3540661"/>
                </a:moveTo>
                <a:cubicBezTo>
                  <a:pt x="83255" y="3551950"/>
                  <a:pt x="166511" y="3563239"/>
                  <a:pt x="279400" y="3566061"/>
                </a:cubicBezTo>
                <a:cubicBezTo>
                  <a:pt x="392289" y="3568883"/>
                  <a:pt x="577145" y="3556183"/>
                  <a:pt x="677334" y="3557594"/>
                </a:cubicBezTo>
                <a:cubicBezTo>
                  <a:pt x="777523" y="3559005"/>
                  <a:pt x="785990" y="3580171"/>
                  <a:pt x="880534" y="3574527"/>
                </a:cubicBezTo>
                <a:cubicBezTo>
                  <a:pt x="975078" y="3568883"/>
                  <a:pt x="1144411" y="3540660"/>
                  <a:pt x="1244600" y="3523727"/>
                </a:cubicBezTo>
                <a:cubicBezTo>
                  <a:pt x="1344789" y="3506794"/>
                  <a:pt x="1415345" y="3495505"/>
                  <a:pt x="1481667" y="3472927"/>
                </a:cubicBezTo>
                <a:cubicBezTo>
                  <a:pt x="1547989" y="3450349"/>
                  <a:pt x="1586090" y="3427772"/>
                  <a:pt x="1642534" y="3388261"/>
                </a:cubicBezTo>
                <a:cubicBezTo>
                  <a:pt x="1698978" y="3348750"/>
                  <a:pt x="1762479" y="3310650"/>
                  <a:pt x="1820334" y="3235861"/>
                </a:cubicBezTo>
                <a:cubicBezTo>
                  <a:pt x="1878189" y="3161072"/>
                  <a:pt x="1937456" y="3046771"/>
                  <a:pt x="1989667" y="2939527"/>
                </a:cubicBezTo>
                <a:cubicBezTo>
                  <a:pt x="2041878" y="2832283"/>
                  <a:pt x="2089856" y="2720805"/>
                  <a:pt x="2133600" y="2592394"/>
                </a:cubicBezTo>
                <a:cubicBezTo>
                  <a:pt x="2177345" y="2463983"/>
                  <a:pt x="2206978" y="2349683"/>
                  <a:pt x="2252134" y="2169061"/>
                </a:cubicBezTo>
                <a:cubicBezTo>
                  <a:pt x="2297290" y="1988439"/>
                  <a:pt x="2350912" y="1731617"/>
                  <a:pt x="2404534" y="1508661"/>
                </a:cubicBezTo>
                <a:cubicBezTo>
                  <a:pt x="2458156" y="1285705"/>
                  <a:pt x="2518834" y="1034527"/>
                  <a:pt x="2573867" y="831327"/>
                </a:cubicBezTo>
                <a:cubicBezTo>
                  <a:pt x="2628900" y="628127"/>
                  <a:pt x="2696634" y="413639"/>
                  <a:pt x="2734734" y="289461"/>
                </a:cubicBezTo>
                <a:cubicBezTo>
                  <a:pt x="2772834" y="165283"/>
                  <a:pt x="2778478" y="132828"/>
                  <a:pt x="2802467" y="86261"/>
                </a:cubicBezTo>
                <a:cubicBezTo>
                  <a:pt x="2826456" y="39694"/>
                  <a:pt x="2854678" y="22761"/>
                  <a:pt x="2878667" y="10061"/>
                </a:cubicBezTo>
                <a:cubicBezTo>
                  <a:pt x="2902656" y="-2639"/>
                  <a:pt x="2919589" y="-4050"/>
                  <a:pt x="2946400" y="10061"/>
                </a:cubicBezTo>
                <a:cubicBezTo>
                  <a:pt x="2973211" y="24172"/>
                  <a:pt x="3005667" y="58038"/>
                  <a:pt x="3039534" y="94727"/>
                </a:cubicBezTo>
                <a:cubicBezTo>
                  <a:pt x="3073401" y="131416"/>
                  <a:pt x="3118556" y="179394"/>
                  <a:pt x="3149600" y="230194"/>
                </a:cubicBezTo>
                <a:cubicBezTo>
                  <a:pt x="3180644" y="280994"/>
                  <a:pt x="3194756" y="327560"/>
                  <a:pt x="3225800" y="399527"/>
                </a:cubicBezTo>
                <a:cubicBezTo>
                  <a:pt x="3256844" y="471494"/>
                  <a:pt x="3303411" y="585794"/>
                  <a:pt x="3335867" y="661994"/>
                </a:cubicBezTo>
                <a:cubicBezTo>
                  <a:pt x="3368323" y="738194"/>
                  <a:pt x="3393723" y="790405"/>
                  <a:pt x="3420534" y="856727"/>
                </a:cubicBezTo>
                <a:cubicBezTo>
                  <a:pt x="3447345" y="923049"/>
                  <a:pt x="3469923" y="1003483"/>
                  <a:pt x="3496734" y="1059927"/>
                </a:cubicBezTo>
                <a:cubicBezTo>
                  <a:pt x="3523545" y="1116371"/>
                  <a:pt x="3551767" y="1143183"/>
                  <a:pt x="3581400" y="1195394"/>
                </a:cubicBezTo>
                <a:cubicBezTo>
                  <a:pt x="3611033" y="1247605"/>
                  <a:pt x="3646312" y="1305461"/>
                  <a:pt x="3674534" y="1373194"/>
                </a:cubicBezTo>
                <a:cubicBezTo>
                  <a:pt x="3702756" y="1440927"/>
                  <a:pt x="3719690" y="1519950"/>
                  <a:pt x="3750734" y="1601794"/>
                </a:cubicBezTo>
                <a:cubicBezTo>
                  <a:pt x="3781778" y="1683638"/>
                  <a:pt x="3825522" y="1772539"/>
                  <a:pt x="3860800" y="1864261"/>
                </a:cubicBezTo>
                <a:cubicBezTo>
                  <a:pt x="3896078" y="1955983"/>
                  <a:pt x="3915833" y="2051938"/>
                  <a:pt x="3962400" y="2152127"/>
                </a:cubicBezTo>
                <a:cubicBezTo>
                  <a:pt x="4008967" y="2252316"/>
                  <a:pt x="4076700" y="2365205"/>
                  <a:pt x="4140200" y="2465394"/>
                </a:cubicBezTo>
                <a:cubicBezTo>
                  <a:pt x="4203700" y="2565583"/>
                  <a:pt x="4253089" y="2661539"/>
                  <a:pt x="4343400" y="2753261"/>
                </a:cubicBezTo>
                <a:cubicBezTo>
                  <a:pt x="4433711" y="2844983"/>
                  <a:pt x="4572000" y="2950816"/>
                  <a:pt x="4682067" y="3015727"/>
                </a:cubicBezTo>
                <a:cubicBezTo>
                  <a:pt x="4792134" y="3080638"/>
                  <a:pt x="4897967" y="3094749"/>
                  <a:pt x="5003800" y="3142727"/>
                </a:cubicBezTo>
                <a:cubicBezTo>
                  <a:pt x="5109633" y="3190705"/>
                  <a:pt x="5317067" y="3303594"/>
                  <a:pt x="5317067" y="3303594"/>
                </a:cubicBezTo>
                <a:cubicBezTo>
                  <a:pt x="5397500" y="3344516"/>
                  <a:pt x="5418667" y="3365683"/>
                  <a:pt x="5486400" y="3388261"/>
                </a:cubicBezTo>
                <a:cubicBezTo>
                  <a:pt x="5554133" y="3410839"/>
                  <a:pt x="5640211" y="3427772"/>
                  <a:pt x="5723467" y="3439061"/>
                </a:cubicBezTo>
                <a:cubicBezTo>
                  <a:pt x="5806723" y="3450350"/>
                  <a:pt x="5908323" y="3446116"/>
                  <a:pt x="5985934" y="3455994"/>
                </a:cubicBezTo>
                <a:cubicBezTo>
                  <a:pt x="6063545" y="3465872"/>
                  <a:pt x="6119990" y="3479983"/>
                  <a:pt x="6189134" y="3498327"/>
                </a:cubicBezTo>
                <a:cubicBezTo>
                  <a:pt x="6258278" y="3516671"/>
                  <a:pt x="6323189" y="3554772"/>
                  <a:pt x="6400800" y="3566061"/>
                </a:cubicBezTo>
                <a:cubicBezTo>
                  <a:pt x="6478411" y="3577350"/>
                  <a:pt x="6654800" y="3566061"/>
                  <a:pt x="6654800" y="3566061"/>
                </a:cubicBezTo>
                <a:lnTo>
                  <a:pt x="6874934" y="3566061"/>
                </a:lnTo>
              </a:path>
            </a:pathLst>
          </a:custGeom>
          <a:noFill/>
          <a:ln w="38100" cmpd="sng">
            <a:solidFill>
              <a:srgbClr val="0000FF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9262" y="1992875"/>
            <a:ext cx="1871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</a:rPr>
              <a:t>domestic sourcing</a:t>
            </a:r>
            <a:endParaRPr lang="en-US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26742" y="2809055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FF"/>
                </a:solidFill>
                <a:latin typeface="Times New Roman" pitchFamily="18" charset="0"/>
              </a:rPr>
              <a:t>foreign sourcing</a:t>
            </a:r>
            <a:endParaRPr lang="en-US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27072" y="5735135"/>
            <a:ext cx="10491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386179" y="5552255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762000"/>
            <a:ext cx="4526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15.10 domestic </a:t>
            </a:r>
            <a:r>
              <a:rPr lang="nl-NL" b="1"/>
              <a:t>and foreign sourcing in Spain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66775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 cmpd="sng"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797</Words>
  <Application>Microsoft Office PowerPoint</Application>
  <PresentationFormat>On-screen Show (4:3)</PresentationFormat>
  <Paragraphs>236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International Trade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37</cp:revision>
  <dcterms:created xsi:type="dcterms:W3CDTF">2016-11-17T05:58:19Z</dcterms:created>
  <dcterms:modified xsi:type="dcterms:W3CDTF">2017-01-18T02:16:46Z</dcterms:modified>
</cp:coreProperties>
</file>