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9.xml" ContentType="application/vnd.openxmlformats-officedocument.drawingml.chartshapes+xml"/>
  <Override PartName="/ppt/charts/chart11.xml" ContentType="application/vnd.openxmlformats-officedocument.drawingml.chart+xml"/>
  <Override PartName="/ppt/drawings/drawing10.xml" ContentType="application/vnd.openxmlformats-officedocument.drawingml.chartshapes+xml"/>
  <Override PartName="/ppt/charts/chart12.xml" ContentType="application/vnd.openxmlformats-officedocument.drawingml.chart+xml"/>
  <Override PartName="/ppt/drawings/drawing11.xml" ContentType="application/vnd.openxmlformats-officedocument.drawingml.chartshapes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drawings/drawing12.xml" ContentType="application/vnd.openxmlformats-officedocument.drawingml.chartshapes+xml"/>
  <Override PartName="/ppt/charts/chart15.xml" ContentType="application/vnd.openxmlformats-officedocument.drawingml.chart+xml"/>
  <Override PartName="/ppt/drawings/drawing13.xml" ContentType="application/vnd.openxmlformats-officedocument.drawingml.chartshapes+xml"/>
  <Override PartName="/ppt/charts/chart16.xml" ContentType="application/vnd.openxmlformats-officedocument.drawingml.chart+xml"/>
  <Override PartName="/ppt/drawings/drawing14.xml" ContentType="application/vnd.openxmlformats-officedocument.drawingml.chartshapes+xml"/>
  <Override PartName="/ppt/charts/chart17.xml" ContentType="application/vnd.openxmlformats-officedocument.drawingml.chart+xml"/>
  <Override PartName="/ppt/drawings/drawing15.xml" ContentType="application/vnd.openxmlformats-officedocument.drawingml.chartshapes+xml"/>
  <Override PartName="/ppt/charts/chart18.xml" ContentType="application/vnd.openxmlformats-officedocument.drawingml.chart+xml"/>
  <Override PartName="/ppt/drawings/drawing1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8" r:id="rId2"/>
  </p:sldMasterIdLst>
  <p:notesMasterIdLst>
    <p:notesMasterId r:id="rId20"/>
  </p:notesMasterIdLst>
  <p:sldIdLst>
    <p:sldId id="257" r:id="rId3"/>
    <p:sldId id="267" r:id="rId4"/>
    <p:sldId id="268" r:id="rId5"/>
    <p:sldId id="258" r:id="rId6"/>
    <p:sldId id="259" r:id="rId7"/>
    <p:sldId id="260" r:id="rId8"/>
    <p:sldId id="271" r:id="rId9"/>
    <p:sldId id="261" r:id="rId10"/>
    <p:sldId id="264" r:id="rId11"/>
    <p:sldId id="269" r:id="rId12"/>
    <p:sldId id="270" r:id="rId13"/>
    <p:sldId id="262" r:id="rId14"/>
    <p:sldId id="263" r:id="rId15"/>
    <p:sldId id="265" r:id="rId16"/>
    <p:sldId id="266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516" y="-84"/>
      </p:cViewPr>
      <p:guideLst>
        <p:guide orient="horz" pos="24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books\OUP%20Trade\Website\Trade%20present\ch%2017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G:\books\OUP%20Trade\Website\Trade%20present\ch%2017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G:\books\OUP%20Trade\Website\Trade%20present\ch%2017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G:\books\OUP%20Trade\Website\Trade%20present\ch%2017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7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G:\books\OUP%20Trade\Website\Trade%20present\ch%2017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G:\books\OUP%20Trade\Website\Trade%20present\ch%2017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G:\books\OUP%20Trade\Website\Trade%20present\ch%2017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G:\books\OUP%20Trade\Website\Trade%20present\ch%2017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G:\books\OUP%20Trade\Website\Trade%20present\ch%2017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G:\books\OUP%20Trade\Website\Trade%20present\ch%2017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G:\books\OUP%20Trade\Website\Trade%20present\ch%2017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G:\books\OUP%20Trade\Website\Trade%20present\ch%2017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G:\books\OUP%20Trade\Website\Trade%20present\ch%2017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G:\books\OUP%20Trade\Website\Trade%20present\ch%2017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G:\books\OUP%20Trade\Website\Trade%20present\ch%2017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G:\books\OUP%20Trade\Website\Trade%20present\ch%2017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98862642169729"/>
          <c:y val="7.6385926442738963E-2"/>
          <c:w val="0.81445603674540679"/>
          <c:h val="0.8341813681517658"/>
        </c:manualLayout>
      </c:layout>
      <c:scatterChart>
        <c:scatterStyle val="lineMarker"/>
        <c:varyColors val="0"/>
        <c:ser>
          <c:idx val="0"/>
          <c:order val="0"/>
          <c:tx>
            <c:v>rgdpe_cap</c:v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8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19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46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79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89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118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132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160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166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xVal>
            <c:numRef>
              <c:f>'17-2 17-5,6 17-10'!$BB$4:$BB$170</c:f>
              <c:numCache>
                <c:formatCode>0.0</c:formatCode>
                <c:ptCount val="167"/>
                <c:pt idx="0" formatCode="General">
                  <c:v>100</c:v>
                </c:pt>
                <c:pt idx="1">
                  <c:v>99.397590361445779</c:v>
                </c:pt>
                <c:pt idx="2">
                  <c:v>98.795180722891558</c:v>
                </c:pt>
                <c:pt idx="3">
                  <c:v>98.192771084337338</c:v>
                </c:pt>
                <c:pt idx="4">
                  <c:v>97.590361445783117</c:v>
                </c:pt>
                <c:pt idx="5">
                  <c:v>96.987951807228896</c:v>
                </c:pt>
                <c:pt idx="6">
                  <c:v>96.385542168674675</c:v>
                </c:pt>
                <c:pt idx="7">
                  <c:v>95.783132530120454</c:v>
                </c:pt>
                <c:pt idx="8">
                  <c:v>95.180722891566234</c:v>
                </c:pt>
                <c:pt idx="9">
                  <c:v>94.578313253012013</c:v>
                </c:pt>
                <c:pt idx="10">
                  <c:v>93.975903614457792</c:v>
                </c:pt>
                <c:pt idx="11">
                  <c:v>93.373493975903571</c:v>
                </c:pt>
                <c:pt idx="12">
                  <c:v>92.77108433734935</c:v>
                </c:pt>
                <c:pt idx="13">
                  <c:v>92.16867469879513</c:v>
                </c:pt>
                <c:pt idx="14">
                  <c:v>91.566265060240909</c:v>
                </c:pt>
                <c:pt idx="15">
                  <c:v>90.963855421686688</c:v>
                </c:pt>
                <c:pt idx="16">
                  <c:v>90.361445783132467</c:v>
                </c:pt>
                <c:pt idx="17">
                  <c:v>89.759036144578246</c:v>
                </c:pt>
                <c:pt idx="18">
                  <c:v>89.156626506024026</c:v>
                </c:pt>
                <c:pt idx="19">
                  <c:v>88.554216867469805</c:v>
                </c:pt>
                <c:pt idx="20">
                  <c:v>87.951807228915584</c:v>
                </c:pt>
                <c:pt idx="21">
                  <c:v>87.349397590361363</c:v>
                </c:pt>
                <c:pt idx="22">
                  <c:v>86.746987951807142</c:v>
                </c:pt>
                <c:pt idx="23">
                  <c:v>86.144578313252921</c:v>
                </c:pt>
                <c:pt idx="24">
                  <c:v>85.542168674698701</c:v>
                </c:pt>
                <c:pt idx="25">
                  <c:v>84.93975903614448</c:v>
                </c:pt>
                <c:pt idx="26">
                  <c:v>84.337349397590259</c:v>
                </c:pt>
                <c:pt idx="27">
                  <c:v>83.734939759036038</c:v>
                </c:pt>
                <c:pt idx="28">
                  <c:v>83.132530120481817</c:v>
                </c:pt>
                <c:pt idx="29">
                  <c:v>82.530120481927597</c:v>
                </c:pt>
                <c:pt idx="30">
                  <c:v>81.927710843373376</c:v>
                </c:pt>
                <c:pt idx="31">
                  <c:v>81.325301204819155</c:v>
                </c:pt>
                <c:pt idx="32">
                  <c:v>80.722891566264934</c:v>
                </c:pt>
                <c:pt idx="33">
                  <c:v>80.120481927710713</c:v>
                </c:pt>
                <c:pt idx="34">
                  <c:v>79.518072289156493</c:v>
                </c:pt>
                <c:pt idx="35">
                  <c:v>78.915662650602272</c:v>
                </c:pt>
                <c:pt idx="36">
                  <c:v>78.313253012048051</c:v>
                </c:pt>
                <c:pt idx="37">
                  <c:v>77.71084337349383</c:v>
                </c:pt>
                <c:pt idx="38">
                  <c:v>77.108433734939609</c:v>
                </c:pt>
                <c:pt idx="39">
                  <c:v>76.506024096385389</c:v>
                </c:pt>
                <c:pt idx="40">
                  <c:v>75.903614457831168</c:v>
                </c:pt>
                <c:pt idx="41">
                  <c:v>75.301204819276947</c:v>
                </c:pt>
                <c:pt idx="42">
                  <c:v>74.698795180722726</c:v>
                </c:pt>
                <c:pt idx="43">
                  <c:v>74.096385542168505</c:v>
                </c:pt>
                <c:pt idx="44">
                  <c:v>73.493975903614285</c:v>
                </c:pt>
                <c:pt idx="45">
                  <c:v>72.891566265060064</c:v>
                </c:pt>
                <c:pt idx="46">
                  <c:v>72.289156626505843</c:v>
                </c:pt>
                <c:pt idx="47">
                  <c:v>71.686746987951622</c:v>
                </c:pt>
                <c:pt idx="48">
                  <c:v>71.084337349397401</c:v>
                </c:pt>
                <c:pt idx="49">
                  <c:v>70.481927710843181</c:v>
                </c:pt>
                <c:pt idx="50">
                  <c:v>69.87951807228896</c:v>
                </c:pt>
                <c:pt idx="51">
                  <c:v>69.277108433734739</c:v>
                </c:pt>
                <c:pt idx="52">
                  <c:v>68.674698795180518</c:v>
                </c:pt>
                <c:pt idx="53">
                  <c:v>68.072289156626297</c:v>
                </c:pt>
                <c:pt idx="54">
                  <c:v>67.469879518072077</c:v>
                </c:pt>
                <c:pt idx="55">
                  <c:v>66.867469879517856</c:v>
                </c:pt>
                <c:pt idx="56">
                  <c:v>66.265060240963635</c:v>
                </c:pt>
                <c:pt idx="57">
                  <c:v>65.662650602409414</c:v>
                </c:pt>
                <c:pt idx="58">
                  <c:v>65.060240963855193</c:v>
                </c:pt>
                <c:pt idx="59">
                  <c:v>64.457831325300972</c:v>
                </c:pt>
                <c:pt idx="60">
                  <c:v>63.855421686746759</c:v>
                </c:pt>
                <c:pt idx="61">
                  <c:v>63.253012048192545</c:v>
                </c:pt>
                <c:pt idx="62">
                  <c:v>62.650602409638331</c:v>
                </c:pt>
                <c:pt idx="63">
                  <c:v>62.048192771084118</c:v>
                </c:pt>
                <c:pt idx="64">
                  <c:v>61.445783132529904</c:v>
                </c:pt>
                <c:pt idx="65">
                  <c:v>60.84337349397569</c:v>
                </c:pt>
                <c:pt idx="66">
                  <c:v>60.240963855421477</c:v>
                </c:pt>
                <c:pt idx="67">
                  <c:v>59.638554216867263</c:v>
                </c:pt>
                <c:pt idx="68">
                  <c:v>59.036144578313049</c:v>
                </c:pt>
                <c:pt idx="69">
                  <c:v>58.433734939758835</c:v>
                </c:pt>
                <c:pt idx="70">
                  <c:v>57.831325301204622</c:v>
                </c:pt>
                <c:pt idx="71">
                  <c:v>57.228915662650408</c:v>
                </c:pt>
                <c:pt idx="72">
                  <c:v>56.626506024096194</c:v>
                </c:pt>
                <c:pt idx="73">
                  <c:v>56.024096385541981</c:v>
                </c:pt>
                <c:pt idx="74">
                  <c:v>55.421686746987767</c:v>
                </c:pt>
                <c:pt idx="75">
                  <c:v>54.819277108433553</c:v>
                </c:pt>
                <c:pt idx="76">
                  <c:v>54.21686746987934</c:v>
                </c:pt>
                <c:pt idx="77">
                  <c:v>53.614457831325126</c:v>
                </c:pt>
                <c:pt idx="78">
                  <c:v>53.012048192770912</c:v>
                </c:pt>
                <c:pt idx="79">
                  <c:v>52.409638554216698</c:v>
                </c:pt>
                <c:pt idx="80">
                  <c:v>51.807228915662485</c:v>
                </c:pt>
                <c:pt idx="81">
                  <c:v>51.204819277108271</c:v>
                </c:pt>
                <c:pt idx="82">
                  <c:v>50.602409638554057</c:v>
                </c:pt>
                <c:pt idx="83">
                  <c:v>49.999999999999844</c:v>
                </c:pt>
                <c:pt idx="84">
                  <c:v>49.39759036144563</c:v>
                </c:pt>
                <c:pt idx="85">
                  <c:v>48.795180722891416</c:v>
                </c:pt>
                <c:pt idx="86">
                  <c:v>48.192771084337203</c:v>
                </c:pt>
                <c:pt idx="87">
                  <c:v>47.590361445782989</c:v>
                </c:pt>
                <c:pt idx="88">
                  <c:v>46.987951807228775</c:v>
                </c:pt>
                <c:pt idx="89">
                  <c:v>46.385542168674561</c:v>
                </c:pt>
                <c:pt idx="90">
                  <c:v>45.783132530120348</c:v>
                </c:pt>
                <c:pt idx="91">
                  <c:v>45.180722891566134</c:v>
                </c:pt>
                <c:pt idx="92">
                  <c:v>44.57831325301192</c:v>
                </c:pt>
                <c:pt idx="93">
                  <c:v>43.975903614457707</c:v>
                </c:pt>
                <c:pt idx="94">
                  <c:v>43.373493975903493</c:v>
                </c:pt>
                <c:pt idx="95">
                  <c:v>42.771084337349279</c:v>
                </c:pt>
                <c:pt idx="96">
                  <c:v>42.168674698795066</c:v>
                </c:pt>
                <c:pt idx="97">
                  <c:v>41.566265060240852</c:v>
                </c:pt>
                <c:pt idx="98">
                  <c:v>40.963855421686638</c:v>
                </c:pt>
                <c:pt idx="99">
                  <c:v>40.361445783132424</c:v>
                </c:pt>
                <c:pt idx="100">
                  <c:v>39.759036144578211</c:v>
                </c:pt>
                <c:pt idx="101">
                  <c:v>39.156626506023997</c:v>
                </c:pt>
                <c:pt idx="102">
                  <c:v>38.554216867469783</c:v>
                </c:pt>
                <c:pt idx="103">
                  <c:v>37.95180722891557</c:v>
                </c:pt>
                <c:pt idx="104">
                  <c:v>37.349397590361356</c:v>
                </c:pt>
                <c:pt idx="105">
                  <c:v>36.746987951807142</c:v>
                </c:pt>
                <c:pt idx="106">
                  <c:v>36.144578313252929</c:v>
                </c:pt>
                <c:pt idx="107">
                  <c:v>35.542168674698715</c:v>
                </c:pt>
                <c:pt idx="108">
                  <c:v>34.939759036144501</c:v>
                </c:pt>
                <c:pt idx="109">
                  <c:v>34.337349397590287</c:v>
                </c:pt>
                <c:pt idx="110">
                  <c:v>33.734939759036074</c:v>
                </c:pt>
                <c:pt idx="111">
                  <c:v>33.13253012048186</c:v>
                </c:pt>
                <c:pt idx="112">
                  <c:v>32.530120481927646</c:v>
                </c:pt>
                <c:pt idx="113">
                  <c:v>31.927710843373429</c:v>
                </c:pt>
                <c:pt idx="114">
                  <c:v>31.325301204819212</c:v>
                </c:pt>
                <c:pt idx="115">
                  <c:v>30.722891566264995</c:v>
                </c:pt>
                <c:pt idx="116">
                  <c:v>30.120481927710777</c:v>
                </c:pt>
                <c:pt idx="117">
                  <c:v>29.51807228915656</c:v>
                </c:pt>
                <c:pt idx="118">
                  <c:v>28.915662650602343</c:v>
                </c:pt>
                <c:pt idx="119">
                  <c:v>28.313253012048126</c:v>
                </c:pt>
                <c:pt idx="120">
                  <c:v>27.710843373493908</c:v>
                </c:pt>
                <c:pt idx="121">
                  <c:v>27.108433734939691</c:v>
                </c:pt>
                <c:pt idx="122">
                  <c:v>26.506024096385474</c:v>
                </c:pt>
                <c:pt idx="123">
                  <c:v>25.903614457831257</c:v>
                </c:pt>
                <c:pt idx="124">
                  <c:v>25.301204819277039</c:v>
                </c:pt>
                <c:pt idx="125">
                  <c:v>24.698795180722822</c:v>
                </c:pt>
                <c:pt idx="126">
                  <c:v>24.096385542168605</c:v>
                </c:pt>
                <c:pt idx="127">
                  <c:v>23.493975903614388</c:v>
                </c:pt>
                <c:pt idx="128">
                  <c:v>22.89156626506017</c:v>
                </c:pt>
                <c:pt idx="129">
                  <c:v>22.289156626505953</c:v>
                </c:pt>
                <c:pt idx="130">
                  <c:v>21.686746987951736</c:v>
                </c:pt>
                <c:pt idx="131">
                  <c:v>21.084337349397519</c:v>
                </c:pt>
                <c:pt idx="132">
                  <c:v>20.481927710843301</c:v>
                </c:pt>
                <c:pt idx="133">
                  <c:v>19.879518072289084</c:v>
                </c:pt>
                <c:pt idx="134">
                  <c:v>19.277108433734867</c:v>
                </c:pt>
                <c:pt idx="135">
                  <c:v>18.67469879518065</c:v>
                </c:pt>
                <c:pt idx="136">
                  <c:v>18.072289156626432</c:v>
                </c:pt>
                <c:pt idx="137">
                  <c:v>17.469879518072215</c:v>
                </c:pt>
                <c:pt idx="138">
                  <c:v>16.867469879517998</c:v>
                </c:pt>
                <c:pt idx="139">
                  <c:v>16.265060240963781</c:v>
                </c:pt>
                <c:pt idx="140">
                  <c:v>15.662650602409563</c:v>
                </c:pt>
                <c:pt idx="141">
                  <c:v>15.060240963855346</c:v>
                </c:pt>
                <c:pt idx="142">
                  <c:v>14.457831325301129</c:v>
                </c:pt>
                <c:pt idx="143">
                  <c:v>13.855421686746912</c:v>
                </c:pt>
                <c:pt idx="144">
                  <c:v>13.253012048192694</c:v>
                </c:pt>
                <c:pt idx="145">
                  <c:v>12.650602409638477</c:v>
                </c:pt>
                <c:pt idx="146">
                  <c:v>12.04819277108426</c:v>
                </c:pt>
                <c:pt idx="147">
                  <c:v>11.445783132530043</c:v>
                </c:pt>
                <c:pt idx="148">
                  <c:v>10.843373493975825</c:v>
                </c:pt>
                <c:pt idx="149">
                  <c:v>10.240963855421608</c:v>
                </c:pt>
                <c:pt idx="150">
                  <c:v>9.6385542168673908</c:v>
                </c:pt>
                <c:pt idx="151">
                  <c:v>9.0361445783131735</c:v>
                </c:pt>
                <c:pt idx="152">
                  <c:v>8.4337349397589563</c:v>
                </c:pt>
                <c:pt idx="153">
                  <c:v>7.831325301204739</c:v>
                </c:pt>
                <c:pt idx="154">
                  <c:v>7.2289156626505218</c:v>
                </c:pt>
                <c:pt idx="155">
                  <c:v>6.6265060240963045</c:v>
                </c:pt>
                <c:pt idx="156">
                  <c:v>6.0240963855420873</c:v>
                </c:pt>
                <c:pt idx="157">
                  <c:v>5.42168674698787</c:v>
                </c:pt>
                <c:pt idx="158">
                  <c:v>4.8192771084336528</c:v>
                </c:pt>
                <c:pt idx="159">
                  <c:v>4.2168674698794355</c:v>
                </c:pt>
                <c:pt idx="160">
                  <c:v>3.6144578313252187</c:v>
                </c:pt>
                <c:pt idx="161">
                  <c:v>3.0120481927710019</c:v>
                </c:pt>
                <c:pt idx="162">
                  <c:v>2.4096385542167851</c:v>
                </c:pt>
                <c:pt idx="163">
                  <c:v>1.8072289156625683</c:v>
                </c:pt>
                <c:pt idx="164">
                  <c:v>1.2048192771083515</c:v>
                </c:pt>
                <c:pt idx="165">
                  <c:v>0.60240963855413454</c:v>
                </c:pt>
                <c:pt idx="166">
                  <c:v>-8.2378548427186615E-14</c:v>
                </c:pt>
              </c:numCache>
            </c:numRef>
          </c:xVal>
          <c:yVal>
            <c:numRef>
              <c:f>'17-2 17-5,6 17-10'!$BC$4:$BC$170</c:f>
              <c:numCache>
                <c:formatCode>#,##0</c:formatCode>
                <c:ptCount val="167"/>
                <c:pt idx="0">
                  <c:v>124720.44396352807</c:v>
                </c:pt>
                <c:pt idx="1">
                  <c:v>78130.59505592694</c:v>
                </c:pt>
                <c:pt idx="2">
                  <c:v>69471.51167786213</c:v>
                </c:pt>
                <c:pt idx="3">
                  <c:v>67543.787090023601</c:v>
                </c:pt>
                <c:pt idx="4">
                  <c:v>63198.994860615981</c:v>
                </c:pt>
                <c:pt idx="5">
                  <c:v>52414.587211625621</c:v>
                </c:pt>
                <c:pt idx="6">
                  <c:v>51643.665213101245</c:v>
                </c:pt>
                <c:pt idx="7">
                  <c:v>44823.644226137381</c:v>
                </c:pt>
                <c:pt idx="8">
                  <c:v>42646.207242254495</c:v>
                </c:pt>
                <c:pt idx="9">
                  <c:v>38923.08432462698</c:v>
                </c:pt>
                <c:pt idx="10">
                  <c:v>38568.793019616023</c:v>
                </c:pt>
                <c:pt idx="11">
                  <c:v>38499.273104715212</c:v>
                </c:pt>
                <c:pt idx="12">
                  <c:v>38054.851691108881</c:v>
                </c:pt>
                <c:pt idx="13">
                  <c:v>37282.532187530196</c:v>
                </c:pt>
                <c:pt idx="14">
                  <c:v>36704.616800514035</c:v>
                </c:pt>
                <c:pt idx="15">
                  <c:v>36100.791335685622</c:v>
                </c:pt>
                <c:pt idx="16">
                  <c:v>35641.169197863688</c:v>
                </c:pt>
                <c:pt idx="17">
                  <c:v>35446.265576448553</c:v>
                </c:pt>
                <c:pt idx="18">
                  <c:v>35344.869473004328</c:v>
                </c:pt>
                <c:pt idx="19">
                  <c:v>34519.982787283814</c:v>
                </c:pt>
                <c:pt idx="20">
                  <c:v>33747.326951754672</c:v>
                </c:pt>
                <c:pt idx="21">
                  <c:v>32259.814570067774</c:v>
                </c:pt>
                <c:pt idx="22">
                  <c:v>31921.616659498839</c:v>
                </c:pt>
                <c:pt idx="23">
                  <c:v>31437.94022502692</c:v>
                </c:pt>
                <c:pt idx="24">
                  <c:v>31054.637061709785</c:v>
                </c:pt>
                <c:pt idx="25">
                  <c:v>30427.209080394092</c:v>
                </c:pt>
                <c:pt idx="26">
                  <c:v>29089.054372512099</c:v>
                </c:pt>
                <c:pt idx="27">
                  <c:v>28740.77371179076</c:v>
                </c:pt>
                <c:pt idx="28">
                  <c:v>28413.563651706481</c:v>
                </c:pt>
                <c:pt idx="29">
                  <c:v>28183.246409681327</c:v>
                </c:pt>
                <c:pt idx="30">
                  <c:v>27522.296188390555</c:v>
                </c:pt>
                <c:pt idx="31">
                  <c:v>26666.532662522604</c:v>
                </c:pt>
                <c:pt idx="32">
                  <c:v>25556.481427375111</c:v>
                </c:pt>
                <c:pt idx="33">
                  <c:v>25081.192541476721</c:v>
                </c:pt>
                <c:pt idx="34">
                  <c:v>24364.596421912989</c:v>
                </c:pt>
                <c:pt idx="35">
                  <c:v>23993.078770596261</c:v>
                </c:pt>
                <c:pt idx="36">
                  <c:v>23698.648735021001</c:v>
                </c:pt>
                <c:pt idx="37">
                  <c:v>23254.233221916271</c:v>
                </c:pt>
                <c:pt idx="38">
                  <c:v>22289.899655863803</c:v>
                </c:pt>
                <c:pt idx="39">
                  <c:v>21466.950197130514</c:v>
                </c:pt>
                <c:pt idx="40">
                  <c:v>20676.155322205308</c:v>
                </c:pt>
                <c:pt idx="41">
                  <c:v>20642.244255955098</c:v>
                </c:pt>
                <c:pt idx="42">
                  <c:v>20196.314920897243</c:v>
                </c:pt>
                <c:pt idx="43">
                  <c:v>20101.948883171444</c:v>
                </c:pt>
                <c:pt idx="44">
                  <c:v>19366.612458450469</c:v>
                </c:pt>
                <c:pt idx="45">
                  <c:v>18852.006263021623</c:v>
                </c:pt>
                <c:pt idx="46">
                  <c:v>18678.273067234557</c:v>
                </c:pt>
                <c:pt idx="47">
                  <c:v>18430.429056943573</c:v>
                </c:pt>
                <c:pt idx="48">
                  <c:v>17215.822258711065</c:v>
                </c:pt>
                <c:pt idx="49">
                  <c:v>17200.305487393576</c:v>
                </c:pt>
                <c:pt idx="50">
                  <c:v>16270.302111774416</c:v>
                </c:pt>
                <c:pt idx="51">
                  <c:v>16005.820462993424</c:v>
                </c:pt>
                <c:pt idx="52">
                  <c:v>15352.878635895133</c:v>
                </c:pt>
                <c:pt idx="53">
                  <c:v>15243.32965151039</c:v>
                </c:pt>
                <c:pt idx="54">
                  <c:v>14507.618210337159</c:v>
                </c:pt>
                <c:pt idx="55">
                  <c:v>14437.29063912844</c:v>
                </c:pt>
                <c:pt idx="56">
                  <c:v>13574.309839365063</c:v>
                </c:pt>
                <c:pt idx="57">
                  <c:v>13468.805902972763</c:v>
                </c:pt>
                <c:pt idx="58">
                  <c:v>13158.620636274314</c:v>
                </c:pt>
                <c:pt idx="59">
                  <c:v>12908.972326529929</c:v>
                </c:pt>
                <c:pt idx="60">
                  <c:v>12906.671758234306</c:v>
                </c:pt>
                <c:pt idx="61">
                  <c:v>12709.819335252208</c:v>
                </c:pt>
                <c:pt idx="62">
                  <c:v>12706.188173069895</c:v>
                </c:pt>
                <c:pt idx="63">
                  <c:v>12625.061418123862</c:v>
                </c:pt>
                <c:pt idx="64">
                  <c:v>12530.981737168877</c:v>
                </c:pt>
                <c:pt idx="65">
                  <c:v>12402.878794495335</c:v>
                </c:pt>
                <c:pt idx="66">
                  <c:v>12154.747391272085</c:v>
                </c:pt>
                <c:pt idx="67">
                  <c:v>11818.46668010453</c:v>
                </c:pt>
                <c:pt idx="68">
                  <c:v>11810.751074547776</c:v>
                </c:pt>
                <c:pt idx="69">
                  <c:v>11329.308274843001</c:v>
                </c:pt>
                <c:pt idx="70">
                  <c:v>11016.621115033982</c:v>
                </c:pt>
                <c:pt idx="71">
                  <c:v>10343.660905120516</c:v>
                </c:pt>
                <c:pt idx="72">
                  <c:v>10342.566407573409</c:v>
                </c:pt>
                <c:pt idx="73">
                  <c:v>10123.360004337177</c:v>
                </c:pt>
                <c:pt idx="74">
                  <c:v>9645.0563304238585</c:v>
                </c:pt>
                <c:pt idx="75">
                  <c:v>9574.9166076624151</c:v>
                </c:pt>
                <c:pt idx="76">
                  <c:v>9317.0758201435783</c:v>
                </c:pt>
                <c:pt idx="77">
                  <c:v>9294.5329123416104</c:v>
                </c:pt>
                <c:pt idx="78">
                  <c:v>9197.707924980743</c:v>
                </c:pt>
                <c:pt idx="79">
                  <c:v>9175.8248460438099</c:v>
                </c:pt>
                <c:pt idx="80">
                  <c:v>8923.976678154153</c:v>
                </c:pt>
                <c:pt idx="81">
                  <c:v>8726.598876104159</c:v>
                </c:pt>
                <c:pt idx="82">
                  <c:v>8502.4259510707598</c:v>
                </c:pt>
                <c:pt idx="83">
                  <c:v>8491.035235125355</c:v>
                </c:pt>
                <c:pt idx="84">
                  <c:v>8457.4470831120852</c:v>
                </c:pt>
                <c:pt idx="85">
                  <c:v>8407.9210584496705</c:v>
                </c:pt>
                <c:pt idx="86">
                  <c:v>8239.940475959751</c:v>
                </c:pt>
                <c:pt idx="87">
                  <c:v>8175.7371015118779</c:v>
                </c:pt>
                <c:pt idx="88">
                  <c:v>8091.7788822835273</c:v>
                </c:pt>
                <c:pt idx="89">
                  <c:v>8068.599071224894</c:v>
                </c:pt>
                <c:pt idx="90">
                  <c:v>7580.5898688725738</c:v>
                </c:pt>
                <c:pt idx="91">
                  <c:v>7366.6397270962298</c:v>
                </c:pt>
                <c:pt idx="92">
                  <c:v>7364.7116278885369</c:v>
                </c:pt>
                <c:pt idx="93">
                  <c:v>6828.0919357659577</c:v>
                </c:pt>
                <c:pt idx="94">
                  <c:v>6699.64560723053</c:v>
                </c:pt>
                <c:pt idx="95">
                  <c:v>6632.0378963413168</c:v>
                </c:pt>
                <c:pt idx="96">
                  <c:v>6208.9466079342828</c:v>
                </c:pt>
                <c:pt idx="97">
                  <c:v>5838.793995606633</c:v>
                </c:pt>
                <c:pt idx="98">
                  <c:v>5235.0393395454403</c:v>
                </c:pt>
                <c:pt idx="99">
                  <c:v>5219.4694126739123</c:v>
                </c:pt>
                <c:pt idx="100">
                  <c:v>5146.1422929726023</c:v>
                </c:pt>
                <c:pt idx="101">
                  <c:v>5092.4973947180561</c:v>
                </c:pt>
                <c:pt idx="102">
                  <c:v>5078.143954294067</c:v>
                </c:pt>
                <c:pt idx="103">
                  <c:v>4836.3664158410847</c:v>
                </c:pt>
                <c:pt idx="104">
                  <c:v>4701.0765306888525</c:v>
                </c:pt>
                <c:pt idx="105">
                  <c:v>4644.7396441187875</c:v>
                </c:pt>
                <c:pt idx="106">
                  <c:v>4607.0168327905076</c:v>
                </c:pt>
                <c:pt idx="107">
                  <c:v>4351.2969247894043</c:v>
                </c:pt>
                <c:pt idx="108">
                  <c:v>4347.786501231185</c:v>
                </c:pt>
                <c:pt idx="109">
                  <c:v>4339.4887296242259</c:v>
                </c:pt>
                <c:pt idx="110">
                  <c:v>4239.2484553281311</c:v>
                </c:pt>
                <c:pt idx="111">
                  <c:v>4235.9042880832803</c:v>
                </c:pt>
                <c:pt idx="112">
                  <c:v>4214.4522718482294</c:v>
                </c:pt>
                <c:pt idx="113">
                  <c:v>4196.7069006275897</c:v>
                </c:pt>
                <c:pt idx="114">
                  <c:v>4166.7787520216871</c:v>
                </c:pt>
                <c:pt idx="115">
                  <c:v>4125.8080584778218</c:v>
                </c:pt>
                <c:pt idx="116">
                  <c:v>3919.0155480797803</c:v>
                </c:pt>
                <c:pt idx="117">
                  <c:v>3647.4503500204228</c:v>
                </c:pt>
                <c:pt idx="118">
                  <c:v>3601.6818022728071</c:v>
                </c:pt>
                <c:pt idx="119">
                  <c:v>3521.0547154341348</c:v>
                </c:pt>
                <c:pt idx="120">
                  <c:v>3447.7657197840222</c:v>
                </c:pt>
                <c:pt idx="121">
                  <c:v>3392.5666823889437</c:v>
                </c:pt>
                <c:pt idx="122">
                  <c:v>2919.8402547549631</c:v>
                </c:pt>
                <c:pt idx="123">
                  <c:v>2623.8654274179685</c:v>
                </c:pt>
                <c:pt idx="124">
                  <c:v>2615.7464006653886</c:v>
                </c:pt>
                <c:pt idx="125">
                  <c:v>2522.3658571784717</c:v>
                </c:pt>
                <c:pt idx="126">
                  <c:v>2472.8852293970212</c:v>
                </c:pt>
                <c:pt idx="127">
                  <c:v>2436.8864894270541</c:v>
                </c:pt>
                <c:pt idx="128">
                  <c:v>2426.8713318268406</c:v>
                </c:pt>
                <c:pt idx="129">
                  <c:v>2391.9854888948985</c:v>
                </c:pt>
                <c:pt idx="130">
                  <c:v>2373.9938323700708</c:v>
                </c:pt>
                <c:pt idx="131">
                  <c:v>2347.9123899533479</c:v>
                </c:pt>
                <c:pt idx="132">
                  <c:v>2338.8896487864149</c:v>
                </c:pt>
                <c:pt idx="133">
                  <c:v>2216.5988308819715</c:v>
                </c:pt>
                <c:pt idx="134">
                  <c:v>2051.7131072532393</c:v>
                </c:pt>
                <c:pt idx="135">
                  <c:v>2048.4748187289615</c:v>
                </c:pt>
                <c:pt idx="136">
                  <c:v>1857.527158333434</c:v>
                </c:pt>
                <c:pt idx="137">
                  <c:v>1851.7322725216522</c:v>
                </c:pt>
                <c:pt idx="138">
                  <c:v>1851.1218654928168</c:v>
                </c:pt>
                <c:pt idx="139">
                  <c:v>1554.2065857353271</c:v>
                </c:pt>
                <c:pt idx="140">
                  <c:v>1487.8242127513226</c:v>
                </c:pt>
                <c:pt idx="141">
                  <c:v>1411.7157705241316</c:v>
                </c:pt>
                <c:pt idx="142">
                  <c:v>1371.8295713508937</c:v>
                </c:pt>
                <c:pt idx="143">
                  <c:v>1297.5743279011583</c:v>
                </c:pt>
                <c:pt idx="144">
                  <c:v>1269.3903307108919</c:v>
                </c:pt>
                <c:pt idx="145">
                  <c:v>1236.2916170965309</c:v>
                </c:pt>
                <c:pt idx="146">
                  <c:v>1231.879442036701</c:v>
                </c:pt>
                <c:pt idx="147">
                  <c:v>1201.4976501708863</c:v>
                </c:pt>
                <c:pt idx="148">
                  <c:v>1187.0323575622795</c:v>
                </c:pt>
                <c:pt idx="149">
                  <c:v>1185.3762406022634</c:v>
                </c:pt>
                <c:pt idx="150">
                  <c:v>1116.5315118731203</c:v>
                </c:pt>
                <c:pt idx="151">
                  <c:v>1051.5152198540827</c:v>
                </c:pt>
                <c:pt idx="152">
                  <c:v>958.3188195828468</c:v>
                </c:pt>
                <c:pt idx="153">
                  <c:v>946.68845823382446</c:v>
                </c:pt>
                <c:pt idx="154">
                  <c:v>941.06267789344622</c:v>
                </c:pt>
                <c:pt idx="155">
                  <c:v>921.28410652396792</c:v>
                </c:pt>
                <c:pt idx="156">
                  <c:v>906.66962567955625</c:v>
                </c:pt>
                <c:pt idx="157">
                  <c:v>867.03304596084092</c:v>
                </c:pt>
                <c:pt idx="158">
                  <c:v>817.701715426281</c:v>
                </c:pt>
                <c:pt idx="159">
                  <c:v>802.26041169160715</c:v>
                </c:pt>
                <c:pt idx="160">
                  <c:v>782.7051743543833</c:v>
                </c:pt>
                <c:pt idx="161">
                  <c:v>759.41078296595344</c:v>
                </c:pt>
                <c:pt idx="162">
                  <c:v>617.29295516947684</c:v>
                </c:pt>
                <c:pt idx="163">
                  <c:v>522.55709329874662</c:v>
                </c:pt>
                <c:pt idx="164">
                  <c:v>490.1410660115622</c:v>
                </c:pt>
                <c:pt idx="165">
                  <c:v>474.47061802445006</c:v>
                </c:pt>
                <c:pt idx="166">
                  <c:v>290.62882055980248</c:v>
                </c:pt>
              </c:numCache>
            </c:numRef>
          </c:yVal>
          <c:smooth val="0"/>
        </c:ser>
        <c:ser>
          <c:idx val="1"/>
          <c:order val="1"/>
          <c:tx>
            <c:v>average</c:v>
          </c:tx>
          <c:spPr>
            <a:ln w="28575"/>
          </c:spPr>
          <c:marker>
            <c:symbol val="none"/>
          </c:marker>
          <c:dPt>
            <c:idx val="1"/>
            <c:bubble3D val="0"/>
            <c:spPr>
              <a:ln w="28575">
                <a:solidFill>
                  <a:srgbClr val="FF0000"/>
                </a:solidFill>
                <a:prstDash val="dash"/>
              </a:ln>
            </c:spPr>
          </c:dPt>
          <c:xVal>
            <c:numRef>
              <c:f>'17-2 17-5,6 17-10'!$BM$5:$BM$6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xVal>
          <c:yVal>
            <c:numRef>
              <c:f>'17-2 17-5,6 17-10'!$BN$5:$BN$6</c:f>
              <c:numCache>
                <c:formatCode>#,##0</c:formatCode>
                <c:ptCount val="2"/>
                <c:pt idx="0">
                  <c:v>10672.992230793618</c:v>
                </c:pt>
                <c:pt idx="1">
                  <c:v>10672.992230793618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412224"/>
        <c:axId val="77418496"/>
      </c:scatterChart>
      <c:valAx>
        <c:axId val="77412224"/>
        <c:scaling>
          <c:orientation val="minMax"/>
          <c:max val="1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nl-NL" sz="1600" b="0" smtClean="0"/>
                  <a:t>per cent </a:t>
                </a:r>
                <a:r>
                  <a:rPr lang="nl-NL" sz="1600" b="0"/>
                  <a:t>rank</a:t>
                </a:r>
              </a:p>
            </c:rich>
          </c:tx>
          <c:layout>
            <c:manualLayout>
              <c:xMode val="edge"/>
              <c:yMode val="edge"/>
              <c:x val="0.65586920384951886"/>
              <c:y val="0.9110877806940799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418496"/>
        <c:crosses val="autoZero"/>
        <c:crossBetween val="midCat"/>
        <c:majorUnit val="50"/>
        <c:minorUnit val="10"/>
      </c:valAx>
      <c:valAx>
        <c:axId val="77418496"/>
        <c:scaling>
          <c:logBase val="10"/>
          <c:orientation val="minMax"/>
          <c:max val="1000000"/>
          <c:min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nl-NL" sz="1600" b="0"/>
                  <a:t>Real GDP per capita, log scale</a:t>
                </a:r>
              </a:p>
            </c:rich>
          </c:tx>
          <c:layout>
            <c:manualLayout>
              <c:xMode val="edge"/>
              <c:yMode val="edge"/>
              <c:x val="2.0833333333333332E-2"/>
              <c:y val="0.42285956344064585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412224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071520492071454E-2"/>
          <c:y val="7.4317257217847765E-2"/>
          <c:w val="0.88237311056339562"/>
          <c:h val="0.83817519685039366"/>
        </c:manualLayout>
      </c:layout>
      <c:scatterChart>
        <c:scatterStyle val="lineMarker"/>
        <c:varyColors val="0"/>
        <c:ser>
          <c:idx val="0"/>
          <c:order val="0"/>
          <c:tx>
            <c:v>labor share</c:v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6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8"/>
            <c:bubble3D val="0"/>
          </c:dPt>
          <c:dPt>
            <c:idx val="13"/>
            <c:bubble3D val="0"/>
          </c:dPt>
          <c:dPt>
            <c:idx val="19"/>
            <c:bubble3D val="0"/>
          </c:dPt>
          <c:dPt>
            <c:idx val="26"/>
            <c:bubble3D val="0"/>
          </c:dPt>
          <c:dPt>
            <c:idx val="28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30"/>
            <c:bubble3D val="0"/>
          </c:dPt>
          <c:dPt>
            <c:idx val="33"/>
            <c:bubble3D val="0"/>
          </c:dPt>
          <c:dPt>
            <c:idx val="42"/>
            <c:bubble3D val="0"/>
          </c:dPt>
          <c:dPt>
            <c:idx val="44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46"/>
            <c:bubble3D val="0"/>
          </c:dPt>
          <c:dPt>
            <c:idx val="51"/>
            <c:bubble3D val="0"/>
          </c:dPt>
          <c:dPt>
            <c:idx val="63"/>
            <c:bubble3D val="0"/>
          </c:dPt>
          <c:dPt>
            <c:idx val="70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76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79"/>
            <c:bubble3D val="0"/>
          </c:dPt>
          <c:dPt>
            <c:idx val="89"/>
            <c:bubble3D val="0"/>
          </c:dPt>
          <c:dPt>
            <c:idx val="90"/>
            <c:bubble3D val="0"/>
          </c:dPt>
          <c:dPt>
            <c:idx val="96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112"/>
            <c:bubble3D val="0"/>
          </c:dPt>
          <c:dPt>
            <c:idx val="114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118"/>
            <c:bubble3D val="0"/>
          </c:dPt>
          <c:dPt>
            <c:idx val="123"/>
            <c:bubble3D val="0"/>
          </c:dPt>
          <c:dPt>
            <c:idx val="125"/>
            <c:marker>
              <c:symbol val="circl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132"/>
            <c:bubble3D val="0"/>
          </c:dPt>
          <c:dPt>
            <c:idx val="160"/>
            <c:bubble3D val="0"/>
          </c:dPt>
          <c:dPt>
            <c:idx val="166"/>
            <c:bubble3D val="0"/>
          </c:dPt>
          <c:xVal>
            <c:numRef>
              <c:f>'17-2 17-5,6 17-10'!$AG$4:$AG$130</c:f>
              <c:numCache>
                <c:formatCode>0.0</c:formatCode>
                <c:ptCount val="127"/>
                <c:pt idx="0" formatCode="General">
                  <c:v>100</c:v>
                </c:pt>
                <c:pt idx="1">
                  <c:v>99.206349206349202</c:v>
                </c:pt>
                <c:pt idx="2">
                  <c:v>98.412698412698404</c:v>
                </c:pt>
                <c:pt idx="3">
                  <c:v>97.619047619047606</c:v>
                </c:pt>
                <c:pt idx="4">
                  <c:v>96.825396825396808</c:v>
                </c:pt>
                <c:pt idx="5">
                  <c:v>96.03174603174601</c:v>
                </c:pt>
                <c:pt idx="6">
                  <c:v>95.238095238095212</c:v>
                </c:pt>
                <c:pt idx="7">
                  <c:v>94.444444444444414</c:v>
                </c:pt>
                <c:pt idx="8">
                  <c:v>93.650793650793617</c:v>
                </c:pt>
                <c:pt idx="9">
                  <c:v>92.857142857142819</c:v>
                </c:pt>
                <c:pt idx="10">
                  <c:v>92.063492063492021</c:v>
                </c:pt>
                <c:pt idx="11">
                  <c:v>91.269841269841223</c:v>
                </c:pt>
                <c:pt idx="12">
                  <c:v>90.476190476190425</c:v>
                </c:pt>
                <c:pt idx="13">
                  <c:v>89.682539682539627</c:v>
                </c:pt>
                <c:pt idx="14">
                  <c:v>88.888888888888829</c:v>
                </c:pt>
                <c:pt idx="15">
                  <c:v>88.095238095238031</c:v>
                </c:pt>
                <c:pt idx="16">
                  <c:v>87.301587301587233</c:v>
                </c:pt>
                <c:pt idx="17">
                  <c:v>86.507936507936435</c:v>
                </c:pt>
                <c:pt idx="18">
                  <c:v>85.714285714285637</c:v>
                </c:pt>
                <c:pt idx="19">
                  <c:v>84.920634920634839</c:v>
                </c:pt>
                <c:pt idx="20">
                  <c:v>84.126984126984041</c:v>
                </c:pt>
                <c:pt idx="21">
                  <c:v>83.333333333333243</c:v>
                </c:pt>
                <c:pt idx="22">
                  <c:v>82.539682539682445</c:v>
                </c:pt>
                <c:pt idx="23">
                  <c:v>81.746031746031647</c:v>
                </c:pt>
                <c:pt idx="24">
                  <c:v>80.95238095238085</c:v>
                </c:pt>
                <c:pt idx="25">
                  <c:v>80.158730158730052</c:v>
                </c:pt>
                <c:pt idx="26">
                  <c:v>79.365079365079254</c:v>
                </c:pt>
                <c:pt idx="27">
                  <c:v>78.571428571428456</c:v>
                </c:pt>
                <c:pt idx="28">
                  <c:v>77.777777777777658</c:v>
                </c:pt>
                <c:pt idx="29">
                  <c:v>76.98412698412686</c:v>
                </c:pt>
                <c:pt idx="30">
                  <c:v>76.190476190476062</c:v>
                </c:pt>
                <c:pt idx="31">
                  <c:v>75.396825396825264</c:v>
                </c:pt>
                <c:pt idx="32">
                  <c:v>74.603174603174466</c:v>
                </c:pt>
                <c:pt idx="33">
                  <c:v>73.809523809523668</c:v>
                </c:pt>
                <c:pt idx="34">
                  <c:v>73.01587301587287</c:v>
                </c:pt>
                <c:pt idx="35">
                  <c:v>72.222222222222072</c:v>
                </c:pt>
                <c:pt idx="36">
                  <c:v>71.428571428571274</c:v>
                </c:pt>
                <c:pt idx="37">
                  <c:v>70.634920634920476</c:v>
                </c:pt>
                <c:pt idx="38">
                  <c:v>69.841269841269678</c:v>
                </c:pt>
                <c:pt idx="39">
                  <c:v>69.04761904761888</c:v>
                </c:pt>
                <c:pt idx="40">
                  <c:v>68.253968253968083</c:v>
                </c:pt>
                <c:pt idx="41">
                  <c:v>67.460317460317285</c:v>
                </c:pt>
                <c:pt idx="42">
                  <c:v>66.666666666666487</c:v>
                </c:pt>
                <c:pt idx="43">
                  <c:v>65.873015873015689</c:v>
                </c:pt>
                <c:pt idx="44">
                  <c:v>65.079365079364891</c:v>
                </c:pt>
                <c:pt idx="45">
                  <c:v>64.285714285714093</c:v>
                </c:pt>
                <c:pt idx="46">
                  <c:v>63.492063492063302</c:v>
                </c:pt>
                <c:pt idx="47">
                  <c:v>62.698412698412511</c:v>
                </c:pt>
                <c:pt idx="48">
                  <c:v>61.90476190476172</c:v>
                </c:pt>
                <c:pt idx="49">
                  <c:v>61.11111111111093</c:v>
                </c:pt>
                <c:pt idx="50">
                  <c:v>60.317460317460139</c:v>
                </c:pt>
                <c:pt idx="51">
                  <c:v>59.523809523809348</c:v>
                </c:pt>
                <c:pt idx="52">
                  <c:v>58.730158730158557</c:v>
                </c:pt>
                <c:pt idx="53">
                  <c:v>57.936507936507766</c:v>
                </c:pt>
                <c:pt idx="54">
                  <c:v>57.142857142856975</c:v>
                </c:pt>
                <c:pt idx="55">
                  <c:v>56.349206349206185</c:v>
                </c:pt>
                <c:pt idx="56">
                  <c:v>55.555555555555394</c:v>
                </c:pt>
                <c:pt idx="57">
                  <c:v>54.761904761904603</c:v>
                </c:pt>
                <c:pt idx="58">
                  <c:v>53.968253968253812</c:v>
                </c:pt>
                <c:pt idx="59">
                  <c:v>53.174603174603021</c:v>
                </c:pt>
                <c:pt idx="60">
                  <c:v>52.38095238095223</c:v>
                </c:pt>
                <c:pt idx="61">
                  <c:v>51.58730158730144</c:v>
                </c:pt>
                <c:pt idx="62">
                  <c:v>50.793650793650649</c:v>
                </c:pt>
                <c:pt idx="63">
                  <c:v>49.999999999999858</c:v>
                </c:pt>
                <c:pt idx="64">
                  <c:v>49.206349206349067</c:v>
                </c:pt>
                <c:pt idx="65">
                  <c:v>48.412698412698276</c:v>
                </c:pt>
                <c:pt idx="66">
                  <c:v>47.619047619047485</c:v>
                </c:pt>
                <c:pt idx="67">
                  <c:v>46.825396825396695</c:v>
                </c:pt>
                <c:pt idx="68">
                  <c:v>46.031746031745904</c:v>
                </c:pt>
                <c:pt idx="69">
                  <c:v>45.238095238095113</c:v>
                </c:pt>
                <c:pt idx="70">
                  <c:v>44.444444444444322</c:v>
                </c:pt>
                <c:pt idx="71">
                  <c:v>43.650793650793531</c:v>
                </c:pt>
                <c:pt idx="72">
                  <c:v>42.85714285714274</c:v>
                </c:pt>
                <c:pt idx="73">
                  <c:v>42.06349206349195</c:v>
                </c:pt>
                <c:pt idx="74">
                  <c:v>41.269841269841159</c:v>
                </c:pt>
                <c:pt idx="75">
                  <c:v>40.476190476190368</c:v>
                </c:pt>
                <c:pt idx="76">
                  <c:v>39.682539682539577</c:v>
                </c:pt>
                <c:pt idx="77">
                  <c:v>38.888888888888786</c:v>
                </c:pt>
                <c:pt idx="78">
                  <c:v>38.095238095237995</c:v>
                </c:pt>
                <c:pt idx="79">
                  <c:v>37.301587301587205</c:v>
                </c:pt>
                <c:pt idx="80">
                  <c:v>36.507936507936414</c:v>
                </c:pt>
                <c:pt idx="81">
                  <c:v>35.714285714285623</c:v>
                </c:pt>
                <c:pt idx="82">
                  <c:v>34.920634920634832</c:v>
                </c:pt>
                <c:pt idx="83">
                  <c:v>34.126984126984041</c:v>
                </c:pt>
                <c:pt idx="84">
                  <c:v>33.33333333333325</c:v>
                </c:pt>
                <c:pt idx="85">
                  <c:v>32.53968253968246</c:v>
                </c:pt>
                <c:pt idx="86">
                  <c:v>31.746031746031665</c:v>
                </c:pt>
                <c:pt idx="87">
                  <c:v>30.952380952380871</c:v>
                </c:pt>
                <c:pt idx="88">
                  <c:v>30.158730158730076</c:v>
                </c:pt>
                <c:pt idx="89">
                  <c:v>29.365079365079282</c:v>
                </c:pt>
                <c:pt idx="90">
                  <c:v>28.571428571428488</c:v>
                </c:pt>
                <c:pt idx="91">
                  <c:v>27.777777777777693</c:v>
                </c:pt>
                <c:pt idx="92">
                  <c:v>26.984126984126899</c:v>
                </c:pt>
                <c:pt idx="93">
                  <c:v>26.190476190476105</c:v>
                </c:pt>
                <c:pt idx="94">
                  <c:v>25.39682539682531</c:v>
                </c:pt>
                <c:pt idx="95">
                  <c:v>24.603174603174516</c:v>
                </c:pt>
                <c:pt idx="96">
                  <c:v>23.809523809523721</c:v>
                </c:pt>
                <c:pt idx="97">
                  <c:v>23.015873015872927</c:v>
                </c:pt>
                <c:pt idx="98">
                  <c:v>22.222222222222133</c:v>
                </c:pt>
                <c:pt idx="99">
                  <c:v>21.428571428571338</c:v>
                </c:pt>
                <c:pt idx="100">
                  <c:v>20.634920634920544</c:v>
                </c:pt>
                <c:pt idx="101">
                  <c:v>19.841269841269749</c:v>
                </c:pt>
                <c:pt idx="102">
                  <c:v>19.047619047618955</c:v>
                </c:pt>
                <c:pt idx="103">
                  <c:v>18.253968253968161</c:v>
                </c:pt>
                <c:pt idx="104">
                  <c:v>17.460317460317366</c:v>
                </c:pt>
                <c:pt idx="105">
                  <c:v>16.666666666666572</c:v>
                </c:pt>
                <c:pt idx="106">
                  <c:v>15.873015873015778</c:v>
                </c:pt>
                <c:pt idx="107">
                  <c:v>15.079365079364983</c:v>
                </c:pt>
                <c:pt idx="108">
                  <c:v>14.285714285714189</c:v>
                </c:pt>
                <c:pt idx="109">
                  <c:v>13.492063492063394</c:v>
                </c:pt>
                <c:pt idx="110">
                  <c:v>12.6984126984126</c:v>
                </c:pt>
                <c:pt idx="111">
                  <c:v>11.904761904761806</c:v>
                </c:pt>
                <c:pt idx="112">
                  <c:v>11.111111111111011</c:v>
                </c:pt>
                <c:pt idx="113">
                  <c:v>10.317460317460217</c:v>
                </c:pt>
                <c:pt idx="114">
                  <c:v>9.5238095238094225</c:v>
                </c:pt>
                <c:pt idx="115">
                  <c:v>8.7301587301586281</c:v>
                </c:pt>
                <c:pt idx="116">
                  <c:v>7.9365079365078346</c:v>
                </c:pt>
                <c:pt idx="117">
                  <c:v>7.1428571428570411</c:v>
                </c:pt>
                <c:pt idx="118">
                  <c:v>6.3492063492062476</c:v>
                </c:pt>
                <c:pt idx="119">
                  <c:v>5.5555555555554541</c:v>
                </c:pt>
                <c:pt idx="120">
                  <c:v>4.7619047619046606</c:v>
                </c:pt>
                <c:pt idx="121">
                  <c:v>3.9682539682538671</c:v>
                </c:pt>
                <c:pt idx="122">
                  <c:v>3.1746031746030736</c:v>
                </c:pt>
                <c:pt idx="123">
                  <c:v>2.3809523809522801</c:v>
                </c:pt>
                <c:pt idx="124">
                  <c:v>1.5873015873014866</c:v>
                </c:pt>
                <c:pt idx="125">
                  <c:v>0.79365079365069302</c:v>
                </c:pt>
                <c:pt idx="126">
                  <c:v>-1.0058620603103918E-13</c:v>
                </c:pt>
              </c:numCache>
            </c:numRef>
          </c:xVal>
          <c:yVal>
            <c:numRef>
              <c:f>'17-2 17-5,6 17-10'!$AH$4:$AH$130</c:f>
              <c:numCache>
                <c:formatCode>0.000</c:formatCode>
                <c:ptCount val="127"/>
                <c:pt idx="0">
                  <c:v>0.88933616876602195</c:v>
                </c:pt>
                <c:pt idx="1">
                  <c:v>0.85196852684020996</c:v>
                </c:pt>
                <c:pt idx="2">
                  <c:v>0.75359660387039196</c:v>
                </c:pt>
                <c:pt idx="3">
                  <c:v>0.74724340438842796</c:v>
                </c:pt>
                <c:pt idx="4">
                  <c:v>0.73831826448440596</c:v>
                </c:pt>
                <c:pt idx="5">
                  <c:v>0.70096409320831299</c:v>
                </c:pt>
                <c:pt idx="6">
                  <c:v>0.69988203048706099</c:v>
                </c:pt>
                <c:pt idx="7">
                  <c:v>0.69266909360885598</c:v>
                </c:pt>
                <c:pt idx="8">
                  <c:v>0.68664187192916903</c:v>
                </c:pt>
                <c:pt idx="9">
                  <c:v>0.682792067527771</c:v>
                </c:pt>
                <c:pt idx="10">
                  <c:v>0.67422682046890303</c:v>
                </c:pt>
                <c:pt idx="11">
                  <c:v>0.67348223924636796</c:v>
                </c:pt>
                <c:pt idx="12">
                  <c:v>0.66823321580886796</c:v>
                </c:pt>
                <c:pt idx="13">
                  <c:v>0.66634696722030595</c:v>
                </c:pt>
                <c:pt idx="14">
                  <c:v>0.66531074047088601</c:v>
                </c:pt>
                <c:pt idx="15">
                  <c:v>0.65057134628295898</c:v>
                </c:pt>
                <c:pt idx="16">
                  <c:v>0.64951992034912098</c:v>
                </c:pt>
                <c:pt idx="17">
                  <c:v>0.63864898681640603</c:v>
                </c:pt>
                <c:pt idx="18">
                  <c:v>0.63583451509475697</c:v>
                </c:pt>
                <c:pt idx="19">
                  <c:v>0.63383603096008301</c:v>
                </c:pt>
                <c:pt idx="20">
                  <c:v>0.63357150554657005</c:v>
                </c:pt>
                <c:pt idx="21">
                  <c:v>0.63349533081054699</c:v>
                </c:pt>
                <c:pt idx="22">
                  <c:v>0.63274431228637695</c:v>
                </c:pt>
                <c:pt idx="23">
                  <c:v>0.62974023818969704</c:v>
                </c:pt>
                <c:pt idx="24">
                  <c:v>0.62747257947921797</c:v>
                </c:pt>
                <c:pt idx="25">
                  <c:v>0.62665796279907204</c:v>
                </c:pt>
                <c:pt idx="26">
                  <c:v>0.62488466501235995</c:v>
                </c:pt>
                <c:pt idx="27">
                  <c:v>0.62289035320282005</c:v>
                </c:pt>
                <c:pt idx="28">
                  <c:v>0.62198585271835305</c:v>
                </c:pt>
                <c:pt idx="29">
                  <c:v>0.619911789894104</c:v>
                </c:pt>
                <c:pt idx="30">
                  <c:v>0.61969983577728305</c:v>
                </c:pt>
                <c:pt idx="31">
                  <c:v>0.61961036920547496</c:v>
                </c:pt>
                <c:pt idx="32">
                  <c:v>0.61715501546859697</c:v>
                </c:pt>
                <c:pt idx="33">
                  <c:v>0.61247777938842796</c:v>
                </c:pt>
                <c:pt idx="34">
                  <c:v>0.61220514774322499</c:v>
                </c:pt>
                <c:pt idx="35">
                  <c:v>0.60899353027343806</c:v>
                </c:pt>
                <c:pt idx="36">
                  <c:v>0.60692125558853105</c:v>
                </c:pt>
                <c:pt idx="37">
                  <c:v>0.60654026269912698</c:v>
                </c:pt>
                <c:pt idx="38">
                  <c:v>0.60540270805358898</c:v>
                </c:pt>
                <c:pt idx="39">
                  <c:v>0.60277539491653398</c:v>
                </c:pt>
                <c:pt idx="40">
                  <c:v>0.5956169962883</c:v>
                </c:pt>
                <c:pt idx="41">
                  <c:v>0.593084096908569</c:v>
                </c:pt>
                <c:pt idx="42">
                  <c:v>0.58480733633041404</c:v>
                </c:pt>
                <c:pt idx="43">
                  <c:v>0.58277237415313698</c:v>
                </c:pt>
                <c:pt idx="44">
                  <c:v>0.57867419719696001</c:v>
                </c:pt>
                <c:pt idx="45">
                  <c:v>0.57217466831207298</c:v>
                </c:pt>
                <c:pt idx="46">
                  <c:v>0.56626164913177501</c:v>
                </c:pt>
                <c:pt idx="47">
                  <c:v>0.56488764286041304</c:v>
                </c:pt>
                <c:pt idx="48">
                  <c:v>0.56481230258941695</c:v>
                </c:pt>
                <c:pt idx="49">
                  <c:v>0.56203269958496105</c:v>
                </c:pt>
                <c:pt idx="50">
                  <c:v>0.55999600887298595</c:v>
                </c:pt>
                <c:pt idx="51">
                  <c:v>0.55931901931762695</c:v>
                </c:pt>
                <c:pt idx="52">
                  <c:v>0.55762612819671598</c:v>
                </c:pt>
                <c:pt idx="53">
                  <c:v>0.557620048522949</c:v>
                </c:pt>
                <c:pt idx="54">
                  <c:v>0.55579602718353305</c:v>
                </c:pt>
                <c:pt idx="55">
                  <c:v>0.551355481147766</c:v>
                </c:pt>
                <c:pt idx="56">
                  <c:v>0.54546684026718095</c:v>
                </c:pt>
                <c:pt idx="57">
                  <c:v>0.54256516695022605</c:v>
                </c:pt>
                <c:pt idx="58">
                  <c:v>0.53810328245162997</c:v>
                </c:pt>
                <c:pt idx="59">
                  <c:v>0.53784686326980602</c:v>
                </c:pt>
                <c:pt idx="60">
                  <c:v>0.53654587268829301</c:v>
                </c:pt>
                <c:pt idx="61">
                  <c:v>0.53613221645355202</c:v>
                </c:pt>
                <c:pt idx="62">
                  <c:v>0.53308677673339799</c:v>
                </c:pt>
                <c:pt idx="63">
                  <c:v>0.53134369850158703</c:v>
                </c:pt>
                <c:pt idx="64">
                  <c:v>0.52949833869934104</c:v>
                </c:pt>
                <c:pt idx="65">
                  <c:v>0.52829003334045399</c:v>
                </c:pt>
                <c:pt idx="66">
                  <c:v>0.52653253078460704</c:v>
                </c:pt>
                <c:pt idx="67">
                  <c:v>0.52381545305252097</c:v>
                </c:pt>
                <c:pt idx="68">
                  <c:v>0.52254474163055398</c:v>
                </c:pt>
                <c:pt idx="69">
                  <c:v>0.51752650737762496</c:v>
                </c:pt>
                <c:pt idx="70">
                  <c:v>0.50898998975753795</c:v>
                </c:pt>
                <c:pt idx="71">
                  <c:v>0.50399905443191495</c:v>
                </c:pt>
                <c:pt idx="72">
                  <c:v>0.50368613004684404</c:v>
                </c:pt>
                <c:pt idx="73">
                  <c:v>0.50265955924987804</c:v>
                </c:pt>
                <c:pt idx="74">
                  <c:v>0.50253653526306197</c:v>
                </c:pt>
                <c:pt idx="75">
                  <c:v>0.49941980838775601</c:v>
                </c:pt>
                <c:pt idx="76">
                  <c:v>0.48593747615814198</c:v>
                </c:pt>
                <c:pt idx="77">
                  <c:v>0.48388895392417902</c:v>
                </c:pt>
                <c:pt idx="78">
                  <c:v>0.483452498912811</c:v>
                </c:pt>
                <c:pt idx="79">
                  <c:v>0.48179832100868197</c:v>
                </c:pt>
                <c:pt idx="80">
                  <c:v>0.47847750782966603</c:v>
                </c:pt>
                <c:pt idx="81">
                  <c:v>0.475031167268753</c:v>
                </c:pt>
                <c:pt idx="82">
                  <c:v>0.47363403439521801</c:v>
                </c:pt>
                <c:pt idx="83">
                  <c:v>0.46652114391326899</c:v>
                </c:pt>
                <c:pt idx="84">
                  <c:v>0.458240926265717</c:v>
                </c:pt>
                <c:pt idx="85">
                  <c:v>0.45784017443656899</c:v>
                </c:pt>
                <c:pt idx="86">
                  <c:v>0.45458489656448398</c:v>
                </c:pt>
                <c:pt idx="87">
                  <c:v>0.45085173845291099</c:v>
                </c:pt>
                <c:pt idx="88">
                  <c:v>0.450557291507721</c:v>
                </c:pt>
                <c:pt idx="89">
                  <c:v>0.44669574499130199</c:v>
                </c:pt>
                <c:pt idx="90">
                  <c:v>0.439435124397278</c:v>
                </c:pt>
                <c:pt idx="91">
                  <c:v>0.42916846275329601</c:v>
                </c:pt>
                <c:pt idx="92">
                  <c:v>0.42483428120613098</c:v>
                </c:pt>
                <c:pt idx="93">
                  <c:v>0.42169651389121998</c:v>
                </c:pt>
                <c:pt idx="94">
                  <c:v>0.42147296667098999</c:v>
                </c:pt>
                <c:pt idx="95">
                  <c:v>0.41965177655219998</c:v>
                </c:pt>
                <c:pt idx="96">
                  <c:v>0.41888225078582803</c:v>
                </c:pt>
                <c:pt idx="97">
                  <c:v>0.41122910380363498</c:v>
                </c:pt>
                <c:pt idx="98">
                  <c:v>0.41119468212127702</c:v>
                </c:pt>
                <c:pt idx="99">
                  <c:v>0.40734076499938998</c:v>
                </c:pt>
                <c:pt idx="100">
                  <c:v>0.40618231892585799</c:v>
                </c:pt>
                <c:pt idx="101">
                  <c:v>0.40543675422668501</c:v>
                </c:pt>
                <c:pt idx="102">
                  <c:v>0.39615952968597401</c:v>
                </c:pt>
                <c:pt idx="103">
                  <c:v>0.39552277326583901</c:v>
                </c:pt>
                <c:pt idx="104">
                  <c:v>0.39246955513954201</c:v>
                </c:pt>
                <c:pt idx="105">
                  <c:v>0.38717794418335</c:v>
                </c:pt>
                <c:pt idx="106">
                  <c:v>0.38263922929763799</c:v>
                </c:pt>
                <c:pt idx="107">
                  <c:v>0.36568590998649603</c:v>
                </c:pt>
                <c:pt idx="108">
                  <c:v>0.358786761760712</c:v>
                </c:pt>
                <c:pt idx="109">
                  <c:v>0.35784339904785201</c:v>
                </c:pt>
                <c:pt idx="110">
                  <c:v>0.353535175323486</c:v>
                </c:pt>
                <c:pt idx="111">
                  <c:v>0.35345956683158902</c:v>
                </c:pt>
                <c:pt idx="112">
                  <c:v>0.34464508295059199</c:v>
                </c:pt>
                <c:pt idx="113">
                  <c:v>0.33634147047996499</c:v>
                </c:pt>
                <c:pt idx="114">
                  <c:v>0.31990647315978998</c:v>
                </c:pt>
                <c:pt idx="115">
                  <c:v>0.30266872048378002</c:v>
                </c:pt>
                <c:pt idx="116">
                  <c:v>0.29984387755393999</c:v>
                </c:pt>
                <c:pt idx="117">
                  <c:v>0.29913526773452798</c:v>
                </c:pt>
                <c:pt idx="118">
                  <c:v>0.29754668474197399</c:v>
                </c:pt>
                <c:pt idx="119">
                  <c:v>0.26140499114990201</c:v>
                </c:pt>
                <c:pt idx="120">
                  <c:v>0.25946909189224199</c:v>
                </c:pt>
                <c:pt idx="121">
                  <c:v>0.24661098420620001</c:v>
                </c:pt>
                <c:pt idx="122">
                  <c:v>0.24064402282238001</c:v>
                </c:pt>
                <c:pt idx="123">
                  <c:v>0.23142087459564201</c:v>
                </c:pt>
                <c:pt idx="124">
                  <c:v>0.22369500994682301</c:v>
                </c:pt>
                <c:pt idx="125">
                  <c:v>0.17505742609500899</c:v>
                </c:pt>
                <c:pt idx="126">
                  <c:v>0.16431578993797299</c:v>
                </c:pt>
              </c:numCache>
            </c:numRef>
          </c:yVal>
          <c:smooth val="0"/>
        </c:ser>
        <c:ser>
          <c:idx val="1"/>
          <c:order val="1"/>
          <c:tx>
            <c:v>average</c:v>
          </c:tx>
          <c:spPr>
            <a:ln w="28575"/>
          </c:spPr>
          <c:marker>
            <c:symbol val="none"/>
          </c:marker>
          <c:dPt>
            <c:idx val="1"/>
            <c:bubble3D val="0"/>
            <c:spPr>
              <a:ln w="28575">
                <a:solidFill>
                  <a:srgbClr val="FF0000"/>
                </a:solidFill>
                <a:prstDash val="dash"/>
              </a:ln>
            </c:spPr>
          </c:dPt>
          <c:xVal>
            <c:numRef>
              <c:f>'17-2 17-5,6 17-10'!$BM$51:$BM$52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xVal>
          <c:yVal>
            <c:numRef>
              <c:f>'17-2 17-5,6 17-10'!$BN$51:$BN$52</c:f>
              <c:numCache>
                <c:formatCode>#,##0.00</c:formatCode>
                <c:ptCount val="2"/>
                <c:pt idx="0">
                  <c:v>0.51395281386657021</c:v>
                </c:pt>
                <c:pt idx="1">
                  <c:v>0.51395281386657021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1140352"/>
        <c:axId val="81146624"/>
      </c:scatterChart>
      <c:valAx>
        <c:axId val="81140352"/>
        <c:scaling>
          <c:orientation val="minMax"/>
          <c:max val="1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nl-NL" sz="1600" b="0" smtClean="0"/>
                  <a:t>per cent </a:t>
                </a:r>
                <a:r>
                  <a:rPr lang="nl-NL" sz="1600" b="0"/>
                  <a:t>rank</a:t>
                </a:r>
              </a:p>
            </c:rich>
          </c:tx>
          <c:layout>
            <c:manualLayout>
              <c:xMode val="edge"/>
              <c:yMode val="edge"/>
              <c:x val="0.61975809273840765"/>
              <c:y val="0.92358776246719165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1146624"/>
        <c:crosses val="autoZero"/>
        <c:crossBetween val="midCat"/>
        <c:majorUnit val="50"/>
        <c:minorUnit val="10"/>
      </c:valAx>
      <c:valAx>
        <c:axId val="81146624"/>
        <c:scaling>
          <c:orientation val="minMax"/>
          <c:max val="1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nl-NL" sz="1600" b="0"/>
                  <a:t>labor share</a:t>
                </a:r>
              </a:p>
            </c:rich>
          </c:tx>
          <c:layout>
            <c:manualLayout>
              <c:xMode val="edge"/>
              <c:yMode val="edge"/>
              <c:x val="1.3881124234470691E-2"/>
              <c:y val="0.16443503937007875"/>
            </c:manualLayout>
          </c:layout>
          <c:overlay val="0"/>
        </c:title>
        <c:numFmt formatCode="0.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1140352"/>
        <c:crosses val="autoZero"/>
        <c:crossBetween val="midCat"/>
        <c:majorUnit val="0.5"/>
        <c:minorUnit val="0.1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155065616797891E-2"/>
          <c:y val="6.2322668527193592E-2"/>
          <c:w val="0.81645084805575774"/>
          <c:h val="0.87188245456659685"/>
        </c:manualLayout>
      </c:layout>
      <c:bubbleChart>
        <c:varyColors val="0"/>
        <c:ser>
          <c:idx val="0"/>
          <c:order val="0"/>
          <c:tx>
            <c:v>SSA</c:v>
          </c:tx>
          <c:spPr>
            <a:solidFill>
              <a:srgbClr val="CCFFFF">
                <a:alpha val="50196"/>
              </a:srgbClr>
            </a:solidFill>
            <a:ln w="19050">
              <a:solidFill>
                <a:srgbClr val="0000FF"/>
              </a:solidFill>
            </a:ln>
          </c:spPr>
          <c:invertIfNegative val="0"/>
          <c:xVal>
            <c:numRef>
              <c:f>'17-11'!$H$152:$H$198</c:f>
              <c:numCache>
                <c:formatCode>#,##0</c:formatCode>
                <c:ptCount val="47"/>
                <c:pt idx="0">
                  <c:v>33768.289851407993</c:v>
                </c:pt>
                <c:pt idx="1">
                  <c:v>5868.4805510152755</c:v>
                </c:pt>
                <c:pt idx="2">
                  <c:v>603.74295979401472</c:v>
                </c:pt>
                <c:pt idx="3">
                  <c:v>19264.335939821558</c:v>
                </c:pt>
                <c:pt idx="4">
                  <c:v>7736.1746816331306</c:v>
                </c:pt>
                <c:pt idx="5">
                  <c:v>561.76012328233696</c:v>
                </c:pt>
                <c:pt idx="6">
                  <c:v>1544.1832396181744</c:v>
                </c:pt>
                <c:pt idx="7">
                  <c:v>2088.5918355192985</c:v>
                </c:pt>
                <c:pt idx="8">
                  <c:v>1641.8345212844906</c:v>
                </c:pt>
                <c:pt idx="9">
                  <c:v>809.21753344352635</c:v>
                </c:pt>
                <c:pt idx="10">
                  <c:v>1253.0848996802329</c:v>
                </c:pt>
                <c:pt idx="11">
                  <c:v>771.71542954274003</c:v>
                </c:pt>
                <c:pt idx="12">
                  <c:v>1407.0267722455758</c:v>
                </c:pt>
                <c:pt idx="13">
                  <c:v>2372.0628539278382</c:v>
                </c:pt>
                <c:pt idx="14">
                  <c:v>3042.8384941054783</c:v>
                </c:pt>
                <c:pt idx="15">
                  <c:v>1380.0002644891285</c:v>
                </c:pt>
                <c:pt idx="16">
                  <c:v>916.19969122984423</c:v>
                </c:pt>
                <c:pt idx="17">
                  <c:v>877.99548005648433</c:v>
                </c:pt>
                <c:pt idx="18">
                  <c:v>6685.338117341309</c:v>
                </c:pt>
                <c:pt idx="19">
                  <c:v>2830.1295390216906</c:v>
                </c:pt>
                <c:pt idx="20">
                  <c:v>1684.4796509331807</c:v>
                </c:pt>
                <c:pt idx="21">
                  <c:v>1790.7536367299058</c:v>
                </c:pt>
                <c:pt idx="22">
                  <c:v>3992.0900388475384</c:v>
                </c:pt>
                <c:pt idx="23">
                  <c:v>3372.9720069006198</c:v>
                </c:pt>
                <c:pt idx="24">
                  <c:v>1105.0734976373567</c:v>
                </c:pt>
                <c:pt idx="25">
                  <c:v>1446.1714947596386</c:v>
                </c:pt>
                <c:pt idx="26">
                  <c:v>2794.9813190826571</c:v>
                </c:pt>
                <c:pt idx="27">
                  <c:v>1473.6380116627399</c:v>
                </c:pt>
                <c:pt idx="28">
                  <c:v>1390.5197109531805</c:v>
                </c:pt>
                <c:pt idx="29">
                  <c:v>1674.2850689819836</c:v>
                </c:pt>
                <c:pt idx="30">
                  <c:v>780.00310756548231</c:v>
                </c:pt>
                <c:pt idx="31">
                  <c:v>3210.4546443859385</c:v>
                </c:pt>
                <c:pt idx="32">
                  <c:v>3925.4623873921664</c:v>
                </c:pt>
                <c:pt idx="33">
                  <c:v>1832.0832443231643</c:v>
                </c:pt>
                <c:pt idx="34">
                  <c:v>5602.4087955244158</c:v>
                </c:pt>
                <c:pt idx="35">
                  <c:v>1413.9907567397863</c:v>
                </c:pt>
                <c:pt idx="36">
                  <c:v>2241.9965251601657</c:v>
                </c:pt>
                <c:pt idx="37">
                  <c:v>2576.2554940554451</c:v>
                </c:pt>
                <c:pt idx="38">
                  <c:v>1195.6767572633651</c:v>
                </c:pt>
                <c:pt idx="39">
                  <c:v>9583.1847565644184</c:v>
                </c:pt>
                <c:pt idx="40">
                  <c:v>15751.902206032757</c:v>
                </c:pt>
                <c:pt idx="41">
                  <c:v>2971.0670797657763</c:v>
                </c:pt>
                <c:pt idx="42">
                  <c:v>1661.4235539936885</c:v>
                </c:pt>
                <c:pt idx="43">
                  <c:v>12866.939794067957</c:v>
                </c:pt>
                <c:pt idx="44">
                  <c:v>6416.3171609880046</c:v>
                </c:pt>
                <c:pt idx="45">
                  <c:v>17714.017756008958</c:v>
                </c:pt>
                <c:pt idx="46">
                  <c:v>24587.485594731046</c:v>
                </c:pt>
              </c:numCache>
            </c:numRef>
          </c:xVal>
          <c:yVal>
            <c:numRef>
              <c:f>'17-11'!$F$152:$F$198</c:f>
              <c:numCache>
                <c:formatCode>#,##0.0</c:formatCode>
                <c:ptCount val="47"/>
                <c:pt idx="0">
                  <c:v>88.456646202778899</c:v>
                </c:pt>
                <c:pt idx="1">
                  <c:v>72.015897311691873</c:v>
                </c:pt>
                <c:pt idx="2">
                  <c:v>13.72860675417153</c:v>
                </c:pt>
                <c:pt idx="3">
                  <c:v>64.020690655867782</c:v>
                </c:pt>
                <c:pt idx="4">
                  <c:v>57.801725231341479</c:v>
                </c:pt>
                <c:pt idx="5">
                  <c:v>7.2999999999999972</c:v>
                </c:pt>
                <c:pt idx="6">
                  <c:v>7.961285673995647</c:v>
                </c:pt>
                <c:pt idx="7">
                  <c:v>15.413017552350475</c:v>
                </c:pt>
                <c:pt idx="8">
                  <c:v>22.729209314438492</c:v>
                </c:pt>
                <c:pt idx="9">
                  <c:v>38.242708087166378</c:v>
                </c:pt>
                <c:pt idx="10">
                  <c:v>37.668546466973886</c:v>
                </c:pt>
                <c:pt idx="11">
                  <c:v>17.73396868111201</c:v>
                </c:pt>
                <c:pt idx="12">
                  <c:v>13.668810548255223</c:v>
                </c:pt>
                <c:pt idx="13">
                  <c:v>23.175880319393023</c:v>
                </c:pt>
                <c:pt idx="14">
                  <c:v>41.525991876928195</c:v>
                </c:pt>
                <c:pt idx="15">
                  <c:v>11.949417200711345</c:v>
                </c:pt>
                <c:pt idx="16">
                  <c:v>19.438943632856507</c:v>
                </c:pt>
                <c:pt idx="17">
                  <c:v>16.412453866018573</c:v>
                </c:pt>
                <c:pt idx="18">
                  <c:v>47.693630366123656</c:v>
                </c:pt>
                <c:pt idx="19">
                  <c:v>29.870632604821374</c:v>
                </c:pt>
                <c:pt idx="20">
                  <c:v>29.375689828755846</c:v>
                </c:pt>
                <c:pt idx="21">
                  <c:v>14.013099377375269</c:v>
                </c:pt>
                <c:pt idx="22">
                  <c:v>28.531471165279157</c:v>
                </c:pt>
                <c:pt idx="23">
                  <c:v>21.684099268115808</c:v>
                </c:pt>
                <c:pt idx="24">
                  <c:v>20.78512741308532</c:v>
                </c:pt>
                <c:pt idx="25">
                  <c:v>12.517724134823361</c:v>
                </c:pt>
                <c:pt idx="26">
                  <c:v>19.812087846947747</c:v>
                </c:pt>
                <c:pt idx="27">
                  <c:v>14.884868421052651</c:v>
                </c:pt>
                <c:pt idx="28">
                  <c:v>15.53989441676687</c:v>
                </c:pt>
                <c:pt idx="29">
                  <c:v>20.760202197043697</c:v>
                </c:pt>
                <c:pt idx="30">
                  <c:v>18.793218316492144</c:v>
                </c:pt>
                <c:pt idx="31">
                  <c:v>22.268854708524429</c:v>
                </c:pt>
                <c:pt idx="32">
                  <c:v>33.851927339129595</c:v>
                </c:pt>
                <c:pt idx="33">
                  <c:v>31.096996040475148</c:v>
                </c:pt>
                <c:pt idx="34">
                  <c:v>21.99242145869438</c:v>
                </c:pt>
                <c:pt idx="35">
                  <c:v>16.148568094119675</c:v>
                </c:pt>
                <c:pt idx="36">
                  <c:v>24.033969752991254</c:v>
                </c:pt>
                <c:pt idx="37">
                  <c:v>31.816892132690342</c:v>
                </c:pt>
                <c:pt idx="38">
                  <c:v>28.200000000000003</c:v>
                </c:pt>
                <c:pt idx="39">
                  <c:v>33.363134770614074</c:v>
                </c:pt>
                <c:pt idx="40">
                  <c:v>36.919544202179672</c:v>
                </c:pt>
                <c:pt idx="41">
                  <c:v>16.100000000000009</c:v>
                </c:pt>
                <c:pt idx="42">
                  <c:v>11.700000000000003</c:v>
                </c:pt>
                <c:pt idx="43">
                  <c:v>29.897418982923753</c:v>
                </c:pt>
                <c:pt idx="44">
                  <c:v>18.599999999999994</c:v>
                </c:pt>
                <c:pt idx="45">
                  <c:v>24.292942116312346</c:v>
                </c:pt>
                <c:pt idx="46">
                  <c:v>11.343963687078471</c:v>
                </c:pt>
              </c:numCache>
            </c:numRef>
          </c:yVal>
          <c:bubbleSize>
            <c:numRef>
              <c:f>'17-11'!$G$152:$G$198</c:f>
              <c:numCache>
                <c:formatCode>#,##0.0</c:formatCode>
                <c:ptCount val="47"/>
                <c:pt idx="0">
                  <c:v>0.75701399999999996</c:v>
                </c:pt>
                <c:pt idx="1">
                  <c:v>4.4476319999999996</c:v>
                </c:pt>
                <c:pt idx="2">
                  <c:v>4.6164170000000002</c:v>
                </c:pt>
                <c:pt idx="3">
                  <c:v>1.6717109999999999</c:v>
                </c:pt>
                <c:pt idx="4">
                  <c:v>21.471617999999999</c:v>
                </c:pt>
                <c:pt idx="5">
                  <c:v>10.495583</c:v>
                </c:pt>
                <c:pt idx="6">
                  <c:v>6.0920750000000004</c:v>
                </c:pt>
                <c:pt idx="7">
                  <c:v>12.825314000000001</c:v>
                </c:pt>
                <c:pt idx="8">
                  <c:v>15.30165</c:v>
                </c:pt>
                <c:pt idx="9">
                  <c:v>67.513677000000001</c:v>
                </c:pt>
                <c:pt idx="10">
                  <c:v>11.745189</c:v>
                </c:pt>
                <c:pt idx="11">
                  <c:v>10.162532000000001</c:v>
                </c:pt>
                <c:pt idx="12">
                  <c:v>1.7042550000000001</c:v>
                </c:pt>
                <c:pt idx="13">
                  <c:v>49.253126000000002</c:v>
                </c:pt>
                <c:pt idx="14">
                  <c:v>3.8898799999999998</c:v>
                </c:pt>
                <c:pt idx="15">
                  <c:v>94.100756000000004</c:v>
                </c:pt>
                <c:pt idx="16">
                  <c:v>17.83127</c:v>
                </c:pt>
                <c:pt idx="17">
                  <c:v>4.2940769999999997</c:v>
                </c:pt>
                <c:pt idx="18">
                  <c:v>1.249514</c:v>
                </c:pt>
                <c:pt idx="19">
                  <c:v>22.253958999999998</c:v>
                </c:pt>
                <c:pt idx="20">
                  <c:v>16.934839</c:v>
                </c:pt>
                <c:pt idx="21">
                  <c:v>10.323473999999999</c:v>
                </c:pt>
                <c:pt idx="22">
                  <c:v>25.904598</c:v>
                </c:pt>
                <c:pt idx="23">
                  <c:v>37.964306000000001</c:v>
                </c:pt>
                <c:pt idx="24">
                  <c:v>25.833752</c:v>
                </c:pt>
                <c:pt idx="25">
                  <c:v>0.73491700000000004</c:v>
                </c:pt>
                <c:pt idx="26">
                  <c:v>44.353690999999998</c:v>
                </c:pt>
                <c:pt idx="27">
                  <c:v>11.776522</c:v>
                </c:pt>
                <c:pt idx="28">
                  <c:v>6.8169820000000003</c:v>
                </c:pt>
                <c:pt idx="29">
                  <c:v>37.578876000000001</c:v>
                </c:pt>
                <c:pt idx="30">
                  <c:v>16.362566999999999</c:v>
                </c:pt>
                <c:pt idx="31">
                  <c:v>20.316085999999999</c:v>
                </c:pt>
                <c:pt idx="32">
                  <c:v>14.538639999999999</c:v>
                </c:pt>
                <c:pt idx="33">
                  <c:v>14.149647999999999</c:v>
                </c:pt>
                <c:pt idx="34">
                  <c:v>173.61534499999999</c:v>
                </c:pt>
                <c:pt idx="35">
                  <c:v>22.924851</c:v>
                </c:pt>
                <c:pt idx="36">
                  <c:v>14.133279999999999</c:v>
                </c:pt>
                <c:pt idx="37">
                  <c:v>2.074465</c:v>
                </c:pt>
                <c:pt idx="38">
                  <c:v>6.3331350000000004</c:v>
                </c:pt>
                <c:pt idx="39">
                  <c:v>2.303315</c:v>
                </c:pt>
                <c:pt idx="40">
                  <c:v>2.0211440000000001</c:v>
                </c:pt>
                <c:pt idx="41">
                  <c:v>0.192993</c:v>
                </c:pt>
                <c:pt idx="42">
                  <c:v>1.8492850000000001</c:v>
                </c:pt>
                <c:pt idx="43">
                  <c:v>53.157490000000003</c:v>
                </c:pt>
                <c:pt idx="44">
                  <c:v>0.49889699999999998</c:v>
                </c:pt>
                <c:pt idx="45">
                  <c:v>1.258653</c:v>
                </c:pt>
                <c:pt idx="46">
                  <c:v>8.9173000000000002E-2</c:v>
                </c:pt>
              </c:numCache>
            </c:numRef>
          </c:bubbleSize>
          <c:bubble3D val="0"/>
        </c:ser>
        <c:ser>
          <c:idx val="1"/>
          <c:order val="1"/>
          <c:tx>
            <c:v>EAP</c:v>
          </c:tx>
          <c:spPr>
            <a:solidFill>
              <a:srgbClr val="FFCC99">
                <a:alpha val="50196"/>
              </a:srgbClr>
            </a:solidFill>
            <a:ln w="19050">
              <a:solidFill>
                <a:srgbClr val="FF0000"/>
              </a:solidFill>
            </a:ln>
          </c:spPr>
          <c:invertIfNegative val="0"/>
          <c:xVal>
            <c:numRef>
              <c:f>'17-11'!$H$4:$H$35</c:f>
              <c:numCache>
                <c:formatCode>#,##0</c:formatCode>
                <c:ptCount val="32"/>
                <c:pt idx="0">
                  <c:v>3645.1579296557966</c:v>
                </c:pt>
                <c:pt idx="1">
                  <c:v>1855.8288836197476</c:v>
                </c:pt>
                <c:pt idx="2">
                  <c:v>3900.9973101083287</c:v>
                </c:pt>
                <c:pt idx="3">
                  <c:v>15095.988139238427</c:v>
                </c:pt>
                <c:pt idx="4">
                  <c:v>3394.6472754718384</c:v>
                </c:pt>
                <c:pt idx="5">
                  <c:v>5304.2066889859598</c:v>
                </c:pt>
                <c:pt idx="6">
                  <c:v>2990.9168299828707</c:v>
                </c:pt>
                <c:pt idx="7">
                  <c:v>5768.9857687581407</c:v>
                </c:pt>
                <c:pt idx="8">
                  <c:v>2068.9610622476939</c:v>
                </c:pt>
                <c:pt idx="9">
                  <c:v>2021.6944881075829</c:v>
                </c:pt>
                <c:pt idx="10">
                  <c:v>7750.4306590386377</c:v>
                </c:pt>
                <c:pt idx="11">
                  <c:v>2642.9057807169188</c:v>
                </c:pt>
                <c:pt idx="12">
                  <c:v>9434.9627693652983</c:v>
                </c:pt>
                <c:pt idx="13">
                  <c:v>71776.648012307778</c:v>
                </c:pt>
                <c:pt idx="14">
                  <c:v>4822.0220736892352</c:v>
                </c:pt>
                <c:pt idx="15">
                  <c:v>3041.0770902115264</c:v>
                </c:pt>
                <c:pt idx="16">
                  <c:v>142599.24031921211</c:v>
                </c:pt>
                <c:pt idx="17">
                  <c:v>34731.569065686177</c:v>
                </c:pt>
                <c:pt idx="18">
                  <c:v>53215.937373474138</c:v>
                </c:pt>
                <c:pt idx="19">
                  <c:v>78763.38494437706</c:v>
                </c:pt>
                <c:pt idx="20">
                  <c:v>5294.4398693333324</c:v>
                </c:pt>
                <c:pt idx="21">
                  <c:v>6535.8758638147083</c:v>
                </c:pt>
                <c:pt idx="22">
                  <c:v>23338.014024433152</c:v>
                </c:pt>
                <c:pt idx="23">
                  <c:v>14393.530703556455</c:v>
                </c:pt>
                <c:pt idx="24">
                  <c:v>43202.367687811457</c:v>
                </c:pt>
                <c:pt idx="25">
                  <c:v>33062.443402667333</c:v>
                </c:pt>
                <c:pt idx="26">
                  <c:v>9561.1263518309388</c:v>
                </c:pt>
                <c:pt idx="27">
                  <c:v>36223.340674379397</c:v>
                </c:pt>
                <c:pt idx="28">
                  <c:v>11906.507390824416</c:v>
                </c:pt>
                <c:pt idx="29">
                  <c:v>4228.3918941201655</c:v>
                </c:pt>
                <c:pt idx="30">
                  <c:v>1606.7173639552241</c:v>
                </c:pt>
                <c:pt idx="31">
                  <c:v>41830.508474576265</c:v>
                </c:pt>
              </c:numCache>
            </c:numRef>
          </c:xVal>
          <c:yVal>
            <c:numRef>
              <c:f>'17-11'!$F$4:$F$35</c:f>
              <c:numCache>
                <c:formatCode>#,##0.0</c:formatCode>
                <c:ptCount val="32"/>
                <c:pt idx="0">
                  <c:v>8.7310754783223956</c:v>
                </c:pt>
                <c:pt idx="1">
                  <c:v>8.2088745980707358</c:v>
                </c:pt>
                <c:pt idx="2">
                  <c:v>13.900000000000006</c:v>
                </c:pt>
                <c:pt idx="3">
                  <c:v>8.2502163434088658</c:v>
                </c:pt>
                <c:pt idx="4">
                  <c:v>9.1359365787833227</c:v>
                </c:pt>
                <c:pt idx="5">
                  <c:v>21.491987240272934</c:v>
                </c:pt>
                <c:pt idx="6">
                  <c:v>8.8044184535412597</c:v>
                </c:pt>
                <c:pt idx="7">
                  <c:v>30.099999999999994</c:v>
                </c:pt>
                <c:pt idx="8">
                  <c:v>10</c:v>
                </c:pt>
                <c:pt idx="9">
                  <c:v>19.75019516003119</c:v>
                </c:pt>
                <c:pt idx="10">
                  <c:v>20.150345315206934</c:v>
                </c:pt>
                <c:pt idx="11">
                  <c:v>38.900000000000006</c:v>
                </c:pt>
                <c:pt idx="12">
                  <c:v>33.270839750264749</c:v>
                </c:pt>
                <c:pt idx="13">
                  <c:v>68.240424254751289</c:v>
                </c:pt>
                <c:pt idx="14">
                  <c:v>33.061804244066757</c:v>
                </c:pt>
                <c:pt idx="15">
                  <c:v>25.645296732213339</c:v>
                </c:pt>
                <c:pt idx="16">
                  <c:v>6.2448923657856028</c:v>
                </c:pt>
                <c:pt idx="17">
                  <c:v>23.752552694611154</c:v>
                </c:pt>
                <c:pt idx="18">
                  <c:v>7.2022447092290776</c:v>
                </c:pt>
                <c:pt idx="19">
                  <c:v>25.109649122807014</c:v>
                </c:pt>
                <c:pt idx="20">
                  <c:v>38.306351488814158</c:v>
                </c:pt>
                <c:pt idx="21">
                  <c:v>31.120197143403736</c:v>
                </c:pt>
                <c:pt idx="22">
                  <c:v>40.51156695884297</c:v>
                </c:pt>
                <c:pt idx="23">
                  <c:v>42.545200278013326</c:v>
                </c:pt>
                <c:pt idx="24">
                  <c:v>26.818984272971818</c:v>
                </c:pt>
                <c:pt idx="25">
                  <c:v>38.550502900834779</c:v>
                </c:pt>
                <c:pt idx="26">
                  <c:v>45.692651282156056</c:v>
                </c:pt>
                <c:pt idx="27">
                  <c:v>25.602917212346298</c:v>
                </c:pt>
                <c:pt idx="28">
                  <c:v>43.893209111076338</c:v>
                </c:pt>
                <c:pt idx="29">
                  <c:v>21.299999999999997</c:v>
                </c:pt>
                <c:pt idx="30">
                  <c:v>42.800000000000004</c:v>
                </c:pt>
                <c:pt idx="31">
                  <c:v>30.5</c:v>
                </c:pt>
              </c:numCache>
            </c:numRef>
          </c:yVal>
          <c:bubbleSize>
            <c:numRef>
              <c:f>'17-11'!$G$4:$G$35</c:f>
              <c:numCache>
                <c:formatCode>#,##0.0</c:formatCode>
                <c:ptCount val="32"/>
                <c:pt idx="0">
                  <c:v>9.8759999999999994E-3</c:v>
                </c:pt>
                <c:pt idx="1">
                  <c:v>0.102351</c:v>
                </c:pt>
                <c:pt idx="2">
                  <c:v>5.2634E-2</c:v>
                </c:pt>
                <c:pt idx="3">
                  <c:v>2.0917999999999999E-2</c:v>
                </c:pt>
                <c:pt idx="4">
                  <c:v>0.103549</c:v>
                </c:pt>
                <c:pt idx="5">
                  <c:v>0.105323</c:v>
                </c:pt>
                <c:pt idx="6">
                  <c:v>0.25276300000000002</c:v>
                </c:pt>
                <c:pt idx="7">
                  <c:v>0.19037200000000001</c:v>
                </c:pt>
                <c:pt idx="8">
                  <c:v>0.56123100000000004</c:v>
                </c:pt>
                <c:pt idx="9">
                  <c:v>1.180069</c:v>
                </c:pt>
                <c:pt idx="10">
                  <c:v>0.88106499999999999</c:v>
                </c:pt>
                <c:pt idx="11">
                  <c:v>7.3212619999999999</c:v>
                </c:pt>
                <c:pt idx="12">
                  <c:v>2.839073</c:v>
                </c:pt>
                <c:pt idx="13">
                  <c:v>0.41778399999999999</c:v>
                </c:pt>
                <c:pt idx="14">
                  <c:v>6.7697269999999996</c:v>
                </c:pt>
                <c:pt idx="15">
                  <c:v>15.135168999999999</c:v>
                </c:pt>
                <c:pt idx="16">
                  <c:v>0.56637499999999996</c:v>
                </c:pt>
                <c:pt idx="17">
                  <c:v>4.4420999999999999</c:v>
                </c:pt>
                <c:pt idx="18">
                  <c:v>7.1875</c:v>
                </c:pt>
                <c:pt idx="19">
                  <c:v>5.3992000000000004</c:v>
                </c:pt>
                <c:pt idx="20">
                  <c:v>89.7089</c:v>
                </c:pt>
                <c:pt idx="21">
                  <c:v>98.393574000000001</c:v>
                </c:pt>
                <c:pt idx="22">
                  <c:v>29.716964999999998</c:v>
                </c:pt>
                <c:pt idx="23">
                  <c:v>67.010502000000002</c:v>
                </c:pt>
                <c:pt idx="24">
                  <c:v>23.129300000000001</c:v>
                </c:pt>
                <c:pt idx="25">
                  <c:v>50.219669000000003</c:v>
                </c:pt>
                <c:pt idx="26">
                  <c:v>249.86563100000001</c:v>
                </c:pt>
                <c:pt idx="27">
                  <c:v>127.338621</c:v>
                </c:pt>
                <c:pt idx="28">
                  <c:v>1357.38</c:v>
                </c:pt>
                <c:pt idx="29">
                  <c:v>53.259017999999998</c:v>
                </c:pt>
                <c:pt idx="30">
                  <c:v>24.895479999999999</c:v>
                </c:pt>
                <c:pt idx="31" formatCode="General">
                  <c:v>23.6</c:v>
                </c:pt>
              </c:numCache>
            </c:numRef>
          </c:bubbleSize>
          <c:bubble3D val="0"/>
        </c:ser>
        <c:ser>
          <c:idx val="2"/>
          <c:order val="2"/>
          <c:tx>
            <c:v>ECA</c:v>
          </c:tx>
          <c:spPr>
            <a:solidFill>
              <a:srgbClr val="CCFFCC">
                <a:alpha val="50000"/>
              </a:srgbClr>
            </a:solidFill>
            <a:ln w="19050">
              <a:solidFill>
                <a:srgbClr val="006600"/>
              </a:solidFill>
            </a:ln>
          </c:spPr>
          <c:invertIfNegative val="0"/>
          <c:xVal>
            <c:numRef>
              <c:f>'17-11'!$H$36:$H$84</c:f>
              <c:numCache>
                <c:formatCode>#,##0</c:formatCode>
                <c:ptCount val="49"/>
                <c:pt idx="0">
                  <c:v>14131.605000006815</c:v>
                </c:pt>
                <c:pt idx="1">
                  <c:v>41859.185786048438</c:v>
                </c:pt>
                <c:pt idx="2">
                  <c:v>8883.5275479346601</c:v>
                </c:pt>
                <c:pt idx="3">
                  <c:v>4670.9197623562532</c:v>
                </c:pt>
                <c:pt idx="4">
                  <c:v>3212.8762671218124</c:v>
                </c:pt>
                <c:pt idx="5">
                  <c:v>2512.2475663500018</c:v>
                </c:pt>
                <c:pt idx="6">
                  <c:v>7776.2860430690962</c:v>
                </c:pt>
                <c:pt idx="7">
                  <c:v>21463.667457200212</c:v>
                </c:pt>
                <c:pt idx="8">
                  <c:v>11611.97490518998</c:v>
                </c:pt>
                <c:pt idx="9">
                  <c:v>9930.9432263917461</c:v>
                </c:pt>
                <c:pt idx="10">
                  <c:v>7159.9706879556334</c:v>
                </c:pt>
                <c:pt idx="11">
                  <c:v>25823.388747993948</c:v>
                </c:pt>
                <c:pt idx="12">
                  <c:v>9535.5397905006012</c:v>
                </c:pt>
                <c:pt idx="13">
                  <c:v>22568.502323742661</c:v>
                </c:pt>
                <c:pt idx="14">
                  <c:v>91047.588883493314</c:v>
                </c:pt>
                <c:pt idx="15">
                  <c:v>28858.681346772308</c:v>
                </c:pt>
                <c:pt idx="16">
                  <c:v>14004.160056657985</c:v>
                </c:pt>
                <c:pt idx="17">
                  <c:v>25453.544749187378</c:v>
                </c:pt>
                <c:pt idx="18">
                  <c:v>21350.521075459936</c:v>
                </c:pt>
                <c:pt idx="19">
                  <c:v>13019.820719470747</c:v>
                </c:pt>
                <c:pt idx="20">
                  <c:v>15731.672623773686</c:v>
                </c:pt>
                <c:pt idx="21">
                  <c:v>26496.615449191719</c:v>
                </c:pt>
                <c:pt idx="22">
                  <c:v>5167.927163796101</c:v>
                </c:pt>
                <c:pt idx="23">
                  <c:v>17143.109665186883</c:v>
                </c:pt>
                <c:pt idx="24">
                  <c:v>17619.769656498236</c:v>
                </c:pt>
                <c:pt idx="25">
                  <c:v>45684.448469396564</c:v>
                </c:pt>
                <c:pt idx="26">
                  <c:v>39740.214586015536</c:v>
                </c:pt>
                <c:pt idx="27">
                  <c:v>23334.319427036069</c:v>
                </c:pt>
                <c:pt idx="28">
                  <c:v>43782.16505372298</c:v>
                </c:pt>
                <c:pt idx="29">
                  <c:v>25666.673544800698</c:v>
                </c:pt>
                <c:pt idx="30">
                  <c:v>27804.15610943914</c:v>
                </c:pt>
                <c:pt idx="31">
                  <c:v>29017.836442633517</c:v>
                </c:pt>
                <c:pt idx="32">
                  <c:v>64405.712221308357</c:v>
                </c:pt>
                <c:pt idx="33">
                  <c:v>18974.405784947241</c:v>
                </c:pt>
                <c:pt idx="34">
                  <c:v>45079.092211104282</c:v>
                </c:pt>
                <c:pt idx="35">
                  <c:v>23214.354826071893</c:v>
                </c:pt>
                <c:pt idx="36">
                  <c:v>8789.9820005100792</c:v>
                </c:pt>
                <c:pt idx="37">
                  <c:v>44658.231786781231</c:v>
                </c:pt>
                <c:pt idx="38">
                  <c:v>56950.024338919378</c:v>
                </c:pt>
                <c:pt idx="39">
                  <c:v>41574.756308729455</c:v>
                </c:pt>
                <c:pt idx="40">
                  <c:v>46162.091647384201</c:v>
                </c:pt>
                <c:pt idx="41">
                  <c:v>23689.902366670769</c:v>
                </c:pt>
                <c:pt idx="42">
                  <c:v>18782.84575210507</c:v>
                </c:pt>
                <c:pt idx="43">
                  <c:v>33093.95137153734</c:v>
                </c:pt>
                <c:pt idx="44">
                  <c:v>35280.737742930061</c:v>
                </c:pt>
                <c:pt idx="45">
                  <c:v>38259.172877249301</c:v>
                </c:pt>
                <c:pt idx="46">
                  <c:v>37532.394109592751</c:v>
                </c:pt>
                <c:pt idx="47">
                  <c:v>25247.940035348889</c:v>
                </c:pt>
                <c:pt idx="48">
                  <c:v>43883.910096041924</c:v>
                </c:pt>
              </c:numCache>
            </c:numRef>
          </c:xVal>
          <c:yVal>
            <c:numRef>
              <c:f>'17-11'!$F$36:$F$84</c:f>
              <c:numCache>
                <c:formatCode>#,##0.0</c:formatCode>
                <c:ptCount val="49"/>
                <c:pt idx="0">
                  <c:v>18.842490406770551</c:v>
                </c:pt>
                <c:pt idx="1">
                  <c:v>24.468145540850117</c:v>
                </c:pt>
                <c:pt idx="2">
                  <c:v>29.131411291055237</c:v>
                </c:pt>
                <c:pt idx="3">
                  <c:v>16.569029739020039</c:v>
                </c:pt>
                <c:pt idx="4">
                  <c:v>26.674572160985214</c:v>
                </c:pt>
                <c:pt idx="5">
                  <c:v>21.747246921435249</c:v>
                </c:pt>
                <c:pt idx="6">
                  <c:v>31.479866785678816</c:v>
                </c:pt>
                <c:pt idx="7">
                  <c:v>12.799999999999997</c:v>
                </c:pt>
                <c:pt idx="8">
                  <c:v>26.172609328515961</c:v>
                </c:pt>
                <c:pt idx="9">
                  <c:v>15.269604335281407</c:v>
                </c:pt>
                <c:pt idx="10">
                  <c:v>24.020884550771754</c:v>
                </c:pt>
                <c:pt idx="11">
                  <c:v>28.946070617151804</c:v>
                </c:pt>
                <c:pt idx="12">
                  <c:v>27.102781825664735</c:v>
                </c:pt>
                <c:pt idx="13">
                  <c:v>21.808737414074912</c:v>
                </c:pt>
                <c:pt idx="14">
                  <c:v>12.188484781077364</c:v>
                </c:pt>
                <c:pt idx="15">
                  <c:v>32.016228909900491</c:v>
                </c:pt>
                <c:pt idx="16">
                  <c:v>48.440165007929167</c:v>
                </c:pt>
                <c:pt idx="17">
                  <c:v>27.812394686333192</c:v>
                </c:pt>
                <c:pt idx="18">
                  <c:v>27.177827447474286</c:v>
                </c:pt>
                <c:pt idx="19">
                  <c:v>30.293252876359333</c:v>
                </c:pt>
                <c:pt idx="20">
                  <c:v>27.936403563623159</c:v>
                </c:pt>
                <c:pt idx="21">
                  <c:v>33.233468499072877</c:v>
                </c:pt>
                <c:pt idx="22">
                  <c:v>26.272583696350168</c:v>
                </c:pt>
                <c:pt idx="23">
                  <c:v>62.073791584130916</c:v>
                </c:pt>
                <c:pt idx="24">
                  <c:v>42.235839339950523</c:v>
                </c:pt>
                <c:pt idx="25">
                  <c:v>24.098084900439872</c:v>
                </c:pt>
                <c:pt idx="26">
                  <c:v>26.86799124139884</c:v>
                </c:pt>
                <c:pt idx="27">
                  <c:v>30.218815066322833</c:v>
                </c:pt>
                <c:pt idx="28">
                  <c:v>22.854096922586692</c:v>
                </c:pt>
                <c:pt idx="29">
                  <c:v>13.791234801674307</c:v>
                </c:pt>
                <c:pt idx="30">
                  <c:v>21.054227266575424</c:v>
                </c:pt>
                <c:pt idx="31">
                  <c:v>36.694421356467025</c:v>
                </c:pt>
                <c:pt idx="32">
                  <c:v>40.79104060867467</c:v>
                </c:pt>
                <c:pt idx="33">
                  <c:v>43.248617874698738</c:v>
                </c:pt>
                <c:pt idx="34">
                  <c:v>28.222411620350258</c:v>
                </c:pt>
                <c:pt idx="35">
                  <c:v>36.889971037715753</c:v>
                </c:pt>
                <c:pt idx="36">
                  <c:v>26.935385318894788</c:v>
                </c:pt>
                <c:pt idx="37">
                  <c:v>25.853975566566618</c:v>
                </c:pt>
                <c:pt idx="38">
                  <c:v>25.734823267725588</c:v>
                </c:pt>
                <c:pt idx="39">
                  <c:v>22.498615224616216</c:v>
                </c:pt>
                <c:pt idx="40">
                  <c:v>22.155578909523356</c:v>
                </c:pt>
                <c:pt idx="41">
                  <c:v>33.245063611766732</c:v>
                </c:pt>
                <c:pt idx="42">
                  <c:v>27.073784780859086</c:v>
                </c:pt>
                <c:pt idx="43">
                  <c:v>23.336438974157801</c:v>
                </c:pt>
                <c:pt idx="44">
                  <c:v>23.270751089886559</c:v>
                </c:pt>
                <c:pt idx="45">
                  <c:v>20.186139943250652</c:v>
                </c:pt>
                <c:pt idx="46">
                  <c:v>19.822801987072324</c:v>
                </c:pt>
                <c:pt idx="47">
                  <c:v>36.269071649654038</c:v>
                </c:pt>
                <c:pt idx="48">
                  <c:v>30.711684930226809</c:v>
                </c:pt>
              </c:numCache>
            </c:numRef>
          </c:yVal>
          <c:bubbleSize>
            <c:numRef>
              <c:f>'17-11'!$G$36:$G$84</c:f>
              <c:numCache>
                <c:formatCode>#,##0.0</c:formatCode>
                <c:ptCount val="49"/>
                <c:pt idx="0">
                  <c:v>0.62138300000000002</c:v>
                </c:pt>
                <c:pt idx="1">
                  <c:v>0.323764</c:v>
                </c:pt>
                <c:pt idx="2">
                  <c:v>1.8240000000000001</c:v>
                </c:pt>
                <c:pt idx="3">
                  <c:v>3.5585659999999999</c:v>
                </c:pt>
                <c:pt idx="4">
                  <c:v>5.7195999999999998</c:v>
                </c:pt>
                <c:pt idx="5">
                  <c:v>8.2078340000000001</c:v>
                </c:pt>
                <c:pt idx="6">
                  <c:v>2.976566</c:v>
                </c:pt>
                <c:pt idx="7">
                  <c:v>1.1411659999999999</c:v>
                </c:pt>
                <c:pt idx="8">
                  <c:v>2.1071580000000001</c:v>
                </c:pt>
                <c:pt idx="9">
                  <c:v>2.8973659999999999</c:v>
                </c:pt>
                <c:pt idx="10">
                  <c:v>4.4871999999999996</c:v>
                </c:pt>
                <c:pt idx="11">
                  <c:v>1.3179970000000001</c:v>
                </c:pt>
                <c:pt idx="12">
                  <c:v>3.829307</c:v>
                </c:pt>
                <c:pt idx="13">
                  <c:v>2.0126469999999999</c:v>
                </c:pt>
                <c:pt idx="14">
                  <c:v>0.54335999999999995</c:v>
                </c:pt>
                <c:pt idx="15">
                  <c:v>2.0599530000000001</c:v>
                </c:pt>
                <c:pt idx="16">
                  <c:v>5.2400719999999996</c:v>
                </c:pt>
                <c:pt idx="17">
                  <c:v>2.9576889999999998</c:v>
                </c:pt>
                <c:pt idx="18">
                  <c:v>4.2557</c:v>
                </c:pt>
                <c:pt idx="19">
                  <c:v>7.1641320000000004</c:v>
                </c:pt>
                <c:pt idx="20">
                  <c:v>7.2651149999999998</c:v>
                </c:pt>
                <c:pt idx="21">
                  <c:v>5.4133930000000001</c:v>
                </c:pt>
                <c:pt idx="22">
                  <c:v>30.243200000000002</c:v>
                </c:pt>
                <c:pt idx="23">
                  <c:v>9.4168009999999995</c:v>
                </c:pt>
                <c:pt idx="24">
                  <c:v>9.4659999999999993</c:v>
                </c:pt>
                <c:pt idx="25">
                  <c:v>4.5975580000000003</c:v>
                </c:pt>
                <c:pt idx="26">
                  <c:v>5.4389719999999997</c:v>
                </c:pt>
                <c:pt idx="27">
                  <c:v>9.8938989999999993</c:v>
                </c:pt>
                <c:pt idx="28">
                  <c:v>5.6149319999999996</c:v>
                </c:pt>
                <c:pt idx="29">
                  <c:v>11.027549</c:v>
                </c:pt>
                <c:pt idx="30">
                  <c:v>10.457295</c:v>
                </c:pt>
                <c:pt idx="31">
                  <c:v>10.514272</c:v>
                </c:pt>
                <c:pt idx="32">
                  <c:v>5.0801660000000002</c:v>
                </c:pt>
                <c:pt idx="33">
                  <c:v>19.981358</c:v>
                </c:pt>
                <c:pt idx="34">
                  <c:v>8.4798229999999997</c:v>
                </c:pt>
                <c:pt idx="35">
                  <c:v>17.035274999999999</c:v>
                </c:pt>
                <c:pt idx="36">
                  <c:v>45.489600000000003</c:v>
                </c:pt>
                <c:pt idx="37">
                  <c:v>9.6003790000000002</c:v>
                </c:pt>
                <c:pt idx="38">
                  <c:v>8.0878750000000004</c:v>
                </c:pt>
                <c:pt idx="39">
                  <c:v>11.182817</c:v>
                </c:pt>
                <c:pt idx="40">
                  <c:v>16.804431999999998</c:v>
                </c:pt>
                <c:pt idx="41">
                  <c:v>38.514479000000001</c:v>
                </c:pt>
                <c:pt idx="42">
                  <c:v>74.932641000000004</c:v>
                </c:pt>
                <c:pt idx="43">
                  <c:v>46.617825000000003</c:v>
                </c:pt>
                <c:pt idx="44">
                  <c:v>60.233947999999998</c:v>
                </c:pt>
                <c:pt idx="45">
                  <c:v>64.106779000000003</c:v>
                </c:pt>
                <c:pt idx="46">
                  <c:v>65.939865999999995</c:v>
                </c:pt>
                <c:pt idx="47">
                  <c:v>143.49986100000001</c:v>
                </c:pt>
                <c:pt idx="48">
                  <c:v>80.651872999999995</c:v>
                </c:pt>
              </c:numCache>
            </c:numRef>
          </c:bubbleSize>
          <c:bubble3D val="0"/>
        </c:ser>
        <c:ser>
          <c:idx val="3"/>
          <c:order val="3"/>
          <c:tx>
            <c:v>LAC</c:v>
          </c:tx>
          <c:spPr>
            <a:solidFill>
              <a:srgbClr val="FFFF99">
                <a:alpha val="50196"/>
              </a:srgbClr>
            </a:solidFill>
            <a:ln w="19050">
              <a:solidFill>
                <a:srgbClr val="663300"/>
              </a:solidFill>
            </a:ln>
          </c:spPr>
          <c:invertIfNegative val="0"/>
          <c:xVal>
            <c:numRef>
              <c:f>'17-11'!$H$85:$H$119</c:f>
              <c:numCache>
                <c:formatCode>#,##0</c:formatCode>
                <c:ptCount val="35"/>
                <c:pt idx="0">
                  <c:v>10343.155731233202</c:v>
                </c:pt>
                <c:pt idx="1">
                  <c:v>10490.604166916439</c:v>
                </c:pt>
                <c:pt idx="2">
                  <c:v>21395.69322057609</c:v>
                </c:pt>
                <c:pt idx="3">
                  <c:v>11645.340600932024</c:v>
                </c:pt>
                <c:pt idx="4">
                  <c:v>21027.826639933672</c:v>
                </c:pt>
                <c:pt idx="5">
                  <c:v>10487.968276553845</c:v>
                </c:pt>
                <c:pt idx="6">
                  <c:v>8486.8985396736934</c:v>
                </c:pt>
                <c:pt idx="7">
                  <c:v>35673.856267705152</c:v>
                </c:pt>
                <c:pt idx="8">
                  <c:v>15496.135254748266</c:v>
                </c:pt>
                <c:pt idx="9">
                  <c:v>6545.9322303786412</c:v>
                </c:pt>
                <c:pt idx="10">
                  <c:v>16071.384631432593</c:v>
                </c:pt>
                <c:pt idx="11">
                  <c:v>23264.272210864205</c:v>
                </c:pt>
                <c:pt idx="12">
                  <c:v>1703.0293494023399</c:v>
                </c:pt>
                <c:pt idx="13">
                  <c:v>8892.7628039597166</c:v>
                </c:pt>
                <c:pt idx="14">
                  <c:v>4642.6962507046119</c:v>
                </c:pt>
                <c:pt idx="15">
                  <c:v>4592.5933992745749</c:v>
                </c:pt>
                <c:pt idx="16">
                  <c:v>30446.007538852427</c:v>
                </c:pt>
                <c:pt idx="17">
                  <c:v>7764.142744607143</c:v>
                </c:pt>
                <c:pt idx="18">
                  <c:v>8092.6727566502568</c:v>
                </c:pt>
                <c:pt idx="19">
                  <c:v>6131.0616885613699</c:v>
                </c:pt>
                <c:pt idx="20">
                  <c:v>19594.369560762185</c:v>
                </c:pt>
                <c:pt idx="21">
                  <c:v>13875.856353671448</c:v>
                </c:pt>
                <c:pt idx="22">
                  <c:v>19416.23201706876</c:v>
                </c:pt>
                <c:pt idx="23">
                  <c:v>7296.5925731964144</c:v>
                </c:pt>
                <c:pt idx="24">
                  <c:v>34752.376062686024</c:v>
                </c:pt>
                <c:pt idx="25">
                  <c:v>12186.388560557996</c:v>
                </c:pt>
                <c:pt idx="26">
                  <c:v>10889.989127030896</c:v>
                </c:pt>
                <c:pt idx="27">
                  <c:v>18813.584495743562</c:v>
                </c:pt>
                <c:pt idx="28">
                  <c:v>11774.188341743413</c:v>
                </c:pt>
                <c:pt idx="29">
                  <c:v>21942.154646344785</c:v>
                </c:pt>
                <c:pt idx="30">
                  <c:v>18198.370017241356</c:v>
                </c:pt>
                <c:pt idx="31">
                  <c:v>12423.923043171611</c:v>
                </c:pt>
                <c:pt idx="32">
                  <c:v>16369.685626637904</c:v>
                </c:pt>
                <c:pt idx="33">
                  <c:v>15037.457469344647</c:v>
                </c:pt>
                <c:pt idx="34">
                  <c:v>22762.013235167306</c:v>
                </c:pt>
              </c:numCache>
            </c:numRef>
          </c:xVal>
          <c:yVal>
            <c:numRef>
              <c:f>'17-11'!$F$85:$F$119</c:f>
              <c:numCache>
                <c:formatCode>#,##0.0</c:formatCode>
                <c:ptCount val="35"/>
                <c:pt idx="0">
                  <c:v>14.043993231810489</c:v>
                </c:pt>
                <c:pt idx="1">
                  <c:v>17.72782134553529</c:v>
                </c:pt>
                <c:pt idx="2">
                  <c:v>25.536518605888233</c:v>
                </c:pt>
                <c:pt idx="3">
                  <c:v>15.19596260911257</c:v>
                </c:pt>
                <c:pt idx="4">
                  <c:v>18.052142819627264</c:v>
                </c:pt>
                <c:pt idx="5">
                  <c:v>14.380387819491389</c:v>
                </c:pt>
                <c:pt idx="6">
                  <c:v>19.111683865468379</c:v>
                </c:pt>
                <c:pt idx="7">
                  <c:v>16.331769218706654</c:v>
                </c:pt>
                <c:pt idx="8">
                  <c:v>15.67199081619637</c:v>
                </c:pt>
                <c:pt idx="9">
                  <c:v>32.784112476461964</c:v>
                </c:pt>
                <c:pt idx="10">
                  <c:v>48.624900714853062</c:v>
                </c:pt>
                <c:pt idx="11">
                  <c:v>18.278804870081146</c:v>
                </c:pt>
                <c:pt idx="12">
                  <c:v>7.3000000000000114</c:v>
                </c:pt>
                <c:pt idx="13">
                  <c:v>20.824835510942052</c:v>
                </c:pt>
                <c:pt idx="14">
                  <c:v>30.870051413926298</c:v>
                </c:pt>
                <c:pt idx="15">
                  <c:v>27.286426038979229</c:v>
                </c:pt>
                <c:pt idx="16">
                  <c:v>56.526123066309339</c:v>
                </c:pt>
                <c:pt idx="17">
                  <c:v>26.952239964615501</c:v>
                </c:pt>
                <c:pt idx="18">
                  <c:v>28.410363523881649</c:v>
                </c:pt>
                <c:pt idx="19">
                  <c:v>38.119243321129588</c:v>
                </c:pt>
                <c:pt idx="20">
                  <c:v>25.397568522766832</c:v>
                </c:pt>
                <c:pt idx="21">
                  <c:v>25.203553297645541</c:v>
                </c:pt>
                <c:pt idx="22">
                  <c:v>22.112817138476089</c:v>
                </c:pt>
                <c:pt idx="23">
                  <c:v>29.011044044549372</c:v>
                </c:pt>
                <c:pt idx="24">
                  <c:v>48.383996431349274</c:v>
                </c:pt>
                <c:pt idx="25">
                  <c:v>26.933807112302574</c:v>
                </c:pt>
                <c:pt idx="26">
                  <c:v>38.659206040121596</c:v>
                </c:pt>
                <c:pt idx="27">
                  <c:v>20.525582249364462</c:v>
                </c:pt>
                <c:pt idx="28">
                  <c:v>36.700000000000003</c:v>
                </c:pt>
                <c:pt idx="29">
                  <c:v>35.288326861364681</c:v>
                </c:pt>
                <c:pt idx="30">
                  <c:v>52.155613914295181</c:v>
                </c:pt>
                <c:pt idx="31">
                  <c:v>37.205681135731837</c:v>
                </c:pt>
                <c:pt idx="32">
                  <c:v>34.807533955183835</c:v>
                </c:pt>
                <c:pt idx="33">
                  <c:v>24.976370780587771</c:v>
                </c:pt>
                <c:pt idx="34">
                  <c:v>28.46348701211781</c:v>
                </c:pt>
              </c:numCache>
            </c:numRef>
          </c:yVal>
          <c:bubbleSize>
            <c:numRef>
              <c:f>'17-11'!$G$85:$G$119</c:f>
              <c:numCache>
                <c:formatCode>#,##0.0</c:formatCode>
                <c:ptCount val="35"/>
                <c:pt idx="0">
                  <c:v>7.2002999999999998E-2</c:v>
                </c:pt>
                <c:pt idx="1">
                  <c:v>0.109373</c:v>
                </c:pt>
                <c:pt idx="2">
                  <c:v>5.4191000000000003E-2</c:v>
                </c:pt>
                <c:pt idx="3">
                  <c:v>0.10589700000000001</c:v>
                </c:pt>
                <c:pt idx="4">
                  <c:v>8.9984999999999996E-2</c:v>
                </c:pt>
                <c:pt idx="5">
                  <c:v>0.18227299999999999</c:v>
                </c:pt>
                <c:pt idx="6">
                  <c:v>0.33189999999999997</c:v>
                </c:pt>
                <c:pt idx="7">
                  <c:v>0.102911</c:v>
                </c:pt>
                <c:pt idx="8">
                  <c:v>0.28464400000000001</c:v>
                </c:pt>
                <c:pt idx="9">
                  <c:v>0.79961300000000002</c:v>
                </c:pt>
                <c:pt idx="10">
                  <c:v>0.53927599999999998</c:v>
                </c:pt>
                <c:pt idx="11">
                  <c:v>0.37737399999999999</c:v>
                </c:pt>
                <c:pt idx="12">
                  <c:v>10.317461</c:v>
                </c:pt>
                <c:pt idx="13">
                  <c:v>2.714734</c:v>
                </c:pt>
                <c:pt idx="14">
                  <c:v>6.0804780000000003</c:v>
                </c:pt>
                <c:pt idx="15">
                  <c:v>8.0976879999999998</c:v>
                </c:pt>
                <c:pt idx="16">
                  <c:v>1.341151</c:v>
                </c:pt>
                <c:pt idx="17">
                  <c:v>6.3404540000000003</c:v>
                </c:pt>
                <c:pt idx="18">
                  <c:v>6.802295</c:v>
                </c:pt>
                <c:pt idx="19">
                  <c:v>10.671200000000001</c:v>
                </c:pt>
                <c:pt idx="20">
                  <c:v>3.4070619999999998</c:v>
                </c:pt>
                <c:pt idx="21">
                  <c:v>4.872166</c:v>
                </c:pt>
                <c:pt idx="22">
                  <c:v>3.8641700000000001</c:v>
                </c:pt>
                <c:pt idx="23">
                  <c:v>15.468203000000001</c:v>
                </c:pt>
                <c:pt idx="24">
                  <c:v>3.6150859999999998</c:v>
                </c:pt>
                <c:pt idx="25">
                  <c:v>10.403760999999999</c:v>
                </c:pt>
                <c:pt idx="26">
                  <c:v>15.737878</c:v>
                </c:pt>
                <c:pt idx="27">
                  <c:v>11.265629000000001</c:v>
                </c:pt>
                <c:pt idx="28">
                  <c:v>30.375603000000002</c:v>
                </c:pt>
                <c:pt idx="29">
                  <c:v>17.619707999999999</c:v>
                </c:pt>
                <c:pt idx="30">
                  <c:v>30.405207000000001</c:v>
                </c:pt>
                <c:pt idx="31">
                  <c:v>48.321404999999999</c:v>
                </c:pt>
                <c:pt idx="32">
                  <c:v>122.332399</c:v>
                </c:pt>
                <c:pt idx="33">
                  <c:v>200.36192500000001</c:v>
                </c:pt>
                <c:pt idx="34">
                  <c:v>41.446246000000002</c:v>
                </c:pt>
              </c:numCache>
            </c:numRef>
          </c:bubbleSize>
          <c:bubble3D val="0"/>
        </c:ser>
        <c:ser>
          <c:idx val="4"/>
          <c:order val="4"/>
          <c:tx>
            <c:v>MNA</c:v>
          </c:tx>
          <c:spPr>
            <a:solidFill>
              <a:srgbClr val="FFCCFF">
                <a:alpha val="50196"/>
              </a:srgbClr>
            </a:solidFill>
            <a:ln w="19050">
              <a:solidFill>
                <a:srgbClr val="9933FF"/>
              </a:solidFill>
            </a:ln>
          </c:spPr>
          <c:invertIfNegative val="0"/>
          <c:xVal>
            <c:numRef>
              <c:f>'17-11'!$H$120:$H$140</c:f>
              <c:numCache>
                <c:formatCode>#,##0</c:formatCode>
                <c:ptCount val="21"/>
                <c:pt idx="0">
                  <c:v>2998.7405857090116</c:v>
                </c:pt>
                <c:pt idx="1">
                  <c:v>29126.781126691185</c:v>
                </c:pt>
                <c:pt idx="2">
                  <c:v>4776.6785003025889</c:v>
                </c:pt>
                <c:pt idx="3">
                  <c:v>43850.939717674148</c:v>
                </c:pt>
                <c:pt idx="4">
                  <c:v>11782.707459014668</c:v>
                </c:pt>
                <c:pt idx="5">
                  <c:v>17173.842236236229</c:v>
                </c:pt>
                <c:pt idx="6">
                  <c:v>3959.2918826328109</c:v>
                </c:pt>
                <c:pt idx="7">
                  <c:v>11124.496008761404</c:v>
                </c:pt>
                <c:pt idx="8">
                  <c:v>21046.347337878931</c:v>
                </c:pt>
                <c:pt idx="9">
                  <c:v>41359.507183494061</c:v>
                </c:pt>
                <c:pt idx="10">
                  <c:v>7321.8794151502298</c:v>
                </c:pt>
                <c:pt idx="11">
                  <c:v>32490.620742785111</c:v>
                </c:pt>
                <c:pt idx="12">
                  <c:v>80900.960410525178</c:v>
                </c:pt>
                <c:pt idx="13">
                  <c:v>136727.25361016704</c:v>
                </c:pt>
                <c:pt idx="14">
                  <c:v>14951.077679426613</c:v>
                </c:pt>
                <c:pt idx="15">
                  <c:v>13320.232190128485</c:v>
                </c:pt>
                <c:pt idx="16">
                  <c:v>58945.746230040262</c:v>
                </c:pt>
                <c:pt idx="17">
                  <c:v>11089.21117731509</c:v>
                </c:pt>
                <c:pt idx="18">
                  <c:v>15590.15196460884</c:v>
                </c:pt>
                <c:pt idx="19">
                  <c:v>53644.126925009819</c:v>
                </c:pt>
                <c:pt idx="20">
                  <c:v>4709.8887967240889</c:v>
                </c:pt>
              </c:numCache>
            </c:numRef>
          </c:xVal>
          <c:yVal>
            <c:numRef>
              <c:f>'17-11'!$F$120:$F$140</c:f>
              <c:numCache>
                <c:formatCode>#,##0.0</c:formatCode>
                <c:ptCount val="21"/>
                <c:pt idx="0">
                  <c:v>16.599999999999994</c:v>
                </c:pt>
                <c:pt idx="1">
                  <c:v>32.701727249291054</c:v>
                </c:pt>
                <c:pt idx="2">
                  <c:v>25.073578663202554</c:v>
                </c:pt>
                <c:pt idx="3">
                  <c:v>23.599999999999994</c:v>
                </c:pt>
                <c:pt idx="4">
                  <c:v>29.692318262825296</c:v>
                </c:pt>
                <c:pt idx="5">
                  <c:v>19.755235519834741</c:v>
                </c:pt>
                <c:pt idx="6">
                  <c:v>26.799999999999997</c:v>
                </c:pt>
                <c:pt idx="7">
                  <c:v>29.976923666836313</c:v>
                </c:pt>
                <c:pt idx="8">
                  <c:v>45.8</c:v>
                </c:pt>
                <c:pt idx="9">
                  <c:v>67.339369263771033</c:v>
                </c:pt>
                <c:pt idx="10">
                  <c:v>28.531095001907666</c:v>
                </c:pt>
                <c:pt idx="11">
                  <c:v>25.699999999999989</c:v>
                </c:pt>
                <c:pt idx="12">
                  <c:v>73.310858238439252</c:v>
                </c:pt>
                <c:pt idx="13">
                  <c:v>69.623913184531531</c:v>
                </c:pt>
                <c:pt idx="14">
                  <c:v>64.5</c:v>
                </c:pt>
                <c:pt idx="15">
                  <c:v>47.609020839424034</c:v>
                </c:pt>
                <c:pt idx="16">
                  <c:v>59.015331681097784</c:v>
                </c:pt>
                <c:pt idx="17">
                  <c:v>39.172104504254868</c:v>
                </c:pt>
                <c:pt idx="18">
                  <c:v>40.600000000000009</c:v>
                </c:pt>
                <c:pt idx="19">
                  <c:v>60.570722909509648</c:v>
                </c:pt>
                <c:pt idx="20">
                  <c:v>22.699999999999996</c:v>
                </c:pt>
              </c:numCache>
            </c:numRef>
          </c:yVal>
          <c:bubbleSize>
            <c:numRef>
              <c:f>'17-11'!$G$120:$G$140</c:f>
              <c:numCache>
                <c:formatCode>#,##0.0</c:formatCode>
                <c:ptCount val="21"/>
                <c:pt idx="0">
                  <c:v>0.87293200000000004</c:v>
                </c:pt>
                <c:pt idx="1">
                  <c:v>0.42337399999999997</c:v>
                </c:pt>
                <c:pt idx="2">
                  <c:v>4.1695060000000002</c:v>
                </c:pt>
                <c:pt idx="3">
                  <c:v>1.332171</c:v>
                </c:pt>
                <c:pt idx="4">
                  <c:v>6.46</c:v>
                </c:pt>
                <c:pt idx="5">
                  <c:v>4.46739</c:v>
                </c:pt>
                <c:pt idx="6">
                  <c:v>24.407381000000001</c:v>
                </c:pt>
                <c:pt idx="7">
                  <c:v>10.8865</c:v>
                </c:pt>
                <c:pt idx="8">
                  <c:v>6.2015209999999996</c:v>
                </c:pt>
                <c:pt idx="9">
                  <c:v>3.632444</c:v>
                </c:pt>
                <c:pt idx="10">
                  <c:v>33.008150000000001</c:v>
                </c:pt>
                <c:pt idx="11">
                  <c:v>8.0594999999999999</c:v>
                </c:pt>
                <c:pt idx="12">
                  <c:v>3.3685719999999999</c:v>
                </c:pt>
                <c:pt idx="13">
                  <c:v>2.1686730000000001</c:v>
                </c:pt>
                <c:pt idx="14">
                  <c:v>33.417476000000001</c:v>
                </c:pt>
                <c:pt idx="15">
                  <c:v>39.208193999999999</c:v>
                </c:pt>
                <c:pt idx="16">
                  <c:v>9.3461289999999995</c:v>
                </c:pt>
                <c:pt idx="17">
                  <c:v>82.056377999999995</c:v>
                </c:pt>
                <c:pt idx="18">
                  <c:v>77.447168000000005</c:v>
                </c:pt>
                <c:pt idx="19">
                  <c:v>28.828869999999998</c:v>
                </c:pt>
                <c:pt idx="20">
                  <c:v>22.845549999999999</c:v>
                </c:pt>
              </c:numCache>
            </c:numRef>
          </c:bubbleSize>
          <c:bubble3D val="0"/>
        </c:ser>
        <c:ser>
          <c:idx val="5"/>
          <c:order val="5"/>
          <c:tx>
            <c:v>NAM</c:v>
          </c:tx>
          <c:spPr>
            <a:solidFill>
              <a:schemeClr val="bg1">
                <a:lumMod val="75000"/>
                <a:alpha val="50000"/>
              </a:schemeClr>
            </a:solidFill>
            <a:ln w="19050">
              <a:solidFill>
                <a:schemeClr val="tx1"/>
              </a:solidFill>
            </a:ln>
          </c:spPr>
          <c:invertIfNegative val="0"/>
          <c:xVal>
            <c:numRef>
              <c:f>'17-11'!$H$141:$H$143</c:f>
              <c:numCache>
                <c:formatCode>#,##0</c:formatCode>
                <c:ptCount val="3"/>
                <c:pt idx="0">
                  <c:v>52872.032696484894</c:v>
                </c:pt>
                <c:pt idx="1">
                  <c:v>42752.657445696103</c:v>
                </c:pt>
                <c:pt idx="2">
                  <c:v>53041.981405562299</c:v>
                </c:pt>
              </c:numCache>
            </c:numRef>
          </c:xVal>
          <c:yVal>
            <c:numRef>
              <c:f>'17-11'!$F$141:$F$143</c:f>
              <c:numCache>
                <c:formatCode>#,##0.0</c:formatCode>
                <c:ptCount val="3"/>
                <c:pt idx="0">
                  <c:v>6.0059124507704382</c:v>
                </c:pt>
                <c:pt idx="1">
                  <c:v>27.685161801797193</c:v>
                </c:pt>
                <c:pt idx="2">
                  <c:v>20.979724888834582</c:v>
                </c:pt>
              </c:numCache>
            </c:numRef>
          </c:yVal>
          <c:bubbleSize>
            <c:numRef>
              <c:f>'17-11'!$G$141:$G$143</c:f>
              <c:numCache>
                <c:formatCode>#,##0.0</c:formatCode>
                <c:ptCount val="3"/>
                <c:pt idx="0">
                  <c:v>6.5023999999999998E-2</c:v>
                </c:pt>
                <c:pt idx="1">
                  <c:v>35.154279000000002</c:v>
                </c:pt>
                <c:pt idx="2">
                  <c:v>316.12883900000003</c:v>
                </c:pt>
              </c:numCache>
            </c:numRef>
          </c:bubbleSize>
          <c:bubble3D val="0"/>
        </c:ser>
        <c:ser>
          <c:idx val="6"/>
          <c:order val="6"/>
          <c:tx>
            <c:v>SAS</c:v>
          </c:tx>
          <c:spPr>
            <a:solidFill>
              <a:srgbClr val="FF9933">
                <a:alpha val="50196"/>
              </a:srgbClr>
            </a:solidFill>
            <a:ln w="19050">
              <a:solidFill>
                <a:srgbClr val="CC6600"/>
              </a:solidFill>
            </a:ln>
          </c:spPr>
          <c:invertIfNegative val="0"/>
          <c:xVal>
            <c:numRef>
              <c:f>'17-11'!$H$144:$H$151</c:f>
              <c:numCache>
                <c:formatCode>#,##0</c:formatCode>
                <c:ptCount val="8"/>
                <c:pt idx="0">
                  <c:v>11656.742836024823</c:v>
                </c:pt>
                <c:pt idx="1">
                  <c:v>7404.7367843186539</c:v>
                </c:pt>
                <c:pt idx="2">
                  <c:v>1946.1938060318389</c:v>
                </c:pt>
                <c:pt idx="3">
                  <c:v>2244.7996284263813</c:v>
                </c:pt>
                <c:pt idx="4">
                  <c:v>9738.1191741744678</c:v>
                </c:pt>
                <c:pt idx="5">
                  <c:v>2948.0148897688741</c:v>
                </c:pt>
                <c:pt idx="6">
                  <c:v>4601.6889430344736</c:v>
                </c:pt>
                <c:pt idx="7">
                  <c:v>5417.7489483294685</c:v>
                </c:pt>
              </c:numCache>
            </c:numRef>
          </c:xVal>
          <c:yVal>
            <c:numRef>
              <c:f>'17-11'!$F$144:$F$151</c:f>
              <c:numCache>
                <c:formatCode>#,##0.0</c:formatCode>
                <c:ptCount val="8"/>
                <c:pt idx="0">
                  <c:v>22.51994209861715</c:v>
                </c:pt>
                <c:pt idx="1">
                  <c:v>44.647714976285101</c:v>
                </c:pt>
                <c:pt idx="2">
                  <c:v>21.19172473176981</c:v>
                </c:pt>
                <c:pt idx="3">
                  <c:v>15.712284770755943</c:v>
                </c:pt>
                <c:pt idx="4">
                  <c:v>32.45872949444712</c:v>
                </c:pt>
                <c:pt idx="5">
                  <c:v>27.636230195486348</c:v>
                </c:pt>
                <c:pt idx="6">
                  <c:v>21.079587079248029</c:v>
                </c:pt>
                <c:pt idx="7">
                  <c:v>30.733024470418464</c:v>
                </c:pt>
              </c:numCache>
            </c:numRef>
          </c:yVal>
          <c:bubbleSize>
            <c:numRef>
              <c:f>'17-11'!$G$144:$G$151</c:f>
              <c:numCache>
                <c:formatCode>#,##0.0</c:formatCode>
                <c:ptCount val="8"/>
                <c:pt idx="0">
                  <c:v>0.34502300000000002</c:v>
                </c:pt>
                <c:pt idx="1">
                  <c:v>0.75394700000000003</c:v>
                </c:pt>
                <c:pt idx="2">
                  <c:v>30.551673999999998</c:v>
                </c:pt>
                <c:pt idx="3">
                  <c:v>27.797457000000001</c:v>
                </c:pt>
                <c:pt idx="4">
                  <c:v>20.483000000000001</c:v>
                </c:pt>
                <c:pt idx="5">
                  <c:v>156.59496200000001</c:v>
                </c:pt>
                <c:pt idx="6">
                  <c:v>182.142594</c:v>
                </c:pt>
                <c:pt idx="7">
                  <c:v>1252.139596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81249024"/>
        <c:axId val="81250944"/>
      </c:bubbleChart>
      <c:valAx>
        <c:axId val="81249024"/>
        <c:scaling>
          <c:logBase val="10"/>
          <c:orientation val="minMax"/>
          <c:max val="200000"/>
          <c:min val="500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/>
                  <a:t>Income</a:t>
                </a:r>
                <a:r>
                  <a:rPr lang="en-US" sz="1600" b="0" baseline="0"/>
                  <a:t> per capita, log scale</a:t>
                </a:r>
                <a:endParaRPr lang="en-US" sz="1600" b="0"/>
              </a:p>
            </c:rich>
          </c:tx>
          <c:layout>
            <c:manualLayout>
              <c:xMode val="edge"/>
              <c:yMode val="edge"/>
              <c:x val="0.44404243587198666"/>
              <c:y val="0.88455214458952125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1250944"/>
        <c:crosses val="autoZero"/>
        <c:crossBetween val="midCat"/>
      </c:valAx>
      <c:valAx>
        <c:axId val="81250944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% of GDP</a:t>
                </a:r>
              </a:p>
            </c:rich>
          </c:tx>
          <c:layout>
            <c:manualLayout>
              <c:xMode val="edge"/>
              <c:yMode val="edge"/>
              <c:x val="1.4005602240896359E-2"/>
              <c:y val="0.1841096049702648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1249024"/>
        <c:crosses val="autoZero"/>
        <c:crossBetween val="midCat"/>
        <c:majorUnit val="20"/>
        <c:minorUnit val="10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87396049758486072"/>
          <c:y val="0.36535682248579687"/>
          <c:w val="0.1007321784776903"/>
          <c:h val="0.49639370078740158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953666199920632E-2"/>
          <c:y val="7.4503621145607143E-2"/>
          <c:w val="0.8897257787921119"/>
          <c:h val="0.82396995143864038"/>
        </c:manualLayout>
      </c:layout>
      <c:scatterChart>
        <c:scatterStyle val="lineMarker"/>
        <c:varyColors val="0"/>
        <c:ser>
          <c:idx val="1"/>
          <c:order val="0"/>
          <c:tx>
            <c:v>GDPcap relative to world average</c:v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'17-15 17-16'!$A$5:$A$60</c:f>
              <c:numCache>
                <c:formatCode>General</c:formatCode>
                <c:ptCount val="56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  <c:pt idx="55">
                  <c:v>2015</c:v>
                </c:pt>
              </c:numCache>
            </c:numRef>
          </c:xVal>
          <c:yVal>
            <c:numRef>
              <c:f>'17-15 17-16'!$W$5:$W$59</c:f>
              <c:numCache>
                <c:formatCode>0.00</c:formatCode>
                <c:ptCount val="55"/>
                <c:pt idx="0">
                  <c:v>3.9749071910198852</c:v>
                </c:pt>
                <c:pt idx="1">
                  <c:v>2.8356778931548039</c:v>
                </c:pt>
                <c:pt idx="2">
                  <c:v>2.558239130546319</c:v>
                </c:pt>
                <c:pt idx="3">
                  <c:v>2.6695000000053484</c:v>
                </c:pt>
                <c:pt idx="4">
                  <c:v>2.954129793380682</c:v>
                </c:pt>
                <c:pt idx="5">
                  <c:v>3.2634954530083404</c:v>
                </c:pt>
                <c:pt idx="6">
                  <c:v>3.3878333643719416</c:v>
                </c:pt>
                <c:pt idx="7">
                  <c:v>3.0416355622415039</c:v>
                </c:pt>
                <c:pt idx="8">
                  <c:v>2.7328913444215419</c:v>
                </c:pt>
                <c:pt idx="9">
                  <c:v>2.9987751967649809</c:v>
                </c:pt>
                <c:pt idx="10">
                  <c:v>3.4075140025860975</c:v>
                </c:pt>
                <c:pt idx="11">
                  <c:v>3.4801821447721268</c:v>
                </c:pt>
                <c:pt idx="12">
                  <c:v>3.4064102247829355</c:v>
                </c:pt>
                <c:pt idx="13">
                  <c:v>3.4439553883146159</c:v>
                </c:pt>
                <c:pt idx="14">
                  <c:v>3.4594839931429595</c:v>
                </c:pt>
                <c:pt idx="15">
                  <c:v>3.7349401609153072</c:v>
                </c:pt>
                <c:pt idx="16">
                  <c:v>3.5042421069915957</c:v>
                </c:pt>
                <c:pt idx="17">
                  <c:v>3.6392246355000939</c:v>
                </c:pt>
                <c:pt idx="18">
                  <c:v>3.9185090183262425</c:v>
                </c:pt>
                <c:pt idx="19">
                  <c:v>4.0655818432212021</c:v>
                </c:pt>
                <c:pt idx="20">
                  <c:v>4.3247950897888101</c:v>
                </c:pt>
                <c:pt idx="21">
                  <c:v>4.477182500890545</c:v>
                </c:pt>
                <c:pt idx="22">
                  <c:v>4.8759300860323673</c:v>
                </c:pt>
                <c:pt idx="23">
                  <c:v>5.2753851109526861</c:v>
                </c:pt>
                <c:pt idx="24">
                  <c:v>5.8325251049380968</c:v>
                </c:pt>
                <c:pt idx="25">
                  <c:v>6.4042313711543306</c:v>
                </c:pt>
                <c:pt idx="26">
                  <c:v>6.7782713778255061</c:v>
                </c:pt>
                <c:pt idx="27">
                  <c:v>7.3213227177037199</c:v>
                </c:pt>
                <c:pt idx="28">
                  <c:v>7.7951027765619276</c:v>
                </c:pt>
                <c:pt idx="29">
                  <c:v>7.8438940557303498</c:v>
                </c:pt>
                <c:pt idx="30">
                  <c:v>7.9383925937252657</c:v>
                </c:pt>
                <c:pt idx="31">
                  <c:v>8.5785315753096238</c:v>
                </c:pt>
                <c:pt idx="32">
                  <c:v>9.649298707722842</c:v>
                </c:pt>
                <c:pt idx="33">
                  <c:v>10.859988526931865</c:v>
                </c:pt>
                <c:pt idx="34">
                  <c:v>11.951501222794999</c:v>
                </c:pt>
                <c:pt idx="35">
                  <c:v>12.942350647593186</c:v>
                </c:pt>
                <c:pt idx="36">
                  <c:v>13.82752528915054</c:v>
                </c:pt>
                <c:pt idx="37">
                  <c:v>14.62555408031159</c:v>
                </c:pt>
                <c:pt idx="38">
                  <c:v>15.44815593948681</c:v>
                </c:pt>
                <c:pt idx="39">
                  <c:v>16.164249765146621</c:v>
                </c:pt>
                <c:pt idx="40">
                  <c:v>16.90073205230485</c:v>
                </c:pt>
                <c:pt idx="41">
                  <c:v>18.079077396627351</c:v>
                </c:pt>
                <c:pt idx="42">
                  <c:v>19.43961838409275</c:v>
                </c:pt>
                <c:pt idx="43">
                  <c:v>20.937783934974274</c:v>
                </c:pt>
                <c:pt idx="44">
                  <c:v>22.275029411038425</c:v>
                </c:pt>
                <c:pt idx="45">
                  <c:v>24.101832982158527</c:v>
                </c:pt>
                <c:pt idx="46">
                  <c:v>26.261870375232093</c:v>
                </c:pt>
                <c:pt idx="47">
                  <c:v>29.056490198026701</c:v>
                </c:pt>
                <c:pt idx="48">
                  <c:v>31.613360058751859</c:v>
                </c:pt>
                <c:pt idx="49">
                  <c:v>35.516760831703536</c:v>
                </c:pt>
                <c:pt idx="50">
                  <c:v>38.02486816896846</c:v>
                </c:pt>
                <c:pt idx="51">
                  <c:v>40.771539461483322</c:v>
                </c:pt>
                <c:pt idx="52">
                  <c:v>43.261765783664586</c:v>
                </c:pt>
                <c:pt idx="53">
                  <c:v>45.836371062692024</c:v>
                </c:pt>
                <c:pt idx="54">
                  <c:v>48.348819698369731</c:v>
                </c:pt>
              </c:numCache>
            </c:numRef>
          </c:yVal>
          <c:smooth val="0"/>
        </c:ser>
        <c:ser>
          <c:idx val="2"/>
          <c:order val="1"/>
          <c:tx>
            <c:v>trade</c:v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'17-15 17-16'!$A$5:$A$59</c:f>
              <c:numCache>
                <c:formatCode>General</c:formatCode>
                <c:ptCount val="55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  <c:pt idx="50">
                  <c:v>2010</c:v>
                </c:pt>
                <c:pt idx="51">
                  <c:v>2011</c:v>
                </c:pt>
                <c:pt idx="52">
                  <c:v>2012</c:v>
                </c:pt>
                <c:pt idx="53">
                  <c:v>2013</c:v>
                </c:pt>
                <c:pt idx="54">
                  <c:v>2014</c:v>
                </c:pt>
              </c:numCache>
            </c:numRef>
          </c:xVal>
          <c:yVal>
            <c:numRef>
              <c:f>'17-15 17-16'!$F$5:$F$59</c:f>
              <c:numCache>
                <c:formatCode>0.00</c:formatCode>
                <c:ptCount val="55"/>
                <c:pt idx="0">
                  <c:v>4.3445435827041869</c:v>
                </c:pt>
                <c:pt idx="1">
                  <c:v>3.9098360655737707</c:v>
                </c:pt>
                <c:pt idx="2">
                  <c:v>4.0981466979900807</c:v>
                </c:pt>
                <c:pt idx="3">
                  <c:v>4.0541636260439473</c:v>
                </c:pt>
                <c:pt idx="4">
                  <c:v>3.8101788170563964</c:v>
                </c:pt>
                <c:pt idx="5">
                  <c:v>3.6769419031524966</c:v>
                </c:pt>
                <c:pt idx="6">
                  <c:v>3.5331905781584587</c:v>
                </c:pt>
                <c:pt idx="7">
                  <c:v>3.3147302553695246</c:v>
                </c:pt>
                <c:pt idx="8">
                  <c:v>3.342812373048575</c:v>
                </c:pt>
                <c:pt idx="9">
                  <c:v>3.0858145415140101</c:v>
                </c:pt>
                <c:pt idx="10">
                  <c:v>2.5214187419540997</c:v>
                </c:pt>
                <c:pt idx="11">
                  <c:v>2.8231124299373556</c:v>
                </c:pt>
                <c:pt idx="12">
                  <c:v>3.2921647273738133</c:v>
                </c:pt>
                <c:pt idx="13">
                  <c:v>4.296372523797273</c:v>
                </c:pt>
                <c:pt idx="14">
                  <c:v>4.9965948600308261</c:v>
                </c:pt>
                <c:pt idx="15">
                  <c:v>4.7709605311446968</c:v>
                </c:pt>
                <c:pt idx="16">
                  <c:v>4.5792709854944453</c:v>
                </c:pt>
                <c:pt idx="17">
                  <c:v>4.3630344482963244</c:v>
                </c:pt>
                <c:pt idx="18">
                  <c:v>4.5915292312749987</c:v>
                </c:pt>
                <c:pt idx="19">
                  <c:v>5.2044152715293652</c:v>
                </c:pt>
                <c:pt idx="20">
                  <c:v>5.9583443184814131</c:v>
                </c:pt>
                <c:pt idx="21">
                  <c:v>7.5049508993283105</c:v>
                </c:pt>
                <c:pt idx="22">
                  <c:v>7.759234952184511</c:v>
                </c:pt>
                <c:pt idx="23">
                  <c:v>7.3348283017604929</c:v>
                </c:pt>
                <c:pt idx="24">
                  <c:v>8.0331566638528713</c:v>
                </c:pt>
                <c:pt idx="25">
                  <c:v>8.9481078330512513</c:v>
                </c:pt>
                <c:pt idx="26">
                  <c:v>10.496857054167313</c:v>
                </c:pt>
                <c:pt idx="27">
                  <c:v>12.146551866602765</c:v>
                </c:pt>
                <c:pt idx="28">
                  <c:v>11.699147744204065</c:v>
                </c:pt>
                <c:pt idx="29">
                  <c:v>11.445088734545326</c:v>
                </c:pt>
                <c:pt idx="30">
                  <c:v>15.903655529100952</c:v>
                </c:pt>
                <c:pt idx="31">
                  <c:v>17.478934027539907</c:v>
                </c:pt>
                <c:pt idx="32">
                  <c:v>17.275927930457399</c:v>
                </c:pt>
                <c:pt idx="33">
                  <c:v>14.876577441357043</c:v>
                </c:pt>
                <c:pt idx="34">
                  <c:v>21.506161833774939</c:v>
                </c:pt>
                <c:pt idx="35">
                  <c:v>20.369443381133262</c:v>
                </c:pt>
                <c:pt idx="36">
                  <c:v>17.571602421607242</c:v>
                </c:pt>
                <c:pt idx="37">
                  <c:v>19.086989090954873</c:v>
                </c:pt>
                <c:pt idx="38">
                  <c:v>17.934656477038583</c:v>
                </c:pt>
                <c:pt idx="39">
                  <c:v>17.91796442308652</c:v>
                </c:pt>
                <c:pt idx="40">
                  <c:v>20.680662642330894</c:v>
                </c:pt>
                <c:pt idx="41">
                  <c:v>19.973084345390966</c:v>
                </c:pt>
                <c:pt idx="42">
                  <c:v>22.27062362605577</c:v>
                </c:pt>
                <c:pt idx="43">
                  <c:v>26.571966673647491</c:v>
                </c:pt>
                <c:pt idx="44">
                  <c:v>30.55314271776518</c:v>
                </c:pt>
                <c:pt idx="45">
                  <c:v>33.700653807132817</c:v>
                </c:pt>
                <c:pt idx="46">
                  <c:v>35.651572247292293</c:v>
                </c:pt>
                <c:pt idx="47">
                  <c:v>34.93291903496538</c:v>
                </c:pt>
                <c:pt idx="48">
                  <c:v>31.695154728451342</c:v>
                </c:pt>
                <c:pt idx="49">
                  <c:v>23.733438589679345</c:v>
                </c:pt>
                <c:pt idx="50">
                  <c:v>26.173161561543935</c:v>
                </c:pt>
                <c:pt idx="51">
                  <c:v>25.456437404918375</c:v>
                </c:pt>
                <c:pt idx="52">
                  <c:v>24.218998354088786</c:v>
                </c:pt>
                <c:pt idx="53">
                  <c:v>23.320928607134586</c:v>
                </c:pt>
                <c:pt idx="54">
                  <c:v>22.611168673129189</c:v>
                </c:pt>
              </c:numCache>
            </c:numRef>
          </c:yVal>
          <c:smooth val="0"/>
        </c:ser>
        <c:ser>
          <c:idx val="0"/>
          <c:order val="2"/>
          <c:tx>
            <c:v>GLF</c:v>
          </c:tx>
          <c:spPr>
            <a:ln w="28575"/>
          </c:spPr>
          <c:marker>
            <c:symbol val="none"/>
          </c:marker>
          <c:dPt>
            <c:idx val="1"/>
            <c:bubble3D val="0"/>
            <c:spPr>
              <a:ln w="28575">
                <a:solidFill>
                  <a:srgbClr val="0000FF"/>
                </a:solidFill>
                <a:prstDash val="sysDot"/>
              </a:ln>
            </c:spPr>
          </c:dPt>
          <c:xVal>
            <c:numRef>
              <c:f>'17-15 17-16'!$Z$28:$Z$29</c:f>
              <c:numCache>
                <c:formatCode>General</c:formatCode>
                <c:ptCount val="2"/>
                <c:pt idx="0">
                  <c:v>1960.1</c:v>
                </c:pt>
                <c:pt idx="1">
                  <c:v>1960.1</c:v>
                </c:pt>
              </c:numCache>
            </c:numRef>
          </c:xVal>
          <c:yVal>
            <c:numRef>
              <c:f>'17-15 17-16'!$AA$28:$AA$29</c:f>
              <c:numCache>
                <c:formatCode>0.00</c:formatCode>
                <c:ptCount val="2"/>
                <c:pt idx="0">
                  <c:v>0</c:v>
                </c:pt>
                <c:pt idx="1">
                  <c:v>3.9749071910198852</c:v>
                </c:pt>
              </c:numCache>
            </c:numRef>
          </c:yVal>
          <c:smooth val="0"/>
        </c:ser>
        <c:ser>
          <c:idx val="3"/>
          <c:order val="3"/>
          <c:tx>
            <c:v>CR</c:v>
          </c:tx>
          <c:spPr>
            <a:ln w="28575"/>
          </c:spPr>
          <c:marker>
            <c:symbol val="none"/>
          </c:marker>
          <c:dPt>
            <c:idx val="1"/>
            <c:bubble3D val="0"/>
            <c:spPr>
              <a:ln w="28575">
                <a:solidFill>
                  <a:srgbClr val="0000FF"/>
                </a:solidFill>
                <a:prstDash val="sysDot"/>
              </a:ln>
            </c:spPr>
          </c:dPt>
          <c:xVal>
            <c:numRef>
              <c:f>'17-15 17-16'!$Z$31:$Z$32</c:f>
              <c:numCache>
                <c:formatCode>General</c:formatCode>
                <c:ptCount val="2"/>
                <c:pt idx="0">
                  <c:v>1966</c:v>
                </c:pt>
                <c:pt idx="1">
                  <c:v>1966</c:v>
                </c:pt>
              </c:numCache>
            </c:numRef>
          </c:xVal>
          <c:yVal>
            <c:numRef>
              <c:f>'17-15 17-16'!$AA$31:$AA$32</c:f>
              <c:numCache>
                <c:formatCode>0.00</c:formatCode>
                <c:ptCount val="2"/>
                <c:pt idx="0">
                  <c:v>0</c:v>
                </c:pt>
                <c:pt idx="1">
                  <c:v>3.3878333643719416</c:v>
                </c:pt>
              </c:numCache>
            </c:numRef>
          </c:yVal>
          <c:smooth val="0"/>
        </c:ser>
        <c:ser>
          <c:idx val="4"/>
          <c:order val="4"/>
          <c:tx>
            <c:v>Mao</c:v>
          </c:tx>
          <c:spPr>
            <a:ln w="28575"/>
          </c:spPr>
          <c:marker>
            <c:symbol val="none"/>
          </c:marker>
          <c:dPt>
            <c:idx val="1"/>
            <c:bubble3D val="0"/>
            <c:spPr>
              <a:ln w="28575">
                <a:solidFill>
                  <a:srgbClr val="0000FF"/>
                </a:solidFill>
                <a:prstDash val="sysDot"/>
              </a:ln>
            </c:spPr>
          </c:dPt>
          <c:xVal>
            <c:numRef>
              <c:f>'17-15 17-16'!$Z$34:$Z$35</c:f>
              <c:numCache>
                <c:formatCode>General</c:formatCode>
                <c:ptCount val="2"/>
                <c:pt idx="0">
                  <c:v>1976</c:v>
                </c:pt>
                <c:pt idx="1">
                  <c:v>1976</c:v>
                </c:pt>
              </c:numCache>
            </c:numRef>
          </c:xVal>
          <c:yVal>
            <c:numRef>
              <c:f>'17-15 17-16'!$AA$34:$AA$35</c:f>
              <c:numCache>
                <c:formatCode>0.00</c:formatCode>
                <c:ptCount val="2"/>
                <c:pt idx="0">
                  <c:v>0</c:v>
                </c:pt>
                <c:pt idx="1">
                  <c:v>3.5042421069915957</c:v>
                </c:pt>
              </c:numCache>
            </c:numRef>
          </c:yVal>
          <c:smooth val="0"/>
        </c:ser>
        <c:ser>
          <c:idx val="5"/>
          <c:order val="5"/>
          <c:tx>
            <c:v>ER</c:v>
          </c:tx>
          <c:spPr>
            <a:ln w="28575"/>
          </c:spPr>
          <c:marker>
            <c:symbol val="none"/>
          </c:marker>
          <c:dPt>
            <c:idx val="1"/>
            <c:bubble3D val="0"/>
            <c:spPr>
              <a:ln w="28575">
                <a:solidFill>
                  <a:srgbClr val="0000FF"/>
                </a:solidFill>
                <a:prstDash val="sysDot"/>
              </a:ln>
            </c:spPr>
          </c:dPt>
          <c:xVal>
            <c:numRef>
              <c:f>'17-15 17-16'!$Z$37:$Z$38</c:f>
              <c:numCache>
                <c:formatCode>General</c:formatCode>
                <c:ptCount val="2"/>
                <c:pt idx="0">
                  <c:v>1979</c:v>
                </c:pt>
                <c:pt idx="1">
                  <c:v>1979</c:v>
                </c:pt>
              </c:numCache>
            </c:numRef>
          </c:xVal>
          <c:yVal>
            <c:numRef>
              <c:f>'17-15 17-16'!$AA$37:$AA$38</c:f>
              <c:numCache>
                <c:formatCode>0.00</c:formatCode>
                <c:ptCount val="2"/>
                <c:pt idx="0">
                  <c:v>0</c:v>
                </c:pt>
                <c:pt idx="1">
                  <c:v>4.0655818432212021</c:v>
                </c:pt>
              </c:numCache>
            </c:numRef>
          </c:yVal>
          <c:smooth val="0"/>
        </c:ser>
        <c:ser>
          <c:idx val="6"/>
          <c:order val="6"/>
          <c:tx>
            <c:v>GR</c:v>
          </c:tx>
          <c:spPr>
            <a:ln w="28575"/>
          </c:spPr>
          <c:marker>
            <c:symbol val="none"/>
          </c:marker>
          <c:dPt>
            <c:idx val="1"/>
            <c:bubble3D val="0"/>
            <c:spPr>
              <a:ln w="28575">
                <a:solidFill>
                  <a:srgbClr val="FF0000"/>
                </a:solidFill>
                <a:prstDash val="sysDot"/>
              </a:ln>
            </c:spPr>
          </c:dPt>
          <c:xVal>
            <c:numRef>
              <c:f>'17-15 17-16'!$Z$40:$Z$41</c:f>
              <c:numCache>
                <c:formatCode>General</c:formatCode>
                <c:ptCount val="2"/>
                <c:pt idx="0">
                  <c:v>2007</c:v>
                </c:pt>
                <c:pt idx="1">
                  <c:v>2007</c:v>
                </c:pt>
              </c:numCache>
            </c:numRef>
          </c:xVal>
          <c:yVal>
            <c:numRef>
              <c:f>'17-15 17-16'!$AA$40:$AA$41</c:f>
              <c:numCache>
                <c:formatCode>0.00</c:formatCode>
                <c:ptCount val="2"/>
                <c:pt idx="0">
                  <c:v>0</c:v>
                </c:pt>
                <c:pt idx="1">
                  <c:v>34.93291903496538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119104"/>
        <c:axId val="79120640"/>
      </c:scatterChart>
      <c:valAx>
        <c:axId val="79119104"/>
        <c:scaling>
          <c:orientation val="minMax"/>
          <c:max val="2015"/>
          <c:min val="1960"/>
        </c:scaling>
        <c:delete val="0"/>
        <c:axPos val="b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9120640"/>
        <c:crosses val="autoZero"/>
        <c:crossBetween val="midCat"/>
        <c:majorUnit val="10"/>
        <c:minorUnit val="5"/>
      </c:valAx>
      <c:valAx>
        <c:axId val="79120640"/>
        <c:scaling>
          <c:orientation val="minMax"/>
          <c:max val="50"/>
          <c:min val="0"/>
        </c:scaling>
        <c:delete val="0"/>
        <c:axPos val="l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9119104"/>
        <c:crosses val="autoZero"/>
        <c:crossBetween val="midCat"/>
        <c:majorUnit val="10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388888888888894E-2"/>
          <c:y val="7.4317257217847765E-2"/>
          <c:w val="0.87977777777777788"/>
          <c:h val="0.83246719160104987"/>
        </c:manualLayout>
      </c:layout>
      <c:scatterChart>
        <c:scatterStyle val="lineMarker"/>
        <c:varyColors val="0"/>
        <c:ser>
          <c:idx val="0"/>
          <c:order val="0"/>
          <c:tx>
            <c:v>FDI in</c:v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'17-15 17-16'!$A$27:$A$59</c:f>
              <c:numCache>
                <c:formatCode>General</c:formatCode>
                <c:ptCount val="33"/>
                <c:pt idx="0">
                  <c:v>1982</c:v>
                </c:pt>
                <c:pt idx="1">
                  <c:v>1983</c:v>
                </c:pt>
                <c:pt idx="2">
                  <c:v>1984</c:v>
                </c:pt>
                <c:pt idx="3">
                  <c:v>1985</c:v>
                </c:pt>
                <c:pt idx="4">
                  <c:v>1986</c:v>
                </c:pt>
                <c:pt idx="5">
                  <c:v>1987</c:v>
                </c:pt>
                <c:pt idx="6">
                  <c:v>1988</c:v>
                </c:pt>
                <c:pt idx="7">
                  <c:v>1989</c:v>
                </c:pt>
                <c:pt idx="8">
                  <c:v>1990</c:v>
                </c:pt>
                <c:pt idx="9">
                  <c:v>1991</c:v>
                </c:pt>
                <c:pt idx="10">
                  <c:v>1992</c:v>
                </c:pt>
                <c:pt idx="11">
                  <c:v>1993</c:v>
                </c:pt>
                <c:pt idx="12">
                  <c:v>1994</c:v>
                </c:pt>
                <c:pt idx="13">
                  <c:v>1995</c:v>
                </c:pt>
                <c:pt idx="14">
                  <c:v>1996</c:v>
                </c:pt>
                <c:pt idx="15">
                  <c:v>1997</c:v>
                </c:pt>
                <c:pt idx="16">
                  <c:v>1998</c:v>
                </c:pt>
                <c:pt idx="17">
                  <c:v>1999</c:v>
                </c:pt>
                <c:pt idx="18">
                  <c:v>2000</c:v>
                </c:pt>
                <c:pt idx="19">
                  <c:v>2001</c:v>
                </c:pt>
                <c:pt idx="20">
                  <c:v>2002</c:v>
                </c:pt>
                <c:pt idx="21">
                  <c:v>2003</c:v>
                </c:pt>
                <c:pt idx="22">
                  <c:v>2004</c:v>
                </c:pt>
                <c:pt idx="23">
                  <c:v>2005</c:v>
                </c:pt>
                <c:pt idx="24">
                  <c:v>2006</c:v>
                </c:pt>
                <c:pt idx="25">
                  <c:v>2007</c:v>
                </c:pt>
                <c:pt idx="26">
                  <c:v>2008</c:v>
                </c:pt>
                <c:pt idx="27">
                  <c:v>2009</c:v>
                </c:pt>
                <c:pt idx="28">
                  <c:v>2010</c:v>
                </c:pt>
                <c:pt idx="29">
                  <c:v>2011</c:v>
                </c:pt>
                <c:pt idx="30">
                  <c:v>2012</c:v>
                </c:pt>
                <c:pt idx="31">
                  <c:v>2013</c:v>
                </c:pt>
                <c:pt idx="32">
                  <c:v>2014</c:v>
                </c:pt>
              </c:numCache>
            </c:numRef>
          </c:xVal>
          <c:yVal>
            <c:numRef>
              <c:f>'17-15 17-16'!$H$27:$H$59</c:f>
              <c:numCache>
                <c:formatCode>0.00</c:formatCode>
                <c:ptCount val="33"/>
                <c:pt idx="0">
                  <c:v>0.21125069429964372</c:v>
                </c:pt>
                <c:pt idx="1">
                  <c:v>0.27778966738068145</c:v>
                </c:pt>
                <c:pt idx="2">
                  <c:v>0.48744169728630143</c:v>
                </c:pt>
                <c:pt idx="3">
                  <c:v>0.53954801486078385</c:v>
                </c:pt>
                <c:pt idx="4">
                  <c:v>0.62749787499514986</c:v>
                </c:pt>
                <c:pt idx="5">
                  <c:v>0.85277388347242633</c:v>
                </c:pt>
                <c:pt idx="6">
                  <c:v>1.0279277943474319</c:v>
                </c:pt>
                <c:pt idx="7">
                  <c:v>0.98075634737716733</c:v>
                </c:pt>
                <c:pt idx="8">
                  <c:v>0.97138162646490167</c:v>
                </c:pt>
                <c:pt idx="9">
                  <c:v>1.1445657324938914</c:v>
                </c:pt>
                <c:pt idx="10">
                  <c:v>2.6253484250152392</c:v>
                </c:pt>
                <c:pt idx="11">
                  <c:v>6.2128199093240397</c:v>
                </c:pt>
                <c:pt idx="12">
                  <c:v>6.0091296237197573</c:v>
                </c:pt>
                <c:pt idx="13">
                  <c:v>4.8972175283200006</c:v>
                </c:pt>
                <c:pt idx="14">
                  <c:v>4.66751204127854</c:v>
                </c:pt>
                <c:pt idx="15">
                  <c:v>4.6168724326167236</c:v>
                </c:pt>
                <c:pt idx="16">
                  <c:v>4.2672376731388955</c:v>
                </c:pt>
                <c:pt idx="17">
                  <c:v>3.5571255408261884</c:v>
                </c:pt>
                <c:pt idx="18">
                  <c:v>3.1859748381900914</c:v>
                </c:pt>
                <c:pt idx="19">
                  <c:v>3.3207984335029166</c:v>
                </c:pt>
                <c:pt idx="20">
                  <c:v>3.3728370395829996</c:v>
                </c:pt>
                <c:pt idx="21">
                  <c:v>2.9975274488838046</c:v>
                </c:pt>
                <c:pt idx="22">
                  <c:v>3.198567460729572</c:v>
                </c:pt>
                <c:pt idx="23">
                  <c:v>4.9021645821477762</c:v>
                </c:pt>
                <c:pt idx="24">
                  <c:v>4.8821645563994185</c:v>
                </c:pt>
                <c:pt idx="25">
                  <c:v>4.8079849025145416</c:v>
                </c:pt>
                <c:pt idx="26">
                  <c:v>4.0978474289720017</c:v>
                </c:pt>
                <c:pt idx="27">
                  <c:v>3.3021733191178773</c:v>
                </c:pt>
                <c:pt idx="28">
                  <c:v>4.5199006183860835</c:v>
                </c:pt>
                <c:pt idx="29">
                  <c:v>4.4256885669892538</c:v>
                </c:pt>
                <c:pt idx="30">
                  <c:v>3.4937219659186294</c:v>
                </c:pt>
                <c:pt idx="31">
                  <c:v>3.6651912955602799</c:v>
                </c:pt>
              </c:numCache>
            </c:numRef>
          </c:yVal>
          <c:smooth val="0"/>
        </c:ser>
        <c:ser>
          <c:idx val="1"/>
          <c:order val="1"/>
          <c:tx>
            <c:v>FDI out</c:v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'17-15 17-16'!$A$27:$A$59</c:f>
              <c:numCache>
                <c:formatCode>General</c:formatCode>
                <c:ptCount val="33"/>
                <c:pt idx="0">
                  <c:v>1982</c:v>
                </c:pt>
                <c:pt idx="1">
                  <c:v>1983</c:v>
                </c:pt>
                <c:pt idx="2">
                  <c:v>1984</c:v>
                </c:pt>
                <c:pt idx="3">
                  <c:v>1985</c:v>
                </c:pt>
                <c:pt idx="4">
                  <c:v>1986</c:v>
                </c:pt>
                <c:pt idx="5">
                  <c:v>1987</c:v>
                </c:pt>
                <c:pt idx="6">
                  <c:v>1988</c:v>
                </c:pt>
                <c:pt idx="7">
                  <c:v>1989</c:v>
                </c:pt>
                <c:pt idx="8">
                  <c:v>1990</c:v>
                </c:pt>
                <c:pt idx="9">
                  <c:v>1991</c:v>
                </c:pt>
                <c:pt idx="10">
                  <c:v>1992</c:v>
                </c:pt>
                <c:pt idx="11">
                  <c:v>1993</c:v>
                </c:pt>
                <c:pt idx="12">
                  <c:v>1994</c:v>
                </c:pt>
                <c:pt idx="13">
                  <c:v>1995</c:v>
                </c:pt>
                <c:pt idx="14">
                  <c:v>1996</c:v>
                </c:pt>
                <c:pt idx="15">
                  <c:v>1997</c:v>
                </c:pt>
                <c:pt idx="16">
                  <c:v>1998</c:v>
                </c:pt>
                <c:pt idx="17">
                  <c:v>1999</c:v>
                </c:pt>
                <c:pt idx="18">
                  <c:v>2000</c:v>
                </c:pt>
                <c:pt idx="19">
                  <c:v>2001</c:v>
                </c:pt>
                <c:pt idx="20">
                  <c:v>2002</c:v>
                </c:pt>
                <c:pt idx="21">
                  <c:v>2003</c:v>
                </c:pt>
                <c:pt idx="22">
                  <c:v>2004</c:v>
                </c:pt>
                <c:pt idx="23">
                  <c:v>2005</c:v>
                </c:pt>
                <c:pt idx="24">
                  <c:v>2006</c:v>
                </c:pt>
                <c:pt idx="25">
                  <c:v>2007</c:v>
                </c:pt>
                <c:pt idx="26">
                  <c:v>2008</c:v>
                </c:pt>
                <c:pt idx="27">
                  <c:v>2009</c:v>
                </c:pt>
                <c:pt idx="28">
                  <c:v>2010</c:v>
                </c:pt>
                <c:pt idx="29">
                  <c:v>2011</c:v>
                </c:pt>
                <c:pt idx="30">
                  <c:v>2012</c:v>
                </c:pt>
                <c:pt idx="31">
                  <c:v>2013</c:v>
                </c:pt>
                <c:pt idx="32">
                  <c:v>2014</c:v>
                </c:pt>
              </c:numCache>
            </c:numRef>
          </c:xVal>
          <c:yVal>
            <c:numRef>
              <c:f>'17-15 17-16'!$I$27:$I$59</c:f>
              <c:numCache>
                <c:formatCode>General</c:formatCode>
                <c:ptCount val="33"/>
                <c:pt idx="23" formatCode="0.00">
                  <c:v>0.91823814799340409</c:v>
                </c:pt>
                <c:pt idx="24" formatCode="0.00">
                  <c:v>1.2133821186532427</c:v>
                </c:pt>
                <c:pt idx="25" formatCode="0.00">
                  <c:v>0.8599062230197515</c:v>
                </c:pt>
                <c:pt idx="26" formatCode="0.00">
                  <c:v>1.5796043792692491</c:v>
                </c:pt>
                <c:pt idx="27" formatCode="0.00">
                  <c:v>1.5793064316376104</c:v>
                </c:pt>
                <c:pt idx="28" formatCode="0.00">
                  <c:v>1.4443983374131875</c:v>
                </c:pt>
                <c:pt idx="29" formatCode="0.00">
                  <c:v>1.3338810595455457</c:v>
                </c:pt>
                <c:pt idx="30" formatCode="0.00">
                  <c:v>1.4107813324283098</c:v>
                </c:pt>
                <c:pt idx="31" formatCode="0.00">
                  <c:v>1.7161923943317534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165312"/>
        <c:axId val="79166848"/>
      </c:scatterChart>
      <c:valAx>
        <c:axId val="79165312"/>
        <c:scaling>
          <c:orientation val="minMax"/>
          <c:max val="2014"/>
          <c:min val="1982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9166848"/>
        <c:crosses val="autoZero"/>
        <c:crossBetween val="midCat"/>
      </c:valAx>
      <c:valAx>
        <c:axId val="79166848"/>
        <c:scaling>
          <c:orientation val="minMax"/>
        </c:scaling>
        <c:delete val="0"/>
        <c:axPos val="l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9165312"/>
        <c:crosses val="autoZero"/>
        <c:crossBetween val="midCat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6.5866360454943138E-2"/>
          <c:y val="5.9801326917468652E-2"/>
          <c:w val="0.19882283464566933"/>
          <c:h val="0.23186533974919801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30183727034114E-2"/>
          <c:y val="5.1400554097404488E-2"/>
          <c:w val="0.8620879265091862"/>
          <c:h val="0.83998067949839605"/>
        </c:manualLayout>
      </c:layout>
      <c:scatterChart>
        <c:scatterStyle val="smoothMarker"/>
        <c:varyColors val="0"/>
        <c:ser>
          <c:idx val="0"/>
          <c:order val="0"/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'17-17'!$A$4:$A$305</c:f>
              <c:numCache>
                <c:formatCode>General</c:formatCode>
                <c:ptCount val="302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  <c:pt idx="10">
                  <c:v>1100</c:v>
                </c:pt>
                <c:pt idx="11">
                  <c:v>1200</c:v>
                </c:pt>
                <c:pt idx="12">
                  <c:v>1300</c:v>
                </c:pt>
                <c:pt idx="13">
                  <c:v>1400</c:v>
                </c:pt>
                <c:pt idx="14">
                  <c:v>1500</c:v>
                </c:pt>
                <c:pt idx="15">
                  <c:v>1600</c:v>
                </c:pt>
                <c:pt idx="16">
                  <c:v>1700</c:v>
                </c:pt>
                <c:pt idx="17">
                  <c:v>1800</c:v>
                </c:pt>
                <c:pt idx="18">
                  <c:v>1900</c:v>
                </c:pt>
                <c:pt idx="19">
                  <c:v>2000</c:v>
                </c:pt>
                <c:pt idx="20">
                  <c:v>2100</c:v>
                </c:pt>
                <c:pt idx="21">
                  <c:v>2200</c:v>
                </c:pt>
                <c:pt idx="22">
                  <c:v>2300</c:v>
                </c:pt>
                <c:pt idx="23">
                  <c:v>2400</c:v>
                </c:pt>
                <c:pt idx="24">
                  <c:v>2500</c:v>
                </c:pt>
                <c:pt idx="25">
                  <c:v>2600</c:v>
                </c:pt>
                <c:pt idx="26">
                  <c:v>2700</c:v>
                </c:pt>
                <c:pt idx="27">
                  <c:v>2800</c:v>
                </c:pt>
                <c:pt idx="28">
                  <c:v>2900</c:v>
                </c:pt>
                <c:pt idx="29">
                  <c:v>3000</c:v>
                </c:pt>
                <c:pt idx="30">
                  <c:v>3100</c:v>
                </c:pt>
                <c:pt idx="31">
                  <c:v>3200</c:v>
                </c:pt>
                <c:pt idx="32">
                  <c:v>3300</c:v>
                </c:pt>
                <c:pt idx="33">
                  <c:v>3400</c:v>
                </c:pt>
                <c:pt idx="34">
                  <c:v>3500</c:v>
                </c:pt>
                <c:pt idx="35">
                  <c:v>3600</c:v>
                </c:pt>
                <c:pt idx="36">
                  <c:v>3700</c:v>
                </c:pt>
                <c:pt idx="37">
                  <c:v>3800</c:v>
                </c:pt>
                <c:pt idx="38">
                  <c:v>3900</c:v>
                </c:pt>
                <c:pt idx="39">
                  <c:v>4000</c:v>
                </c:pt>
                <c:pt idx="40">
                  <c:v>4100</c:v>
                </c:pt>
                <c:pt idx="41">
                  <c:v>4200</c:v>
                </c:pt>
                <c:pt idx="42">
                  <c:v>4300</c:v>
                </c:pt>
                <c:pt idx="43">
                  <c:v>4400</c:v>
                </c:pt>
                <c:pt idx="44">
                  <c:v>4500</c:v>
                </c:pt>
                <c:pt idx="45">
                  <c:v>4600</c:v>
                </c:pt>
                <c:pt idx="46">
                  <c:v>4700</c:v>
                </c:pt>
                <c:pt idx="47">
                  <c:v>4800</c:v>
                </c:pt>
                <c:pt idx="48">
                  <c:v>4900</c:v>
                </c:pt>
                <c:pt idx="49">
                  <c:v>5000</c:v>
                </c:pt>
                <c:pt idx="50">
                  <c:v>5100</c:v>
                </c:pt>
                <c:pt idx="51">
                  <c:v>5200</c:v>
                </c:pt>
                <c:pt idx="52">
                  <c:v>5300</c:v>
                </c:pt>
                <c:pt idx="53">
                  <c:v>5400</c:v>
                </c:pt>
                <c:pt idx="54">
                  <c:v>5500</c:v>
                </c:pt>
                <c:pt idx="55">
                  <c:v>5600</c:v>
                </c:pt>
                <c:pt idx="56">
                  <c:v>5700</c:v>
                </c:pt>
                <c:pt idx="57">
                  <c:v>5800</c:v>
                </c:pt>
                <c:pt idx="58">
                  <c:v>5900</c:v>
                </c:pt>
                <c:pt idx="59">
                  <c:v>6000</c:v>
                </c:pt>
                <c:pt idx="60">
                  <c:v>6100</c:v>
                </c:pt>
                <c:pt idx="61">
                  <c:v>6200</c:v>
                </c:pt>
                <c:pt idx="62">
                  <c:v>6300</c:v>
                </c:pt>
                <c:pt idx="63">
                  <c:v>6400</c:v>
                </c:pt>
                <c:pt idx="64">
                  <c:v>6500</c:v>
                </c:pt>
                <c:pt idx="65">
                  <c:v>6600</c:v>
                </c:pt>
                <c:pt idx="66">
                  <c:v>6700</c:v>
                </c:pt>
                <c:pt idx="67">
                  <c:v>6800</c:v>
                </c:pt>
                <c:pt idx="68">
                  <c:v>6900</c:v>
                </c:pt>
                <c:pt idx="69">
                  <c:v>7000</c:v>
                </c:pt>
                <c:pt idx="70">
                  <c:v>7100</c:v>
                </c:pt>
                <c:pt idx="71">
                  <c:v>7200</c:v>
                </c:pt>
                <c:pt idx="72">
                  <c:v>7300</c:v>
                </c:pt>
                <c:pt idx="73">
                  <c:v>7400</c:v>
                </c:pt>
                <c:pt idx="74">
                  <c:v>7500</c:v>
                </c:pt>
                <c:pt idx="75">
                  <c:v>7600</c:v>
                </c:pt>
                <c:pt idx="76">
                  <c:v>7700</c:v>
                </c:pt>
                <c:pt idx="77">
                  <c:v>7800</c:v>
                </c:pt>
                <c:pt idx="78">
                  <c:v>7900</c:v>
                </c:pt>
                <c:pt idx="79">
                  <c:v>8000</c:v>
                </c:pt>
                <c:pt idx="80">
                  <c:v>8100</c:v>
                </c:pt>
                <c:pt idx="81">
                  <c:v>8200</c:v>
                </c:pt>
                <c:pt idx="82">
                  <c:v>8300</c:v>
                </c:pt>
                <c:pt idx="83">
                  <c:v>8400</c:v>
                </c:pt>
                <c:pt idx="84">
                  <c:v>8500</c:v>
                </c:pt>
                <c:pt idx="85">
                  <c:v>8600</c:v>
                </c:pt>
                <c:pt idx="86">
                  <c:v>8700</c:v>
                </c:pt>
                <c:pt idx="87">
                  <c:v>8800</c:v>
                </c:pt>
                <c:pt idx="88">
                  <c:v>8900</c:v>
                </c:pt>
                <c:pt idx="89">
                  <c:v>9000</c:v>
                </c:pt>
                <c:pt idx="90">
                  <c:v>9000</c:v>
                </c:pt>
                <c:pt idx="91">
                  <c:v>9100</c:v>
                </c:pt>
                <c:pt idx="92">
                  <c:v>9200</c:v>
                </c:pt>
                <c:pt idx="93">
                  <c:v>9300</c:v>
                </c:pt>
                <c:pt idx="94">
                  <c:v>9400</c:v>
                </c:pt>
                <c:pt idx="95">
                  <c:v>9500</c:v>
                </c:pt>
                <c:pt idx="96">
                  <c:v>9600</c:v>
                </c:pt>
                <c:pt idx="97">
                  <c:v>9700</c:v>
                </c:pt>
                <c:pt idx="98">
                  <c:v>9800</c:v>
                </c:pt>
                <c:pt idx="99">
                  <c:v>9900</c:v>
                </c:pt>
                <c:pt idx="100">
                  <c:v>10000</c:v>
                </c:pt>
                <c:pt idx="101">
                  <c:v>10100</c:v>
                </c:pt>
                <c:pt idx="102">
                  <c:v>10200</c:v>
                </c:pt>
                <c:pt idx="103">
                  <c:v>10300</c:v>
                </c:pt>
                <c:pt idx="104">
                  <c:v>10400</c:v>
                </c:pt>
                <c:pt idx="105">
                  <c:v>10500</c:v>
                </c:pt>
                <c:pt idx="106">
                  <c:v>10600</c:v>
                </c:pt>
                <c:pt idx="107">
                  <c:v>10700</c:v>
                </c:pt>
                <c:pt idx="108">
                  <c:v>10800</c:v>
                </c:pt>
                <c:pt idx="109">
                  <c:v>10900</c:v>
                </c:pt>
                <c:pt idx="110">
                  <c:v>11000</c:v>
                </c:pt>
                <c:pt idx="111">
                  <c:v>11100</c:v>
                </c:pt>
                <c:pt idx="112">
                  <c:v>11200</c:v>
                </c:pt>
                <c:pt idx="113">
                  <c:v>11300</c:v>
                </c:pt>
                <c:pt idx="114">
                  <c:v>11400</c:v>
                </c:pt>
                <c:pt idx="115">
                  <c:v>11500</c:v>
                </c:pt>
                <c:pt idx="116">
                  <c:v>11600</c:v>
                </c:pt>
                <c:pt idx="117">
                  <c:v>11700</c:v>
                </c:pt>
                <c:pt idx="118">
                  <c:v>11800</c:v>
                </c:pt>
                <c:pt idx="119">
                  <c:v>11900</c:v>
                </c:pt>
                <c:pt idx="120">
                  <c:v>12000</c:v>
                </c:pt>
                <c:pt idx="121">
                  <c:v>12100</c:v>
                </c:pt>
                <c:pt idx="122">
                  <c:v>12200</c:v>
                </c:pt>
                <c:pt idx="123">
                  <c:v>12300</c:v>
                </c:pt>
                <c:pt idx="124">
                  <c:v>12400</c:v>
                </c:pt>
                <c:pt idx="125">
                  <c:v>12500</c:v>
                </c:pt>
                <c:pt idx="126">
                  <c:v>12600</c:v>
                </c:pt>
                <c:pt idx="127">
                  <c:v>12700</c:v>
                </c:pt>
                <c:pt idx="128">
                  <c:v>12800</c:v>
                </c:pt>
                <c:pt idx="129">
                  <c:v>12900</c:v>
                </c:pt>
                <c:pt idx="130">
                  <c:v>13000</c:v>
                </c:pt>
                <c:pt idx="131">
                  <c:v>13100</c:v>
                </c:pt>
                <c:pt idx="132">
                  <c:v>13200</c:v>
                </c:pt>
                <c:pt idx="133">
                  <c:v>13300</c:v>
                </c:pt>
                <c:pt idx="134">
                  <c:v>13400</c:v>
                </c:pt>
                <c:pt idx="135">
                  <c:v>13500</c:v>
                </c:pt>
                <c:pt idx="136">
                  <c:v>13600</c:v>
                </c:pt>
                <c:pt idx="137">
                  <c:v>13700</c:v>
                </c:pt>
                <c:pt idx="138">
                  <c:v>13800</c:v>
                </c:pt>
                <c:pt idx="139">
                  <c:v>13900</c:v>
                </c:pt>
                <c:pt idx="140">
                  <c:v>14000</c:v>
                </c:pt>
                <c:pt idx="141">
                  <c:v>14100</c:v>
                </c:pt>
                <c:pt idx="142">
                  <c:v>14200</c:v>
                </c:pt>
                <c:pt idx="143">
                  <c:v>14300</c:v>
                </c:pt>
                <c:pt idx="144">
                  <c:v>14400</c:v>
                </c:pt>
                <c:pt idx="145">
                  <c:v>14500</c:v>
                </c:pt>
                <c:pt idx="146">
                  <c:v>14600</c:v>
                </c:pt>
                <c:pt idx="147">
                  <c:v>14700</c:v>
                </c:pt>
                <c:pt idx="148">
                  <c:v>14800</c:v>
                </c:pt>
                <c:pt idx="149">
                  <c:v>14900</c:v>
                </c:pt>
                <c:pt idx="150">
                  <c:v>15000</c:v>
                </c:pt>
                <c:pt idx="151">
                  <c:v>15100</c:v>
                </c:pt>
                <c:pt idx="152">
                  <c:v>15200</c:v>
                </c:pt>
                <c:pt idx="153">
                  <c:v>15300</c:v>
                </c:pt>
                <c:pt idx="154">
                  <c:v>15400</c:v>
                </c:pt>
                <c:pt idx="155">
                  <c:v>15500</c:v>
                </c:pt>
                <c:pt idx="156">
                  <c:v>15600</c:v>
                </c:pt>
                <c:pt idx="157">
                  <c:v>15700</c:v>
                </c:pt>
                <c:pt idx="158">
                  <c:v>15800</c:v>
                </c:pt>
                <c:pt idx="159">
                  <c:v>15900</c:v>
                </c:pt>
                <c:pt idx="160">
                  <c:v>16000</c:v>
                </c:pt>
                <c:pt idx="161">
                  <c:v>16100</c:v>
                </c:pt>
                <c:pt idx="162">
                  <c:v>16200</c:v>
                </c:pt>
                <c:pt idx="163">
                  <c:v>16300</c:v>
                </c:pt>
                <c:pt idx="164">
                  <c:v>16400</c:v>
                </c:pt>
                <c:pt idx="165">
                  <c:v>16500</c:v>
                </c:pt>
                <c:pt idx="166">
                  <c:v>16600</c:v>
                </c:pt>
                <c:pt idx="167">
                  <c:v>16700</c:v>
                </c:pt>
                <c:pt idx="168">
                  <c:v>16800</c:v>
                </c:pt>
                <c:pt idx="169">
                  <c:v>16900</c:v>
                </c:pt>
                <c:pt idx="170">
                  <c:v>17000</c:v>
                </c:pt>
                <c:pt idx="171">
                  <c:v>17000</c:v>
                </c:pt>
                <c:pt idx="172">
                  <c:v>17600</c:v>
                </c:pt>
                <c:pt idx="173">
                  <c:v>18200</c:v>
                </c:pt>
                <c:pt idx="174">
                  <c:v>18800</c:v>
                </c:pt>
                <c:pt idx="175">
                  <c:v>19400</c:v>
                </c:pt>
                <c:pt idx="176">
                  <c:v>20000</c:v>
                </c:pt>
                <c:pt idx="177">
                  <c:v>20600</c:v>
                </c:pt>
                <c:pt idx="178">
                  <c:v>21200</c:v>
                </c:pt>
                <c:pt idx="179">
                  <c:v>21800</c:v>
                </c:pt>
                <c:pt idx="180">
                  <c:v>22400</c:v>
                </c:pt>
                <c:pt idx="181">
                  <c:v>23000</c:v>
                </c:pt>
                <c:pt idx="182">
                  <c:v>23600</c:v>
                </c:pt>
                <c:pt idx="183">
                  <c:v>24200</c:v>
                </c:pt>
                <c:pt idx="184">
                  <c:v>24800</c:v>
                </c:pt>
                <c:pt idx="185">
                  <c:v>25400</c:v>
                </c:pt>
                <c:pt idx="186">
                  <c:v>26000</c:v>
                </c:pt>
                <c:pt idx="187">
                  <c:v>26600</c:v>
                </c:pt>
                <c:pt idx="188">
                  <c:v>27200</c:v>
                </c:pt>
                <c:pt idx="189">
                  <c:v>27800</c:v>
                </c:pt>
                <c:pt idx="190">
                  <c:v>28400</c:v>
                </c:pt>
                <c:pt idx="191">
                  <c:v>29000</c:v>
                </c:pt>
                <c:pt idx="192">
                  <c:v>29600</c:v>
                </c:pt>
                <c:pt idx="193">
                  <c:v>30200</c:v>
                </c:pt>
                <c:pt idx="194">
                  <c:v>30800</c:v>
                </c:pt>
                <c:pt idx="195">
                  <c:v>31400</c:v>
                </c:pt>
                <c:pt idx="196">
                  <c:v>32000</c:v>
                </c:pt>
                <c:pt idx="197">
                  <c:v>32600</c:v>
                </c:pt>
                <c:pt idx="198">
                  <c:v>33200</c:v>
                </c:pt>
                <c:pt idx="199">
                  <c:v>33800</c:v>
                </c:pt>
                <c:pt idx="200">
                  <c:v>34400</c:v>
                </c:pt>
                <c:pt idx="201">
                  <c:v>35000</c:v>
                </c:pt>
                <c:pt idx="202">
                  <c:v>35600</c:v>
                </c:pt>
                <c:pt idx="203">
                  <c:v>36200</c:v>
                </c:pt>
                <c:pt idx="204">
                  <c:v>36800</c:v>
                </c:pt>
                <c:pt idx="205">
                  <c:v>37400</c:v>
                </c:pt>
                <c:pt idx="206">
                  <c:v>38000</c:v>
                </c:pt>
                <c:pt idx="207">
                  <c:v>38600</c:v>
                </c:pt>
                <c:pt idx="208">
                  <c:v>39200</c:v>
                </c:pt>
                <c:pt idx="209">
                  <c:v>39800</c:v>
                </c:pt>
                <c:pt idx="210">
                  <c:v>40400</c:v>
                </c:pt>
                <c:pt idx="211">
                  <c:v>41000</c:v>
                </c:pt>
                <c:pt idx="212">
                  <c:v>41600</c:v>
                </c:pt>
                <c:pt idx="213">
                  <c:v>42200</c:v>
                </c:pt>
                <c:pt idx="214">
                  <c:v>42800</c:v>
                </c:pt>
                <c:pt idx="215">
                  <c:v>43400</c:v>
                </c:pt>
                <c:pt idx="216">
                  <c:v>44000</c:v>
                </c:pt>
                <c:pt idx="217">
                  <c:v>44600</c:v>
                </c:pt>
                <c:pt idx="218">
                  <c:v>45200</c:v>
                </c:pt>
                <c:pt idx="219">
                  <c:v>45800</c:v>
                </c:pt>
                <c:pt idx="220">
                  <c:v>46400</c:v>
                </c:pt>
                <c:pt idx="221">
                  <c:v>47000</c:v>
                </c:pt>
                <c:pt idx="222">
                  <c:v>47600</c:v>
                </c:pt>
                <c:pt idx="223">
                  <c:v>48200</c:v>
                </c:pt>
                <c:pt idx="224">
                  <c:v>48800</c:v>
                </c:pt>
                <c:pt idx="225">
                  <c:v>49400</c:v>
                </c:pt>
                <c:pt idx="226">
                  <c:v>50000</c:v>
                </c:pt>
                <c:pt idx="227">
                  <c:v>50600</c:v>
                </c:pt>
                <c:pt idx="228">
                  <c:v>51200</c:v>
                </c:pt>
                <c:pt idx="229">
                  <c:v>51800</c:v>
                </c:pt>
                <c:pt idx="230">
                  <c:v>52400</c:v>
                </c:pt>
                <c:pt idx="231">
                  <c:v>53000</c:v>
                </c:pt>
                <c:pt idx="232">
                  <c:v>53600</c:v>
                </c:pt>
                <c:pt idx="233">
                  <c:v>54200</c:v>
                </c:pt>
                <c:pt idx="234">
                  <c:v>54800</c:v>
                </c:pt>
                <c:pt idx="235">
                  <c:v>55400</c:v>
                </c:pt>
                <c:pt idx="236">
                  <c:v>56000</c:v>
                </c:pt>
                <c:pt idx="237">
                  <c:v>56600</c:v>
                </c:pt>
                <c:pt idx="238">
                  <c:v>57200</c:v>
                </c:pt>
                <c:pt idx="239">
                  <c:v>57800</c:v>
                </c:pt>
                <c:pt idx="240">
                  <c:v>58400</c:v>
                </c:pt>
                <c:pt idx="241">
                  <c:v>59000</c:v>
                </c:pt>
                <c:pt idx="242">
                  <c:v>59600</c:v>
                </c:pt>
                <c:pt idx="243">
                  <c:v>60200</c:v>
                </c:pt>
                <c:pt idx="244">
                  <c:v>60800</c:v>
                </c:pt>
                <c:pt idx="245">
                  <c:v>61400</c:v>
                </c:pt>
                <c:pt idx="246">
                  <c:v>62000</c:v>
                </c:pt>
                <c:pt idx="247">
                  <c:v>62600</c:v>
                </c:pt>
                <c:pt idx="248">
                  <c:v>63200</c:v>
                </c:pt>
                <c:pt idx="249">
                  <c:v>63800</c:v>
                </c:pt>
                <c:pt idx="250">
                  <c:v>64400</c:v>
                </c:pt>
                <c:pt idx="251">
                  <c:v>65000</c:v>
                </c:pt>
                <c:pt idx="252">
                  <c:v>65600</c:v>
                </c:pt>
                <c:pt idx="253">
                  <c:v>66200</c:v>
                </c:pt>
                <c:pt idx="254">
                  <c:v>66800</c:v>
                </c:pt>
                <c:pt idx="255">
                  <c:v>67400</c:v>
                </c:pt>
                <c:pt idx="256">
                  <c:v>68000</c:v>
                </c:pt>
                <c:pt idx="257">
                  <c:v>68600</c:v>
                </c:pt>
                <c:pt idx="258">
                  <c:v>69200</c:v>
                </c:pt>
                <c:pt idx="259">
                  <c:v>69800</c:v>
                </c:pt>
                <c:pt idx="260">
                  <c:v>70400</c:v>
                </c:pt>
                <c:pt idx="261">
                  <c:v>71000</c:v>
                </c:pt>
                <c:pt idx="262">
                  <c:v>71600</c:v>
                </c:pt>
                <c:pt idx="263">
                  <c:v>72200</c:v>
                </c:pt>
                <c:pt idx="264">
                  <c:v>72800</c:v>
                </c:pt>
                <c:pt idx="265">
                  <c:v>73400</c:v>
                </c:pt>
                <c:pt idx="266">
                  <c:v>74000</c:v>
                </c:pt>
                <c:pt idx="267">
                  <c:v>74600</c:v>
                </c:pt>
                <c:pt idx="268">
                  <c:v>75200</c:v>
                </c:pt>
                <c:pt idx="269">
                  <c:v>75800</c:v>
                </c:pt>
                <c:pt idx="270">
                  <c:v>76400</c:v>
                </c:pt>
                <c:pt idx="271">
                  <c:v>77000</c:v>
                </c:pt>
                <c:pt idx="272">
                  <c:v>77600</c:v>
                </c:pt>
                <c:pt idx="273">
                  <c:v>78200</c:v>
                </c:pt>
                <c:pt idx="274">
                  <c:v>78800</c:v>
                </c:pt>
                <c:pt idx="275">
                  <c:v>79400</c:v>
                </c:pt>
                <c:pt idx="276">
                  <c:v>80000</c:v>
                </c:pt>
                <c:pt idx="277">
                  <c:v>80600</c:v>
                </c:pt>
                <c:pt idx="278">
                  <c:v>81200</c:v>
                </c:pt>
                <c:pt idx="279">
                  <c:v>81800</c:v>
                </c:pt>
                <c:pt idx="280">
                  <c:v>82400</c:v>
                </c:pt>
                <c:pt idx="281">
                  <c:v>83000</c:v>
                </c:pt>
                <c:pt idx="282">
                  <c:v>83600</c:v>
                </c:pt>
                <c:pt idx="283">
                  <c:v>84200</c:v>
                </c:pt>
                <c:pt idx="284">
                  <c:v>84800</c:v>
                </c:pt>
                <c:pt idx="285">
                  <c:v>85400</c:v>
                </c:pt>
                <c:pt idx="286">
                  <c:v>86000</c:v>
                </c:pt>
                <c:pt idx="287">
                  <c:v>86600</c:v>
                </c:pt>
                <c:pt idx="288">
                  <c:v>87200</c:v>
                </c:pt>
                <c:pt idx="289">
                  <c:v>87800</c:v>
                </c:pt>
                <c:pt idx="290">
                  <c:v>88400</c:v>
                </c:pt>
                <c:pt idx="291">
                  <c:v>89000</c:v>
                </c:pt>
                <c:pt idx="292">
                  <c:v>89600</c:v>
                </c:pt>
                <c:pt idx="293">
                  <c:v>90200</c:v>
                </c:pt>
                <c:pt idx="294">
                  <c:v>90800</c:v>
                </c:pt>
                <c:pt idx="295">
                  <c:v>91400</c:v>
                </c:pt>
                <c:pt idx="296">
                  <c:v>92000</c:v>
                </c:pt>
                <c:pt idx="297">
                  <c:v>92600</c:v>
                </c:pt>
                <c:pt idx="298">
                  <c:v>93200</c:v>
                </c:pt>
                <c:pt idx="299">
                  <c:v>93800</c:v>
                </c:pt>
                <c:pt idx="300">
                  <c:v>94400</c:v>
                </c:pt>
                <c:pt idx="301">
                  <c:v>100000</c:v>
                </c:pt>
              </c:numCache>
            </c:numRef>
          </c:xVal>
          <c:yVal>
            <c:numRef>
              <c:f>'17-17'!$C$4:$C$305</c:f>
              <c:numCache>
                <c:formatCode>General</c:formatCode>
                <c:ptCount val="302"/>
                <c:pt idx="0">
                  <c:v>60</c:v>
                </c:pt>
                <c:pt idx="1">
                  <c:v>60</c:v>
                </c:pt>
                <c:pt idx="2">
                  <c:v>60</c:v>
                </c:pt>
                <c:pt idx="3">
                  <c:v>60</c:v>
                </c:pt>
                <c:pt idx="4">
                  <c:v>60</c:v>
                </c:pt>
                <c:pt idx="5">
                  <c:v>60</c:v>
                </c:pt>
                <c:pt idx="6">
                  <c:v>60</c:v>
                </c:pt>
                <c:pt idx="7">
                  <c:v>60</c:v>
                </c:pt>
                <c:pt idx="8">
                  <c:v>60</c:v>
                </c:pt>
                <c:pt idx="9">
                  <c:v>60</c:v>
                </c:pt>
                <c:pt idx="10">
                  <c:v>60</c:v>
                </c:pt>
                <c:pt idx="11">
                  <c:v>60</c:v>
                </c:pt>
                <c:pt idx="12">
                  <c:v>60</c:v>
                </c:pt>
                <c:pt idx="13">
                  <c:v>60</c:v>
                </c:pt>
                <c:pt idx="14">
                  <c:v>60</c:v>
                </c:pt>
                <c:pt idx="15">
                  <c:v>60</c:v>
                </c:pt>
                <c:pt idx="16">
                  <c:v>60</c:v>
                </c:pt>
                <c:pt idx="17">
                  <c:v>60</c:v>
                </c:pt>
                <c:pt idx="18">
                  <c:v>60</c:v>
                </c:pt>
                <c:pt idx="19">
                  <c:v>60</c:v>
                </c:pt>
                <c:pt idx="20">
                  <c:v>58</c:v>
                </c:pt>
                <c:pt idx="21">
                  <c:v>56</c:v>
                </c:pt>
                <c:pt idx="22">
                  <c:v>54</c:v>
                </c:pt>
                <c:pt idx="23">
                  <c:v>52</c:v>
                </c:pt>
                <c:pt idx="24">
                  <c:v>50</c:v>
                </c:pt>
                <c:pt idx="25">
                  <c:v>48</c:v>
                </c:pt>
                <c:pt idx="26">
                  <c:v>46</c:v>
                </c:pt>
                <c:pt idx="27">
                  <c:v>44</c:v>
                </c:pt>
                <c:pt idx="28">
                  <c:v>42</c:v>
                </c:pt>
                <c:pt idx="29">
                  <c:v>40</c:v>
                </c:pt>
                <c:pt idx="30">
                  <c:v>40</c:v>
                </c:pt>
                <c:pt idx="31">
                  <c:v>40</c:v>
                </c:pt>
                <c:pt idx="32">
                  <c:v>40</c:v>
                </c:pt>
                <c:pt idx="33">
                  <c:v>40</c:v>
                </c:pt>
                <c:pt idx="34">
                  <c:v>40</c:v>
                </c:pt>
                <c:pt idx="35">
                  <c:v>40</c:v>
                </c:pt>
                <c:pt idx="36">
                  <c:v>40</c:v>
                </c:pt>
                <c:pt idx="37">
                  <c:v>40</c:v>
                </c:pt>
                <c:pt idx="38">
                  <c:v>40</c:v>
                </c:pt>
                <c:pt idx="39">
                  <c:v>40</c:v>
                </c:pt>
                <c:pt idx="40">
                  <c:v>40</c:v>
                </c:pt>
                <c:pt idx="41">
                  <c:v>40</c:v>
                </c:pt>
                <c:pt idx="42">
                  <c:v>40</c:v>
                </c:pt>
                <c:pt idx="43">
                  <c:v>40</c:v>
                </c:pt>
                <c:pt idx="44">
                  <c:v>40</c:v>
                </c:pt>
                <c:pt idx="45">
                  <c:v>40</c:v>
                </c:pt>
                <c:pt idx="46">
                  <c:v>40</c:v>
                </c:pt>
                <c:pt idx="47">
                  <c:v>40</c:v>
                </c:pt>
                <c:pt idx="48">
                  <c:v>40</c:v>
                </c:pt>
                <c:pt idx="49">
                  <c:v>40</c:v>
                </c:pt>
                <c:pt idx="50">
                  <c:v>40</c:v>
                </c:pt>
                <c:pt idx="51">
                  <c:v>40</c:v>
                </c:pt>
                <c:pt idx="52">
                  <c:v>40</c:v>
                </c:pt>
                <c:pt idx="53">
                  <c:v>40</c:v>
                </c:pt>
                <c:pt idx="54">
                  <c:v>40</c:v>
                </c:pt>
                <c:pt idx="55">
                  <c:v>40</c:v>
                </c:pt>
                <c:pt idx="56">
                  <c:v>40</c:v>
                </c:pt>
                <c:pt idx="57">
                  <c:v>40</c:v>
                </c:pt>
                <c:pt idx="58">
                  <c:v>40</c:v>
                </c:pt>
                <c:pt idx="59">
                  <c:v>40</c:v>
                </c:pt>
                <c:pt idx="60">
                  <c:v>40</c:v>
                </c:pt>
                <c:pt idx="61">
                  <c:v>40</c:v>
                </c:pt>
                <c:pt idx="62">
                  <c:v>40</c:v>
                </c:pt>
                <c:pt idx="63">
                  <c:v>40</c:v>
                </c:pt>
                <c:pt idx="64">
                  <c:v>40</c:v>
                </c:pt>
                <c:pt idx="65">
                  <c:v>40</c:v>
                </c:pt>
                <c:pt idx="66">
                  <c:v>40</c:v>
                </c:pt>
                <c:pt idx="67">
                  <c:v>40</c:v>
                </c:pt>
                <c:pt idx="68">
                  <c:v>40</c:v>
                </c:pt>
                <c:pt idx="69">
                  <c:v>40</c:v>
                </c:pt>
                <c:pt idx="70">
                  <c:v>40</c:v>
                </c:pt>
                <c:pt idx="71">
                  <c:v>40</c:v>
                </c:pt>
                <c:pt idx="72">
                  <c:v>40</c:v>
                </c:pt>
                <c:pt idx="73">
                  <c:v>40</c:v>
                </c:pt>
                <c:pt idx="74">
                  <c:v>40</c:v>
                </c:pt>
                <c:pt idx="75">
                  <c:v>40</c:v>
                </c:pt>
                <c:pt idx="76">
                  <c:v>40</c:v>
                </c:pt>
                <c:pt idx="77">
                  <c:v>40</c:v>
                </c:pt>
                <c:pt idx="78">
                  <c:v>40</c:v>
                </c:pt>
                <c:pt idx="79">
                  <c:v>40</c:v>
                </c:pt>
                <c:pt idx="80">
                  <c:v>40</c:v>
                </c:pt>
                <c:pt idx="81">
                  <c:v>40</c:v>
                </c:pt>
                <c:pt idx="82">
                  <c:v>40</c:v>
                </c:pt>
                <c:pt idx="83">
                  <c:v>40</c:v>
                </c:pt>
                <c:pt idx="84">
                  <c:v>40</c:v>
                </c:pt>
                <c:pt idx="85">
                  <c:v>40</c:v>
                </c:pt>
                <c:pt idx="86">
                  <c:v>40</c:v>
                </c:pt>
                <c:pt idx="87">
                  <c:v>40</c:v>
                </c:pt>
                <c:pt idx="88">
                  <c:v>40</c:v>
                </c:pt>
                <c:pt idx="89">
                  <c:v>40</c:v>
                </c:pt>
                <c:pt idx="90" formatCode="0.00">
                  <c:v>40</c:v>
                </c:pt>
                <c:pt idx="91" formatCode="0.00">
                  <c:v>39.75</c:v>
                </c:pt>
                <c:pt idx="92" formatCode="0.00">
                  <c:v>39.5</c:v>
                </c:pt>
                <c:pt idx="93" formatCode="0.00">
                  <c:v>39.25</c:v>
                </c:pt>
                <c:pt idx="94" formatCode="0.00">
                  <c:v>39</c:v>
                </c:pt>
                <c:pt idx="95" formatCode="0.00">
                  <c:v>38.75</c:v>
                </c:pt>
                <c:pt idx="96" formatCode="0.00">
                  <c:v>38.5</c:v>
                </c:pt>
                <c:pt idx="97" formatCode="0.00">
                  <c:v>38.25</c:v>
                </c:pt>
                <c:pt idx="98" formatCode="0.00">
                  <c:v>38</c:v>
                </c:pt>
                <c:pt idx="99" formatCode="0.00">
                  <c:v>37.75</c:v>
                </c:pt>
                <c:pt idx="100" formatCode="0.00">
                  <c:v>37.5</c:v>
                </c:pt>
                <c:pt idx="101" formatCode="0.00">
                  <c:v>37.25</c:v>
                </c:pt>
                <c:pt idx="102" formatCode="0.00">
                  <c:v>37</c:v>
                </c:pt>
                <c:pt idx="103" formatCode="0.00">
                  <c:v>36.75</c:v>
                </c:pt>
                <c:pt idx="104" formatCode="0.00">
                  <c:v>36.5</c:v>
                </c:pt>
                <c:pt idx="105" formatCode="0.00">
                  <c:v>36.25</c:v>
                </c:pt>
                <c:pt idx="106" formatCode="0.00">
                  <c:v>36</c:v>
                </c:pt>
                <c:pt idx="107" formatCode="0.00">
                  <c:v>35.75</c:v>
                </c:pt>
                <c:pt idx="108" formatCode="0.00">
                  <c:v>35.5</c:v>
                </c:pt>
                <c:pt idx="109" formatCode="0.00">
                  <c:v>35.25</c:v>
                </c:pt>
                <c:pt idx="110" formatCode="0.00">
                  <c:v>35</c:v>
                </c:pt>
                <c:pt idx="111" formatCode="0.00">
                  <c:v>34.75</c:v>
                </c:pt>
                <c:pt idx="112" formatCode="0.00">
                  <c:v>34.5</c:v>
                </c:pt>
                <c:pt idx="113" formatCode="0.00">
                  <c:v>34.25</c:v>
                </c:pt>
                <c:pt idx="114" formatCode="0.00">
                  <c:v>34</c:v>
                </c:pt>
                <c:pt idx="115" formatCode="0.00">
                  <c:v>33.75</c:v>
                </c:pt>
                <c:pt idx="116" formatCode="0.00">
                  <c:v>33.5</c:v>
                </c:pt>
                <c:pt idx="117" formatCode="0.00">
                  <c:v>33.25</c:v>
                </c:pt>
                <c:pt idx="118" formatCode="0.00">
                  <c:v>33</c:v>
                </c:pt>
                <c:pt idx="119" formatCode="0.00">
                  <c:v>32.75</c:v>
                </c:pt>
                <c:pt idx="120" formatCode="0.00">
                  <c:v>32.5</c:v>
                </c:pt>
                <c:pt idx="121" formatCode="0.00">
                  <c:v>32.25</c:v>
                </c:pt>
                <c:pt idx="122" formatCode="0.00">
                  <c:v>32</c:v>
                </c:pt>
                <c:pt idx="123" formatCode="0.00">
                  <c:v>31.75</c:v>
                </c:pt>
                <c:pt idx="124" formatCode="0.00">
                  <c:v>31.5</c:v>
                </c:pt>
                <c:pt idx="125" formatCode="0.00">
                  <c:v>31.25</c:v>
                </c:pt>
                <c:pt idx="126" formatCode="0.00">
                  <c:v>31</c:v>
                </c:pt>
                <c:pt idx="127" formatCode="0.00">
                  <c:v>30.75</c:v>
                </c:pt>
                <c:pt idx="128" formatCode="0.00">
                  <c:v>30.5</c:v>
                </c:pt>
                <c:pt idx="129" formatCode="0.00">
                  <c:v>30.25</c:v>
                </c:pt>
                <c:pt idx="130" formatCode="0.00">
                  <c:v>30</c:v>
                </c:pt>
                <c:pt idx="131" formatCode="0.00">
                  <c:v>29.75</c:v>
                </c:pt>
                <c:pt idx="132" formatCode="0.00">
                  <c:v>29.5</c:v>
                </c:pt>
                <c:pt idx="133" formatCode="0.00">
                  <c:v>29.25</c:v>
                </c:pt>
                <c:pt idx="134" formatCode="0.00">
                  <c:v>29</c:v>
                </c:pt>
                <c:pt idx="135" formatCode="0.00">
                  <c:v>28.75</c:v>
                </c:pt>
                <c:pt idx="136" formatCode="0.00">
                  <c:v>28.5</c:v>
                </c:pt>
                <c:pt idx="137" formatCode="0.00">
                  <c:v>28.25</c:v>
                </c:pt>
                <c:pt idx="138" formatCode="0.00">
                  <c:v>28</c:v>
                </c:pt>
                <c:pt idx="139" formatCode="0.00">
                  <c:v>27.75</c:v>
                </c:pt>
                <c:pt idx="140" formatCode="0.00">
                  <c:v>27.5</c:v>
                </c:pt>
                <c:pt idx="141" formatCode="0.00">
                  <c:v>27.25</c:v>
                </c:pt>
                <c:pt idx="142" formatCode="0.00">
                  <c:v>27</c:v>
                </c:pt>
                <c:pt idx="143" formatCode="0.00">
                  <c:v>26.75</c:v>
                </c:pt>
                <c:pt idx="144" formatCode="0.00">
                  <c:v>26.5</c:v>
                </c:pt>
                <c:pt idx="145" formatCode="0.00">
                  <c:v>26.25</c:v>
                </c:pt>
                <c:pt idx="146" formatCode="0.00">
                  <c:v>26</c:v>
                </c:pt>
                <c:pt idx="147" formatCode="0.00">
                  <c:v>25.75</c:v>
                </c:pt>
                <c:pt idx="148" formatCode="0.00">
                  <c:v>25.5</c:v>
                </c:pt>
                <c:pt idx="149" formatCode="0.00">
                  <c:v>25.25</c:v>
                </c:pt>
                <c:pt idx="150" formatCode="0.00">
                  <c:v>25</c:v>
                </c:pt>
                <c:pt idx="151" formatCode="0.00">
                  <c:v>24.75</c:v>
                </c:pt>
                <c:pt idx="152" formatCode="0.00">
                  <c:v>24.5</c:v>
                </c:pt>
                <c:pt idx="153" formatCode="0.00">
                  <c:v>24.25</c:v>
                </c:pt>
                <c:pt idx="154" formatCode="0.00">
                  <c:v>24</c:v>
                </c:pt>
                <c:pt idx="155" formatCode="0.00">
                  <c:v>23.75</c:v>
                </c:pt>
                <c:pt idx="156" formatCode="0.00">
                  <c:v>23.5</c:v>
                </c:pt>
                <c:pt idx="157" formatCode="0.00">
                  <c:v>23.25</c:v>
                </c:pt>
                <c:pt idx="158" formatCode="0.00">
                  <c:v>23</c:v>
                </c:pt>
                <c:pt idx="159" formatCode="0.00">
                  <c:v>22.75</c:v>
                </c:pt>
                <c:pt idx="160" formatCode="0.00">
                  <c:v>22.5</c:v>
                </c:pt>
                <c:pt idx="161" formatCode="0.00">
                  <c:v>22.25</c:v>
                </c:pt>
                <c:pt idx="162" formatCode="0.00">
                  <c:v>22</c:v>
                </c:pt>
                <c:pt idx="163" formatCode="0.00">
                  <c:v>21.75</c:v>
                </c:pt>
                <c:pt idx="164" formatCode="0.00">
                  <c:v>21.5</c:v>
                </c:pt>
                <c:pt idx="165" formatCode="0.00">
                  <c:v>21.25</c:v>
                </c:pt>
                <c:pt idx="166" formatCode="0.00">
                  <c:v>21</c:v>
                </c:pt>
                <c:pt idx="167" formatCode="0.00">
                  <c:v>20.75</c:v>
                </c:pt>
                <c:pt idx="168" formatCode="0.00">
                  <c:v>20.5</c:v>
                </c:pt>
                <c:pt idx="169" formatCode="0.00">
                  <c:v>20.25</c:v>
                </c:pt>
                <c:pt idx="170" formatCode="0.00">
                  <c:v>20</c:v>
                </c:pt>
                <c:pt idx="171">
                  <c:v>20</c:v>
                </c:pt>
                <c:pt idx="172">
                  <c:v>20</c:v>
                </c:pt>
                <c:pt idx="173">
                  <c:v>20</c:v>
                </c:pt>
                <c:pt idx="174">
                  <c:v>20</c:v>
                </c:pt>
                <c:pt idx="175">
                  <c:v>20</c:v>
                </c:pt>
                <c:pt idx="176">
                  <c:v>20</c:v>
                </c:pt>
                <c:pt idx="177">
                  <c:v>20</c:v>
                </c:pt>
                <c:pt idx="178">
                  <c:v>20</c:v>
                </c:pt>
                <c:pt idx="179">
                  <c:v>20</c:v>
                </c:pt>
                <c:pt idx="180">
                  <c:v>20</c:v>
                </c:pt>
                <c:pt idx="181">
                  <c:v>20</c:v>
                </c:pt>
                <c:pt idx="182">
                  <c:v>20</c:v>
                </c:pt>
                <c:pt idx="183">
                  <c:v>20</c:v>
                </c:pt>
                <c:pt idx="184">
                  <c:v>20</c:v>
                </c:pt>
                <c:pt idx="185">
                  <c:v>20</c:v>
                </c:pt>
                <c:pt idx="186">
                  <c:v>20</c:v>
                </c:pt>
                <c:pt idx="187">
                  <c:v>20</c:v>
                </c:pt>
                <c:pt idx="188">
                  <c:v>20</c:v>
                </c:pt>
                <c:pt idx="189">
                  <c:v>20</c:v>
                </c:pt>
                <c:pt idx="190">
                  <c:v>20</c:v>
                </c:pt>
                <c:pt idx="191">
                  <c:v>20</c:v>
                </c:pt>
                <c:pt idx="192">
                  <c:v>20</c:v>
                </c:pt>
                <c:pt idx="193">
                  <c:v>20</c:v>
                </c:pt>
                <c:pt idx="194">
                  <c:v>20</c:v>
                </c:pt>
                <c:pt idx="195">
                  <c:v>20</c:v>
                </c:pt>
                <c:pt idx="196">
                  <c:v>20</c:v>
                </c:pt>
                <c:pt idx="197">
                  <c:v>20</c:v>
                </c:pt>
                <c:pt idx="198">
                  <c:v>20</c:v>
                </c:pt>
                <c:pt idx="199">
                  <c:v>20</c:v>
                </c:pt>
                <c:pt idx="200">
                  <c:v>20</c:v>
                </c:pt>
                <c:pt idx="201">
                  <c:v>20</c:v>
                </c:pt>
                <c:pt idx="202">
                  <c:v>20</c:v>
                </c:pt>
                <c:pt idx="203">
                  <c:v>20</c:v>
                </c:pt>
                <c:pt idx="204">
                  <c:v>20</c:v>
                </c:pt>
                <c:pt idx="205">
                  <c:v>20</c:v>
                </c:pt>
                <c:pt idx="206">
                  <c:v>20</c:v>
                </c:pt>
                <c:pt idx="207">
                  <c:v>20</c:v>
                </c:pt>
                <c:pt idx="208">
                  <c:v>20</c:v>
                </c:pt>
                <c:pt idx="209">
                  <c:v>20</c:v>
                </c:pt>
                <c:pt idx="210">
                  <c:v>20</c:v>
                </c:pt>
                <c:pt idx="211">
                  <c:v>20</c:v>
                </c:pt>
                <c:pt idx="212">
                  <c:v>20</c:v>
                </c:pt>
                <c:pt idx="213">
                  <c:v>20</c:v>
                </c:pt>
                <c:pt idx="214">
                  <c:v>20</c:v>
                </c:pt>
                <c:pt idx="215">
                  <c:v>20</c:v>
                </c:pt>
                <c:pt idx="216">
                  <c:v>20</c:v>
                </c:pt>
                <c:pt idx="217">
                  <c:v>20</c:v>
                </c:pt>
                <c:pt idx="218">
                  <c:v>20</c:v>
                </c:pt>
                <c:pt idx="219">
                  <c:v>20</c:v>
                </c:pt>
                <c:pt idx="220">
                  <c:v>20</c:v>
                </c:pt>
                <c:pt idx="221">
                  <c:v>20</c:v>
                </c:pt>
                <c:pt idx="222">
                  <c:v>20</c:v>
                </c:pt>
                <c:pt idx="223">
                  <c:v>20</c:v>
                </c:pt>
                <c:pt idx="224">
                  <c:v>20</c:v>
                </c:pt>
                <c:pt idx="225">
                  <c:v>20</c:v>
                </c:pt>
                <c:pt idx="226">
                  <c:v>20</c:v>
                </c:pt>
                <c:pt idx="227">
                  <c:v>20</c:v>
                </c:pt>
                <c:pt idx="228">
                  <c:v>20</c:v>
                </c:pt>
                <c:pt idx="229">
                  <c:v>20</c:v>
                </c:pt>
                <c:pt idx="230">
                  <c:v>20</c:v>
                </c:pt>
                <c:pt idx="231">
                  <c:v>20</c:v>
                </c:pt>
                <c:pt idx="232">
                  <c:v>20</c:v>
                </c:pt>
                <c:pt idx="233">
                  <c:v>20</c:v>
                </c:pt>
                <c:pt idx="234">
                  <c:v>20</c:v>
                </c:pt>
                <c:pt idx="235">
                  <c:v>20</c:v>
                </c:pt>
                <c:pt idx="236">
                  <c:v>20</c:v>
                </c:pt>
                <c:pt idx="237">
                  <c:v>20</c:v>
                </c:pt>
                <c:pt idx="238">
                  <c:v>20</c:v>
                </c:pt>
                <c:pt idx="239">
                  <c:v>20</c:v>
                </c:pt>
                <c:pt idx="240">
                  <c:v>20</c:v>
                </c:pt>
                <c:pt idx="241">
                  <c:v>20</c:v>
                </c:pt>
                <c:pt idx="242">
                  <c:v>20</c:v>
                </c:pt>
                <c:pt idx="243">
                  <c:v>20</c:v>
                </c:pt>
                <c:pt idx="244">
                  <c:v>20</c:v>
                </c:pt>
                <c:pt idx="245">
                  <c:v>20</c:v>
                </c:pt>
                <c:pt idx="246">
                  <c:v>20</c:v>
                </c:pt>
                <c:pt idx="247">
                  <c:v>20</c:v>
                </c:pt>
                <c:pt idx="248">
                  <c:v>20</c:v>
                </c:pt>
                <c:pt idx="249">
                  <c:v>20</c:v>
                </c:pt>
                <c:pt idx="250">
                  <c:v>20</c:v>
                </c:pt>
                <c:pt idx="251">
                  <c:v>20</c:v>
                </c:pt>
                <c:pt idx="252">
                  <c:v>20</c:v>
                </c:pt>
                <c:pt idx="253">
                  <c:v>20</c:v>
                </c:pt>
                <c:pt idx="254">
                  <c:v>20</c:v>
                </c:pt>
                <c:pt idx="255">
                  <c:v>20</c:v>
                </c:pt>
                <c:pt idx="256">
                  <c:v>20</c:v>
                </c:pt>
                <c:pt idx="257">
                  <c:v>20</c:v>
                </c:pt>
                <c:pt idx="258">
                  <c:v>20</c:v>
                </c:pt>
                <c:pt idx="259">
                  <c:v>20</c:v>
                </c:pt>
                <c:pt idx="260">
                  <c:v>20</c:v>
                </c:pt>
                <c:pt idx="261">
                  <c:v>20</c:v>
                </c:pt>
                <c:pt idx="262">
                  <c:v>20</c:v>
                </c:pt>
                <c:pt idx="263">
                  <c:v>20</c:v>
                </c:pt>
                <c:pt idx="264">
                  <c:v>20</c:v>
                </c:pt>
                <c:pt idx="265">
                  <c:v>20</c:v>
                </c:pt>
                <c:pt idx="266">
                  <c:v>20</c:v>
                </c:pt>
                <c:pt idx="267">
                  <c:v>20</c:v>
                </c:pt>
                <c:pt idx="268">
                  <c:v>20</c:v>
                </c:pt>
                <c:pt idx="269">
                  <c:v>20</c:v>
                </c:pt>
                <c:pt idx="270">
                  <c:v>20</c:v>
                </c:pt>
                <c:pt idx="271">
                  <c:v>20</c:v>
                </c:pt>
                <c:pt idx="272">
                  <c:v>20</c:v>
                </c:pt>
                <c:pt idx="273">
                  <c:v>20</c:v>
                </c:pt>
                <c:pt idx="274">
                  <c:v>20</c:v>
                </c:pt>
                <c:pt idx="275">
                  <c:v>20</c:v>
                </c:pt>
                <c:pt idx="276">
                  <c:v>20</c:v>
                </c:pt>
                <c:pt idx="277">
                  <c:v>20</c:v>
                </c:pt>
                <c:pt idx="278">
                  <c:v>20</c:v>
                </c:pt>
                <c:pt idx="279">
                  <c:v>20</c:v>
                </c:pt>
                <c:pt idx="280">
                  <c:v>20</c:v>
                </c:pt>
                <c:pt idx="281">
                  <c:v>20</c:v>
                </c:pt>
                <c:pt idx="282">
                  <c:v>20</c:v>
                </c:pt>
                <c:pt idx="283">
                  <c:v>20</c:v>
                </c:pt>
                <c:pt idx="284">
                  <c:v>20</c:v>
                </c:pt>
                <c:pt idx="285">
                  <c:v>20</c:v>
                </c:pt>
                <c:pt idx="286">
                  <c:v>20</c:v>
                </c:pt>
                <c:pt idx="287">
                  <c:v>20</c:v>
                </c:pt>
                <c:pt idx="288">
                  <c:v>20</c:v>
                </c:pt>
                <c:pt idx="289">
                  <c:v>20</c:v>
                </c:pt>
                <c:pt idx="290">
                  <c:v>20</c:v>
                </c:pt>
                <c:pt idx="291">
                  <c:v>20</c:v>
                </c:pt>
                <c:pt idx="292">
                  <c:v>20</c:v>
                </c:pt>
                <c:pt idx="293">
                  <c:v>20</c:v>
                </c:pt>
                <c:pt idx="294">
                  <c:v>20</c:v>
                </c:pt>
                <c:pt idx="295">
                  <c:v>20</c:v>
                </c:pt>
                <c:pt idx="296">
                  <c:v>20</c:v>
                </c:pt>
                <c:pt idx="297">
                  <c:v>20</c:v>
                </c:pt>
                <c:pt idx="298">
                  <c:v>20</c:v>
                </c:pt>
                <c:pt idx="299">
                  <c:v>20</c:v>
                </c:pt>
                <c:pt idx="300">
                  <c:v>20</c:v>
                </c:pt>
                <c:pt idx="301">
                  <c:v>20</c:v>
                </c:pt>
              </c:numCache>
            </c:numRef>
          </c:yVal>
          <c:smooth val="1"/>
        </c:ser>
        <c:ser>
          <c:idx val="3"/>
          <c:order val="1"/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'17-17'!$A$4:$A$305</c:f>
              <c:numCache>
                <c:formatCode>General</c:formatCode>
                <c:ptCount val="302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  <c:pt idx="3">
                  <c:v>400</c:v>
                </c:pt>
                <c:pt idx="4">
                  <c:v>500</c:v>
                </c:pt>
                <c:pt idx="5">
                  <c:v>600</c:v>
                </c:pt>
                <c:pt idx="6">
                  <c:v>700</c:v>
                </c:pt>
                <c:pt idx="7">
                  <c:v>800</c:v>
                </c:pt>
                <c:pt idx="8">
                  <c:v>900</c:v>
                </c:pt>
                <c:pt idx="9">
                  <c:v>1000</c:v>
                </c:pt>
                <c:pt idx="10">
                  <c:v>1100</c:v>
                </c:pt>
                <c:pt idx="11">
                  <c:v>1200</c:v>
                </c:pt>
                <c:pt idx="12">
                  <c:v>1300</c:v>
                </c:pt>
                <c:pt idx="13">
                  <c:v>1400</c:v>
                </c:pt>
                <c:pt idx="14">
                  <c:v>1500</c:v>
                </c:pt>
                <c:pt idx="15">
                  <c:v>1600</c:v>
                </c:pt>
                <c:pt idx="16">
                  <c:v>1700</c:v>
                </c:pt>
                <c:pt idx="17">
                  <c:v>1800</c:v>
                </c:pt>
                <c:pt idx="18">
                  <c:v>1900</c:v>
                </c:pt>
                <c:pt idx="19">
                  <c:v>2000</c:v>
                </c:pt>
                <c:pt idx="20">
                  <c:v>2100</c:v>
                </c:pt>
                <c:pt idx="21">
                  <c:v>2200</c:v>
                </c:pt>
                <c:pt idx="22">
                  <c:v>2300</c:v>
                </c:pt>
                <c:pt idx="23">
                  <c:v>2400</c:v>
                </c:pt>
                <c:pt idx="24">
                  <c:v>2500</c:v>
                </c:pt>
                <c:pt idx="25">
                  <c:v>2600</c:v>
                </c:pt>
                <c:pt idx="26">
                  <c:v>2700</c:v>
                </c:pt>
                <c:pt idx="27">
                  <c:v>2800</c:v>
                </c:pt>
                <c:pt idx="28">
                  <c:v>2900</c:v>
                </c:pt>
                <c:pt idx="29">
                  <c:v>3000</c:v>
                </c:pt>
                <c:pt idx="30">
                  <c:v>3100</c:v>
                </c:pt>
                <c:pt idx="31">
                  <c:v>3200</c:v>
                </c:pt>
                <c:pt idx="32">
                  <c:v>3300</c:v>
                </c:pt>
                <c:pt idx="33">
                  <c:v>3400</c:v>
                </c:pt>
                <c:pt idx="34">
                  <c:v>3500</c:v>
                </c:pt>
                <c:pt idx="35">
                  <c:v>3600</c:v>
                </c:pt>
                <c:pt idx="36">
                  <c:v>3700</c:v>
                </c:pt>
                <c:pt idx="37">
                  <c:v>3800</c:v>
                </c:pt>
                <c:pt idx="38">
                  <c:v>3900</c:v>
                </c:pt>
                <c:pt idx="39">
                  <c:v>4000</c:v>
                </c:pt>
                <c:pt idx="40">
                  <c:v>4100</c:v>
                </c:pt>
                <c:pt idx="41">
                  <c:v>4200</c:v>
                </c:pt>
                <c:pt idx="42">
                  <c:v>4300</c:v>
                </c:pt>
                <c:pt idx="43">
                  <c:v>4400</c:v>
                </c:pt>
                <c:pt idx="44">
                  <c:v>4500</c:v>
                </c:pt>
                <c:pt idx="45">
                  <c:v>4600</c:v>
                </c:pt>
                <c:pt idx="46">
                  <c:v>4700</c:v>
                </c:pt>
                <c:pt idx="47">
                  <c:v>4800</c:v>
                </c:pt>
                <c:pt idx="48">
                  <c:v>4900</c:v>
                </c:pt>
                <c:pt idx="49">
                  <c:v>5000</c:v>
                </c:pt>
                <c:pt idx="50">
                  <c:v>5100</c:v>
                </c:pt>
                <c:pt idx="51">
                  <c:v>5200</c:v>
                </c:pt>
                <c:pt idx="52">
                  <c:v>5300</c:v>
                </c:pt>
                <c:pt idx="53">
                  <c:v>5400</c:v>
                </c:pt>
                <c:pt idx="54">
                  <c:v>5500</c:v>
                </c:pt>
                <c:pt idx="55">
                  <c:v>5600</c:v>
                </c:pt>
                <c:pt idx="56">
                  <c:v>5700</c:v>
                </c:pt>
                <c:pt idx="57">
                  <c:v>5800</c:v>
                </c:pt>
                <c:pt idx="58">
                  <c:v>5900</c:v>
                </c:pt>
                <c:pt idx="59">
                  <c:v>6000</c:v>
                </c:pt>
                <c:pt idx="60">
                  <c:v>6100</c:v>
                </c:pt>
                <c:pt idx="61">
                  <c:v>6200</c:v>
                </c:pt>
                <c:pt idx="62">
                  <c:v>6300</c:v>
                </c:pt>
                <c:pt idx="63">
                  <c:v>6400</c:v>
                </c:pt>
                <c:pt idx="64">
                  <c:v>6500</c:v>
                </c:pt>
                <c:pt idx="65">
                  <c:v>6600</c:v>
                </c:pt>
                <c:pt idx="66">
                  <c:v>6700</c:v>
                </c:pt>
                <c:pt idx="67">
                  <c:v>6800</c:v>
                </c:pt>
                <c:pt idx="68">
                  <c:v>6900</c:v>
                </c:pt>
                <c:pt idx="69">
                  <c:v>7000</c:v>
                </c:pt>
                <c:pt idx="70">
                  <c:v>7100</c:v>
                </c:pt>
                <c:pt idx="71">
                  <c:v>7200</c:v>
                </c:pt>
                <c:pt idx="72">
                  <c:v>7300</c:v>
                </c:pt>
                <c:pt idx="73">
                  <c:v>7400</c:v>
                </c:pt>
                <c:pt idx="74">
                  <c:v>7500</c:v>
                </c:pt>
                <c:pt idx="75">
                  <c:v>7600</c:v>
                </c:pt>
                <c:pt idx="76">
                  <c:v>7700</c:v>
                </c:pt>
                <c:pt idx="77">
                  <c:v>7800</c:v>
                </c:pt>
                <c:pt idx="78">
                  <c:v>7900</c:v>
                </c:pt>
                <c:pt idx="79">
                  <c:v>8000</c:v>
                </c:pt>
                <c:pt idx="80">
                  <c:v>8100</c:v>
                </c:pt>
                <c:pt idx="81">
                  <c:v>8200</c:v>
                </c:pt>
                <c:pt idx="82">
                  <c:v>8300</c:v>
                </c:pt>
                <c:pt idx="83">
                  <c:v>8400</c:v>
                </c:pt>
                <c:pt idx="84">
                  <c:v>8500</c:v>
                </c:pt>
                <c:pt idx="85">
                  <c:v>8600</c:v>
                </c:pt>
                <c:pt idx="86">
                  <c:v>8700</c:v>
                </c:pt>
                <c:pt idx="87">
                  <c:v>8800</c:v>
                </c:pt>
                <c:pt idx="88">
                  <c:v>8900</c:v>
                </c:pt>
                <c:pt idx="89">
                  <c:v>9000</c:v>
                </c:pt>
                <c:pt idx="90">
                  <c:v>9000</c:v>
                </c:pt>
                <c:pt idx="91">
                  <c:v>9100</c:v>
                </c:pt>
                <c:pt idx="92">
                  <c:v>9200</c:v>
                </c:pt>
                <c:pt idx="93">
                  <c:v>9300</c:v>
                </c:pt>
                <c:pt idx="94">
                  <c:v>9400</c:v>
                </c:pt>
                <c:pt idx="95">
                  <c:v>9500</c:v>
                </c:pt>
                <c:pt idx="96">
                  <c:v>9600</c:v>
                </c:pt>
                <c:pt idx="97">
                  <c:v>9700</c:v>
                </c:pt>
                <c:pt idx="98">
                  <c:v>9800</c:v>
                </c:pt>
                <c:pt idx="99">
                  <c:v>9900</c:v>
                </c:pt>
                <c:pt idx="100">
                  <c:v>10000</c:v>
                </c:pt>
                <c:pt idx="101">
                  <c:v>10100</c:v>
                </c:pt>
                <c:pt idx="102">
                  <c:v>10200</c:v>
                </c:pt>
                <c:pt idx="103">
                  <c:v>10300</c:v>
                </c:pt>
                <c:pt idx="104">
                  <c:v>10400</c:v>
                </c:pt>
                <c:pt idx="105">
                  <c:v>10500</c:v>
                </c:pt>
                <c:pt idx="106">
                  <c:v>10600</c:v>
                </c:pt>
                <c:pt idx="107">
                  <c:v>10700</c:v>
                </c:pt>
                <c:pt idx="108">
                  <c:v>10800</c:v>
                </c:pt>
                <c:pt idx="109">
                  <c:v>10900</c:v>
                </c:pt>
                <c:pt idx="110">
                  <c:v>11000</c:v>
                </c:pt>
                <c:pt idx="111">
                  <c:v>11100</c:v>
                </c:pt>
                <c:pt idx="112">
                  <c:v>11200</c:v>
                </c:pt>
                <c:pt idx="113">
                  <c:v>11300</c:v>
                </c:pt>
                <c:pt idx="114">
                  <c:v>11400</c:v>
                </c:pt>
                <c:pt idx="115">
                  <c:v>11500</c:v>
                </c:pt>
                <c:pt idx="116">
                  <c:v>11600</c:v>
                </c:pt>
                <c:pt idx="117">
                  <c:v>11700</c:v>
                </c:pt>
                <c:pt idx="118">
                  <c:v>11800</c:v>
                </c:pt>
                <c:pt idx="119">
                  <c:v>11900</c:v>
                </c:pt>
                <c:pt idx="120">
                  <c:v>12000</c:v>
                </c:pt>
                <c:pt idx="121">
                  <c:v>12100</c:v>
                </c:pt>
                <c:pt idx="122">
                  <c:v>12200</c:v>
                </c:pt>
                <c:pt idx="123">
                  <c:v>12300</c:v>
                </c:pt>
                <c:pt idx="124">
                  <c:v>12400</c:v>
                </c:pt>
                <c:pt idx="125">
                  <c:v>12500</c:v>
                </c:pt>
                <c:pt idx="126">
                  <c:v>12600</c:v>
                </c:pt>
                <c:pt idx="127">
                  <c:v>12700</c:v>
                </c:pt>
                <c:pt idx="128">
                  <c:v>12800</c:v>
                </c:pt>
                <c:pt idx="129">
                  <c:v>12900</c:v>
                </c:pt>
                <c:pt idx="130">
                  <c:v>13000</c:v>
                </c:pt>
                <c:pt idx="131">
                  <c:v>13100</c:v>
                </c:pt>
                <c:pt idx="132">
                  <c:v>13200</c:v>
                </c:pt>
                <c:pt idx="133">
                  <c:v>13300</c:v>
                </c:pt>
                <c:pt idx="134">
                  <c:v>13400</c:v>
                </c:pt>
                <c:pt idx="135">
                  <c:v>13500</c:v>
                </c:pt>
                <c:pt idx="136">
                  <c:v>13600</c:v>
                </c:pt>
                <c:pt idx="137">
                  <c:v>13700</c:v>
                </c:pt>
                <c:pt idx="138">
                  <c:v>13800</c:v>
                </c:pt>
                <c:pt idx="139">
                  <c:v>13900</c:v>
                </c:pt>
                <c:pt idx="140">
                  <c:v>14000</c:v>
                </c:pt>
                <c:pt idx="141">
                  <c:v>14100</c:v>
                </c:pt>
                <c:pt idx="142">
                  <c:v>14200</c:v>
                </c:pt>
                <c:pt idx="143">
                  <c:v>14300</c:v>
                </c:pt>
                <c:pt idx="144">
                  <c:v>14400</c:v>
                </c:pt>
                <c:pt idx="145">
                  <c:v>14500</c:v>
                </c:pt>
                <c:pt idx="146">
                  <c:v>14600</c:v>
                </c:pt>
                <c:pt idx="147">
                  <c:v>14700</c:v>
                </c:pt>
                <c:pt idx="148">
                  <c:v>14800</c:v>
                </c:pt>
                <c:pt idx="149">
                  <c:v>14900</c:v>
                </c:pt>
                <c:pt idx="150">
                  <c:v>15000</c:v>
                </c:pt>
                <c:pt idx="151">
                  <c:v>15100</c:v>
                </c:pt>
                <c:pt idx="152">
                  <c:v>15200</c:v>
                </c:pt>
                <c:pt idx="153">
                  <c:v>15300</c:v>
                </c:pt>
                <c:pt idx="154">
                  <c:v>15400</c:v>
                </c:pt>
                <c:pt idx="155">
                  <c:v>15500</c:v>
                </c:pt>
                <c:pt idx="156">
                  <c:v>15600</c:v>
                </c:pt>
                <c:pt idx="157">
                  <c:v>15700</c:v>
                </c:pt>
                <c:pt idx="158">
                  <c:v>15800</c:v>
                </c:pt>
                <c:pt idx="159">
                  <c:v>15900</c:v>
                </c:pt>
                <c:pt idx="160">
                  <c:v>16000</c:v>
                </c:pt>
                <c:pt idx="161">
                  <c:v>16100</c:v>
                </c:pt>
                <c:pt idx="162">
                  <c:v>16200</c:v>
                </c:pt>
                <c:pt idx="163">
                  <c:v>16300</c:v>
                </c:pt>
                <c:pt idx="164">
                  <c:v>16400</c:v>
                </c:pt>
                <c:pt idx="165">
                  <c:v>16500</c:v>
                </c:pt>
                <c:pt idx="166">
                  <c:v>16600</c:v>
                </c:pt>
                <c:pt idx="167">
                  <c:v>16700</c:v>
                </c:pt>
                <c:pt idx="168">
                  <c:v>16800</c:v>
                </c:pt>
                <c:pt idx="169">
                  <c:v>16900</c:v>
                </c:pt>
                <c:pt idx="170">
                  <c:v>17000</c:v>
                </c:pt>
                <c:pt idx="171">
                  <c:v>17000</c:v>
                </c:pt>
                <c:pt idx="172">
                  <c:v>17600</c:v>
                </c:pt>
                <c:pt idx="173">
                  <c:v>18200</c:v>
                </c:pt>
                <c:pt idx="174">
                  <c:v>18800</c:v>
                </c:pt>
                <c:pt idx="175">
                  <c:v>19400</c:v>
                </c:pt>
                <c:pt idx="176">
                  <c:v>20000</c:v>
                </c:pt>
                <c:pt idx="177">
                  <c:v>20600</c:v>
                </c:pt>
                <c:pt idx="178">
                  <c:v>21200</c:v>
                </c:pt>
                <c:pt idx="179">
                  <c:v>21800</c:v>
                </c:pt>
                <c:pt idx="180">
                  <c:v>22400</c:v>
                </c:pt>
                <c:pt idx="181">
                  <c:v>23000</c:v>
                </c:pt>
                <c:pt idx="182">
                  <c:v>23600</c:v>
                </c:pt>
                <c:pt idx="183">
                  <c:v>24200</c:v>
                </c:pt>
                <c:pt idx="184">
                  <c:v>24800</c:v>
                </c:pt>
                <c:pt idx="185">
                  <c:v>25400</c:v>
                </c:pt>
                <c:pt idx="186">
                  <c:v>26000</c:v>
                </c:pt>
                <c:pt idx="187">
                  <c:v>26600</c:v>
                </c:pt>
                <c:pt idx="188">
                  <c:v>27200</c:v>
                </c:pt>
                <c:pt idx="189">
                  <c:v>27800</c:v>
                </c:pt>
                <c:pt idx="190">
                  <c:v>28400</c:v>
                </c:pt>
                <c:pt idx="191">
                  <c:v>29000</c:v>
                </c:pt>
                <c:pt idx="192">
                  <c:v>29600</c:v>
                </c:pt>
                <c:pt idx="193">
                  <c:v>30200</c:v>
                </c:pt>
                <c:pt idx="194">
                  <c:v>30800</c:v>
                </c:pt>
                <c:pt idx="195">
                  <c:v>31400</c:v>
                </c:pt>
                <c:pt idx="196">
                  <c:v>32000</c:v>
                </c:pt>
                <c:pt idx="197">
                  <c:v>32600</c:v>
                </c:pt>
                <c:pt idx="198">
                  <c:v>33200</c:v>
                </c:pt>
                <c:pt idx="199">
                  <c:v>33800</c:v>
                </c:pt>
                <c:pt idx="200">
                  <c:v>34400</c:v>
                </c:pt>
                <c:pt idx="201">
                  <c:v>35000</c:v>
                </c:pt>
                <c:pt idx="202">
                  <c:v>35600</c:v>
                </c:pt>
                <c:pt idx="203">
                  <c:v>36200</c:v>
                </c:pt>
                <c:pt idx="204">
                  <c:v>36800</c:v>
                </c:pt>
                <c:pt idx="205">
                  <c:v>37400</c:v>
                </c:pt>
                <c:pt idx="206">
                  <c:v>38000</c:v>
                </c:pt>
                <c:pt idx="207">
                  <c:v>38600</c:v>
                </c:pt>
                <c:pt idx="208">
                  <c:v>39200</c:v>
                </c:pt>
                <c:pt idx="209">
                  <c:v>39800</c:v>
                </c:pt>
                <c:pt idx="210">
                  <c:v>40400</c:v>
                </c:pt>
                <c:pt idx="211">
                  <c:v>41000</c:v>
                </c:pt>
                <c:pt idx="212">
                  <c:v>41600</c:v>
                </c:pt>
                <c:pt idx="213">
                  <c:v>42200</c:v>
                </c:pt>
                <c:pt idx="214">
                  <c:v>42800</c:v>
                </c:pt>
                <c:pt idx="215">
                  <c:v>43400</c:v>
                </c:pt>
                <c:pt idx="216">
                  <c:v>44000</c:v>
                </c:pt>
                <c:pt idx="217">
                  <c:v>44600</c:v>
                </c:pt>
                <c:pt idx="218">
                  <c:v>45200</c:v>
                </c:pt>
                <c:pt idx="219">
                  <c:v>45800</c:v>
                </c:pt>
                <c:pt idx="220">
                  <c:v>46400</c:v>
                </c:pt>
                <c:pt idx="221">
                  <c:v>47000</c:v>
                </c:pt>
                <c:pt idx="222">
                  <c:v>47600</c:v>
                </c:pt>
                <c:pt idx="223">
                  <c:v>48200</c:v>
                </c:pt>
                <c:pt idx="224">
                  <c:v>48800</c:v>
                </c:pt>
                <c:pt idx="225">
                  <c:v>49400</c:v>
                </c:pt>
                <c:pt idx="226">
                  <c:v>50000</c:v>
                </c:pt>
                <c:pt idx="227">
                  <c:v>50600</c:v>
                </c:pt>
                <c:pt idx="228">
                  <c:v>51200</c:v>
                </c:pt>
                <c:pt idx="229">
                  <c:v>51800</c:v>
                </c:pt>
                <c:pt idx="230">
                  <c:v>52400</c:v>
                </c:pt>
                <c:pt idx="231">
                  <c:v>53000</c:v>
                </c:pt>
                <c:pt idx="232">
                  <c:v>53600</c:v>
                </c:pt>
                <c:pt idx="233">
                  <c:v>54200</c:v>
                </c:pt>
                <c:pt idx="234">
                  <c:v>54800</c:v>
                </c:pt>
                <c:pt idx="235">
                  <c:v>55400</c:v>
                </c:pt>
                <c:pt idx="236">
                  <c:v>56000</c:v>
                </c:pt>
                <c:pt idx="237">
                  <c:v>56600</c:v>
                </c:pt>
                <c:pt idx="238">
                  <c:v>57200</c:v>
                </c:pt>
                <c:pt idx="239">
                  <c:v>57800</c:v>
                </c:pt>
                <c:pt idx="240">
                  <c:v>58400</c:v>
                </c:pt>
                <c:pt idx="241">
                  <c:v>59000</c:v>
                </c:pt>
                <c:pt idx="242">
                  <c:v>59600</c:v>
                </c:pt>
                <c:pt idx="243">
                  <c:v>60200</c:v>
                </c:pt>
                <c:pt idx="244">
                  <c:v>60800</c:v>
                </c:pt>
                <c:pt idx="245">
                  <c:v>61400</c:v>
                </c:pt>
                <c:pt idx="246">
                  <c:v>62000</c:v>
                </c:pt>
                <c:pt idx="247">
                  <c:v>62600</c:v>
                </c:pt>
                <c:pt idx="248">
                  <c:v>63200</c:v>
                </c:pt>
                <c:pt idx="249">
                  <c:v>63800</c:v>
                </c:pt>
                <c:pt idx="250">
                  <c:v>64400</c:v>
                </c:pt>
                <c:pt idx="251">
                  <c:v>65000</c:v>
                </c:pt>
                <c:pt idx="252">
                  <c:v>65600</c:v>
                </c:pt>
                <c:pt idx="253">
                  <c:v>66200</c:v>
                </c:pt>
                <c:pt idx="254">
                  <c:v>66800</c:v>
                </c:pt>
                <c:pt idx="255">
                  <c:v>67400</c:v>
                </c:pt>
                <c:pt idx="256">
                  <c:v>68000</c:v>
                </c:pt>
                <c:pt idx="257">
                  <c:v>68600</c:v>
                </c:pt>
                <c:pt idx="258">
                  <c:v>69200</c:v>
                </c:pt>
                <c:pt idx="259">
                  <c:v>69800</c:v>
                </c:pt>
                <c:pt idx="260">
                  <c:v>70400</c:v>
                </c:pt>
                <c:pt idx="261">
                  <c:v>71000</c:v>
                </c:pt>
                <c:pt idx="262">
                  <c:v>71600</c:v>
                </c:pt>
                <c:pt idx="263">
                  <c:v>72200</c:v>
                </c:pt>
                <c:pt idx="264">
                  <c:v>72800</c:v>
                </c:pt>
                <c:pt idx="265">
                  <c:v>73400</c:v>
                </c:pt>
                <c:pt idx="266">
                  <c:v>74000</c:v>
                </c:pt>
                <c:pt idx="267">
                  <c:v>74600</c:v>
                </c:pt>
                <c:pt idx="268">
                  <c:v>75200</c:v>
                </c:pt>
                <c:pt idx="269">
                  <c:v>75800</c:v>
                </c:pt>
                <c:pt idx="270">
                  <c:v>76400</c:v>
                </c:pt>
                <c:pt idx="271">
                  <c:v>77000</c:v>
                </c:pt>
                <c:pt idx="272">
                  <c:v>77600</c:v>
                </c:pt>
                <c:pt idx="273">
                  <c:v>78200</c:v>
                </c:pt>
                <c:pt idx="274">
                  <c:v>78800</c:v>
                </c:pt>
                <c:pt idx="275">
                  <c:v>79400</c:v>
                </c:pt>
                <c:pt idx="276">
                  <c:v>80000</c:v>
                </c:pt>
                <c:pt idx="277">
                  <c:v>80600</c:v>
                </c:pt>
                <c:pt idx="278">
                  <c:v>81200</c:v>
                </c:pt>
                <c:pt idx="279">
                  <c:v>81800</c:v>
                </c:pt>
                <c:pt idx="280">
                  <c:v>82400</c:v>
                </c:pt>
                <c:pt idx="281">
                  <c:v>83000</c:v>
                </c:pt>
                <c:pt idx="282">
                  <c:v>83600</c:v>
                </c:pt>
                <c:pt idx="283">
                  <c:v>84200</c:v>
                </c:pt>
                <c:pt idx="284">
                  <c:v>84800</c:v>
                </c:pt>
                <c:pt idx="285">
                  <c:v>85400</c:v>
                </c:pt>
                <c:pt idx="286">
                  <c:v>86000</c:v>
                </c:pt>
                <c:pt idx="287">
                  <c:v>86600</c:v>
                </c:pt>
                <c:pt idx="288">
                  <c:v>87200</c:v>
                </c:pt>
                <c:pt idx="289">
                  <c:v>87800</c:v>
                </c:pt>
                <c:pt idx="290">
                  <c:v>88400</c:v>
                </c:pt>
                <c:pt idx="291">
                  <c:v>89000</c:v>
                </c:pt>
                <c:pt idx="292">
                  <c:v>89600</c:v>
                </c:pt>
                <c:pt idx="293">
                  <c:v>90200</c:v>
                </c:pt>
                <c:pt idx="294">
                  <c:v>90800</c:v>
                </c:pt>
                <c:pt idx="295">
                  <c:v>91400</c:v>
                </c:pt>
                <c:pt idx="296">
                  <c:v>92000</c:v>
                </c:pt>
                <c:pt idx="297">
                  <c:v>92600</c:v>
                </c:pt>
                <c:pt idx="298">
                  <c:v>93200</c:v>
                </c:pt>
                <c:pt idx="299">
                  <c:v>93800</c:v>
                </c:pt>
                <c:pt idx="300">
                  <c:v>94400</c:v>
                </c:pt>
                <c:pt idx="301">
                  <c:v>100000</c:v>
                </c:pt>
              </c:numCache>
            </c:numRef>
          </c:xVal>
          <c:yVal>
            <c:numRef>
              <c:f>'17-17'!$F$4:$F$305</c:f>
              <c:numCache>
                <c:formatCode>General</c:formatCode>
                <c:ptCount val="302"/>
                <c:pt idx="0">
                  <c:v>95</c:v>
                </c:pt>
                <c:pt idx="1">
                  <c:v>95</c:v>
                </c:pt>
                <c:pt idx="2">
                  <c:v>95</c:v>
                </c:pt>
                <c:pt idx="3">
                  <c:v>95</c:v>
                </c:pt>
                <c:pt idx="4">
                  <c:v>95</c:v>
                </c:pt>
                <c:pt idx="5">
                  <c:v>95</c:v>
                </c:pt>
                <c:pt idx="6">
                  <c:v>95</c:v>
                </c:pt>
                <c:pt idx="7">
                  <c:v>95</c:v>
                </c:pt>
                <c:pt idx="8">
                  <c:v>95</c:v>
                </c:pt>
                <c:pt idx="9">
                  <c:v>95</c:v>
                </c:pt>
                <c:pt idx="10">
                  <c:v>95</c:v>
                </c:pt>
                <c:pt idx="11">
                  <c:v>95</c:v>
                </c:pt>
                <c:pt idx="12">
                  <c:v>95</c:v>
                </c:pt>
                <c:pt idx="13">
                  <c:v>95</c:v>
                </c:pt>
                <c:pt idx="14">
                  <c:v>95</c:v>
                </c:pt>
                <c:pt idx="15">
                  <c:v>95</c:v>
                </c:pt>
                <c:pt idx="16">
                  <c:v>95</c:v>
                </c:pt>
                <c:pt idx="17">
                  <c:v>95</c:v>
                </c:pt>
                <c:pt idx="18">
                  <c:v>95</c:v>
                </c:pt>
                <c:pt idx="19">
                  <c:v>95</c:v>
                </c:pt>
                <c:pt idx="20">
                  <c:v>94.5</c:v>
                </c:pt>
                <c:pt idx="21">
                  <c:v>94</c:v>
                </c:pt>
                <c:pt idx="22">
                  <c:v>93.5</c:v>
                </c:pt>
                <c:pt idx="23">
                  <c:v>93</c:v>
                </c:pt>
                <c:pt idx="24">
                  <c:v>92.5</c:v>
                </c:pt>
                <c:pt idx="25">
                  <c:v>92</c:v>
                </c:pt>
                <c:pt idx="26">
                  <c:v>91.5</c:v>
                </c:pt>
                <c:pt idx="27">
                  <c:v>91</c:v>
                </c:pt>
                <c:pt idx="28">
                  <c:v>90.5</c:v>
                </c:pt>
                <c:pt idx="29">
                  <c:v>90</c:v>
                </c:pt>
                <c:pt idx="30">
                  <c:v>90</c:v>
                </c:pt>
                <c:pt idx="31">
                  <c:v>90</c:v>
                </c:pt>
                <c:pt idx="32">
                  <c:v>90</c:v>
                </c:pt>
                <c:pt idx="33">
                  <c:v>90</c:v>
                </c:pt>
                <c:pt idx="34">
                  <c:v>90</c:v>
                </c:pt>
                <c:pt idx="35">
                  <c:v>90</c:v>
                </c:pt>
                <c:pt idx="36">
                  <c:v>90</c:v>
                </c:pt>
                <c:pt idx="37">
                  <c:v>90</c:v>
                </c:pt>
                <c:pt idx="38">
                  <c:v>90</c:v>
                </c:pt>
                <c:pt idx="39">
                  <c:v>90</c:v>
                </c:pt>
                <c:pt idx="40">
                  <c:v>90</c:v>
                </c:pt>
                <c:pt idx="41">
                  <c:v>90</c:v>
                </c:pt>
                <c:pt idx="42">
                  <c:v>90</c:v>
                </c:pt>
                <c:pt idx="43">
                  <c:v>90</c:v>
                </c:pt>
                <c:pt idx="44">
                  <c:v>90</c:v>
                </c:pt>
                <c:pt idx="45">
                  <c:v>90</c:v>
                </c:pt>
                <c:pt idx="46">
                  <c:v>90</c:v>
                </c:pt>
                <c:pt idx="47">
                  <c:v>90</c:v>
                </c:pt>
                <c:pt idx="48">
                  <c:v>90</c:v>
                </c:pt>
                <c:pt idx="49">
                  <c:v>90</c:v>
                </c:pt>
                <c:pt idx="50">
                  <c:v>90</c:v>
                </c:pt>
                <c:pt idx="51">
                  <c:v>90</c:v>
                </c:pt>
                <c:pt idx="52">
                  <c:v>90</c:v>
                </c:pt>
                <c:pt idx="53">
                  <c:v>90</c:v>
                </c:pt>
                <c:pt idx="54">
                  <c:v>90</c:v>
                </c:pt>
                <c:pt idx="55">
                  <c:v>90</c:v>
                </c:pt>
                <c:pt idx="56">
                  <c:v>90</c:v>
                </c:pt>
                <c:pt idx="57">
                  <c:v>90</c:v>
                </c:pt>
                <c:pt idx="58">
                  <c:v>90</c:v>
                </c:pt>
                <c:pt idx="59">
                  <c:v>90</c:v>
                </c:pt>
                <c:pt idx="60">
                  <c:v>90</c:v>
                </c:pt>
                <c:pt idx="61">
                  <c:v>90</c:v>
                </c:pt>
                <c:pt idx="62">
                  <c:v>90</c:v>
                </c:pt>
                <c:pt idx="63">
                  <c:v>90</c:v>
                </c:pt>
                <c:pt idx="64">
                  <c:v>90</c:v>
                </c:pt>
                <c:pt idx="65">
                  <c:v>90</c:v>
                </c:pt>
                <c:pt idx="66">
                  <c:v>90</c:v>
                </c:pt>
                <c:pt idx="67">
                  <c:v>90</c:v>
                </c:pt>
                <c:pt idx="68">
                  <c:v>90</c:v>
                </c:pt>
                <c:pt idx="69">
                  <c:v>90</c:v>
                </c:pt>
                <c:pt idx="70">
                  <c:v>90</c:v>
                </c:pt>
                <c:pt idx="71">
                  <c:v>90</c:v>
                </c:pt>
                <c:pt idx="72">
                  <c:v>90</c:v>
                </c:pt>
                <c:pt idx="73">
                  <c:v>90</c:v>
                </c:pt>
                <c:pt idx="74">
                  <c:v>90</c:v>
                </c:pt>
                <c:pt idx="75">
                  <c:v>90</c:v>
                </c:pt>
                <c:pt idx="76">
                  <c:v>90</c:v>
                </c:pt>
                <c:pt idx="77">
                  <c:v>90</c:v>
                </c:pt>
                <c:pt idx="78">
                  <c:v>90</c:v>
                </c:pt>
                <c:pt idx="79">
                  <c:v>90</c:v>
                </c:pt>
                <c:pt idx="80">
                  <c:v>90</c:v>
                </c:pt>
                <c:pt idx="81">
                  <c:v>90</c:v>
                </c:pt>
                <c:pt idx="82">
                  <c:v>90</c:v>
                </c:pt>
                <c:pt idx="83">
                  <c:v>90</c:v>
                </c:pt>
                <c:pt idx="84">
                  <c:v>90</c:v>
                </c:pt>
                <c:pt idx="85">
                  <c:v>90</c:v>
                </c:pt>
                <c:pt idx="86">
                  <c:v>90</c:v>
                </c:pt>
                <c:pt idx="87">
                  <c:v>90</c:v>
                </c:pt>
                <c:pt idx="88">
                  <c:v>90</c:v>
                </c:pt>
                <c:pt idx="89">
                  <c:v>90</c:v>
                </c:pt>
                <c:pt idx="90">
                  <c:v>90</c:v>
                </c:pt>
                <c:pt idx="91">
                  <c:v>89.75</c:v>
                </c:pt>
                <c:pt idx="92">
                  <c:v>89.5</c:v>
                </c:pt>
                <c:pt idx="93">
                  <c:v>89.25</c:v>
                </c:pt>
                <c:pt idx="94">
                  <c:v>89</c:v>
                </c:pt>
                <c:pt idx="95">
                  <c:v>88.75</c:v>
                </c:pt>
                <c:pt idx="96">
                  <c:v>88.5</c:v>
                </c:pt>
                <c:pt idx="97">
                  <c:v>88.25</c:v>
                </c:pt>
                <c:pt idx="98">
                  <c:v>88</c:v>
                </c:pt>
                <c:pt idx="99">
                  <c:v>87.75</c:v>
                </c:pt>
                <c:pt idx="100">
                  <c:v>87.5</c:v>
                </c:pt>
                <c:pt idx="101">
                  <c:v>87.25</c:v>
                </c:pt>
                <c:pt idx="102">
                  <c:v>87</c:v>
                </c:pt>
                <c:pt idx="103">
                  <c:v>86.75</c:v>
                </c:pt>
                <c:pt idx="104">
                  <c:v>86.5</c:v>
                </c:pt>
                <c:pt idx="105">
                  <c:v>86.25</c:v>
                </c:pt>
                <c:pt idx="106">
                  <c:v>86</c:v>
                </c:pt>
                <c:pt idx="107">
                  <c:v>85.75</c:v>
                </c:pt>
                <c:pt idx="108">
                  <c:v>85.5</c:v>
                </c:pt>
                <c:pt idx="109">
                  <c:v>85.25</c:v>
                </c:pt>
                <c:pt idx="110">
                  <c:v>85</c:v>
                </c:pt>
                <c:pt idx="111">
                  <c:v>84.75</c:v>
                </c:pt>
                <c:pt idx="112">
                  <c:v>84.5</c:v>
                </c:pt>
                <c:pt idx="113">
                  <c:v>84.25</c:v>
                </c:pt>
                <c:pt idx="114">
                  <c:v>84</c:v>
                </c:pt>
                <c:pt idx="115">
                  <c:v>83.75</c:v>
                </c:pt>
                <c:pt idx="116">
                  <c:v>83.5</c:v>
                </c:pt>
                <c:pt idx="117">
                  <c:v>83.25</c:v>
                </c:pt>
                <c:pt idx="118">
                  <c:v>83</c:v>
                </c:pt>
                <c:pt idx="119">
                  <c:v>82.75</c:v>
                </c:pt>
                <c:pt idx="120">
                  <c:v>82.5</c:v>
                </c:pt>
                <c:pt idx="121">
                  <c:v>82.25</c:v>
                </c:pt>
                <c:pt idx="122">
                  <c:v>82</c:v>
                </c:pt>
                <c:pt idx="123">
                  <c:v>81.75</c:v>
                </c:pt>
                <c:pt idx="124">
                  <c:v>81.5</c:v>
                </c:pt>
                <c:pt idx="125">
                  <c:v>81.25</c:v>
                </c:pt>
                <c:pt idx="126">
                  <c:v>81</c:v>
                </c:pt>
                <c:pt idx="127">
                  <c:v>80.75</c:v>
                </c:pt>
                <c:pt idx="128">
                  <c:v>80.5</c:v>
                </c:pt>
                <c:pt idx="129">
                  <c:v>80.25</c:v>
                </c:pt>
                <c:pt idx="130">
                  <c:v>80</c:v>
                </c:pt>
                <c:pt idx="131">
                  <c:v>79.75</c:v>
                </c:pt>
                <c:pt idx="132">
                  <c:v>79.5</c:v>
                </c:pt>
                <c:pt idx="133">
                  <c:v>79.25</c:v>
                </c:pt>
                <c:pt idx="134">
                  <c:v>79</c:v>
                </c:pt>
                <c:pt idx="135">
                  <c:v>78.75</c:v>
                </c:pt>
                <c:pt idx="136">
                  <c:v>78.5</c:v>
                </c:pt>
                <c:pt idx="137">
                  <c:v>78.25</c:v>
                </c:pt>
                <c:pt idx="138">
                  <c:v>78</c:v>
                </c:pt>
                <c:pt idx="139">
                  <c:v>77.75</c:v>
                </c:pt>
                <c:pt idx="140">
                  <c:v>77.5</c:v>
                </c:pt>
                <c:pt idx="141">
                  <c:v>77.25</c:v>
                </c:pt>
                <c:pt idx="142">
                  <c:v>77</c:v>
                </c:pt>
                <c:pt idx="143">
                  <c:v>76.75</c:v>
                </c:pt>
                <c:pt idx="144">
                  <c:v>76.5</c:v>
                </c:pt>
                <c:pt idx="145">
                  <c:v>76.25</c:v>
                </c:pt>
                <c:pt idx="146">
                  <c:v>76</c:v>
                </c:pt>
                <c:pt idx="147">
                  <c:v>75.75</c:v>
                </c:pt>
                <c:pt idx="148">
                  <c:v>75.5</c:v>
                </c:pt>
                <c:pt idx="149">
                  <c:v>75.25</c:v>
                </c:pt>
                <c:pt idx="150">
                  <c:v>75</c:v>
                </c:pt>
                <c:pt idx="151">
                  <c:v>74.75</c:v>
                </c:pt>
                <c:pt idx="152">
                  <c:v>74.5</c:v>
                </c:pt>
                <c:pt idx="153">
                  <c:v>74.25</c:v>
                </c:pt>
                <c:pt idx="154">
                  <c:v>74</c:v>
                </c:pt>
                <c:pt idx="155">
                  <c:v>73.75</c:v>
                </c:pt>
                <c:pt idx="156">
                  <c:v>73.5</c:v>
                </c:pt>
                <c:pt idx="157">
                  <c:v>73.25</c:v>
                </c:pt>
                <c:pt idx="158">
                  <c:v>73</c:v>
                </c:pt>
                <c:pt idx="159">
                  <c:v>72.75</c:v>
                </c:pt>
                <c:pt idx="160">
                  <c:v>72.5</c:v>
                </c:pt>
                <c:pt idx="161">
                  <c:v>72.25</c:v>
                </c:pt>
                <c:pt idx="162">
                  <c:v>72</c:v>
                </c:pt>
                <c:pt idx="163">
                  <c:v>71.75</c:v>
                </c:pt>
                <c:pt idx="164">
                  <c:v>71.5</c:v>
                </c:pt>
                <c:pt idx="165">
                  <c:v>71.25</c:v>
                </c:pt>
                <c:pt idx="166">
                  <c:v>71</c:v>
                </c:pt>
                <c:pt idx="167">
                  <c:v>70.75</c:v>
                </c:pt>
                <c:pt idx="168">
                  <c:v>70.5</c:v>
                </c:pt>
                <c:pt idx="169">
                  <c:v>70.25</c:v>
                </c:pt>
                <c:pt idx="170">
                  <c:v>70</c:v>
                </c:pt>
                <c:pt idx="171">
                  <c:v>70</c:v>
                </c:pt>
                <c:pt idx="172">
                  <c:v>70</c:v>
                </c:pt>
                <c:pt idx="173">
                  <c:v>70</c:v>
                </c:pt>
                <c:pt idx="174">
                  <c:v>70</c:v>
                </c:pt>
                <c:pt idx="175">
                  <c:v>70</c:v>
                </c:pt>
                <c:pt idx="176">
                  <c:v>70</c:v>
                </c:pt>
                <c:pt idx="177">
                  <c:v>70</c:v>
                </c:pt>
                <c:pt idx="178">
                  <c:v>70</c:v>
                </c:pt>
                <c:pt idx="179">
                  <c:v>70</c:v>
                </c:pt>
                <c:pt idx="180">
                  <c:v>70</c:v>
                </c:pt>
                <c:pt idx="181">
                  <c:v>70</c:v>
                </c:pt>
                <c:pt idx="182">
                  <c:v>70</c:v>
                </c:pt>
                <c:pt idx="183">
                  <c:v>70</c:v>
                </c:pt>
                <c:pt idx="184">
                  <c:v>70</c:v>
                </c:pt>
                <c:pt idx="185">
                  <c:v>70</c:v>
                </c:pt>
                <c:pt idx="186">
                  <c:v>70</c:v>
                </c:pt>
                <c:pt idx="187">
                  <c:v>70</c:v>
                </c:pt>
                <c:pt idx="188">
                  <c:v>70</c:v>
                </c:pt>
                <c:pt idx="189">
                  <c:v>70</c:v>
                </c:pt>
                <c:pt idx="190">
                  <c:v>70</c:v>
                </c:pt>
                <c:pt idx="191">
                  <c:v>70</c:v>
                </c:pt>
                <c:pt idx="192">
                  <c:v>70</c:v>
                </c:pt>
                <c:pt idx="193">
                  <c:v>70</c:v>
                </c:pt>
                <c:pt idx="194">
                  <c:v>70</c:v>
                </c:pt>
                <c:pt idx="195">
                  <c:v>70</c:v>
                </c:pt>
                <c:pt idx="196">
                  <c:v>70</c:v>
                </c:pt>
                <c:pt idx="197">
                  <c:v>70</c:v>
                </c:pt>
                <c:pt idx="198">
                  <c:v>70</c:v>
                </c:pt>
                <c:pt idx="199">
                  <c:v>70</c:v>
                </c:pt>
                <c:pt idx="200">
                  <c:v>70</c:v>
                </c:pt>
                <c:pt idx="201">
                  <c:v>70</c:v>
                </c:pt>
                <c:pt idx="202">
                  <c:v>70</c:v>
                </c:pt>
                <c:pt idx="203">
                  <c:v>70</c:v>
                </c:pt>
                <c:pt idx="204">
                  <c:v>70</c:v>
                </c:pt>
                <c:pt idx="205">
                  <c:v>70</c:v>
                </c:pt>
                <c:pt idx="206">
                  <c:v>70</c:v>
                </c:pt>
                <c:pt idx="207">
                  <c:v>70</c:v>
                </c:pt>
                <c:pt idx="208">
                  <c:v>70</c:v>
                </c:pt>
                <c:pt idx="209">
                  <c:v>70</c:v>
                </c:pt>
                <c:pt idx="210">
                  <c:v>70</c:v>
                </c:pt>
                <c:pt idx="211">
                  <c:v>70</c:v>
                </c:pt>
                <c:pt idx="212">
                  <c:v>70</c:v>
                </c:pt>
                <c:pt idx="213">
                  <c:v>70</c:v>
                </c:pt>
                <c:pt idx="214">
                  <c:v>70</c:v>
                </c:pt>
                <c:pt idx="215">
                  <c:v>70</c:v>
                </c:pt>
                <c:pt idx="216">
                  <c:v>70</c:v>
                </c:pt>
                <c:pt idx="217">
                  <c:v>70</c:v>
                </c:pt>
                <c:pt idx="218">
                  <c:v>70</c:v>
                </c:pt>
                <c:pt idx="219">
                  <c:v>70</c:v>
                </c:pt>
                <c:pt idx="220">
                  <c:v>70</c:v>
                </c:pt>
                <c:pt idx="221">
                  <c:v>70</c:v>
                </c:pt>
                <c:pt idx="222">
                  <c:v>70</c:v>
                </c:pt>
                <c:pt idx="223">
                  <c:v>70</c:v>
                </c:pt>
                <c:pt idx="224">
                  <c:v>70</c:v>
                </c:pt>
                <c:pt idx="225">
                  <c:v>70</c:v>
                </c:pt>
                <c:pt idx="226">
                  <c:v>70</c:v>
                </c:pt>
                <c:pt idx="227">
                  <c:v>70</c:v>
                </c:pt>
                <c:pt idx="228">
                  <c:v>70</c:v>
                </c:pt>
                <c:pt idx="229">
                  <c:v>70</c:v>
                </c:pt>
                <c:pt idx="230">
                  <c:v>70</c:v>
                </c:pt>
                <c:pt idx="231">
                  <c:v>70</c:v>
                </c:pt>
                <c:pt idx="232">
                  <c:v>70</c:v>
                </c:pt>
                <c:pt idx="233">
                  <c:v>70</c:v>
                </c:pt>
                <c:pt idx="234">
                  <c:v>70</c:v>
                </c:pt>
                <c:pt idx="235">
                  <c:v>70</c:v>
                </c:pt>
                <c:pt idx="236">
                  <c:v>70</c:v>
                </c:pt>
                <c:pt idx="237">
                  <c:v>70</c:v>
                </c:pt>
                <c:pt idx="238">
                  <c:v>70</c:v>
                </c:pt>
                <c:pt idx="239">
                  <c:v>70</c:v>
                </c:pt>
                <c:pt idx="240">
                  <c:v>70</c:v>
                </c:pt>
                <c:pt idx="241">
                  <c:v>70</c:v>
                </c:pt>
                <c:pt idx="242">
                  <c:v>70</c:v>
                </c:pt>
                <c:pt idx="243">
                  <c:v>70</c:v>
                </c:pt>
                <c:pt idx="244">
                  <c:v>70</c:v>
                </c:pt>
                <c:pt idx="245">
                  <c:v>70</c:v>
                </c:pt>
                <c:pt idx="246">
                  <c:v>70</c:v>
                </c:pt>
                <c:pt idx="247">
                  <c:v>70</c:v>
                </c:pt>
                <c:pt idx="248">
                  <c:v>70</c:v>
                </c:pt>
                <c:pt idx="249">
                  <c:v>70</c:v>
                </c:pt>
                <c:pt idx="250">
                  <c:v>70</c:v>
                </c:pt>
                <c:pt idx="251">
                  <c:v>70</c:v>
                </c:pt>
                <c:pt idx="252">
                  <c:v>70</c:v>
                </c:pt>
                <c:pt idx="253">
                  <c:v>70</c:v>
                </c:pt>
                <c:pt idx="254">
                  <c:v>70</c:v>
                </c:pt>
                <c:pt idx="255">
                  <c:v>70</c:v>
                </c:pt>
                <c:pt idx="256">
                  <c:v>70</c:v>
                </c:pt>
                <c:pt idx="257">
                  <c:v>70</c:v>
                </c:pt>
                <c:pt idx="258">
                  <c:v>70</c:v>
                </c:pt>
                <c:pt idx="259">
                  <c:v>70</c:v>
                </c:pt>
                <c:pt idx="260">
                  <c:v>70</c:v>
                </c:pt>
                <c:pt idx="261">
                  <c:v>70</c:v>
                </c:pt>
                <c:pt idx="262">
                  <c:v>70</c:v>
                </c:pt>
                <c:pt idx="263">
                  <c:v>70</c:v>
                </c:pt>
                <c:pt idx="264">
                  <c:v>70</c:v>
                </c:pt>
                <c:pt idx="265">
                  <c:v>70</c:v>
                </c:pt>
                <c:pt idx="266">
                  <c:v>70</c:v>
                </c:pt>
                <c:pt idx="267">
                  <c:v>70</c:v>
                </c:pt>
                <c:pt idx="268">
                  <c:v>70</c:v>
                </c:pt>
                <c:pt idx="269">
                  <c:v>70</c:v>
                </c:pt>
                <c:pt idx="270">
                  <c:v>70</c:v>
                </c:pt>
                <c:pt idx="271">
                  <c:v>70</c:v>
                </c:pt>
                <c:pt idx="272">
                  <c:v>70</c:v>
                </c:pt>
                <c:pt idx="273">
                  <c:v>70</c:v>
                </c:pt>
                <c:pt idx="274">
                  <c:v>70</c:v>
                </c:pt>
                <c:pt idx="275">
                  <c:v>70</c:v>
                </c:pt>
                <c:pt idx="276">
                  <c:v>70</c:v>
                </c:pt>
                <c:pt idx="277">
                  <c:v>70</c:v>
                </c:pt>
                <c:pt idx="278">
                  <c:v>70</c:v>
                </c:pt>
                <c:pt idx="279">
                  <c:v>70</c:v>
                </c:pt>
                <c:pt idx="280">
                  <c:v>70</c:v>
                </c:pt>
                <c:pt idx="281">
                  <c:v>70</c:v>
                </c:pt>
                <c:pt idx="282">
                  <c:v>70</c:v>
                </c:pt>
                <c:pt idx="283">
                  <c:v>70</c:v>
                </c:pt>
                <c:pt idx="284">
                  <c:v>70</c:v>
                </c:pt>
                <c:pt idx="285">
                  <c:v>70</c:v>
                </c:pt>
                <c:pt idx="286">
                  <c:v>70</c:v>
                </c:pt>
                <c:pt idx="287">
                  <c:v>70</c:v>
                </c:pt>
                <c:pt idx="288">
                  <c:v>70</c:v>
                </c:pt>
                <c:pt idx="289">
                  <c:v>70</c:v>
                </c:pt>
                <c:pt idx="290">
                  <c:v>70</c:v>
                </c:pt>
                <c:pt idx="291">
                  <c:v>70</c:v>
                </c:pt>
                <c:pt idx="292">
                  <c:v>70</c:v>
                </c:pt>
                <c:pt idx="293">
                  <c:v>70</c:v>
                </c:pt>
                <c:pt idx="294">
                  <c:v>70</c:v>
                </c:pt>
                <c:pt idx="295">
                  <c:v>70</c:v>
                </c:pt>
                <c:pt idx="296">
                  <c:v>70</c:v>
                </c:pt>
                <c:pt idx="297">
                  <c:v>70</c:v>
                </c:pt>
                <c:pt idx="298">
                  <c:v>70</c:v>
                </c:pt>
                <c:pt idx="299">
                  <c:v>70</c:v>
                </c:pt>
                <c:pt idx="300">
                  <c:v>70</c:v>
                </c:pt>
                <c:pt idx="301">
                  <c:v>70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196928"/>
        <c:axId val="79198848"/>
      </c:scatterChart>
      <c:valAx>
        <c:axId val="79196928"/>
        <c:scaling>
          <c:logBase val="10"/>
          <c:orientation val="minMax"/>
          <c:min val="100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/>
                  <a:t>Income per capita </a:t>
                </a:r>
              </a:p>
              <a:p>
                <a:pPr>
                  <a:defRPr sz="1600" b="0"/>
                </a:pPr>
                <a:r>
                  <a:rPr lang="en-US" sz="1600" b="0"/>
                  <a:t>(log scale)</a:t>
                </a:r>
              </a:p>
            </c:rich>
          </c:tx>
          <c:layout>
            <c:manualLayout>
              <c:xMode val="edge"/>
              <c:yMode val="edge"/>
              <c:x val="0.70769903762029751"/>
              <c:y val="0.89491881189592737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9198848"/>
        <c:crosses val="autoZero"/>
        <c:crossBetween val="midCat"/>
      </c:valAx>
      <c:valAx>
        <c:axId val="79198848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weight of subindex</a:t>
                </a:r>
              </a:p>
            </c:rich>
          </c:tx>
          <c:layout>
            <c:manualLayout>
              <c:xMode val="edge"/>
              <c:yMode val="edge"/>
              <c:x val="1.6666666666666666E-2"/>
              <c:y val="0.26512941090696995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9196928"/>
        <c:crosses val="autoZero"/>
        <c:crossBetween val="midCat"/>
        <c:majorUnit val="100"/>
        <c:minorUnit val="1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46448226229785"/>
          <c:y val="0.1249953971417591"/>
          <c:w val="0.7328378630090594"/>
          <c:h val="0.77359729012307055"/>
        </c:manualLayout>
      </c:layout>
      <c:radarChart>
        <c:radarStyle val="marker"/>
        <c:varyColors val="0"/>
        <c:ser>
          <c:idx val="0"/>
          <c:order val="0"/>
          <c:tx>
            <c:strRef>
              <c:f>'17-18'!$B$184</c:f>
              <c:strCache>
                <c:ptCount val="1"/>
                <c:pt idx="0">
                  <c:v>AVG</c:v>
                </c:pt>
              </c:strCache>
            </c:strRef>
          </c:tx>
          <c:spPr>
            <a:ln w="44450">
              <a:solidFill>
                <a:schemeClr val="bg1">
                  <a:lumMod val="50000"/>
                </a:schemeClr>
              </a:solidFill>
              <a:prstDash val="sysDash"/>
            </a:ln>
          </c:spPr>
          <c:marker>
            <c:symbol val="none"/>
          </c:marker>
          <c:val>
            <c:numRef>
              <c:f>'17-18'!$D$184:$O$184</c:f>
              <c:numCache>
                <c:formatCode>0.000</c:formatCode>
                <c:ptCount val="12"/>
                <c:pt idx="0">
                  <c:v>4.0488374024231257</c:v>
                </c:pt>
                <c:pt idx="1">
                  <c:v>4.0151112892299583</c:v>
                </c:pt>
                <c:pt idx="2">
                  <c:v>4.7747400207474895</c:v>
                </c:pt>
                <c:pt idx="3">
                  <c:v>5.4963420214702383</c:v>
                </c:pt>
                <c:pt idx="4">
                  <c:v>4.2355333281728065</c:v>
                </c:pt>
                <c:pt idx="5">
                  <c:v>4.3563276390109138</c:v>
                </c:pt>
                <c:pt idx="6">
                  <c:v>4.2208568643368061</c:v>
                </c:pt>
                <c:pt idx="7">
                  <c:v>3.9107943847165796</c:v>
                </c:pt>
                <c:pt idx="8">
                  <c:v>4.064390179938183</c:v>
                </c:pt>
                <c:pt idx="9">
                  <c:v>3.8856097354733516</c:v>
                </c:pt>
                <c:pt idx="10">
                  <c:v>4.0454942352414465</c:v>
                </c:pt>
                <c:pt idx="11">
                  <c:v>3.5195344290726305</c:v>
                </c:pt>
              </c:numCache>
            </c:numRef>
          </c:val>
        </c:ser>
        <c:ser>
          <c:idx val="1"/>
          <c:order val="1"/>
          <c:tx>
            <c:strRef>
              <c:f>'17-18'!$B$226</c:f>
              <c:strCache>
                <c:ptCount val="1"/>
                <c:pt idx="0">
                  <c:v>CHE</c:v>
                </c:pt>
              </c:strCache>
            </c:strRef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val>
            <c:numRef>
              <c:f>'17-18'!$D$226:$O$226</c:f>
              <c:numCache>
                <c:formatCode>0.000</c:formatCode>
                <c:ptCount val="12"/>
                <c:pt idx="0">
                  <c:v>5.7666708467728647</c:v>
                </c:pt>
                <c:pt idx="1">
                  <c:v>6.2047085366976438</c:v>
                </c:pt>
                <c:pt idx="2">
                  <c:v>6.5383307988152195</c:v>
                </c:pt>
                <c:pt idx="3">
                  <c:v>6.5262919607352528</c:v>
                </c:pt>
                <c:pt idx="4">
                  <c:v>5.9989394778347664</c:v>
                </c:pt>
                <c:pt idx="5">
                  <c:v>5.3809822531541833</c:v>
                </c:pt>
                <c:pt idx="6">
                  <c:v>5.7986000168198846</c:v>
                </c:pt>
                <c:pt idx="7">
                  <c:v>5.1025118055878877</c:v>
                </c:pt>
                <c:pt idx="8">
                  <c:v>6.3141450457106885</c:v>
                </c:pt>
                <c:pt idx="9">
                  <c:v>4.6879774335932609</c:v>
                </c:pt>
                <c:pt idx="10">
                  <c:v>5.7946296512408892</c:v>
                </c:pt>
                <c:pt idx="11">
                  <c:v>5.7642842829871261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307904"/>
        <c:axId val="79309440"/>
      </c:radarChart>
      <c:catAx>
        <c:axId val="79307904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9309440"/>
        <c:crosses val="autoZero"/>
        <c:auto val="1"/>
        <c:lblAlgn val="ctr"/>
        <c:lblOffset val="100"/>
        <c:noMultiLvlLbl val="0"/>
      </c:catAx>
      <c:valAx>
        <c:axId val="79309440"/>
        <c:scaling>
          <c:orientation val="minMax"/>
          <c:max val="7"/>
          <c:min val="0"/>
        </c:scaling>
        <c:delete val="0"/>
        <c:axPos val="l"/>
        <c:majorGridlines/>
        <c:numFmt formatCode="0" sourceLinked="0"/>
        <c:majorTickMark val="cross"/>
        <c:minorTickMark val="none"/>
        <c:tickLblPos val="nextTo"/>
        <c:crossAx val="79307904"/>
        <c:crosses val="autoZero"/>
        <c:crossBetween val="between"/>
        <c:majorUnit val="7"/>
        <c:minorUnit val="2"/>
      </c:valAx>
    </c:plotArea>
    <c:legend>
      <c:legendPos val="t"/>
      <c:layout>
        <c:manualLayout>
          <c:xMode val="edge"/>
          <c:yMode val="edge"/>
          <c:x val="0.70991008382016763"/>
          <c:y val="4.8977986718743011E-3"/>
          <c:w val="0.28358479383625435"/>
          <c:h val="0.1713738678543929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46448226229785"/>
          <c:y val="0.1249953971417591"/>
          <c:w val="0.7328378630090594"/>
          <c:h val="0.77359729012307055"/>
        </c:manualLayout>
      </c:layout>
      <c:radarChart>
        <c:radarStyle val="marker"/>
        <c:varyColors val="0"/>
        <c:ser>
          <c:idx val="0"/>
          <c:order val="0"/>
          <c:tx>
            <c:strRef>
              <c:f>'17-18'!$B$184</c:f>
              <c:strCache>
                <c:ptCount val="1"/>
                <c:pt idx="0">
                  <c:v>AVG</c:v>
                </c:pt>
              </c:strCache>
            </c:strRef>
          </c:tx>
          <c:spPr>
            <a:ln w="44450">
              <a:solidFill>
                <a:schemeClr val="bg1">
                  <a:lumMod val="50000"/>
                </a:schemeClr>
              </a:solidFill>
              <a:prstDash val="sysDash"/>
            </a:ln>
          </c:spPr>
          <c:marker>
            <c:symbol val="none"/>
          </c:marker>
          <c:val>
            <c:numRef>
              <c:f>'17-18'!$D$184:$O$184</c:f>
              <c:numCache>
                <c:formatCode>0.000</c:formatCode>
                <c:ptCount val="12"/>
                <c:pt idx="0">
                  <c:v>4.0488374024231257</c:v>
                </c:pt>
                <c:pt idx="1">
                  <c:v>4.0151112892299583</c:v>
                </c:pt>
                <c:pt idx="2">
                  <c:v>4.7747400207474895</c:v>
                </c:pt>
                <c:pt idx="3">
                  <c:v>5.4963420214702383</c:v>
                </c:pt>
                <c:pt idx="4">
                  <c:v>4.2355333281728065</c:v>
                </c:pt>
                <c:pt idx="5">
                  <c:v>4.3563276390109138</c:v>
                </c:pt>
                <c:pt idx="6">
                  <c:v>4.2208568643368061</c:v>
                </c:pt>
                <c:pt idx="7">
                  <c:v>3.9107943847165796</c:v>
                </c:pt>
                <c:pt idx="8">
                  <c:v>4.064390179938183</c:v>
                </c:pt>
                <c:pt idx="9">
                  <c:v>3.8856097354733516</c:v>
                </c:pt>
                <c:pt idx="10">
                  <c:v>4.0454942352414465</c:v>
                </c:pt>
                <c:pt idx="11">
                  <c:v>3.5195344290726305</c:v>
                </c:pt>
              </c:numCache>
            </c:numRef>
          </c:val>
        </c:ser>
        <c:ser>
          <c:idx val="1"/>
          <c:order val="1"/>
          <c:tx>
            <c:strRef>
              <c:f>'17-18'!$B$227</c:f>
              <c:strCache>
                <c:ptCount val="1"/>
                <c:pt idx="0">
                  <c:v>USA</c:v>
                </c:pt>
              </c:strCache>
            </c:strRef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val>
            <c:numRef>
              <c:f>'17-18'!$D$227:$O$227</c:f>
              <c:numCache>
                <c:formatCode>0.000</c:formatCode>
                <c:ptCount val="12"/>
                <c:pt idx="0">
                  <c:v>4.8175168978977636</c:v>
                </c:pt>
                <c:pt idx="1">
                  <c:v>5.8702032155110828</c:v>
                </c:pt>
                <c:pt idx="2">
                  <c:v>4.3487714285714292</c:v>
                </c:pt>
                <c:pt idx="3">
                  <c:v>6.0541008394987124</c:v>
                </c:pt>
                <c:pt idx="4">
                  <c:v>5.865623290093855</c:v>
                </c:pt>
                <c:pt idx="5">
                  <c:v>5.1019681974419449</c:v>
                </c:pt>
                <c:pt idx="6">
                  <c:v>5.3988479978727906</c:v>
                </c:pt>
                <c:pt idx="7">
                  <c:v>5.4543968538405618</c:v>
                </c:pt>
                <c:pt idx="8">
                  <c:v>5.8484026960395399</c:v>
                </c:pt>
                <c:pt idx="9">
                  <c:v>6.9104361541277779</c:v>
                </c:pt>
                <c:pt idx="10">
                  <c:v>5.5969092202214181</c:v>
                </c:pt>
                <c:pt idx="11">
                  <c:v>5.581744690961691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322496"/>
        <c:axId val="79344768"/>
      </c:radarChart>
      <c:catAx>
        <c:axId val="79322496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9344768"/>
        <c:crosses val="autoZero"/>
        <c:auto val="1"/>
        <c:lblAlgn val="ctr"/>
        <c:lblOffset val="100"/>
        <c:noMultiLvlLbl val="0"/>
      </c:catAx>
      <c:valAx>
        <c:axId val="79344768"/>
        <c:scaling>
          <c:orientation val="minMax"/>
          <c:max val="7"/>
          <c:min val="0"/>
        </c:scaling>
        <c:delete val="0"/>
        <c:axPos val="l"/>
        <c:majorGridlines/>
        <c:numFmt formatCode="0" sourceLinked="0"/>
        <c:majorTickMark val="cross"/>
        <c:minorTickMark val="none"/>
        <c:tickLblPos val="nextTo"/>
        <c:crossAx val="79322496"/>
        <c:crosses val="autoZero"/>
        <c:crossBetween val="between"/>
        <c:majorUnit val="7"/>
        <c:minorUnit val="2"/>
      </c:valAx>
    </c:plotArea>
    <c:legend>
      <c:legendPos val="t"/>
      <c:layout>
        <c:manualLayout>
          <c:xMode val="edge"/>
          <c:yMode val="edge"/>
          <c:x val="0.70991008382016763"/>
          <c:y val="4.8977986718743011E-3"/>
          <c:w val="0.28358479383625435"/>
          <c:h val="0.1707053805774278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46448226229785"/>
          <c:y val="0.1249953971417591"/>
          <c:w val="0.7328378630090594"/>
          <c:h val="0.77359729012307055"/>
        </c:manualLayout>
      </c:layout>
      <c:radarChart>
        <c:radarStyle val="marker"/>
        <c:varyColors val="0"/>
        <c:ser>
          <c:idx val="0"/>
          <c:order val="0"/>
          <c:tx>
            <c:strRef>
              <c:f>'17-18'!$B$184</c:f>
              <c:strCache>
                <c:ptCount val="1"/>
                <c:pt idx="0">
                  <c:v>AVG</c:v>
                </c:pt>
              </c:strCache>
            </c:strRef>
          </c:tx>
          <c:spPr>
            <a:ln w="44450">
              <a:solidFill>
                <a:schemeClr val="bg1">
                  <a:lumMod val="50000"/>
                </a:schemeClr>
              </a:solidFill>
              <a:prstDash val="sysDash"/>
            </a:ln>
          </c:spPr>
          <c:marker>
            <c:symbol val="none"/>
          </c:marker>
          <c:val>
            <c:numRef>
              <c:f>'17-18'!$D$184:$O$184</c:f>
              <c:numCache>
                <c:formatCode>0.000</c:formatCode>
                <c:ptCount val="12"/>
                <c:pt idx="0">
                  <c:v>4.0488374024231257</c:v>
                </c:pt>
                <c:pt idx="1">
                  <c:v>4.0151112892299583</c:v>
                </c:pt>
                <c:pt idx="2">
                  <c:v>4.7747400207474895</c:v>
                </c:pt>
                <c:pt idx="3">
                  <c:v>5.4963420214702383</c:v>
                </c:pt>
                <c:pt idx="4">
                  <c:v>4.2355333281728065</c:v>
                </c:pt>
                <c:pt idx="5">
                  <c:v>4.3563276390109138</c:v>
                </c:pt>
                <c:pt idx="6">
                  <c:v>4.2208568643368061</c:v>
                </c:pt>
                <c:pt idx="7">
                  <c:v>3.9107943847165796</c:v>
                </c:pt>
                <c:pt idx="8">
                  <c:v>4.064390179938183</c:v>
                </c:pt>
                <c:pt idx="9">
                  <c:v>3.8856097354733516</c:v>
                </c:pt>
                <c:pt idx="10">
                  <c:v>4.0454942352414465</c:v>
                </c:pt>
                <c:pt idx="11">
                  <c:v>3.5195344290726305</c:v>
                </c:pt>
              </c:numCache>
            </c:numRef>
          </c:val>
        </c:ser>
        <c:ser>
          <c:idx val="1"/>
          <c:order val="1"/>
          <c:tx>
            <c:strRef>
              <c:f>'17-18'!$B$228</c:f>
              <c:strCache>
                <c:ptCount val="1"/>
                <c:pt idx="0">
                  <c:v>CHN</c:v>
                </c:pt>
              </c:strCache>
            </c:strRef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val>
            <c:numRef>
              <c:f>'17-18'!$D$228:$O$228</c:f>
              <c:numCache>
                <c:formatCode>0.000</c:formatCode>
                <c:ptCount val="12"/>
                <c:pt idx="0">
                  <c:v>4.1498371148230291</c:v>
                </c:pt>
                <c:pt idx="1">
                  <c:v>4.7281261701920769</c:v>
                </c:pt>
                <c:pt idx="2">
                  <c:v>6.5157322857142859</c:v>
                </c:pt>
                <c:pt idx="3">
                  <c:v>6.0945119656552231</c:v>
                </c:pt>
                <c:pt idx="4">
                  <c:v>4.332221030750242</c:v>
                </c:pt>
                <c:pt idx="5">
                  <c:v>4.3709673867882231</c:v>
                </c:pt>
                <c:pt idx="6">
                  <c:v>4.4981427260902755</c:v>
                </c:pt>
                <c:pt idx="7">
                  <c:v>4.0779382292674926</c:v>
                </c:pt>
                <c:pt idx="8">
                  <c:v>3.7003519841971775</c:v>
                </c:pt>
                <c:pt idx="9">
                  <c:v>6.9777818682340973</c:v>
                </c:pt>
                <c:pt idx="10">
                  <c:v>4.317823581625265</c:v>
                </c:pt>
                <c:pt idx="11">
                  <c:v>3.8922440483029996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720640"/>
        <c:axId val="82722176"/>
      </c:radarChart>
      <c:catAx>
        <c:axId val="82720640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2722176"/>
        <c:crosses val="autoZero"/>
        <c:auto val="1"/>
        <c:lblAlgn val="ctr"/>
        <c:lblOffset val="100"/>
        <c:noMultiLvlLbl val="0"/>
      </c:catAx>
      <c:valAx>
        <c:axId val="82722176"/>
        <c:scaling>
          <c:orientation val="minMax"/>
          <c:max val="7"/>
          <c:min val="0"/>
        </c:scaling>
        <c:delete val="0"/>
        <c:axPos val="l"/>
        <c:majorGridlines/>
        <c:numFmt formatCode="0" sourceLinked="0"/>
        <c:majorTickMark val="cross"/>
        <c:minorTickMark val="none"/>
        <c:tickLblPos val="nextTo"/>
        <c:crossAx val="82720640"/>
        <c:crosses val="autoZero"/>
        <c:crossBetween val="between"/>
        <c:majorUnit val="7"/>
        <c:minorUnit val="2"/>
      </c:valAx>
    </c:plotArea>
    <c:legend>
      <c:legendPos val="t"/>
      <c:layout>
        <c:manualLayout>
          <c:xMode val="edge"/>
          <c:yMode val="edge"/>
          <c:x val="0.70991018717326215"/>
          <c:y val="2.1564304461942258E-2"/>
          <c:w val="0.28358479383625435"/>
          <c:h val="0.1957053805774278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46448226229785"/>
          <c:y val="0.1249953971417591"/>
          <c:w val="0.7328378630090594"/>
          <c:h val="0.77359729012307055"/>
        </c:manualLayout>
      </c:layout>
      <c:radarChart>
        <c:radarStyle val="marker"/>
        <c:varyColors val="0"/>
        <c:ser>
          <c:idx val="0"/>
          <c:order val="0"/>
          <c:tx>
            <c:strRef>
              <c:f>'17-18'!$B$184</c:f>
              <c:strCache>
                <c:ptCount val="1"/>
                <c:pt idx="0">
                  <c:v>AVG</c:v>
                </c:pt>
              </c:strCache>
            </c:strRef>
          </c:tx>
          <c:spPr>
            <a:ln w="44450">
              <a:solidFill>
                <a:schemeClr val="bg1">
                  <a:lumMod val="50000"/>
                </a:schemeClr>
              </a:solidFill>
              <a:prstDash val="sysDash"/>
            </a:ln>
          </c:spPr>
          <c:marker>
            <c:symbol val="none"/>
          </c:marker>
          <c:val>
            <c:numRef>
              <c:f>'17-18'!$D$184:$O$184</c:f>
              <c:numCache>
                <c:formatCode>0.000</c:formatCode>
                <c:ptCount val="12"/>
                <c:pt idx="0">
                  <c:v>4.0488374024231257</c:v>
                </c:pt>
                <c:pt idx="1">
                  <c:v>4.0151112892299583</c:v>
                </c:pt>
                <c:pt idx="2">
                  <c:v>4.7747400207474895</c:v>
                </c:pt>
                <c:pt idx="3">
                  <c:v>5.4963420214702383</c:v>
                </c:pt>
                <c:pt idx="4">
                  <c:v>4.2355333281728065</c:v>
                </c:pt>
                <c:pt idx="5">
                  <c:v>4.3563276390109138</c:v>
                </c:pt>
                <c:pt idx="6">
                  <c:v>4.2208568643368061</c:v>
                </c:pt>
                <c:pt idx="7">
                  <c:v>3.9107943847165796</c:v>
                </c:pt>
                <c:pt idx="8">
                  <c:v>4.064390179938183</c:v>
                </c:pt>
                <c:pt idx="9">
                  <c:v>3.8856097354733516</c:v>
                </c:pt>
                <c:pt idx="10">
                  <c:v>4.0454942352414465</c:v>
                </c:pt>
                <c:pt idx="11">
                  <c:v>3.5195344290726305</c:v>
                </c:pt>
              </c:numCache>
            </c:numRef>
          </c:val>
        </c:ser>
        <c:ser>
          <c:idx val="1"/>
          <c:order val="1"/>
          <c:tx>
            <c:strRef>
              <c:f>'17-18'!$B$229</c:f>
              <c:strCache>
                <c:ptCount val="1"/>
                <c:pt idx="0">
                  <c:v>NGA</c:v>
                </c:pt>
              </c:strCache>
            </c:strRef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val>
            <c:numRef>
              <c:f>'17-18'!$D$229:$O$229</c:f>
              <c:numCache>
                <c:formatCode>0.000</c:formatCode>
                <c:ptCount val="12"/>
                <c:pt idx="0">
                  <c:v>3.1883851334517561</c:v>
                </c:pt>
                <c:pt idx="1">
                  <c:v>2.0989852828750339</c:v>
                </c:pt>
                <c:pt idx="2">
                  <c:v>4.6124599884326205</c:v>
                </c:pt>
                <c:pt idx="3">
                  <c:v>2.8610665625492633</c:v>
                </c:pt>
                <c:pt idx="4">
                  <c:v>2.754449715490535</c:v>
                </c:pt>
                <c:pt idx="5">
                  <c:v>4.0706428927339076</c:v>
                </c:pt>
                <c:pt idx="6">
                  <c:v>4.5452374868789986</c:v>
                </c:pt>
                <c:pt idx="7">
                  <c:v>3.7537001049437646</c:v>
                </c:pt>
                <c:pt idx="8">
                  <c:v>3.0341928859587153</c:v>
                </c:pt>
                <c:pt idx="9">
                  <c:v>5.0659216123079416</c:v>
                </c:pt>
                <c:pt idx="10">
                  <c:v>3.654390178203681</c:v>
                </c:pt>
                <c:pt idx="11">
                  <c:v>2.776267719110467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760064"/>
        <c:axId val="82761600"/>
      </c:radarChart>
      <c:catAx>
        <c:axId val="82760064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82761600"/>
        <c:crosses val="autoZero"/>
        <c:auto val="1"/>
        <c:lblAlgn val="ctr"/>
        <c:lblOffset val="100"/>
        <c:noMultiLvlLbl val="0"/>
      </c:catAx>
      <c:valAx>
        <c:axId val="82761600"/>
        <c:scaling>
          <c:orientation val="minMax"/>
          <c:max val="7"/>
          <c:min val="0"/>
        </c:scaling>
        <c:delete val="0"/>
        <c:axPos val="l"/>
        <c:majorGridlines/>
        <c:numFmt formatCode="0" sourceLinked="0"/>
        <c:majorTickMark val="cross"/>
        <c:minorTickMark val="none"/>
        <c:tickLblPos val="nextTo"/>
        <c:crossAx val="82760064"/>
        <c:crosses val="autoZero"/>
        <c:crossBetween val="between"/>
        <c:majorUnit val="7"/>
        <c:minorUnit val="2"/>
      </c:valAx>
    </c:plotArea>
    <c:legend>
      <c:legendPos val="t"/>
      <c:layout>
        <c:manualLayout>
          <c:xMode val="edge"/>
          <c:yMode val="edge"/>
          <c:x val="0.70713232720909891"/>
          <c:y val="5.4481248096699381E-2"/>
          <c:w val="0.28358479383625435"/>
          <c:h val="0.1784482601554915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229154429271039"/>
          <c:y val="0.10047276902887139"/>
          <c:w val="0.77938647635995839"/>
          <c:h val="0.78564091207349085"/>
        </c:manualLayout>
      </c:layout>
      <c:scatterChart>
        <c:scatterStyle val="lineMarker"/>
        <c:varyColors val="0"/>
        <c:ser>
          <c:idx val="1"/>
          <c:order val="0"/>
          <c:tx>
            <c:strRef>
              <c:f>'17-3'!$C$2</c:f>
              <c:strCache>
                <c:ptCount val="1"/>
                <c:pt idx="0">
                  <c:v>USA</c:v>
                </c:pt>
              </c:strCache>
            </c:strRef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trendline>
            <c:trendlineType val="exp"/>
            <c:dispRSqr val="0"/>
            <c:dispEq val="0"/>
          </c:trendline>
          <c:trendline>
            <c:spPr>
              <a:ln w="19050">
                <a:solidFill>
                  <a:srgbClr val="0000FF"/>
                </a:solidFill>
              </a:ln>
            </c:spPr>
            <c:trendlineType val="exp"/>
            <c:dispRSqr val="0"/>
            <c:dispEq val="0"/>
          </c:trendline>
          <c:xVal>
            <c:numRef>
              <c:f>'17-3'!$A$72:$A$232</c:f>
              <c:numCache>
                <c:formatCode>General</c:formatCode>
                <c:ptCount val="161"/>
                <c:pt idx="0">
                  <c:v>1850</c:v>
                </c:pt>
                <c:pt idx="1">
                  <c:v>1851</c:v>
                </c:pt>
                <c:pt idx="2">
                  <c:v>1852</c:v>
                </c:pt>
                <c:pt idx="3">
                  <c:v>1853</c:v>
                </c:pt>
                <c:pt idx="4">
                  <c:v>1854</c:v>
                </c:pt>
                <c:pt idx="5">
                  <c:v>1855</c:v>
                </c:pt>
                <c:pt idx="6">
                  <c:v>1856</c:v>
                </c:pt>
                <c:pt idx="7">
                  <c:v>1857</c:v>
                </c:pt>
                <c:pt idx="8">
                  <c:v>1858</c:v>
                </c:pt>
                <c:pt idx="9">
                  <c:v>1859</c:v>
                </c:pt>
                <c:pt idx="10">
                  <c:v>1860</c:v>
                </c:pt>
                <c:pt idx="11">
                  <c:v>1861</c:v>
                </c:pt>
                <c:pt idx="12">
                  <c:v>1862</c:v>
                </c:pt>
                <c:pt idx="13">
                  <c:v>1863</c:v>
                </c:pt>
                <c:pt idx="14">
                  <c:v>1864</c:v>
                </c:pt>
                <c:pt idx="15">
                  <c:v>1865</c:v>
                </c:pt>
                <c:pt idx="16">
                  <c:v>1866</c:v>
                </c:pt>
                <c:pt idx="17">
                  <c:v>1867</c:v>
                </c:pt>
                <c:pt idx="18">
                  <c:v>1868</c:v>
                </c:pt>
                <c:pt idx="19">
                  <c:v>1869</c:v>
                </c:pt>
                <c:pt idx="20">
                  <c:v>1870</c:v>
                </c:pt>
                <c:pt idx="21">
                  <c:v>1871</c:v>
                </c:pt>
                <c:pt idx="22">
                  <c:v>1872</c:v>
                </c:pt>
                <c:pt idx="23">
                  <c:v>1873</c:v>
                </c:pt>
                <c:pt idx="24">
                  <c:v>1874</c:v>
                </c:pt>
                <c:pt idx="25">
                  <c:v>1875</c:v>
                </c:pt>
                <c:pt idx="26">
                  <c:v>1876</c:v>
                </c:pt>
                <c:pt idx="27">
                  <c:v>1877</c:v>
                </c:pt>
                <c:pt idx="28">
                  <c:v>1878</c:v>
                </c:pt>
                <c:pt idx="29">
                  <c:v>1879</c:v>
                </c:pt>
                <c:pt idx="30">
                  <c:v>1880</c:v>
                </c:pt>
                <c:pt idx="31">
                  <c:v>1881</c:v>
                </c:pt>
                <c:pt idx="32">
                  <c:v>1882</c:v>
                </c:pt>
                <c:pt idx="33">
                  <c:v>1883</c:v>
                </c:pt>
                <c:pt idx="34">
                  <c:v>1884</c:v>
                </c:pt>
                <c:pt idx="35">
                  <c:v>1885</c:v>
                </c:pt>
                <c:pt idx="36">
                  <c:v>1886</c:v>
                </c:pt>
                <c:pt idx="37">
                  <c:v>1887</c:v>
                </c:pt>
                <c:pt idx="38">
                  <c:v>1888</c:v>
                </c:pt>
                <c:pt idx="39">
                  <c:v>1889</c:v>
                </c:pt>
                <c:pt idx="40">
                  <c:v>1890</c:v>
                </c:pt>
                <c:pt idx="41">
                  <c:v>1891</c:v>
                </c:pt>
                <c:pt idx="42">
                  <c:v>1892</c:v>
                </c:pt>
                <c:pt idx="43">
                  <c:v>1893</c:v>
                </c:pt>
                <c:pt idx="44">
                  <c:v>1894</c:v>
                </c:pt>
                <c:pt idx="45">
                  <c:v>1895</c:v>
                </c:pt>
                <c:pt idx="46">
                  <c:v>1896</c:v>
                </c:pt>
                <c:pt idx="47">
                  <c:v>1897</c:v>
                </c:pt>
                <c:pt idx="48">
                  <c:v>1898</c:v>
                </c:pt>
                <c:pt idx="49">
                  <c:v>1899</c:v>
                </c:pt>
                <c:pt idx="50">
                  <c:v>1900</c:v>
                </c:pt>
                <c:pt idx="51">
                  <c:v>1901</c:v>
                </c:pt>
                <c:pt idx="52">
                  <c:v>1902</c:v>
                </c:pt>
                <c:pt idx="53">
                  <c:v>1903</c:v>
                </c:pt>
                <c:pt idx="54">
                  <c:v>1904</c:v>
                </c:pt>
                <c:pt idx="55">
                  <c:v>1905</c:v>
                </c:pt>
                <c:pt idx="56">
                  <c:v>1906</c:v>
                </c:pt>
                <c:pt idx="57">
                  <c:v>1907</c:v>
                </c:pt>
                <c:pt idx="58">
                  <c:v>1908</c:v>
                </c:pt>
                <c:pt idx="59">
                  <c:v>1909</c:v>
                </c:pt>
                <c:pt idx="60">
                  <c:v>1910</c:v>
                </c:pt>
                <c:pt idx="61">
                  <c:v>1911</c:v>
                </c:pt>
                <c:pt idx="62">
                  <c:v>1912</c:v>
                </c:pt>
                <c:pt idx="63">
                  <c:v>1913</c:v>
                </c:pt>
                <c:pt idx="64">
                  <c:v>1914</c:v>
                </c:pt>
                <c:pt idx="65">
                  <c:v>1915</c:v>
                </c:pt>
                <c:pt idx="66">
                  <c:v>1916</c:v>
                </c:pt>
                <c:pt idx="67">
                  <c:v>1917</c:v>
                </c:pt>
                <c:pt idx="68">
                  <c:v>1918</c:v>
                </c:pt>
                <c:pt idx="69">
                  <c:v>1919</c:v>
                </c:pt>
                <c:pt idx="70">
                  <c:v>1920</c:v>
                </c:pt>
                <c:pt idx="71">
                  <c:v>1921</c:v>
                </c:pt>
                <c:pt idx="72">
                  <c:v>1922</c:v>
                </c:pt>
                <c:pt idx="73">
                  <c:v>1923</c:v>
                </c:pt>
                <c:pt idx="74">
                  <c:v>1924</c:v>
                </c:pt>
                <c:pt idx="75">
                  <c:v>1925</c:v>
                </c:pt>
                <c:pt idx="76">
                  <c:v>1926</c:v>
                </c:pt>
                <c:pt idx="77">
                  <c:v>1927</c:v>
                </c:pt>
                <c:pt idx="78">
                  <c:v>1928</c:v>
                </c:pt>
                <c:pt idx="79">
                  <c:v>1929</c:v>
                </c:pt>
                <c:pt idx="80">
                  <c:v>1930</c:v>
                </c:pt>
                <c:pt idx="81">
                  <c:v>1931</c:v>
                </c:pt>
                <c:pt idx="82">
                  <c:v>1932</c:v>
                </c:pt>
                <c:pt idx="83">
                  <c:v>1933</c:v>
                </c:pt>
                <c:pt idx="84">
                  <c:v>1934</c:v>
                </c:pt>
                <c:pt idx="85">
                  <c:v>1935</c:v>
                </c:pt>
                <c:pt idx="86">
                  <c:v>1936</c:v>
                </c:pt>
                <c:pt idx="87">
                  <c:v>1937</c:v>
                </c:pt>
                <c:pt idx="88">
                  <c:v>1938</c:v>
                </c:pt>
                <c:pt idx="89">
                  <c:v>1939</c:v>
                </c:pt>
                <c:pt idx="90">
                  <c:v>1940</c:v>
                </c:pt>
                <c:pt idx="91">
                  <c:v>1941</c:v>
                </c:pt>
                <c:pt idx="92">
                  <c:v>1942</c:v>
                </c:pt>
                <c:pt idx="93">
                  <c:v>1943</c:v>
                </c:pt>
                <c:pt idx="94">
                  <c:v>1944</c:v>
                </c:pt>
                <c:pt idx="95">
                  <c:v>1945</c:v>
                </c:pt>
                <c:pt idx="96">
                  <c:v>1946</c:v>
                </c:pt>
                <c:pt idx="97">
                  <c:v>1947</c:v>
                </c:pt>
                <c:pt idx="98">
                  <c:v>1948</c:v>
                </c:pt>
                <c:pt idx="99">
                  <c:v>1949</c:v>
                </c:pt>
                <c:pt idx="100">
                  <c:v>1950</c:v>
                </c:pt>
                <c:pt idx="101">
                  <c:v>1951</c:v>
                </c:pt>
                <c:pt idx="102">
                  <c:v>1952</c:v>
                </c:pt>
                <c:pt idx="103">
                  <c:v>1953</c:v>
                </c:pt>
                <c:pt idx="104">
                  <c:v>1954</c:v>
                </c:pt>
                <c:pt idx="105">
                  <c:v>1955</c:v>
                </c:pt>
                <c:pt idx="106">
                  <c:v>1956</c:v>
                </c:pt>
                <c:pt idx="107">
                  <c:v>1957</c:v>
                </c:pt>
                <c:pt idx="108">
                  <c:v>1958</c:v>
                </c:pt>
                <c:pt idx="109">
                  <c:v>1959</c:v>
                </c:pt>
                <c:pt idx="110">
                  <c:v>1960</c:v>
                </c:pt>
                <c:pt idx="111">
                  <c:v>1961</c:v>
                </c:pt>
                <c:pt idx="112">
                  <c:v>1962</c:v>
                </c:pt>
                <c:pt idx="113">
                  <c:v>1963</c:v>
                </c:pt>
                <c:pt idx="114">
                  <c:v>1964</c:v>
                </c:pt>
                <c:pt idx="115">
                  <c:v>1965</c:v>
                </c:pt>
                <c:pt idx="116">
                  <c:v>1966</c:v>
                </c:pt>
                <c:pt idx="117">
                  <c:v>1967</c:v>
                </c:pt>
                <c:pt idx="118">
                  <c:v>1968</c:v>
                </c:pt>
                <c:pt idx="119">
                  <c:v>1969</c:v>
                </c:pt>
                <c:pt idx="120">
                  <c:v>1970</c:v>
                </c:pt>
                <c:pt idx="121">
                  <c:v>1971</c:v>
                </c:pt>
                <c:pt idx="122">
                  <c:v>1972</c:v>
                </c:pt>
                <c:pt idx="123">
                  <c:v>1973</c:v>
                </c:pt>
                <c:pt idx="124">
                  <c:v>1974</c:v>
                </c:pt>
                <c:pt idx="125">
                  <c:v>1975</c:v>
                </c:pt>
                <c:pt idx="126">
                  <c:v>1976</c:v>
                </c:pt>
                <c:pt idx="127">
                  <c:v>1977</c:v>
                </c:pt>
                <c:pt idx="128">
                  <c:v>1978</c:v>
                </c:pt>
                <c:pt idx="129">
                  <c:v>1979</c:v>
                </c:pt>
                <c:pt idx="130">
                  <c:v>1980</c:v>
                </c:pt>
                <c:pt idx="131">
                  <c:v>1981</c:v>
                </c:pt>
                <c:pt idx="132">
                  <c:v>1982</c:v>
                </c:pt>
                <c:pt idx="133">
                  <c:v>1983</c:v>
                </c:pt>
                <c:pt idx="134">
                  <c:v>1984</c:v>
                </c:pt>
                <c:pt idx="135">
                  <c:v>1985</c:v>
                </c:pt>
                <c:pt idx="136">
                  <c:v>1986</c:v>
                </c:pt>
                <c:pt idx="137">
                  <c:v>1987</c:v>
                </c:pt>
                <c:pt idx="138">
                  <c:v>1988</c:v>
                </c:pt>
                <c:pt idx="139">
                  <c:v>1989</c:v>
                </c:pt>
                <c:pt idx="140">
                  <c:v>1990</c:v>
                </c:pt>
                <c:pt idx="141">
                  <c:v>1991</c:v>
                </c:pt>
                <c:pt idx="142">
                  <c:v>1992</c:v>
                </c:pt>
                <c:pt idx="143">
                  <c:v>1993</c:v>
                </c:pt>
                <c:pt idx="144">
                  <c:v>1994</c:v>
                </c:pt>
                <c:pt idx="145">
                  <c:v>1995</c:v>
                </c:pt>
                <c:pt idx="146">
                  <c:v>1996</c:v>
                </c:pt>
                <c:pt idx="147">
                  <c:v>1997</c:v>
                </c:pt>
                <c:pt idx="148">
                  <c:v>1998</c:v>
                </c:pt>
                <c:pt idx="149">
                  <c:v>1999</c:v>
                </c:pt>
                <c:pt idx="150">
                  <c:v>2000</c:v>
                </c:pt>
                <c:pt idx="151">
                  <c:v>2001</c:v>
                </c:pt>
                <c:pt idx="152">
                  <c:v>2002</c:v>
                </c:pt>
                <c:pt idx="153">
                  <c:v>2003</c:v>
                </c:pt>
                <c:pt idx="154">
                  <c:v>2004</c:v>
                </c:pt>
                <c:pt idx="155">
                  <c:v>2005</c:v>
                </c:pt>
                <c:pt idx="156">
                  <c:v>2006</c:v>
                </c:pt>
                <c:pt idx="157">
                  <c:v>2007</c:v>
                </c:pt>
                <c:pt idx="158">
                  <c:v>2008</c:v>
                </c:pt>
                <c:pt idx="159">
                  <c:v>2009</c:v>
                </c:pt>
                <c:pt idx="160">
                  <c:v>2010</c:v>
                </c:pt>
              </c:numCache>
            </c:numRef>
          </c:xVal>
          <c:yVal>
            <c:numRef>
              <c:f>'17-3'!$C$72:$C$232</c:f>
              <c:numCache>
                <c:formatCode>#,##0</c:formatCode>
                <c:ptCount val="161"/>
                <c:pt idx="0">
                  <c:v>1848.6652728876782</c:v>
                </c:pt>
                <c:pt idx="1">
                  <c:v>1923.8058992355625</c:v>
                </c:pt>
                <c:pt idx="2">
                  <c:v>2021.5916458526724</c:v>
                </c:pt>
                <c:pt idx="3">
                  <c:v>2159.5210147652274</c:v>
                </c:pt>
                <c:pt idx="4">
                  <c:v>2165.6969566568341</c:v>
                </c:pt>
                <c:pt idx="5">
                  <c:v>2118.3480688211807</c:v>
                </c:pt>
                <c:pt idx="6">
                  <c:v>2162.6089857110305</c:v>
                </c:pt>
                <c:pt idx="7">
                  <c:v>2115.2600978753776</c:v>
                </c:pt>
                <c:pt idx="8">
                  <c:v>2125.5533343613893</c:v>
                </c:pt>
                <c:pt idx="9">
                  <c:v>2183.1954586830539</c:v>
                </c:pt>
                <c:pt idx="10">
                  <c:v>2240.8375830047189</c:v>
                </c:pt>
                <c:pt idx="11">
                  <c:v>2194.5180188176669</c:v>
                </c:pt>
                <c:pt idx="12">
                  <c:v>2263.4827032739445</c:v>
                </c:pt>
                <c:pt idx="13">
                  <c:v>2409.6466613753087</c:v>
                </c:pt>
                <c:pt idx="14">
                  <c:v>2488.9045823175979</c:v>
                </c:pt>
                <c:pt idx="15">
                  <c:v>2360.2391262424535</c:v>
                </c:pt>
                <c:pt idx="16">
                  <c:v>2341.7113005676324</c:v>
                </c:pt>
                <c:pt idx="17">
                  <c:v>2418.9105742127194</c:v>
                </c:pt>
                <c:pt idx="18">
                  <c:v>2450.8196073193553</c:v>
                </c:pt>
                <c:pt idx="19">
                  <c:v>2515.6669971812285</c:v>
                </c:pt>
                <c:pt idx="20">
                  <c:v>2444.6436654277486</c:v>
                </c:pt>
                <c:pt idx="21">
                  <c:v>2502.846853861502</c:v>
                </c:pt>
                <c:pt idx="22">
                  <c:v>2540.9388646288212</c:v>
                </c:pt>
                <c:pt idx="23">
                  <c:v>2604.2525594107565</c:v>
                </c:pt>
                <c:pt idx="24">
                  <c:v>2527.2550438794897</c:v>
                </c:pt>
                <c:pt idx="25">
                  <c:v>2598.5854790584594</c:v>
                </c:pt>
                <c:pt idx="26">
                  <c:v>2570.3545271890594</c:v>
                </c:pt>
                <c:pt idx="27">
                  <c:v>2595.3935552033809</c:v>
                </c:pt>
                <c:pt idx="28">
                  <c:v>2645.9617054712376</c:v>
                </c:pt>
                <c:pt idx="29">
                  <c:v>2909.4331983805669</c:v>
                </c:pt>
                <c:pt idx="30">
                  <c:v>3183.9549724523363</c:v>
                </c:pt>
                <c:pt idx="31">
                  <c:v>3215.4494327735151</c:v>
                </c:pt>
                <c:pt idx="32">
                  <c:v>3337.9599072170781</c:v>
                </c:pt>
                <c:pt idx="33">
                  <c:v>3338.5870265692033</c:v>
                </c:pt>
                <c:pt idx="34">
                  <c:v>3320.2806007734507</c:v>
                </c:pt>
                <c:pt idx="35">
                  <c:v>3269.9590358480282</c:v>
                </c:pt>
                <c:pt idx="36">
                  <c:v>3294.0650574238362</c:v>
                </c:pt>
                <c:pt idx="37">
                  <c:v>3368.2546090701117</c:v>
                </c:pt>
                <c:pt idx="38">
                  <c:v>3281.6637028255286</c:v>
                </c:pt>
                <c:pt idx="39">
                  <c:v>3413.28044375645</c:v>
                </c:pt>
                <c:pt idx="40">
                  <c:v>3391.898281254937</c:v>
                </c:pt>
                <c:pt idx="41">
                  <c:v>3467.2636507150369</c:v>
                </c:pt>
                <c:pt idx="42">
                  <c:v>3727.9955856921815</c:v>
                </c:pt>
                <c:pt idx="43">
                  <c:v>3478.4119825675657</c:v>
                </c:pt>
                <c:pt idx="44">
                  <c:v>3313.7995798135421</c:v>
                </c:pt>
                <c:pt idx="45">
                  <c:v>3644.2203547551221</c:v>
                </c:pt>
                <c:pt idx="46">
                  <c:v>3504.4280715560494</c:v>
                </c:pt>
                <c:pt idx="47">
                  <c:v>3769.4832967669827</c:v>
                </c:pt>
                <c:pt idx="48">
                  <c:v>3779.691749908513</c:v>
                </c:pt>
                <c:pt idx="49">
                  <c:v>4051.3670612989567</c:v>
                </c:pt>
                <c:pt idx="50">
                  <c:v>4090.7872916966658</c:v>
                </c:pt>
                <c:pt idx="51">
                  <c:v>4463.8631881676256</c:v>
                </c:pt>
                <c:pt idx="52">
                  <c:v>4420.6301450880228</c:v>
                </c:pt>
                <c:pt idx="53">
                  <c:v>4550.8943740271288</c:v>
                </c:pt>
                <c:pt idx="54">
                  <c:v>4409.5320240043638</c:v>
                </c:pt>
                <c:pt idx="55">
                  <c:v>4642.1638917608461</c:v>
                </c:pt>
                <c:pt idx="56">
                  <c:v>5079.124239244491</c:v>
                </c:pt>
                <c:pt idx="57">
                  <c:v>5064.8904269570303</c:v>
                </c:pt>
                <c:pt idx="58">
                  <c:v>4560.6159676604348</c:v>
                </c:pt>
                <c:pt idx="59">
                  <c:v>5017.4959876713074</c:v>
                </c:pt>
                <c:pt idx="60">
                  <c:v>4963.7357034290217</c:v>
                </c:pt>
                <c:pt idx="61">
                  <c:v>5045.6839038988055</c:v>
                </c:pt>
                <c:pt idx="62">
                  <c:v>5200.6984734020871</c:v>
                </c:pt>
                <c:pt idx="63">
                  <c:v>5300.7294633526626</c:v>
                </c:pt>
                <c:pt idx="64">
                  <c:v>4799.2011356213252</c:v>
                </c:pt>
                <c:pt idx="65">
                  <c:v>4864.1926174696109</c:v>
                </c:pt>
                <c:pt idx="66">
                  <c:v>5458.6928998476023</c:v>
                </c:pt>
                <c:pt idx="67">
                  <c:v>5247.7368735370892</c:v>
                </c:pt>
                <c:pt idx="68">
                  <c:v>5658.9843937575033</c:v>
                </c:pt>
                <c:pt idx="69">
                  <c:v>5680.4064926568881</c:v>
                </c:pt>
                <c:pt idx="70">
                  <c:v>5552.3273640778061</c:v>
                </c:pt>
                <c:pt idx="71">
                  <c:v>5322.7335909107596</c:v>
                </c:pt>
                <c:pt idx="72">
                  <c:v>5539.843678722711</c:v>
                </c:pt>
                <c:pt idx="73">
                  <c:v>6164.1990354756335</c:v>
                </c:pt>
                <c:pt idx="74">
                  <c:v>6232.5506730215266</c:v>
                </c:pt>
                <c:pt idx="75">
                  <c:v>6282.4188710398676</c:v>
                </c:pt>
                <c:pt idx="76">
                  <c:v>6602.4422138693508</c:v>
                </c:pt>
                <c:pt idx="77">
                  <c:v>6576.4989456243411</c:v>
                </c:pt>
                <c:pt idx="78">
                  <c:v>6569.345446429309</c:v>
                </c:pt>
                <c:pt idx="79">
                  <c:v>6898.7221563254125</c:v>
                </c:pt>
                <c:pt idx="80">
                  <c:v>6212.7127066015455</c:v>
                </c:pt>
                <c:pt idx="81">
                  <c:v>5691.3665963268159</c:v>
                </c:pt>
                <c:pt idx="82">
                  <c:v>4908.365780158806</c:v>
                </c:pt>
                <c:pt idx="83">
                  <c:v>4776.9154778887305</c:v>
                </c:pt>
                <c:pt idx="84">
                  <c:v>5113.6075934413839</c:v>
                </c:pt>
                <c:pt idx="85">
                  <c:v>5466.8379464879281</c:v>
                </c:pt>
                <c:pt idx="86">
                  <c:v>6203.8837823765753</c:v>
                </c:pt>
                <c:pt idx="87">
                  <c:v>6430.1214777853302</c:v>
                </c:pt>
                <c:pt idx="88">
                  <c:v>6126.4656718476963</c:v>
                </c:pt>
                <c:pt idx="89">
                  <c:v>6560.752658907244</c:v>
                </c:pt>
                <c:pt idx="90">
                  <c:v>7009.637212844078</c:v>
                </c:pt>
                <c:pt idx="91">
                  <c:v>8205.6830991173974</c:v>
                </c:pt>
                <c:pt idx="92">
                  <c:v>9741.1051881287585</c:v>
                </c:pt>
                <c:pt idx="93">
                  <c:v>11518.171571769917</c:v>
                </c:pt>
                <c:pt idx="94">
                  <c:v>12333.449664236308</c:v>
                </c:pt>
                <c:pt idx="95">
                  <c:v>11708.647557555134</c:v>
                </c:pt>
                <c:pt idx="96">
                  <c:v>9196.5429688600834</c:v>
                </c:pt>
                <c:pt idx="97">
                  <c:v>8885.9943810129371</c:v>
                </c:pt>
                <c:pt idx="98">
                  <c:v>9064.5622507693461</c:v>
                </c:pt>
                <c:pt idx="99">
                  <c:v>8943.7443212926482</c:v>
                </c:pt>
                <c:pt idx="100">
                  <c:v>9561.3478600652797</c:v>
                </c:pt>
                <c:pt idx="101">
                  <c:v>10116.246335825619</c:v>
                </c:pt>
                <c:pt idx="102">
                  <c:v>10315.544610385077</c:v>
                </c:pt>
                <c:pt idx="103">
                  <c:v>10612.608000799082</c:v>
                </c:pt>
                <c:pt idx="104">
                  <c:v>10359.108363083189</c:v>
                </c:pt>
                <c:pt idx="105">
                  <c:v>10896.854716719601</c:v>
                </c:pt>
                <c:pt idx="106">
                  <c:v>10914.282161950941</c:v>
                </c:pt>
                <c:pt idx="107">
                  <c:v>10919.986742952833</c:v>
                </c:pt>
                <c:pt idx="108">
                  <c:v>10630.528013174597</c:v>
                </c:pt>
                <c:pt idx="109">
                  <c:v>11230.16926277906</c:v>
                </c:pt>
                <c:pt idx="110">
                  <c:v>11328.475516269904</c:v>
                </c:pt>
                <c:pt idx="111">
                  <c:v>11401.734434457867</c:v>
                </c:pt>
                <c:pt idx="112">
                  <c:v>11904.984507178162</c:v>
                </c:pt>
                <c:pt idx="113">
                  <c:v>12242.340495238901</c:v>
                </c:pt>
                <c:pt idx="114">
                  <c:v>12772.566431634954</c:v>
                </c:pt>
                <c:pt idx="115">
                  <c:v>13418.701718450051</c:v>
                </c:pt>
                <c:pt idx="116">
                  <c:v>14133.526658526658</c:v>
                </c:pt>
                <c:pt idx="117">
                  <c:v>14330.030395748621</c:v>
                </c:pt>
                <c:pt idx="118">
                  <c:v>14862.938825944417</c:v>
                </c:pt>
                <c:pt idx="119">
                  <c:v>15179.408615679135</c:v>
                </c:pt>
                <c:pt idx="120">
                  <c:v>15029.846087821626</c:v>
                </c:pt>
                <c:pt idx="121">
                  <c:v>15304.298833194485</c:v>
                </c:pt>
                <c:pt idx="122">
                  <c:v>15943.867439112702</c:v>
                </c:pt>
                <c:pt idx="123">
                  <c:v>16689.343067071241</c:v>
                </c:pt>
                <c:pt idx="124">
                  <c:v>16491.269744779151</c:v>
                </c:pt>
                <c:pt idx="125">
                  <c:v>16283.632676306759</c:v>
                </c:pt>
                <c:pt idx="126">
                  <c:v>16975.086568670169</c:v>
                </c:pt>
                <c:pt idx="127">
                  <c:v>17566.502753826528</c:v>
                </c:pt>
                <c:pt idx="128">
                  <c:v>18372.972123009189</c:v>
                </c:pt>
                <c:pt idx="129">
                  <c:v>18789.393703761303</c:v>
                </c:pt>
                <c:pt idx="130">
                  <c:v>18577.36665413365</c:v>
                </c:pt>
                <c:pt idx="131">
                  <c:v>18855.55486999598</c:v>
                </c:pt>
                <c:pt idx="132">
                  <c:v>18325.120263083551</c:v>
                </c:pt>
                <c:pt idx="133">
                  <c:v>18920.156391092147</c:v>
                </c:pt>
                <c:pt idx="134">
                  <c:v>20122.667101821073</c:v>
                </c:pt>
                <c:pt idx="135">
                  <c:v>20717.322960076497</c:v>
                </c:pt>
                <c:pt idx="136">
                  <c:v>21236.085463351239</c:v>
                </c:pt>
                <c:pt idx="137">
                  <c:v>21787.693674127881</c:v>
                </c:pt>
                <c:pt idx="138">
                  <c:v>22499.441620233243</c:v>
                </c:pt>
                <c:pt idx="139">
                  <c:v>23059.278193599523</c:v>
                </c:pt>
                <c:pt idx="140">
                  <c:v>23200.560312401587</c:v>
                </c:pt>
                <c:pt idx="141">
                  <c:v>22832.790045888927</c:v>
                </c:pt>
                <c:pt idx="142">
                  <c:v>23284.981879676943</c:v>
                </c:pt>
                <c:pt idx="143">
                  <c:v>23640.112579572778</c:v>
                </c:pt>
                <c:pt idx="144">
                  <c:v>24312.788958487981</c:v>
                </c:pt>
                <c:pt idx="145">
                  <c:v>24637.329856251428</c:v>
                </c:pt>
                <c:pt idx="146">
                  <c:v>25263.10164908837</c:v>
                </c:pt>
                <c:pt idx="147">
                  <c:v>26074.239422588977</c:v>
                </c:pt>
                <c:pt idx="148">
                  <c:v>26893.450858320128</c:v>
                </c:pt>
                <c:pt idx="149">
                  <c:v>27869.812027671189</c:v>
                </c:pt>
                <c:pt idx="150">
                  <c:v>28701.934318309348</c:v>
                </c:pt>
                <c:pt idx="151">
                  <c:v>28726.094319273969</c:v>
                </c:pt>
                <c:pt idx="152">
                  <c:v>28976.930192684358</c:v>
                </c:pt>
                <c:pt idx="153">
                  <c:v>29458.922506871182</c:v>
                </c:pt>
                <c:pt idx="154">
                  <c:v>30199.800860551808</c:v>
                </c:pt>
                <c:pt idx="155">
                  <c:v>30841.645496424466</c:v>
                </c:pt>
                <c:pt idx="156">
                  <c:v>31357.539587735886</c:v>
                </c:pt>
                <c:pt idx="157">
                  <c:v>31654.926754922406</c:v>
                </c:pt>
                <c:pt idx="158">
                  <c:v>31251.266490333088</c:v>
                </c:pt>
                <c:pt idx="159">
                  <c:v>29898.64421649179</c:v>
                </c:pt>
                <c:pt idx="160">
                  <c:v>30491.34438076369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059200"/>
        <c:axId val="79069184"/>
      </c:scatterChart>
      <c:valAx>
        <c:axId val="79059200"/>
        <c:scaling>
          <c:orientation val="minMax"/>
          <c:max val="2015"/>
          <c:min val="1850"/>
        </c:scaling>
        <c:delete val="0"/>
        <c:axPos val="b"/>
        <c:numFmt formatCode="General" sourceLinked="1"/>
        <c:majorTickMark val="out"/>
        <c:minorTickMark val="out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79069184"/>
        <c:crosses val="autoZero"/>
        <c:crossBetween val="midCat"/>
        <c:majorUnit val="50"/>
        <c:minorUnit val="10"/>
      </c:valAx>
      <c:valAx>
        <c:axId val="79069184"/>
        <c:scaling>
          <c:logBase val="2"/>
          <c:orientation val="minMax"/>
          <c:max val="32000"/>
          <c:min val="1000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income per capita, log scale</a:t>
                </a:r>
              </a:p>
            </c:rich>
          </c:tx>
          <c:layout>
            <c:manualLayout>
              <c:xMode val="edge"/>
              <c:yMode val="edge"/>
              <c:x val="2.0757655293088362E-2"/>
              <c:y val="0.30529133858267715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spPr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79059200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93307086614174"/>
          <c:y val="7.4780183727034127E-2"/>
          <c:w val="0.80751159230096237"/>
          <c:h val="0.82312877296587927"/>
        </c:manualLayout>
      </c:layout>
      <c:scatterChart>
        <c:scatterStyle val="lineMarker"/>
        <c:varyColors val="0"/>
        <c:ser>
          <c:idx val="0"/>
          <c:order val="0"/>
          <c:tx>
            <c:v>average no hours worked per year</c:v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6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8"/>
            <c:bubble3D val="0"/>
          </c:dPt>
          <c:dPt>
            <c:idx val="19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26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33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42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46"/>
            <c:bubble3D val="0"/>
          </c:dPt>
          <c:dPt>
            <c:idx val="51"/>
            <c:marker>
              <c:symbol val="circle"/>
              <c:size val="9"/>
              <c:spPr>
                <a:solidFill>
                  <a:srgbClr val="CCFFCC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79"/>
            <c:bubble3D val="0"/>
          </c:dPt>
          <c:dPt>
            <c:idx val="89"/>
            <c:bubble3D val="0"/>
          </c:dPt>
          <c:dPt>
            <c:idx val="118"/>
            <c:bubble3D val="0"/>
          </c:dPt>
          <c:dPt>
            <c:idx val="132"/>
            <c:bubble3D val="0"/>
          </c:dPt>
          <c:dPt>
            <c:idx val="160"/>
            <c:bubble3D val="0"/>
          </c:dPt>
          <c:dPt>
            <c:idx val="166"/>
            <c:bubble3D val="0"/>
          </c:dPt>
          <c:xVal>
            <c:numRef>
              <c:f>'17-2 17-5,6 17-10'!$L$4:$L$55</c:f>
              <c:numCache>
                <c:formatCode>0.0</c:formatCode>
                <c:ptCount val="52"/>
                <c:pt idx="0" formatCode="General">
                  <c:v>100</c:v>
                </c:pt>
                <c:pt idx="1">
                  <c:v>98.039215686274517</c:v>
                </c:pt>
                <c:pt idx="2">
                  <c:v>96.078431372549034</c:v>
                </c:pt>
                <c:pt idx="3">
                  <c:v>94.11764705882355</c:v>
                </c:pt>
                <c:pt idx="4">
                  <c:v>92.156862745098067</c:v>
                </c:pt>
                <c:pt idx="5">
                  <c:v>90.196078431372584</c:v>
                </c:pt>
                <c:pt idx="6">
                  <c:v>88.235294117647101</c:v>
                </c:pt>
                <c:pt idx="7">
                  <c:v>86.274509803921617</c:v>
                </c:pt>
                <c:pt idx="8">
                  <c:v>84.313725490196134</c:v>
                </c:pt>
                <c:pt idx="9">
                  <c:v>82.352941176470651</c:v>
                </c:pt>
                <c:pt idx="10">
                  <c:v>80.392156862745168</c:v>
                </c:pt>
                <c:pt idx="11">
                  <c:v>78.431372549019684</c:v>
                </c:pt>
                <c:pt idx="12">
                  <c:v>76.470588235294201</c:v>
                </c:pt>
                <c:pt idx="13">
                  <c:v>74.509803921568718</c:v>
                </c:pt>
                <c:pt idx="14">
                  <c:v>72.549019607843235</c:v>
                </c:pt>
                <c:pt idx="15">
                  <c:v>70.588235294117752</c:v>
                </c:pt>
                <c:pt idx="16">
                  <c:v>68.627450980392268</c:v>
                </c:pt>
                <c:pt idx="17">
                  <c:v>66.666666666666785</c:v>
                </c:pt>
                <c:pt idx="18">
                  <c:v>64.705882352941302</c:v>
                </c:pt>
                <c:pt idx="19">
                  <c:v>62.745098039215812</c:v>
                </c:pt>
                <c:pt idx="20">
                  <c:v>60.784313725490321</c:v>
                </c:pt>
                <c:pt idx="21">
                  <c:v>58.823529411764831</c:v>
                </c:pt>
                <c:pt idx="22">
                  <c:v>56.862745098039341</c:v>
                </c:pt>
                <c:pt idx="23">
                  <c:v>54.90196078431385</c:v>
                </c:pt>
                <c:pt idx="24">
                  <c:v>52.94117647058836</c:v>
                </c:pt>
                <c:pt idx="25">
                  <c:v>50.98039215686287</c:v>
                </c:pt>
                <c:pt idx="26">
                  <c:v>49.019607843137379</c:v>
                </c:pt>
                <c:pt idx="27">
                  <c:v>47.058823529411889</c:v>
                </c:pt>
                <c:pt idx="28">
                  <c:v>45.098039215686399</c:v>
                </c:pt>
                <c:pt idx="29">
                  <c:v>43.137254901960908</c:v>
                </c:pt>
                <c:pt idx="30">
                  <c:v>41.176470588235418</c:v>
                </c:pt>
                <c:pt idx="31">
                  <c:v>39.215686274509928</c:v>
                </c:pt>
                <c:pt idx="32">
                  <c:v>37.254901960784437</c:v>
                </c:pt>
                <c:pt idx="33">
                  <c:v>35.294117647058947</c:v>
                </c:pt>
                <c:pt idx="34">
                  <c:v>33.333333333333456</c:v>
                </c:pt>
                <c:pt idx="35">
                  <c:v>31.372549019607966</c:v>
                </c:pt>
                <c:pt idx="36">
                  <c:v>29.411764705882476</c:v>
                </c:pt>
                <c:pt idx="37">
                  <c:v>27.450980392156985</c:v>
                </c:pt>
                <c:pt idx="38">
                  <c:v>25.490196078431495</c:v>
                </c:pt>
                <c:pt idx="39">
                  <c:v>23.529411764706005</c:v>
                </c:pt>
                <c:pt idx="40">
                  <c:v>21.568627450980514</c:v>
                </c:pt>
                <c:pt idx="41">
                  <c:v>19.607843137255024</c:v>
                </c:pt>
                <c:pt idx="42">
                  <c:v>17.647058823529534</c:v>
                </c:pt>
                <c:pt idx="43">
                  <c:v>15.686274509804043</c:v>
                </c:pt>
                <c:pt idx="44">
                  <c:v>13.725490196078553</c:v>
                </c:pt>
                <c:pt idx="45">
                  <c:v>11.764705882353063</c:v>
                </c:pt>
                <c:pt idx="46">
                  <c:v>9.8039215686275725</c:v>
                </c:pt>
                <c:pt idx="47">
                  <c:v>7.8431372549020821</c:v>
                </c:pt>
                <c:pt idx="48">
                  <c:v>5.8823529411765918</c:v>
                </c:pt>
                <c:pt idx="49">
                  <c:v>3.9215686274511015</c:v>
                </c:pt>
                <c:pt idx="50">
                  <c:v>1.9607843137256113</c:v>
                </c:pt>
                <c:pt idx="51">
                  <c:v>1.2123635428906709E-13</c:v>
                </c:pt>
              </c:numCache>
            </c:numRef>
          </c:xVal>
          <c:yVal>
            <c:numRef>
              <c:f>'17-2 17-5,6 17-10'!$M$4:$M$55</c:f>
              <c:numCache>
                <c:formatCode>#,##0</c:formatCode>
                <c:ptCount val="52"/>
                <c:pt idx="0">
                  <c:v>2343.5300000000002</c:v>
                </c:pt>
                <c:pt idx="1">
                  <c:v>2287.1999999999998</c:v>
                </c:pt>
                <c:pt idx="2">
                  <c:v>2193.13</c:v>
                </c:pt>
                <c:pt idx="3">
                  <c:v>2144.4</c:v>
                </c:pt>
                <c:pt idx="4">
                  <c:v>2111.1999999999998</c:v>
                </c:pt>
                <c:pt idx="5">
                  <c:v>2074.4299999999998</c:v>
                </c:pt>
                <c:pt idx="6">
                  <c:v>2047.48</c:v>
                </c:pt>
                <c:pt idx="7">
                  <c:v>2038.17</c:v>
                </c:pt>
                <c:pt idx="8">
                  <c:v>1981.82</c:v>
                </c:pt>
                <c:pt idx="9">
                  <c:v>1970.64</c:v>
                </c:pt>
                <c:pt idx="10">
                  <c:v>1959.23</c:v>
                </c:pt>
                <c:pt idx="11">
                  <c:v>1956</c:v>
                </c:pt>
                <c:pt idx="12">
                  <c:v>1950.87</c:v>
                </c:pt>
                <c:pt idx="13">
                  <c:v>1932.11</c:v>
                </c:pt>
                <c:pt idx="14">
                  <c:v>1931</c:v>
                </c:pt>
                <c:pt idx="15">
                  <c:v>1929.03</c:v>
                </c:pt>
                <c:pt idx="16">
                  <c:v>1926</c:v>
                </c:pt>
                <c:pt idx="17">
                  <c:v>1923.54</c:v>
                </c:pt>
                <c:pt idx="18">
                  <c:v>1883.04</c:v>
                </c:pt>
                <c:pt idx="19">
                  <c:v>1877.35</c:v>
                </c:pt>
                <c:pt idx="20">
                  <c:v>1857.41</c:v>
                </c:pt>
                <c:pt idx="21">
                  <c:v>1841</c:v>
                </c:pt>
                <c:pt idx="22">
                  <c:v>1840.9</c:v>
                </c:pt>
                <c:pt idx="23">
                  <c:v>1838.6</c:v>
                </c:pt>
                <c:pt idx="24">
                  <c:v>1832.7</c:v>
                </c:pt>
                <c:pt idx="25">
                  <c:v>1829.89</c:v>
                </c:pt>
                <c:pt idx="26">
                  <c:v>1801.59</c:v>
                </c:pt>
                <c:pt idx="27">
                  <c:v>1793.02</c:v>
                </c:pt>
                <c:pt idx="28">
                  <c:v>1773.7</c:v>
                </c:pt>
                <c:pt idx="29">
                  <c:v>1764.27</c:v>
                </c:pt>
                <c:pt idx="30">
                  <c:v>1739.14</c:v>
                </c:pt>
                <c:pt idx="31">
                  <c:v>1707.88</c:v>
                </c:pt>
                <c:pt idx="32">
                  <c:v>1706.25</c:v>
                </c:pt>
                <c:pt idx="33">
                  <c:v>1703.55</c:v>
                </c:pt>
                <c:pt idx="34">
                  <c:v>1698.78</c:v>
                </c:pt>
                <c:pt idx="35">
                  <c:v>1697.22</c:v>
                </c:pt>
                <c:pt idx="36">
                  <c:v>1684.76</c:v>
                </c:pt>
                <c:pt idx="37">
                  <c:v>1679.98</c:v>
                </c:pt>
                <c:pt idx="38">
                  <c:v>1675.4</c:v>
                </c:pt>
                <c:pt idx="39">
                  <c:v>1661.79</c:v>
                </c:pt>
                <c:pt idx="40">
                  <c:v>1651.51</c:v>
                </c:pt>
                <c:pt idx="41">
                  <c:v>1650.4</c:v>
                </c:pt>
                <c:pt idx="42">
                  <c:v>1640.07</c:v>
                </c:pt>
                <c:pt idx="43">
                  <c:v>1634.8</c:v>
                </c:pt>
                <c:pt idx="44">
                  <c:v>1623.4</c:v>
                </c:pt>
                <c:pt idx="45">
                  <c:v>1545.44</c:v>
                </c:pt>
                <c:pt idx="46">
                  <c:v>1526.79</c:v>
                </c:pt>
                <c:pt idx="47">
                  <c:v>1517.7</c:v>
                </c:pt>
                <c:pt idx="48">
                  <c:v>1475.79</c:v>
                </c:pt>
                <c:pt idx="49">
                  <c:v>1420.95</c:v>
                </c:pt>
                <c:pt idx="50">
                  <c:v>1406.2530400000001</c:v>
                </c:pt>
                <c:pt idx="51">
                  <c:v>1381.78</c:v>
                </c:pt>
              </c:numCache>
            </c:numRef>
          </c:yVal>
          <c:smooth val="0"/>
        </c:ser>
        <c:ser>
          <c:idx val="1"/>
          <c:order val="1"/>
          <c:tx>
            <c:v>average</c:v>
          </c:tx>
          <c:spPr>
            <a:ln w="28575"/>
          </c:spPr>
          <c:marker>
            <c:symbol val="none"/>
          </c:marker>
          <c:dPt>
            <c:idx val="1"/>
            <c:bubble3D val="0"/>
            <c:spPr>
              <a:ln w="28575">
                <a:solidFill>
                  <a:srgbClr val="FF0000"/>
                </a:solidFill>
                <a:prstDash val="dash"/>
              </a:ln>
            </c:spPr>
          </c:dPt>
          <c:xVal>
            <c:numRef>
              <c:f>'17-2 17-5,6 17-10'!$BM$21:$BM$22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xVal>
          <c:yVal>
            <c:numRef>
              <c:f>'17-2 17-5,6 17-10'!$BN$21:$BN$22</c:f>
              <c:numCache>
                <c:formatCode>#,##0</c:formatCode>
                <c:ptCount val="2"/>
                <c:pt idx="0">
                  <c:v>1808.9015969230759</c:v>
                </c:pt>
                <c:pt idx="1">
                  <c:v>1808.9015969230759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608064"/>
        <c:axId val="77609984"/>
      </c:scatterChart>
      <c:valAx>
        <c:axId val="77608064"/>
        <c:scaling>
          <c:orientation val="minMax"/>
          <c:max val="1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nl-NL" sz="1600" b="0" smtClean="0"/>
                  <a:t>per cent </a:t>
                </a:r>
                <a:r>
                  <a:rPr lang="nl-NL" sz="1600" b="0"/>
                  <a:t>rank</a:t>
                </a:r>
              </a:p>
            </c:rich>
          </c:tx>
          <c:layout>
            <c:manualLayout>
              <c:xMode val="edge"/>
              <c:yMode val="edge"/>
              <c:x val="0.65586920384951886"/>
              <c:y val="0.9110877806940799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609984"/>
        <c:crosses val="autoZero"/>
        <c:crossBetween val="midCat"/>
        <c:majorUnit val="50"/>
        <c:minorUnit val="10"/>
      </c:valAx>
      <c:valAx>
        <c:axId val="77609984"/>
        <c:scaling>
          <c:orientation val="minMax"/>
          <c:max val="26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nl-NL" sz="1600" b="0"/>
                  <a:t>Average # hours worked per year</a:t>
                </a:r>
              </a:p>
            </c:rich>
          </c:tx>
          <c:layout>
            <c:manualLayout>
              <c:xMode val="edge"/>
              <c:yMode val="edge"/>
              <c:x val="1.9444444444444445E-2"/>
              <c:y val="0.2311017060367454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608064"/>
        <c:crosses val="autoZero"/>
        <c:crossBetween val="midCat"/>
        <c:majorUnit val="500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04418197725285"/>
          <c:y val="8.4797805247971342E-2"/>
          <c:w val="0.81587948381452313"/>
          <c:h val="0.7895486308110734"/>
        </c:manualLayout>
      </c:layout>
      <c:bubbleChart>
        <c:varyColors val="0"/>
        <c:ser>
          <c:idx val="0"/>
          <c:order val="0"/>
          <c:spPr>
            <a:solidFill>
              <a:srgbClr val="CCFFFF">
                <a:alpha val="50196"/>
              </a:srgbClr>
            </a:solidFill>
            <a:ln w="19050">
              <a:solidFill>
                <a:srgbClr val="0000FF"/>
              </a:solidFill>
            </a:ln>
          </c:spPr>
          <c:invertIfNegative val="0"/>
          <c:dPt>
            <c:idx val="51"/>
            <c:invertIfNegative val="0"/>
            <c:bubble3D val="0"/>
            <c:spPr>
              <a:solidFill>
                <a:srgbClr val="FFCC99">
                  <a:alpha val="50196"/>
                </a:srgbClr>
              </a:solidFill>
              <a:ln w="19050">
                <a:solidFill>
                  <a:srgbClr val="FF0000"/>
                </a:solidFill>
              </a:ln>
            </c:spPr>
          </c:dPt>
          <c:trendline>
            <c:spPr>
              <a:ln w="28575">
                <a:solidFill>
                  <a:srgbClr val="0000FF"/>
                </a:solidFill>
                <a:prstDash val="sysDot"/>
              </a:ln>
            </c:spPr>
            <c:trendlineType val="log"/>
            <c:dispRSqr val="0"/>
            <c:dispEq val="0"/>
          </c:trendline>
          <c:xVal>
            <c:numRef>
              <c:f>'17-2 17-5,6 17-10'!$CA$4:$CA$55</c:f>
              <c:numCache>
                <c:formatCode>#,##0</c:formatCode>
                <c:ptCount val="52"/>
                <c:pt idx="0">
                  <c:v>2343.5300000000002</c:v>
                </c:pt>
                <c:pt idx="1">
                  <c:v>2287.1999999999998</c:v>
                </c:pt>
                <c:pt idx="2">
                  <c:v>2193.13</c:v>
                </c:pt>
                <c:pt idx="3">
                  <c:v>2144.4</c:v>
                </c:pt>
                <c:pt idx="4">
                  <c:v>2111.1999999999998</c:v>
                </c:pt>
                <c:pt idx="5">
                  <c:v>2074.4299999999998</c:v>
                </c:pt>
                <c:pt idx="6">
                  <c:v>2047.48</c:v>
                </c:pt>
                <c:pt idx="7">
                  <c:v>2038.17</c:v>
                </c:pt>
                <c:pt idx="8">
                  <c:v>1981.82</c:v>
                </c:pt>
                <c:pt idx="9">
                  <c:v>1970.64</c:v>
                </c:pt>
                <c:pt idx="10">
                  <c:v>1959.23</c:v>
                </c:pt>
                <c:pt idx="11">
                  <c:v>1956</c:v>
                </c:pt>
                <c:pt idx="12">
                  <c:v>1950.87</c:v>
                </c:pt>
                <c:pt idx="13">
                  <c:v>1932.11</c:v>
                </c:pt>
                <c:pt idx="14">
                  <c:v>1931</c:v>
                </c:pt>
                <c:pt idx="15">
                  <c:v>1929.03</c:v>
                </c:pt>
                <c:pt idx="16">
                  <c:v>1926</c:v>
                </c:pt>
                <c:pt idx="17">
                  <c:v>1923.54</c:v>
                </c:pt>
                <c:pt idx="18">
                  <c:v>1883.04</c:v>
                </c:pt>
                <c:pt idx="19">
                  <c:v>1877.35</c:v>
                </c:pt>
                <c:pt idx="20">
                  <c:v>1857.41</c:v>
                </c:pt>
                <c:pt idx="21">
                  <c:v>1841</c:v>
                </c:pt>
                <c:pt idx="22">
                  <c:v>1840.9</c:v>
                </c:pt>
                <c:pt idx="23">
                  <c:v>1838.6</c:v>
                </c:pt>
                <c:pt idx="24">
                  <c:v>1832.7</c:v>
                </c:pt>
                <c:pt idx="25">
                  <c:v>1829.89</c:v>
                </c:pt>
                <c:pt idx="26">
                  <c:v>1801.59</c:v>
                </c:pt>
                <c:pt idx="27">
                  <c:v>1793.02</c:v>
                </c:pt>
                <c:pt idx="28">
                  <c:v>1773.7</c:v>
                </c:pt>
                <c:pt idx="29">
                  <c:v>1764.27</c:v>
                </c:pt>
                <c:pt idx="30">
                  <c:v>1739.14</c:v>
                </c:pt>
                <c:pt idx="31">
                  <c:v>1707.88</c:v>
                </c:pt>
                <c:pt idx="32">
                  <c:v>1706.25</c:v>
                </c:pt>
                <c:pt idx="33">
                  <c:v>1703.55</c:v>
                </c:pt>
                <c:pt idx="34">
                  <c:v>1698.78</c:v>
                </c:pt>
                <c:pt idx="35">
                  <c:v>1697.22</c:v>
                </c:pt>
                <c:pt idx="36">
                  <c:v>1684.76</c:v>
                </c:pt>
                <c:pt idx="37">
                  <c:v>1679.98</c:v>
                </c:pt>
                <c:pt idx="38">
                  <c:v>1675.4</c:v>
                </c:pt>
                <c:pt idx="39">
                  <c:v>1661.79</c:v>
                </c:pt>
                <c:pt idx="40">
                  <c:v>1651.51</c:v>
                </c:pt>
                <c:pt idx="41">
                  <c:v>1650.4</c:v>
                </c:pt>
                <c:pt idx="42">
                  <c:v>1640.07</c:v>
                </c:pt>
                <c:pt idx="43">
                  <c:v>1634.8</c:v>
                </c:pt>
                <c:pt idx="44">
                  <c:v>1623.4</c:v>
                </c:pt>
                <c:pt idx="45">
                  <c:v>1545.44</c:v>
                </c:pt>
                <c:pt idx="46">
                  <c:v>1526.79</c:v>
                </c:pt>
                <c:pt idx="47">
                  <c:v>1517.7</c:v>
                </c:pt>
                <c:pt idx="48">
                  <c:v>1475.79</c:v>
                </c:pt>
                <c:pt idx="49">
                  <c:v>1420.95</c:v>
                </c:pt>
                <c:pt idx="50">
                  <c:v>1406.2530400000001</c:v>
                </c:pt>
                <c:pt idx="51">
                  <c:v>1381.78</c:v>
                </c:pt>
              </c:numCache>
            </c:numRef>
          </c:xVal>
          <c:yVal>
            <c:numRef>
              <c:f>'17-2 17-5,6 17-10'!$CB$4:$CB$55</c:f>
              <c:numCache>
                <c:formatCode>#,##0</c:formatCode>
                <c:ptCount val="52"/>
                <c:pt idx="0">
                  <c:v>38568.793019616023</c:v>
                </c:pt>
                <c:pt idx="1">
                  <c:v>51643.665213101245</c:v>
                </c:pt>
                <c:pt idx="2">
                  <c:v>27522.296188390555</c:v>
                </c:pt>
                <c:pt idx="3">
                  <c:v>28413.563651706481</c:v>
                </c:pt>
                <c:pt idx="4">
                  <c:v>15243.32965151039</c:v>
                </c:pt>
                <c:pt idx="5">
                  <c:v>12709.819335252208</c:v>
                </c:pt>
                <c:pt idx="6">
                  <c:v>18430.429056943573</c:v>
                </c:pt>
                <c:pt idx="7">
                  <c:v>23698.648735021001</c:v>
                </c:pt>
                <c:pt idx="8">
                  <c:v>9197.707924980743</c:v>
                </c:pt>
                <c:pt idx="9">
                  <c:v>5078.143954294067</c:v>
                </c:pt>
                <c:pt idx="10">
                  <c:v>18852.006263021623</c:v>
                </c:pt>
                <c:pt idx="11">
                  <c:v>8407.9210584496705</c:v>
                </c:pt>
                <c:pt idx="12">
                  <c:v>16005.820462993424</c:v>
                </c:pt>
                <c:pt idx="13">
                  <c:v>22289.899655863803</c:v>
                </c:pt>
                <c:pt idx="14">
                  <c:v>10342.566407573409</c:v>
                </c:pt>
                <c:pt idx="15">
                  <c:v>25081.192541476721</c:v>
                </c:pt>
                <c:pt idx="16">
                  <c:v>8923.976678154153</c:v>
                </c:pt>
                <c:pt idx="17">
                  <c:v>20101.948883171444</c:v>
                </c:pt>
                <c:pt idx="18">
                  <c:v>13574.309839365063</c:v>
                </c:pt>
                <c:pt idx="19">
                  <c:v>14437.29063912844</c:v>
                </c:pt>
                <c:pt idx="20">
                  <c:v>17200.305487393576</c:v>
                </c:pt>
                <c:pt idx="21">
                  <c:v>9294.5329123416104</c:v>
                </c:pt>
                <c:pt idx="22">
                  <c:v>14507.618210337159</c:v>
                </c:pt>
                <c:pt idx="23">
                  <c:v>28183.246409681327</c:v>
                </c:pt>
                <c:pt idx="24">
                  <c:v>23993.078770596261</c:v>
                </c:pt>
                <c:pt idx="25">
                  <c:v>23254.233221916271</c:v>
                </c:pt>
                <c:pt idx="26">
                  <c:v>36704.616800514035</c:v>
                </c:pt>
                <c:pt idx="27">
                  <c:v>21466.950197130514</c:v>
                </c:pt>
                <c:pt idx="28">
                  <c:v>29089.054372512099</c:v>
                </c:pt>
                <c:pt idx="29">
                  <c:v>20642.244255955098</c:v>
                </c:pt>
                <c:pt idx="30">
                  <c:v>31921.616659498839</c:v>
                </c:pt>
                <c:pt idx="31">
                  <c:v>35344.869473004328</c:v>
                </c:pt>
                <c:pt idx="32">
                  <c:v>30427.209080394092</c:v>
                </c:pt>
                <c:pt idx="33">
                  <c:v>42646.207242254495</c:v>
                </c:pt>
                <c:pt idx="34">
                  <c:v>38499.273104715212</c:v>
                </c:pt>
                <c:pt idx="35">
                  <c:v>26666.532662522604</c:v>
                </c:pt>
                <c:pt idx="36">
                  <c:v>28740.77371179076</c:v>
                </c:pt>
                <c:pt idx="37">
                  <c:v>33747.326951754672</c:v>
                </c:pt>
                <c:pt idx="38">
                  <c:v>24364.596421912989</c:v>
                </c:pt>
                <c:pt idx="39">
                  <c:v>37282.532187530196</c:v>
                </c:pt>
                <c:pt idx="40">
                  <c:v>12906.671758234306</c:v>
                </c:pt>
                <c:pt idx="41">
                  <c:v>32259.814570067774</c:v>
                </c:pt>
                <c:pt idx="42">
                  <c:v>36100.791335685622</c:v>
                </c:pt>
                <c:pt idx="43">
                  <c:v>20196.314920897243</c:v>
                </c:pt>
                <c:pt idx="44">
                  <c:v>44823.644226137381</c:v>
                </c:pt>
                <c:pt idx="45">
                  <c:v>35446.265576448553</c:v>
                </c:pt>
                <c:pt idx="46">
                  <c:v>35641.169197863688</c:v>
                </c:pt>
                <c:pt idx="47">
                  <c:v>78130.59505592694</c:v>
                </c:pt>
                <c:pt idx="48">
                  <c:v>31437.94022502692</c:v>
                </c:pt>
                <c:pt idx="49">
                  <c:v>52414.587211625621</c:v>
                </c:pt>
                <c:pt idx="50">
                  <c:v>34519.982787283814</c:v>
                </c:pt>
                <c:pt idx="51">
                  <c:v>38054.851691108881</c:v>
                </c:pt>
              </c:numCache>
            </c:numRef>
          </c:yVal>
          <c:bubbleSize>
            <c:numRef>
              <c:f>'17-2 17-5,6 17-10'!$CC$4:$CC$55</c:f>
              <c:numCache>
                <c:formatCode>#,##0.0</c:formatCode>
                <c:ptCount val="52"/>
                <c:pt idx="0">
                  <c:v>7.1221870000000003</c:v>
                </c:pt>
                <c:pt idx="1">
                  <c:v>5.1879330000000001</c:v>
                </c:pt>
                <c:pt idx="2">
                  <c:v>48.391342999999999</c:v>
                </c:pt>
                <c:pt idx="3">
                  <c:v>23.193518000000001</c:v>
                </c:pt>
                <c:pt idx="4">
                  <c:v>17.269525000000002</c:v>
                </c:pt>
                <c:pt idx="5">
                  <c:v>114.793341</c:v>
                </c:pt>
                <c:pt idx="6">
                  <c:v>38.298949</c:v>
                </c:pt>
                <c:pt idx="7">
                  <c:v>11.390031</c:v>
                </c:pt>
                <c:pt idx="8">
                  <c:v>0.17604400000000001</c:v>
                </c:pt>
                <c:pt idx="9">
                  <c:v>2.7512729999999999</c:v>
                </c:pt>
                <c:pt idx="10">
                  <c:v>9.9661159999999995</c:v>
                </c:pt>
                <c:pt idx="11">
                  <c:v>46.927124999999997</c:v>
                </c:pt>
                <c:pt idx="12">
                  <c:v>2.2431420000000002</c:v>
                </c:pt>
                <c:pt idx="13">
                  <c:v>10.689662999999999</c:v>
                </c:pt>
                <c:pt idx="14">
                  <c:v>29.436890999999999</c:v>
                </c:pt>
                <c:pt idx="15">
                  <c:v>7.5621939999999999</c:v>
                </c:pt>
                <c:pt idx="16">
                  <c:v>29.399816999999999</c:v>
                </c:pt>
                <c:pt idx="17">
                  <c:v>1.3405370000000001</c:v>
                </c:pt>
                <c:pt idx="18">
                  <c:v>21.436495000000001</c:v>
                </c:pt>
                <c:pt idx="19">
                  <c:v>73.639595999999997</c:v>
                </c:pt>
                <c:pt idx="20">
                  <c:v>3.3074810000000001</c:v>
                </c:pt>
                <c:pt idx="21">
                  <c:v>196.65501399999999</c:v>
                </c:pt>
                <c:pt idx="22">
                  <c:v>40.764561</c:v>
                </c:pt>
                <c:pt idx="23">
                  <c:v>0.81883399999999995</c:v>
                </c:pt>
                <c:pt idx="24">
                  <c:v>0.41785499999999998</c:v>
                </c:pt>
                <c:pt idx="25">
                  <c:v>10.534293</c:v>
                </c:pt>
                <c:pt idx="26">
                  <c:v>4.5258019999999997</c:v>
                </c:pt>
                <c:pt idx="27">
                  <c:v>5.4715020000000001</c:v>
                </c:pt>
                <c:pt idx="28">
                  <c:v>60.788694</c:v>
                </c:pt>
                <c:pt idx="29">
                  <c:v>0.27392499999999997</c:v>
                </c:pt>
                <c:pt idx="30">
                  <c:v>0.32436599999999999</c:v>
                </c:pt>
                <c:pt idx="31">
                  <c:v>34.349561000000001</c:v>
                </c:pt>
                <c:pt idx="32">
                  <c:v>126.497241</c:v>
                </c:pt>
                <c:pt idx="33">
                  <c:v>313.08537999999999</c:v>
                </c:pt>
                <c:pt idx="34">
                  <c:v>22.605732</c:v>
                </c:pt>
                <c:pt idx="35">
                  <c:v>4.4145089999999998</c:v>
                </c:pt>
                <c:pt idx="36">
                  <c:v>46.454895</c:v>
                </c:pt>
                <c:pt idx="37">
                  <c:v>5.3847699999999996</c:v>
                </c:pt>
                <c:pt idx="38">
                  <c:v>2.035012</c:v>
                </c:pt>
                <c:pt idx="39">
                  <c:v>8.4134290000000007</c:v>
                </c:pt>
                <c:pt idx="40">
                  <c:v>7.4461349999999999</c:v>
                </c:pt>
                <c:pt idx="41">
                  <c:v>62.417431000000001</c:v>
                </c:pt>
                <c:pt idx="42">
                  <c:v>9.440747</c:v>
                </c:pt>
                <c:pt idx="43">
                  <c:v>1.3463499999999999</c:v>
                </c:pt>
                <c:pt idx="44">
                  <c:v>7.7016900000000001</c:v>
                </c:pt>
                <c:pt idx="45">
                  <c:v>10.754056</c:v>
                </c:pt>
                <c:pt idx="46">
                  <c:v>5.5725939999999996</c:v>
                </c:pt>
                <c:pt idx="47">
                  <c:v>0.51594099999999998</c:v>
                </c:pt>
                <c:pt idx="48">
                  <c:v>65.089012999999994</c:v>
                </c:pt>
                <c:pt idx="49">
                  <c:v>4.9248479999999999</c:v>
                </c:pt>
                <c:pt idx="50">
                  <c:v>82.162512000000007</c:v>
                </c:pt>
                <c:pt idx="51">
                  <c:v>16.664746000000001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30"/>
        <c:showNegBubbles val="0"/>
        <c:axId val="79384960"/>
        <c:axId val="79386880"/>
      </c:bubbleChart>
      <c:valAx>
        <c:axId val="79384960"/>
        <c:scaling>
          <c:orientation val="minMax"/>
          <c:max val="2500"/>
          <c:min val="1250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/>
                  <a:t>Average annual hours worked</a:t>
                </a:r>
                <a:r>
                  <a:rPr lang="en-US" sz="1600" b="0" baseline="0"/>
                  <a:t> by persons engaged</a:t>
                </a:r>
                <a:endParaRPr lang="en-US" sz="1600" b="0"/>
              </a:p>
            </c:rich>
          </c:tx>
          <c:layout>
            <c:manualLayout>
              <c:xMode val="edge"/>
              <c:yMode val="edge"/>
              <c:x val="0.29126159230096238"/>
              <c:y val="0.9370456773233282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9386880"/>
        <c:crosses val="autoZero"/>
        <c:crossBetween val="midCat"/>
        <c:majorUnit val="250"/>
      </c:valAx>
      <c:valAx>
        <c:axId val="79386880"/>
        <c:scaling>
          <c:logBase val="10"/>
          <c:orientation val="minMax"/>
          <c:max val="250000"/>
          <c:min val="25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Income per capita (log scale)</a:t>
                </a:r>
              </a:p>
            </c:rich>
          </c:tx>
          <c:layout>
            <c:manualLayout>
              <c:xMode val="edge"/>
              <c:yMode val="edge"/>
              <c:x val="9.7222222222222224E-3"/>
              <c:y val="0.24874069988291236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9384960"/>
        <c:crosses val="autoZero"/>
        <c:crossBetween val="midCat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10778971561793"/>
          <c:y val="0.10057972440944882"/>
          <c:w val="0.81645032386126204"/>
          <c:h val="0.78493438320209974"/>
        </c:manualLayout>
      </c:layout>
      <c:scatterChart>
        <c:scatterStyle val="lineMarker"/>
        <c:varyColors val="0"/>
        <c:ser>
          <c:idx val="0"/>
          <c:order val="0"/>
          <c:tx>
            <c:strRef>
              <c:f>'17-12a 17-12b'!$B$3</c:f>
              <c:strCache>
                <c:ptCount val="1"/>
                <c:pt idx="0">
                  <c:v>SGP</c:v>
                </c:pt>
              </c:strCache>
            </c:strRef>
          </c:tx>
          <c:spPr>
            <a:ln w="3810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'17-12a 17-12b'!$K$2:$AS$2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xVal>
          <c:yVal>
            <c:numRef>
              <c:f>'17-12a 17-12b'!$K$3:$AS$3</c:f>
              <c:numCache>
                <c:formatCode>General</c:formatCode>
                <c:ptCount val="35"/>
                <c:pt idx="0">
                  <c:v>31.800999999999998</c:v>
                </c:pt>
                <c:pt idx="1">
                  <c:v>34.323999999999998</c:v>
                </c:pt>
                <c:pt idx="2">
                  <c:v>38.017000000000003</c:v>
                </c:pt>
                <c:pt idx="3">
                  <c:v>43.063000000000002</c:v>
                </c:pt>
                <c:pt idx="4">
                  <c:v>44.895000000000003</c:v>
                </c:pt>
                <c:pt idx="5">
                  <c:v>40.997</c:v>
                </c:pt>
                <c:pt idx="6">
                  <c:v>38.58</c:v>
                </c:pt>
                <c:pt idx="7">
                  <c:v>36.045000000000002</c:v>
                </c:pt>
                <c:pt idx="8">
                  <c:v>40.734999999999999</c:v>
                </c:pt>
                <c:pt idx="9">
                  <c:v>43.49</c:v>
                </c:pt>
                <c:pt idx="10">
                  <c:v>43.603000000000002</c:v>
                </c:pt>
                <c:pt idx="11">
                  <c:v>44.636000000000003</c:v>
                </c:pt>
                <c:pt idx="12">
                  <c:v>46.774999999999999</c:v>
                </c:pt>
                <c:pt idx="13">
                  <c:v>44.055</c:v>
                </c:pt>
                <c:pt idx="14">
                  <c:v>48.25</c:v>
                </c:pt>
                <c:pt idx="15">
                  <c:v>50.244</c:v>
                </c:pt>
                <c:pt idx="16">
                  <c:v>49.418999999999997</c:v>
                </c:pt>
                <c:pt idx="17">
                  <c:v>53.436</c:v>
                </c:pt>
                <c:pt idx="18">
                  <c:v>53.088000000000001</c:v>
                </c:pt>
                <c:pt idx="19">
                  <c:v>49.491999999999997</c:v>
                </c:pt>
                <c:pt idx="20">
                  <c:v>45.497999999999998</c:v>
                </c:pt>
                <c:pt idx="21">
                  <c:v>41.267000000000003</c:v>
                </c:pt>
                <c:pt idx="22">
                  <c:v>38.81</c:v>
                </c:pt>
                <c:pt idx="23">
                  <c:v>40.216999999999999</c:v>
                </c:pt>
                <c:pt idx="24">
                  <c:v>41.064</c:v>
                </c:pt>
                <c:pt idx="25">
                  <c:v>43.238</c:v>
                </c:pt>
                <c:pt idx="26">
                  <c:v>47.28</c:v>
                </c:pt>
                <c:pt idx="27">
                  <c:v>49.094000000000001</c:v>
                </c:pt>
                <c:pt idx="28">
                  <c:v>44.87</c:v>
                </c:pt>
                <c:pt idx="29">
                  <c:v>44.484000000000002</c:v>
                </c:pt>
                <c:pt idx="30">
                  <c:v>51.531999999999996</c:v>
                </c:pt>
                <c:pt idx="31">
                  <c:v>49.247999999999998</c:v>
                </c:pt>
                <c:pt idx="32">
                  <c:v>47.158000000000001</c:v>
                </c:pt>
                <c:pt idx="33">
                  <c:v>46.889000000000003</c:v>
                </c:pt>
                <c:pt idx="34">
                  <c:v>46.728000000000002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'17-12a 17-12b'!$B$4</c:f>
              <c:strCache>
                <c:ptCount val="1"/>
                <c:pt idx="0">
                  <c:v>CHN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'17-12a 17-12b'!$K$2:$AS$2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xVal>
          <c:yVal>
            <c:numRef>
              <c:f>'17-12a 17-12b'!$K$4:$AS$4</c:f>
              <c:numCache>
                <c:formatCode>General</c:formatCode>
                <c:ptCount val="35"/>
                <c:pt idx="0">
                  <c:v>32.551000000000002</c:v>
                </c:pt>
                <c:pt idx="1">
                  <c:v>32.198</c:v>
                </c:pt>
                <c:pt idx="2">
                  <c:v>35.442999999999998</c:v>
                </c:pt>
                <c:pt idx="3">
                  <c:v>35.491999999999997</c:v>
                </c:pt>
                <c:pt idx="4">
                  <c:v>35.429000000000002</c:v>
                </c:pt>
                <c:pt idx="5">
                  <c:v>34.509</c:v>
                </c:pt>
                <c:pt idx="6">
                  <c:v>35.816000000000003</c:v>
                </c:pt>
                <c:pt idx="7">
                  <c:v>36.962000000000003</c:v>
                </c:pt>
                <c:pt idx="8">
                  <c:v>36.81</c:v>
                </c:pt>
                <c:pt idx="9">
                  <c:v>36.103000000000002</c:v>
                </c:pt>
                <c:pt idx="10">
                  <c:v>38.994</c:v>
                </c:pt>
                <c:pt idx="11">
                  <c:v>39.161000000000001</c:v>
                </c:pt>
                <c:pt idx="12">
                  <c:v>38.567</c:v>
                </c:pt>
                <c:pt idx="13">
                  <c:v>42.314</c:v>
                </c:pt>
                <c:pt idx="14">
                  <c:v>43.337000000000003</c:v>
                </c:pt>
                <c:pt idx="15">
                  <c:v>41.887</c:v>
                </c:pt>
                <c:pt idx="16">
                  <c:v>41.058999999999997</c:v>
                </c:pt>
                <c:pt idx="17">
                  <c:v>39.905000000000001</c:v>
                </c:pt>
                <c:pt idx="18">
                  <c:v>38.454000000000001</c:v>
                </c:pt>
                <c:pt idx="19">
                  <c:v>36.564</c:v>
                </c:pt>
                <c:pt idx="20">
                  <c:v>35.731999999999999</c:v>
                </c:pt>
                <c:pt idx="21">
                  <c:v>37.323</c:v>
                </c:pt>
                <c:pt idx="22">
                  <c:v>39.042999999999999</c:v>
                </c:pt>
                <c:pt idx="23">
                  <c:v>42.774000000000001</c:v>
                </c:pt>
                <c:pt idx="24">
                  <c:v>45.959000000000003</c:v>
                </c:pt>
                <c:pt idx="25">
                  <c:v>46.694000000000003</c:v>
                </c:pt>
                <c:pt idx="26">
                  <c:v>48.866999999999997</c:v>
                </c:pt>
                <c:pt idx="27">
                  <c:v>50.926000000000002</c:v>
                </c:pt>
                <c:pt idx="28">
                  <c:v>51.908000000000001</c:v>
                </c:pt>
                <c:pt idx="29">
                  <c:v>50.609000000000002</c:v>
                </c:pt>
                <c:pt idx="30">
                  <c:v>50.896000000000001</c:v>
                </c:pt>
                <c:pt idx="31">
                  <c:v>48.828000000000003</c:v>
                </c:pt>
                <c:pt idx="32">
                  <c:v>49.05</c:v>
                </c:pt>
                <c:pt idx="33">
                  <c:v>48.189</c:v>
                </c:pt>
                <c:pt idx="34">
                  <c:v>48.497999999999998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'17-12a 17-12b'!$B$5</c:f>
              <c:strCache>
                <c:ptCount val="1"/>
                <c:pt idx="0">
                  <c:v>QAT</c:v>
                </c:pt>
              </c:strCache>
            </c:strRef>
          </c:tx>
          <c:spPr>
            <a:ln w="38100">
              <a:solidFill>
                <a:srgbClr val="006600"/>
              </a:solidFill>
              <a:prstDash val="sysDot"/>
            </a:ln>
          </c:spPr>
          <c:marker>
            <c:symbol val="none"/>
          </c:marker>
          <c:xVal>
            <c:numRef>
              <c:f>'17-12a 17-12b'!$K$2:$AS$2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xVal>
          <c:yVal>
            <c:numRef>
              <c:f>'17-12a 17-12b'!$K$5:$AS$5</c:f>
              <c:numCache>
                <c:formatCode>General</c:formatCode>
                <c:ptCount val="35"/>
                <c:pt idx="0">
                  <c:v>51.66</c:v>
                </c:pt>
                <c:pt idx="1">
                  <c:v>45.89</c:v>
                </c:pt>
                <c:pt idx="2">
                  <c:v>34.847000000000001</c:v>
                </c:pt>
                <c:pt idx="3">
                  <c:v>25.454000000000001</c:v>
                </c:pt>
                <c:pt idx="4">
                  <c:v>41.48</c:v>
                </c:pt>
                <c:pt idx="5">
                  <c:v>30.408999999999999</c:v>
                </c:pt>
                <c:pt idx="6">
                  <c:v>13.942</c:v>
                </c:pt>
                <c:pt idx="7">
                  <c:v>16.137</c:v>
                </c:pt>
                <c:pt idx="8">
                  <c:v>14.864000000000001</c:v>
                </c:pt>
                <c:pt idx="9">
                  <c:v>21.643999999999998</c:v>
                </c:pt>
                <c:pt idx="10">
                  <c:v>23.516999999999999</c:v>
                </c:pt>
                <c:pt idx="11">
                  <c:v>19.411000000000001</c:v>
                </c:pt>
                <c:pt idx="12">
                  <c:v>18.012</c:v>
                </c:pt>
                <c:pt idx="13">
                  <c:v>10.372999999999999</c:v>
                </c:pt>
                <c:pt idx="14">
                  <c:v>17.553999999999998</c:v>
                </c:pt>
                <c:pt idx="15">
                  <c:v>23.081</c:v>
                </c:pt>
                <c:pt idx="16">
                  <c:v>22.225999999999999</c:v>
                </c:pt>
                <c:pt idx="17">
                  <c:v>33.761000000000003</c:v>
                </c:pt>
                <c:pt idx="18">
                  <c:v>26.332000000000001</c:v>
                </c:pt>
                <c:pt idx="19">
                  <c:v>38.835000000000001</c:v>
                </c:pt>
                <c:pt idx="20">
                  <c:v>49.27</c:v>
                </c:pt>
                <c:pt idx="21">
                  <c:v>52.792999999999999</c:v>
                </c:pt>
                <c:pt idx="22">
                  <c:v>52.395000000000003</c:v>
                </c:pt>
                <c:pt idx="23">
                  <c:v>59.316000000000003</c:v>
                </c:pt>
                <c:pt idx="24">
                  <c:v>55.308</c:v>
                </c:pt>
                <c:pt idx="25">
                  <c:v>51.11</c:v>
                </c:pt>
                <c:pt idx="26">
                  <c:v>57.426000000000002</c:v>
                </c:pt>
                <c:pt idx="27">
                  <c:v>60.390999999999998</c:v>
                </c:pt>
                <c:pt idx="28">
                  <c:v>64.188999999999993</c:v>
                </c:pt>
                <c:pt idx="29">
                  <c:v>49.497</c:v>
                </c:pt>
                <c:pt idx="30">
                  <c:v>50.42</c:v>
                </c:pt>
                <c:pt idx="31">
                  <c:v>59.347999999999999</c:v>
                </c:pt>
                <c:pt idx="32">
                  <c:v>60.656999999999996</c:v>
                </c:pt>
                <c:pt idx="33">
                  <c:v>59.488999999999997</c:v>
                </c:pt>
                <c:pt idx="34">
                  <c:v>58.473999999999997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472128"/>
        <c:axId val="79473664"/>
      </c:scatterChart>
      <c:valAx>
        <c:axId val="79472128"/>
        <c:scaling>
          <c:orientation val="minMax"/>
          <c:max val="2015"/>
          <c:min val="1980"/>
        </c:scaling>
        <c:delete val="0"/>
        <c:axPos val="b"/>
        <c:numFmt formatCode="General" sourceLinked="1"/>
        <c:majorTickMark val="out"/>
        <c:minorTickMark val="out"/>
        <c:tickLblPos val="low"/>
        <c:txPr>
          <a:bodyPr/>
          <a:lstStyle/>
          <a:p>
            <a:pPr>
              <a:defRPr sz="1400"/>
            </a:pPr>
            <a:endParaRPr lang="en-US"/>
          </a:p>
        </c:txPr>
        <c:crossAx val="79473664"/>
        <c:crosses val="autoZero"/>
        <c:crossBetween val="midCat"/>
        <c:majorUnit val="10"/>
        <c:minorUnit val="5"/>
      </c:valAx>
      <c:valAx>
        <c:axId val="79473664"/>
        <c:scaling>
          <c:orientation val="minMax"/>
          <c:max val="70"/>
          <c:min val="-20"/>
        </c:scaling>
        <c:delete val="0"/>
        <c:axPos val="l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9472128"/>
        <c:crosses val="autoZero"/>
        <c:crossBetween val="midCat"/>
        <c:majorUnit val="20"/>
        <c:minorUnit val="10"/>
      </c:valAx>
      <c:spPr>
        <a:ln>
          <a:solidFill>
            <a:schemeClr val="accent1"/>
          </a:solidFill>
        </a:ln>
      </c:spPr>
    </c:plotArea>
    <c:legend>
      <c:legendPos val="t"/>
      <c:layout>
        <c:manualLayout>
          <c:xMode val="edge"/>
          <c:yMode val="edge"/>
          <c:x val="0.12646981602041041"/>
          <c:y val="0.81481481481481477"/>
          <c:w val="0.76451808454483472"/>
          <c:h val="8.3717191601049873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10778971561793"/>
          <c:y val="0.10057972440944882"/>
          <c:w val="0.81645032386126204"/>
          <c:h val="0.78493438320209974"/>
        </c:manualLayout>
      </c:layout>
      <c:scatterChart>
        <c:scatterStyle val="lineMarker"/>
        <c:varyColors val="0"/>
        <c:ser>
          <c:idx val="0"/>
          <c:order val="0"/>
          <c:tx>
            <c:strRef>
              <c:f>'17-12a 17-12b'!$B$136</c:f>
              <c:strCache>
                <c:ptCount val="1"/>
                <c:pt idx="0">
                  <c:v>GUY</c:v>
                </c:pt>
              </c:strCache>
            </c:strRef>
          </c:tx>
          <c:spPr>
            <a:ln w="3810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'17-12a 17-12b'!$K$2:$AS$2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xVal>
          <c:yVal>
            <c:numRef>
              <c:f>'17-12a 17-12b'!$K$136:$AS$136</c:f>
              <c:numCache>
                <c:formatCode>General</c:formatCode>
                <c:ptCount val="35"/>
                <c:pt idx="0">
                  <c:v>4.0720000000000001</c:v>
                </c:pt>
                <c:pt idx="1">
                  <c:v>-9.3369999999999997</c:v>
                </c:pt>
                <c:pt idx="2">
                  <c:v>-12.996</c:v>
                </c:pt>
                <c:pt idx="3">
                  <c:v>-16.315999999999999</c:v>
                </c:pt>
                <c:pt idx="4">
                  <c:v>0.66600000000000004</c:v>
                </c:pt>
                <c:pt idx="5">
                  <c:v>-4.3540000000000001</c:v>
                </c:pt>
                <c:pt idx="6">
                  <c:v>-4.1479999999999997</c:v>
                </c:pt>
                <c:pt idx="7">
                  <c:v>-3.347</c:v>
                </c:pt>
                <c:pt idx="8">
                  <c:v>-2.0209999999999999</c:v>
                </c:pt>
                <c:pt idx="9">
                  <c:v>-0.88400000000000001</c:v>
                </c:pt>
                <c:pt idx="10">
                  <c:v>-0.95899999999999996</c:v>
                </c:pt>
                <c:pt idx="11">
                  <c:v>24.381</c:v>
                </c:pt>
                <c:pt idx="12">
                  <c:v>11.231999999999999</c:v>
                </c:pt>
                <c:pt idx="13">
                  <c:v>8.75</c:v>
                </c:pt>
                <c:pt idx="14">
                  <c:v>8.8439999999999994</c:v>
                </c:pt>
                <c:pt idx="15">
                  <c:v>13.305</c:v>
                </c:pt>
                <c:pt idx="16">
                  <c:v>14.629</c:v>
                </c:pt>
                <c:pt idx="17">
                  <c:v>13.505000000000001</c:v>
                </c:pt>
                <c:pt idx="18">
                  <c:v>10.971</c:v>
                </c:pt>
                <c:pt idx="19">
                  <c:v>12.779</c:v>
                </c:pt>
                <c:pt idx="20">
                  <c:v>9.327</c:v>
                </c:pt>
                <c:pt idx="21">
                  <c:v>7.7830000000000004</c:v>
                </c:pt>
                <c:pt idx="22">
                  <c:v>7.5670000000000002</c:v>
                </c:pt>
                <c:pt idx="23">
                  <c:v>7.53</c:v>
                </c:pt>
                <c:pt idx="24">
                  <c:v>11.303000000000001</c:v>
                </c:pt>
                <c:pt idx="25">
                  <c:v>11.156000000000001</c:v>
                </c:pt>
                <c:pt idx="26">
                  <c:v>7.6470000000000002</c:v>
                </c:pt>
                <c:pt idx="27">
                  <c:v>11.198</c:v>
                </c:pt>
                <c:pt idx="28">
                  <c:v>5.2960000000000003</c:v>
                </c:pt>
                <c:pt idx="29">
                  <c:v>7.3869999999999996</c:v>
                </c:pt>
                <c:pt idx="30">
                  <c:v>7.1369999999999996</c:v>
                </c:pt>
                <c:pt idx="31">
                  <c:v>6.6660000000000004</c:v>
                </c:pt>
                <c:pt idx="32">
                  <c:v>7.66</c:v>
                </c:pt>
                <c:pt idx="33">
                  <c:v>3.5209999999999999</c:v>
                </c:pt>
                <c:pt idx="34">
                  <c:v>3.673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'17-12a 17-12b'!$B$137</c:f>
              <c:strCache>
                <c:ptCount val="1"/>
                <c:pt idx="0">
                  <c:v>CAF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'17-12a 17-12b'!$K$2:$AS$2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xVal>
          <c:yVal>
            <c:numRef>
              <c:f>'17-12a 17-12b'!$K$137:$AS$137</c:f>
              <c:numCache>
                <c:formatCode>General</c:formatCode>
                <c:ptCount val="35"/>
                <c:pt idx="0">
                  <c:v>-2.84</c:v>
                </c:pt>
                <c:pt idx="1">
                  <c:v>5.1820000000000004</c:v>
                </c:pt>
                <c:pt idx="2">
                  <c:v>-7.3920000000000003</c:v>
                </c:pt>
                <c:pt idx="3">
                  <c:v>-1.012</c:v>
                </c:pt>
                <c:pt idx="4">
                  <c:v>0.54700000000000004</c:v>
                </c:pt>
                <c:pt idx="5">
                  <c:v>9.7769999999999992</c:v>
                </c:pt>
                <c:pt idx="6">
                  <c:v>12.69</c:v>
                </c:pt>
                <c:pt idx="7">
                  <c:v>6.6669999999999998</c:v>
                </c:pt>
                <c:pt idx="8">
                  <c:v>7.2569999999999997</c:v>
                </c:pt>
                <c:pt idx="9">
                  <c:v>9.2650000000000006</c:v>
                </c:pt>
                <c:pt idx="10">
                  <c:v>8.4269999999999996</c:v>
                </c:pt>
                <c:pt idx="11">
                  <c:v>7.8079999999999998</c:v>
                </c:pt>
                <c:pt idx="12">
                  <c:v>-0.20799999999999999</c:v>
                </c:pt>
                <c:pt idx="13">
                  <c:v>4.4370000000000003</c:v>
                </c:pt>
                <c:pt idx="14">
                  <c:v>9.4350000000000005</c:v>
                </c:pt>
                <c:pt idx="15">
                  <c:v>6.7640000000000002</c:v>
                </c:pt>
                <c:pt idx="16">
                  <c:v>2.5499999999999998</c:v>
                </c:pt>
                <c:pt idx="17">
                  <c:v>4.7960000000000003</c:v>
                </c:pt>
                <c:pt idx="18">
                  <c:v>5.0359999999999996</c:v>
                </c:pt>
                <c:pt idx="19">
                  <c:v>10.013</c:v>
                </c:pt>
                <c:pt idx="20">
                  <c:v>8.92</c:v>
                </c:pt>
                <c:pt idx="21">
                  <c:v>7.157</c:v>
                </c:pt>
                <c:pt idx="22">
                  <c:v>8.0839999999999996</c:v>
                </c:pt>
                <c:pt idx="23">
                  <c:v>4.3109999999999999</c:v>
                </c:pt>
                <c:pt idx="24">
                  <c:v>5.1059999999999999</c:v>
                </c:pt>
                <c:pt idx="25">
                  <c:v>3.278</c:v>
                </c:pt>
                <c:pt idx="26">
                  <c:v>7.2110000000000003</c:v>
                </c:pt>
                <c:pt idx="27">
                  <c:v>4.4580000000000002</c:v>
                </c:pt>
                <c:pt idx="28">
                  <c:v>2.7850000000000001</c:v>
                </c:pt>
                <c:pt idx="29">
                  <c:v>4.1109999999999998</c:v>
                </c:pt>
                <c:pt idx="30">
                  <c:v>4.1150000000000002</c:v>
                </c:pt>
                <c:pt idx="31">
                  <c:v>4.62</c:v>
                </c:pt>
                <c:pt idx="32">
                  <c:v>10.36</c:v>
                </c:pt>
                <c:pt idx="33">
                  <c:v>5.6710000000000003</c:v>
                </c:pt>
                <c:pt idx="34">
                  <c:v>4.1120000000000001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'17-12a 17-12b'!$B$138</c:f>
              <c:strCache>
                <c:ptCount val="1"/>
                <c:pt idx="0">
                  <c:v>SLE</c:v>
                </c:pt>
              </c:strCache>
            </c:strRef>
          </c:tx>
          <c:spPr>
            <a:ln w="38100">
              <a:solidFill>
                <a:srgbClr val="006600"/>
              </a:solidFill>
              <a:prstDash val="sysDot"/>
            </a:ln>
          </c:spPr>
          <c:marker>
            <c:symbol val="none"/>
          </c:marker>
          <c:xVal>
            <c:numRef>
              <c:f>'17-12a 17-12b'!$K$2:$AS$2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xVal>
          <c:yVal>
            <c:numRef>
              <c:f>'17-12a 17-12b'!$K$138:$AS$138</c:f>
              <c:numCache>
                <c:formatCode>General</c:formatCode>
                <c:ptCount val="35"/>
                <c:pt idx="0">
                  <c:v>-1.615</c:v>
                </c:pt>
                <c:pt idx="1">
                  <c:v>-3.5129999999999999</c:v>
                </c:pt>
                <c:pt idx="2">
                  <c:v>-0.80900000000000005</c:v>
                </c:pt>
                <c:pt idx="3">
                  <c:v>3.12</c:v>
                </c:pt>
                <c:pt idx="4">
                  <c:v>5.5919999999999996</c:v>
                </c:pt>
                <c:pt idx="5">
                  <c:v>4.843</c:v>
                </c:pt>
                <c:pt idx="6">
                  <c:v>4.6749999999999998</c:v>
                </c:pt>
                <c:pt idx="7">
                  <c:v>0.10199999999999999</c:v>
                </c:pt>
                <c:pt idx="8">
                  <c:v>-0.95299999999999996</c:v>
                </c:pt>
                <c:pt idx="9">
                  <c:v>2.4020000000000001</c:v>
                </c:pt>
                <c:pt idx="10">
                  <c:v>6.8170000000000002</c:v>
                </c:pt>
                <c:pt idx="11">
                  <c:v>7.3959999999999999</c:v>
                </c:pt>
                <c:pt idx="12">
                  <c:v>7.0140000000000002</c:v>
                </c:pt>
                <c:pt idx="13">
                  <c:v>-2.9670000000000001</c:v>
                </c:pt>
                <c:pt idx="14">
                  <c:v>-7.4999999999999997E-2</c:v>
                </c:pt>
                <c:pt idx="15">
                  <c:v>-6.2569999999999997</c:v>
                </c:pt>
                <c:pt idx="16">
                  <c:v>-10.643000000000001</c:v>
                </c:pt>
                <c:pt idx="17">
                  <c:v>-2.4329999999999998</c:v>
                </c:pt>
                <c:pt idx="18">
                  <c:v>-4.0970000000000004</c:v>
                </c:pt>
                <c:pt idx="19">
                  <c:v>-14.319000000000001</c:v>
                </c:pt>
                <c:pt idx="20">
                  <c:v>-7.633</c:v>
                </c:pt>
                <c:pt idx="21">
                  <c:v>1.7789999999999999</c:v>
                </c:pt>
                <c:pt idx="22">
                  <c:v>4.8780000000000001</c:v>
                </c:pt>
                <c:pt idx="23">
                  <c:v>3.9079999999999999</c:v>
                </c:pt>
                <c:pt idx="24">
                  <c:v>3.8079999999999998</c:v>
                </c:pt>
                <c:pt idx="25">
                  <c:v>4.1769999999999996</c:v>
                </c:pt>
                <c:pt idx="26">
                  <c:v>9.2870000000000008</c:v>
                </c:pt>
                <c:pt idx="27">
                  <c:v>4.8760000000000003</c:v>
                </c:pt>
                <c:pt idx="28">
                  <c:v>0.57999999999999996</c:v>
                </c:pt>
                <c:pt idx="29">
                  <c:v>-1.6830000000000001</c:v>
                </c:pt>
                <c:pt idx="30">
                  <c:v>9.5809999999999995</c:v>
                </c:pt>
                <c:pt idx="31">
                  <c:v>-17</c:v>
                </c:pt>
                <c:pt idx="32">
                  <c:v>4.6399999999999997</c:v>
                </c:pt>
                <c:pt idx="33">
                  <c:v>2.29</c:v>
                </c:pt>
                <c:pt idx="34">
                  <c:v>1.4359999999999999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581952"/>
        <c:axId val="79583488"/>
      </c:scatterChart>
      <c:valAx>
        <c:axId val="79581952"/>
        <c:scaling>
          <c:orientation val="minMax"/>
          <c:max val="2015"/>
          <c:min val="1980"/>
        </c:scaling>
        <c:delete val="0"/>
        <c:axPos val="b"/>
        <c:numFmt formatCode="General" sourceLinked="1"/>
        <c:majorTickMark val="out"/>
        <c:minorTickMark val="out"/>
        <c:tickLblPos val="low"/>
        <c:txPr>
          <a:bodyPr/>
          <a:lstStyle/>
          <a:p>
            <a:pPr>
              <a:defRPr sz="1400"/>
            </a:pPr>
            <a:endParaRPr lang="en-US"/>
          </a:p>
        </c:txPr>
        <c:crossAx val="79583488"/>
        <c:crosses val="autoZero"/>
        <c:crossBetween val="midCat"/>
        <c:majorUnit val="10"/>
        <c:minorUnit val="5"/>
      </c:valAx>
      <c:valAx>
        <c:axId val="79583488"/>
        <c:scaling>
          <c:orientation val="minMax"/>
          <c:max val="70"/>
          <c:min val="-20"/>
        </c:scaling>
        <c:delete val="0"/>
        <c:axPos val="l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9581952"/>
        <c:crosses val="autoZero"/>
        <c:crossBetween val="midCat"/>
        <c:majorUnit val="20"/>
        <c:minorUnit val="10"/>
      </c:valAx>
      <c:spPr>
        <a:ln>
          <a:solidFill>
            <a:schemeClr val="accent1"/>
          </a:solidFill>
        </a:ln>
      </c:spPr>
    </c:plotArea>
    <c:legend>
      <c:legendPos val="t"/>
      <c:layout>
        <c:manualLayout>
          <c:xMode val="edge"/>
          <c:yMode val="edge"/>
          <c:x val="0.13083424516682429"/>
          <c:y val="0.1111111111111111"/>
          <c:w val="0.76451808454483472"/>
          <c:h val="8.3717191601049873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10778971561793"/>
          <c:y val="0.12650557742782154"/>
          <c:w val="0.81645032386126204"/>
          <c:h val="0.75900853018372705"/>
        </c:manualLayout>
      </c:layout>
      <c:scatterChart>
        <c:scatterStyle val="lineMarker"/>
        <c:varyColors val="0"/>
        <c:ser>
          <c:idx val="0"/>
          <c:order val="0"/>
          <c:tx>
            <c:strRef>
              <c:f>'17-12c 17-12d'!$B$3</c:f>
              <c:strCache>
                <c:ptCount val="1"/>
                <c:pt idx="0">
                  <c:v>KWT</c:v>
                </c:pt>
              </c:strCache>
            </c:strRef>
          </c:tx>
          <c:spPr>
            <a:ln w="3810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'17-12c 17-12d'!$K$2:$AS$2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xVal>
          <c:yVal>
            <c:numRef>
              <c:f>'17-12c 17-12d'!$K$3:$AS$3</c:f>
              <c:numCache>
                <c:formatCode>General</c:formatCode>
                <c:ptCount val="35"/>
                <c:pt idx="0">
                  <c:v>70.286000000000001</c:v>
                </c:pt>
                <c:pt idx="1">
                  <c:v>72.311000000000007</c:v>
                </c:pt>
                <c:pt idx="2">
                  <c:v>47.491</c:v>
                </c:pt>
                <c:pt idx="3">
                  <c:v>51.567999999999998</c:v>
                </c:pt>
                <c:pt idx="4">
                  <c:v>53.301000000000002</c:v>
                </c:pt>
                <c:pt idx="5">
                  <c:v>43.811999999999998</c:v>
                </c:pt>
                <c:pt idx="6">
                  <c:v>56.226999999999997</c:v>
                </c:pt>
                <c:pt idx="7">
                  <c:v>52.767000000000003</c:v>
                </c:pt>
                <c:pt idx="8">
                  <c:v>50.531999999999996</c:v>
                </c:pt>
                <c:pt idx="9">
                  <c:v>50.929000000000002</c:v>
                </c:pt>
                <c:pt idx="10">
                  <c:v>2.7890000000000001</c:v>
                </c:pt>
                <c:pt idx="11">
                  <c:v>-236.428</c:v>
                </c:pt>
                <c:pt idx="12">
                  <c:v>-3.49</c:v>
                </c:pt>
                <c:pt idx="13">
                  <c:v>31.196999999999999</c:v>
                </c:pt>
                <c:pt idx="14">
                  <c:v>35.478999999999999</c:v>
                </c:pt>
                <c:pt idx="15">
                  <c:v>37.72</c:v>
                </c:pt>
                <c:pt idx="16">
                  <c:v>39.921999999999997</c:v>
                </c:pt>
                <c:pt idx="17">
                  <c:v>42.616999999999997</c:v>
                </c:pt>
                <c:pt idx="18">
                  <c:v>26.986999999999998</c:v>
                </c:pt>
                <c:pt idx="19">
                  <c:v>31.361999999999998</c:v>
                </c:pt>
                <c:pt idx="20">
                  <c:v>49.57</c:v>
                </c:pt>
                <c:pt idx="21">
                  <c:v>38.149000000000001</c:v>
                </c:pt>
                <c:pt idx="22">
                  <c:v>28.280999999999999</c:v>
                </c:pt>
                <c:pt idx="23">
                  <c:v>36.267000000000003</c:v>
                </c:pt>
                <c:pt idx="24">
                  <c:v>47.3</c:v>
                </c:pt>
                <c:pt idx="25">
                  <c:v>56.795000000000002</c:v>
                </c:pt>
                <c:pt idx="26">
                  <c:v>64.716999999999999</c:v>
                </c:pt>
                <c:pt idx="27">
                  <c:v>57.247</c:v>
                </c:pt>
                <c:pt idx="28">
                  <c:v>58.500999999999998</c:v>
                </c:pt>
                <c:pt idx="29">
                  <c:v>42.273000000000003</c:v>
                </c:pt>
                <c:pt idx="30">
                  <c:v>50.831000000000003</c:v>
                </c:pt>
                <c:pt idx="31">
                  <c:v>57.1</c:v>
                </c:pt>
                <c:pt idx="32">
                  <c:v>58.667000000000002</c:v>
                </c:pt>
                <c:pt idx="33">
                  <c:v>56.582000000000001</c:v>
                </c:pt>
                <c:pt idx="34">
                  <c:v>46.347999999999999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'17-12c 17-12d'!$B$4</c:f>
              <c:strCache>
                <c:ptCount val="1"/>
                <c:pt idx="0">
                  <c:v>CPV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'17-12c 17-12d'!$K$2:$AS$2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xVal>
          <c:yVal>
            <c:numRef>
              <c:f>'17-12c 17-12d'!$K$4:$AS$4</c:f>
              <c:numCache>
                <c:formatCode>General</c:formatCode>
                <c:ptCount val="35"/>
                <c:pt idx="0">
                  <c:v>-98.14</c:v>
                </c:pt>
                <c:pt idx="1">
                  <c:v>-93.872</c:v>
                </c:pt>
                <c:pt idx="2">
                  <c:v>41.414999999999999</c:v>
                </c:pt>
                <c:pt idx="3">
                  <c:v>40.637999999999998</c:v>
                </c:pt>
                <c:pt idx="4">
                  <c:v>38.658999999999999</c:v>
                </c:pt>
                <c:pt idx="5">
                  <c:v>37.329000000000001</c:v>
                </c:pt>
                <c:pt idx="6">
                  <c:v>20.988</c:v>
                </c:pt>
                <c:pt idx="7">
                  <c:v>26.268000000000001</c:v>
                </c:pt>
                <c:pt idx="8">
                  <c:v>19.321999999999999</c:v>
                </c:pt>
                <c:pt idx="9">
                  <c:v>21.018999999999998</c:v>
                </c:pt>
                <c:pt idx="10">
                  <c:v>18.510999999999999</c:v>
                </c:pt>
                <c:pt idx="11">
                  <c:v>14.145</c:v>
                </c:pt>
                <c:pt idx="12">
                  <c:v>23.146000000000001</c:v>
                </c:pt>
                <c:pt idx="13">
                  <c:v>19.716999999999999</c:v>
                </c:pt>
                <c:pt idx="14">
                  <c:v>29.001000000000001</c:v>
                </c:pt>
                <c:pt idx="15">
                  <c:v>24.934999999999999</c:v>
                </c:pt>
                <c:pt idx="16">
                  <c:v>25.31</c:v>
                </c:pt>
                <c:pt idx="17">
                  <c:v>22.768000000000001</c:v>
                </c:pt>
                <c:pt idx="18">
                  <c:v>22.609000000000002</c:v>
                </c:pt>
                <c:pt idx="19">
                  <c:v>28.364000000000001</c:v>
                </c:pt>
                <c:pt idx="20">
                  <c:v>21.58</c:v>
                </c:pt>
                <c:pt idx="21">
                  <c:v>21.414999999999999</c:v>
                </c:pt>
                <c:pt idx="22">
                  <c:v>22.56</c:v>
                </c:pt>
                <c:pt idx="23">
                  <c:v>18.148</c:v>
                </c:pt>
                <c:pt idx="24">
                  <c:v>22.722999999999999</c:v>
                </c:pt>
                <c:pt idx="25">
                  <c:v>28.998000000000001</c:v>
                </c:pt>
                <c:pt idx="26">
                  <c:v>29.242000000000001</c:v>
                </c:pt>
                <c:pt idx="27">
                  <c:v>28.364999999999998</c:v>
                </c:pt>
                <c:pt idx="28">
                  <c:v>26.64</c:v>
                </c:pt>
                <c:pt idx="29">
                  <c:v>21.905000000000001</c:v>
                </c:pt>
                <c:pt idx="30">
                  <c:v>25.257000000000001</c:v>
                </c:pt>
                <c:pt idx="31">
                  <c:v>20.940999999999999</c:v>
                </c:pt>
                <c:pt idx="32">
                  <c:v>27.742999999999999</c:v>
                </c:pt>
                <c:pt idx="33">
                  <c:v>34.649000000000001</c:v>
                </c:pt>
                <c:pt idx="34">
                  <c:v>30.015999999999998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'17-12c 17-12d'!$B$5</c:f>
              <c:strCache>
                <c:ptCount val="1"/>
                <c:pt idx="0">
                  <c:v>GNQ</c:v>
                </c:pt>
              </c:strCache>
            </c:strRef>
          </c:tx>
          <c:spPr>
            <a:ln w="38100">
              <a:solidFill>
                <a:srgbClr val="006600"/>
              </a:solidFill>
              <a:prstDash val="sysDot"/>
            </a:ln>
          </c:spPr>
          <c:marker>
            <c:symbol val="none"/>
          </c:marker>
          <c:xVal>
            <c:numRef>
              <c:f>'17-12c 17-12d'!$K$2:$AS$2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xVal>
          <c:yVal>
            <c:numRef>
              <c:f>'17-12c 17-12d'!$K$5:$AS$5</c:f>
              <c:numCache>
                <c:formatCode>General</c:formatCode>
                <c:ptCount val="35"/>
                <c:pt idx="0">
                  <c:v>-37.927999999999997</c:v>
                </c:pt>
                <c:pt idx="1">
                  <c:v>-66.028000000000006</c:v>
                </c:pt>
                <c:pt idx="2">
                  <c:v>-17.3</c:v>
                </c:pt>
                <c:pt idx="3">
                  <c:v>24.978999999999999</c:v>
                </c:pt>
                <c:pt idx="4">
                  <c:v>3.1709999999999998</c:v>
                </c:pt>
                <c:pt idx="5">
                  <c:v>27.298999999999999</c:v>
                </c:pt>
                <c:pt idx="6">
                  <c:v>35.796999999999997</c:v>
                </c:pt>
                <c:pt idx="7">
                  <c:v>21.016999999999999</c:v>
                </c:pt>
                <c:pt idx="8">
                  <c:v>30.667000000000002</c:v>
                </c:pt>
                <c:pt idx="9">
                  <c:v>25.332999999999998</c:v>
                </c:pt>
                <c:pt idx="10">
                  <c:v>53.408000000000001</c:v>
                </c:pt>
                <c:pt idx="11">
                  <c:v>30.108000000000001</c:v>
                </c:pt>
                <c:pt idx="12">
                  <c:v>40.222000000000001</c:v>
                </c:pt>
                <c:pt idx="13">
                  <c:v>54.896999999999998</c:v>
                </c:pt>
                <c:pt idx="14">
                  <c:v>53.472000000000001</c:v>
                </c:pt>
                <c:pt idx="15">
                  <c:v>5.5789999999999997</c:v>
                </c:pt>
                <c:pt idx="16">
                  <c:v>-9.4550000000000001</c:v>
                </c:pt>
                <c:pt idx="17">
                  <c:v>45.817</c:v>
                </c:pt>
                <c:pt idx="18">
                  <c:v>17.658000000000001</c:v>
                </c:pt>
                <c:pt idx="19">
                  <c:v>46.478999999999999</c:v>
                </c:pt>
                <c:pt idx="20">
                  <c:v>52.664999999999999</c:v>
                </c:pt>
                <c:pt idx="21">
                  <c:v>7.5229999999999997</c:v>
                </c:pt>
                <c:pt idx="22">
                  <c:v>-16.501999999999999</c:v>
                </c:pt>
                <c:pt idx="23">
                  <c:v>38.970999999999997</c:v>
                </c:pt>
                <c:pt idx="24">
                  <c:v>39.874000000000002</c:v>
                </c:pt>
                <c:pt idx="25">
                  <c:v>47.619</c:v>
                </c:pt>
                <c:pt idx="26">
                  <c:v>61.125</c:v>
                </c:pt>
                <c:pt idx="27">
                  <c:v>59.442999999999998</c:v>
                </c:pt>
                <c:pt idx="28">
                  <c:v>55.258000000000003</c:v>
                </c:pt>
                <c:pt idx="29">
                  <c:v>24.425999999999998</c:v>
                </c:pt>
                <c:pt idx="30">
                  <c:v>22.722000000000001</c:v>
                </c:pt>
                <c:pt idx="31">
                  <c:v>34.39</c:v>
                </c:pt>
                <c:pt idx="32">
                  <c:v>36.332000000000001</c:v>
                </c:pt>
                <c:pt idx="33">
                  <c:v>29.428999999999998</c:v>
                </c:pt>
                <c:pt idx="34">
                  <c:v>25.274999999999999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605760"/>
        <c:axId val="79607296"/>
      </c:scatterChart>
      <c:valAx>
        <c:axId val="79605760"/>
        <c:scaling>
          <c:orientation val="minMax"/>
          <c:max val="2015"/>
          <c:min val="1980"/>
        </c:scaling>
        <c:delete val="0"/>
        <c:axPos val="b"/>
        <c:numFmt formatCode="General" sourceLinked="1"/>
        <c:majorTickMark val="out"/>
        <c:minorTickMark val="out"/>
        <c:tickLblPos val="low"/>
        <c:txPr>
          <a:bodyPr/>
          <a:lstStyle/>
          <a:p>
            <a:pPr>
              <a:defRPr sz="1400"/>
            </a:pPr>
            <a:endParaRPr lang="en-US"/>
          </a:p>
        </c:txPr>
        <c:crossAx val="79607296"/>
        <c:crosses val="autoZero"/>
        <c:crossBetween val="midCat"/>
        <c:majorUnit val="10"/>
        <c:minorUnit val="5"/>
      </c:valAx>
      <c:valAx>
        <c:axId val="79607296"/>
        <c:scaling>
          <c:orientation val="minMax"/>
          <c:max val="100"/>
          <c:min val="-25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9605760"/>
        <c:crosses val="autoZero"/>
        <c:crossBetween val="midCat"/>
      </c:valAx>
      <c:spPr>
        <a:ln>
          <a:solidFill>
            <a:schemeClr val="accent1"/>
          </a:solidFill>
        </a:ln>
      </c:spPr>
    </c:plotArea>
    <c:legend>
      <c:legendPos val="r"/>
      <c:layout>
        <c:manualLayout>
          <c:xMode val="edge"/>
          <c:yMode val="edge"/>
          <c:x val="0.67268946433677168"/>
          <c:y val="0.64757217847769033"/>
          <c:w val="0.24875081102777838"/>
          <c:h val="0.2511515748031495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10778971561793"/>
          <c:y val="0.10057972440944882"/>
          <c:w val="0.81645032386126204"/>
          <c:h val="0.78493438320209974"/>
        </c:manualLayout>
      </c:layout>
      <c:scatterChart>
        <c:scatterStyle val="lineMarker"/>
        <c:varyColors val="0"/>
        <c:ser>
          <c:idx val="0"/>
          <c:order val="0"/>
          <c:tx>
            <c:strRef>
              <c:f>'17-12c 17-12d'!$B$136</c:f>
              <c:strCache>
                <c:ptCount val="1"/>
                <c:pt idx="0">
                  <c:v>ITA</c:v>
                </c:pt>
              </c:strCache>
            </c:strRef>
          </c:tx>
          <c:spPr>
            <a:ln w="3810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'17-12c 17-12d'!$K$2:$AS$2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xVal>
          <c:yVal>
            <c:numRef>
              <c:f>'17-12c 17-12d'!$K$136:$AS$136</c:f>
              <c:numCache>
                <c:formatCode>General</c:formatCode>
                <c:ptCount val="35"/>
                <c:pt idx="0">
                  <c:v>23.303999999999998</c:v>
                </c:pt>
                <c:pt idx="1">
                  <c:v>20.82</c:v>
                </c:pt>
                <c:pt idx="2">
                  <c:v>20.146999999999998</c:v>
                </c:pt>
                <c:pt idx="3">
                  <c:v>20.369</c:v>
                </c:pt>
                <c:pt idx="4">
                  <c:v>20.698</c:v>
                </c:pt>
                <c:pt idx="5">
                  <c:v>19.812999999999999</c:v>
                </c:pt>
                <c:pt idx="6">
                  <c:v>20.702000000000002</c:v>
                </c:pt>
                <c:pt idx="7">
                  <c:v>20.027999999999999</c:v>
                </c:pt>
                <c:pt idx="8">
                  <c:v>21.18</c:v>
                </c:pt>
                <c:pt idx="9">
                  <c:v>20.207000000000001</c:v>
                </c:pt>
                <c:pt idx="10">
                  <c:v>20.350000000000001</c:v>
                </c:pt>
                <c:pt idx="11">
                  <c:v>19.434000000000001</c:v>
                </c:pt>
                <c:pt idx="12">
                  <c:v>18.652999999999999</c:v>
                </c:pt>
                <c:pt idx="13">
                  <c:v>19.931999999999999</c:v>
                </c:pt>
                <c:pt idx="14">
                  <c:v>20.274999999999999</c:v>
                </c:pt>
                <c:pt idx="15">
                  <c:v>22.204999999999998</c:v>
                </c:pt>
                <c:pt idx="16">
                  <c:v>22.428999999999998</c:v>
                </c:pt>
                <c:pt idx="17">
                  <c:v>22.222000000000001</c:v>
                </c:pt>
                <c:pt idx="18">
                  <c:v>21.529</c:v>
                </c:pt>
                <c:pt idx="19">
                  <c:v>21.122</c:v>
                </c:pt>
                <c:pt idx="20">
                  <c:v>20.751000000000001</c:v>
                </c:pt>
                <c:pt idx="21">
                  <c:v>21.166</c:v>
                </c:pt>
                <c:pt idx="22">
                  <c:v>21.122</c:v>
                </c:pt>
                <c:pt idx="23">
                  <c:v>20.420000000000002</c:v>
                </c:pt>
                <c:pt idx="24">
                  <c:v>20.783000000000001</c:v>
                </c:pt>
                <c:pt idx="25">
                  <c:v>20.154</c:v>
                </c:pt>
                <c:pt idx="26">
                  <c:v>20.338000000000001</c:v>
                </c:pt>
                <c:pt idx="27">
                  <c:v>20.756</c:v>
                </c:pt>
                <c:pt idx="28">
                  <c:v>18.937999999999999</c:v>
                </c:pt>
                <c:pt idx="29">
                  <c:v>17.452000000000002</c:v>
                </c:pt>
                <c:pt idx="30">
                  <c:v>17.053000000000001</c:v>
                </c:pt>
                <c:pt idx="31">
                  <c:v>17.370999999999999</c:v>
                </c:pt>
                <c:pt idx="32">
                  <c:v>17.402999999999999</c:v>
                </c:pt>
                <c:pt idx="33">
                  <c:v>18.234999999999999</c:v>
                </c:pt>
                <c:pt idx="34">
                  <c:v>18.446999999999999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'17-12c 17-12d'!$B$137</c:f>
              <c:strCache>
                <c:ptCount val="1"/>
                <c:pt idx="0">
                  <c:v>ESP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'17-12c 17-12d'!$K$2:$AS$2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xVal>
          <c:yVal>
            <c:numRef>
              <c:f>'17-12c 17-12d'!$K$137:$AS$137</c:f>
              <c:numCache>
                <c:formatCode>General</c:formatCode>
                <c:ptCount val="35"/>
                <c:pt idx="0">
                  <c:v>19.905000000000001</c:v>
                </c:pt>
                <c:pt idx="1">
                  <c:v>19.234000000000002</c:v>
                </c:pt>
                <c:pt idx="2">
                  <c:v>19.154</c:v>
                </c:pt>
                <c:pt idx="3">
                  <c:v>19.478000000000002</c:v>
                </c:pt>
                <c:pt idx="4">
                  <c:v>20.512</c:v>
                </c:pt>
                <c:pt idx="5">
                  <c:v>20.905999999999999</c:v>
                </c:pt>
                <c:pt idx="6">
                  <c:v>21.824999999999999</c:v>
                </c:pt>
                <c:pt idx="7">
                  <c:v>21.568999999999999</c:v>
                </c:pt>
                <c:pt idx="8">
                  <c:v>22.437999999999999</c:v>
                </c:pt>
                <c:pt idx="9">
                  <c:v>21.952000000000002</c:v>
                </c:pt>
                <c:pt idx="10">
                  <c:v>21.606000000000002</c:v>
                </c:pt>
                <c:pt idx="11">
                  <c:v>20.768999999999998</c:v>
                </c:pt>
                <c:pt idx="12">
                  <c:v>18.925999999999998</c:v>
                </c:pt>
                <c:pt idx="13">
                  <c:v>19.337</c:v>
                </c:pt>
                <c:pt idx="14">
                  <c:v>19.097999999999999</c:v>
                </c:pt>
                <c:pt idx="15">
                  <c:v>21.056000000000001</c:v>
                </c:pt>
                <c:pt idx="16">
                  <c:v>20.946000000000002</c:v>
                </c:pt>
                <c:pt idx="17">
                  <c:v>21.431000000000001</c:v>
                </c:pt>
                <c:pt idx="18">
                  <c:v>21.725999999999999</c:v>
                </c:pt>
                <c:pt idx="19">
                  <c:v>21.648</c:v>
                </c:pt>
                <c:pt idx="20">
                  <c:v>22.178999999999998</c:v>
                </c:pt>
                <c:pt idx="21">
                  <c:v>22.181999999999999</c:v>
                </c:pt>
                <c:pt idx="22">
                  <c:v>23.161999999999999</c:v>
                </c:pt>
                <c:pt idx="23">
                  <c:v>23.94</c:v>
                </c:pt>
                <c:pt idx="24">
                  <c:v>23.167000000000002</c:v>
                </c:pt>
                <c:pt idx="25">
                  <c:v>22.521999999999998</c:v>
                </c:pt>
                <c:pt idx="26">
                  <c:v>22.306000000000001</c:v>
                </c:pt>
                <c:pt idx="27">
                  <c:v>21.687000000000001</c:v>
                </c:pt>
                <c:pt idx="28">
                  <c:v>20.344999999999999</c:v>
                </c:pt>
                <c:pt idx="29">
                  <c:v>20.285</c:v>
                </c:pt>
                <c:pt idx="30">
                  <c:v>19.628</c:v>
                </c:pt>
                <c:pt idx="31">
                  <c:v>18.742999999999999</c:v>
                </c:pt>
                <c:pt idx="32">
                  <c:v>19.896999999999998</c:v>
                </c:pt>
                <c:pt idx="33">
                  <c:v>20.393999999999998</c:v>
                </c:pt>
                <c:pt idx="34">
                  <c:v>20.263000000000002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'17-12c 17-12d'!$B$138</c:f>
              <c:strCache>
                <c:ptCount val="1"/>
                <c:pt idx="0">
                  <c:v>FRA</c:v>
                </c:pt>
              </c:strCache>
            </c:strRef>
          </c:tx>
          <c:spPr>
            <a:ln w="38100">
              <a:solidFill>
                <a:srgbClr val="006600"/>
              </a:solidFill>
              <a:prstDash val="sysDot"/>
            </a:ln>
          </c:spPr>
          <c:marker>
            <c:symbol val="none"/>
          </c:marker>
          <c:xVal>
            <c:numRef>
              <c:f>'17-12c 17-12d'!$K$2:$AS$2</c:f>
              <c:numCache>
                <c:formatCode>General</c:formatCode>
                <c:ptCount val="35"/>
                <c:pt idx="0">
                  <c:v>1980</c:v>
                </c:pt>
                <c:pt idx="1">
                  <c:v>1981</c:v>
                </c:pt>
                <c:pt idx="2">
                  <c:v>1982</c:v>
                </c:pt>
                <c:pt idx="3">
                  <c:v>1983</c:v>
                </c:pt>
                <c:pt idx="4">
                  <c:v>1984</c:v>
                </c:pt>
                <c:pt idx="5">
                  <c:v>1985</c:v>
                </c:pt>
                <c:pt idx="6">
                  <c:v>1986</c:v>
                </c:pt>
                <c:pt idx="7">
                  <c:v>1987</c:v>
                </c:pt>
                <c:pt idx="8">
                  <c:v>1988</c:v>
                </c:pt>
                <c:pt idx="9">
                  <c:v>1989</c:v>
                </c:pt>
                <c:pt idx="10">
                  <c:v>1990</c:v>
                </c:pt>
                <c:pt idx="11">
                  <c:v>1991</c:v>
                </c:pt>
                <c:pt idx="12">
                  <c:v>1992</c:v>
                </c:pt>
                <c:pt idx="13">
                  <c:v>1993</c:v>
                </c:pt>
                <c:pt idx="14">
                  <c:v>1994</c:v>
                </c:pt>
                <c:pt idx="15">
                  <c:v>1995</c:v>
                </c:pt>
                <c:pt idx="16">
                  <c:v>1996</c:v>
                </c:pt>
                <c:pt idx="17">
                  <c:v>1997</c:v>
                </c:pt>
                <c:pt idx="18">
                  <c:v>1998</c:v>
                </c:pt>
                <c:pt idx="19">
                  <c:v>1999</c:v>
                </c:pt>
                <c:pt idx="20">
                  <c:v>2000</c:v>
                </c:pt>
                <c:pt idx="21">
                  <c:v>2001</c:v>
                </c:pt>
                <c:pt idx="22">
                  <c:v>2002</c:v>
                </c:pt>
                <c:pt idx="23">
                  <c:v>2003</c:v>
                </c:pt>
                <c:pt idx="24">
                  <c:v>2004</c:v>
                </c:pt>
                <c:pt idx="25">
                  <c:v>2005</c:v>
                </c:pt>
                <c:pt idx="26">
                  <c:v>2006</c:v>
                </c:pt>
                <c:pt idx="27">
                  <c:v>2007</c:v>
                </c:pt>
                <c:pt idx="28">
                  <c:v>2008</c:v>
                </c:pt>
                <c:pt idx="29">
                  <c:v>2009</c:v>
                </c:pt>
                <c:pt idx="30">
                  <c:v>2010</c:v>
                </c:pt>
                <c:pt idx="31">
                  <c:v>2011</c:v>
                </c:pt>
                <c:pt idx="32">
                  <c:v>2012</c:v>
                </c:pt>
                <c:pt idx="33">
                  <c:v>2013</c:v>
                </c:pt>
                <c:pt idx="34">
                  <c:v>2014</c:v>
                </c:pt>
              </c:numCache>
            </c:numRef>
          </c:xVal>
          <c:yVal>
            <c:numRef>
              <c:f>'17-12c 17-12d'!$K$138:$AS$138</c:f>
              <c:numCache>
                <c:formatCode>General</c:formatCode>
                <c:ptCount val="35"/>
                <c:pt idx="0">
                  <c:v>25.073</c:v>
                </c:pt>
                <c:pt idx="1">
                  <c:v>22.672999999999998</c:v>
                </c:pt>
                <c:pt idx="2">
                  <c:v>21.663</c:v>
                </c:pt>
                <c:pt idx="3">
                  <c:v>20.838000000000001</c:v>
                </c:pt>
                <c:pt idx="4">
                  <c:v>21.009</c:v>
                </c:pt>
                <c:pt idx="5">
                  <c:v>21.027000000000001</c:v>
                </c:pt>
                <c:pt idx="6">
                  <c:v>21.974</c:v>
                </c:pt>
                <c:pt idx="7">
                  <c:v>21.689</c:v>
                </c:pt>
                <c:pt idx="8">
                  <c:v>22.782</c:v>
                </c:pt>
                <c:pt idx="9">
                  <c:v>23.702999999999999</c:v>
                </c:pt>
                <c:pt idx="10">
                  <c:v>23.521000000000001</c:v>
                </c:pt>
                <c:pt idx="11">
                  <c:v>23.003</c:v>
                </c:pt>
                <c:pt idx="12">
                  <c:v>22.119</c:v>
                </c:pt>
                <c:pt idx="13">
                  <c:v>20.126999999999999</c:v>
                </c:pt>
                <c:pt idx="14">
                  <c:v>20.788</c:v>
                </c:pt>
                <c:pt idx="15">
                  <c:v>20.856000000000002</c:v>
                </c:pt>
                <c:pt idx="16">
                  <c:v>20.716999999999999</c:v>
                </c:pt>
                <c:pt idx="17">
                  <c:v>23.045000000000002</c:v>
                </c:pt>
                <c:pt idx="18">
                  <c:v>24.245000000000001</c:v>
                </c:pt>
                <c:pt idx="19">
                  <c:v>25.459</c:v>
                </c:pt>
                <c:pt idx="20">
                  <c:v>23.568000000000001</c:v>
                </c:pt>
                <c:pt idx="21">
                  <c:v>23.58</c:v>
                </c:pt>
                <c:pt idx="22">
                  <c:v>22.404</c:v>
                </c:pt>
                <c:pt idx="23">
                  <c:v>21.966000000000001</c:v>
                </c:pt>
                <c:pt idx="24">
                  <c:v>22.242999999999999</c:v>
                </c:pt>
                <c:pt idx="25">
                  <c:v>22.356999999999999</c:v>
                </c:pt>
                <c:pt idx="26">
                  <c:v>23.209</c:v>
                </c:pt>
                <c:pt idx="27">
                  <c:v>23.812000000000001</c:v>
                </c:pt>
                <c:pt idx="28">
                  <c:v>23.135000000000002</c:v>
                </c:pt>
                <c:pt idx="29">
                  <c:v>20.472999999999999</c:v>
                </c:pt>
                <c:pt idx="30">
                  <c:v>21.074999999999999</c:v>
                </c:pt>
                <c:pt idx="31">
                  <c:v>22.178999999999998</c:v>
                </c:pt>
                <c:pt idx="32">
                  <c:v>21.452999999999999</c:v>
                </c:pt>
                <c:pt idx="33">
                  <c:v>21.495999999999999</c:v>
                </c:pt>
                <c:pt idx="34">
                  <c:v>21.231000000000002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9719424"/>
        <c:axId val="79725312"/>
      </c:scatterChart>
      <c:valAx>
        <c:axId val="79719424"/>
        <c:scaling>
          <c:orientation val="minMax"/>
          <c:max val="2015"/>
          <c:min val="1980"/>
        </c:scaling>
        <c:delete val="0"/>
        <c:axPos val="b"/>
        <c:numFmt formatCode="General" sourceLinked="1"/>
        <c:majorTickMark val="out"/>
        <c:minorTickMark val="out"/>
        <c:tickLblPos val="low"/>
        <c:txPr>
          <a:bodyPr/>
          <a:lstStyle/>
          <a:p>
            <a:pPr>
              <a:defRPr sz="1400"/>
            </a:pPr>
            <a:endParaRPr lang="en-US"/>
          </a:p>
        </c:txPr>
        <c:crossAx val="79725312"/>
        <c:crosses val="autoZero"/>
        <c:crossBetween val="midCat"/>
        <c:majorUnit val="10"/>
        <c:minorUnit val="5"/>
      </c:valAx>
      <c:valAx>
        <c:axId val="79725312"/>
        <c:scaling>
          <c:orientation val="minMax"/>
          <c:max val="70"/>
          <c:min val="-20"/>
        </c:scaling>
        <c:delete val="0"/>
        <c:axPos val="l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79719424"/>
        <c:crosses val="autoZero"/>
        <c:crossBetween val="midCat"/>
        <c:majorUnit val="20"/>
        <c:minorUnit val="10"/>
      </c:valAx>
      <c:spPr>
        <a:ln>
          <a:solidFill>
            <a:schemeClr val="accent1"/>
          </a:solidFill>
        </a:ln>
      </c:spPr>
    </c:plotArea>
    <c:legend>
      <c:legendPos val="t"/>
      <c:layout>
        <c:manualLayout>
          <c:xMode val="edge"/>
          <c:yMode val="edge"/>
          <c:x val="0.13083424516682429"/>
          <c:y val="0.1111111111111111"/>
          <c:w val="0.76451808454483472"/>
          <c:h val="8.3717191601049873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291907261592301"/>
          <c:y val="7.5937664041994757E-2"/>
          <c:w val="0.63965069991251089"/>
          <c:h val="0.82660104986876637"/>
        </c:manualLayout>
      </c:layout>
      <c:barChart>
        <c:barDir val="col"/>
        <c:grouping val="stacked"/>
        <c:varyColors val="0"/>
        <c:ser>
          <c:idx val="0"/>
          <c:order val="0"/>
          <c:tx>
            <c:v>labour quality</c:v>
          </c:tx>
          <c:spPr>
            <a:solidFill>
              <a:srgbClr val="0000FF"/>
            </a:solidFill>
            <a:ln w="19050">
              <a:solidFill>
                <a:srgbClr val="0000FF"/>
              </a:solidFill>
            </a:ln>
          </c:spPr>
          <c:invertIfNegative val="0"/>
          <c:cat>
            <c:strRef>
              <c:f>'17-9'!$A$137:$A$138</c:f>
              <c:strCache>
                <c:ptCount val="2"/>
                <c:pt idx="0">
                  <c:v>average</c:v>
                </c:pt>
                <c:pt idx="1">
                  <c:v>median</c:v>
                </c:pt>
              </c:strCache>
            </c:strRef>
          </c:cat>
          <c:val>
            <c:numRef>
              <c:f>'17-9'!$I$137:$I$138</c:f>
              <c:numCache>
                <c:formatCode>0.00</c:formatCode>
                <c:ptCount val="2"/>
                <c:pt idx="0">
                  <c:v>0.21467828989837534</c:v>
                </c:pt>
                <c:pt idx="1">
                  <c:v>0.17930556792998686</c:v>
                </c:pt>
              </c:numCache>
            </c:numRef>
          </c:val>
        </c:ser>
        <c:ser>
          <c:idx val="1"/>
          <c:order val="1"/>
          <c:tx>
            <c:v>labour quantity</c:v>
          </c:tx>
          <c:spPr>
            <a:pattFill prst="lgConfetti">
              <a:fgClr>
                <a:srgbClr val="0000FF"/>
              </a:fgClr>
              <a:bgClr>
                <a:schemeClr val="bg1"/>
              </a:bgClr>
            </a:pattFill>
            <a:ln w="19050">
              <a:solidFill>
                <a:srgbClr val="0000FF"/>
              </a:solidFill>
            </a:ln>
          </c:spPr>
          <c:invertIfNegative val="0"/>
          <c:cat>
            <c:strRef>
              <c:f>'17-9'!$A$137:$A$138</c:f>
              <c:strCache>
                <c:ptCount val="2"/>
                <c:pt idx="0">
                  <c:v>average</c:v>
                </c:pt>
                <c:pt idx="1">
                  <c:v>median</c:v>
                </c:pt>
              </c:strCache>
            </c:strRef>
          </c:cat>
          <c:val>
            <c:numRef>
              <c:f>'17-9'!$J$137:$J$138</c:f>
              <c:numCache>
                <c:formatCode>0.00</c:formatCode>
                <c:ptCount val="2"/>
                <c:pt idx="0">
                  <c:v>0.60979371367442503</c:v>
                </c:pt>
                <c:pt idx="1">
                  <c:v>0.66432816279120743</c:v>
                </c:pt>
              </c:numCache>
            </c:numRef>
          </c:val>
        </c:ser>
        <c:ser>
          <c:idx val="2"/>
          <c:order val="2"/>
          <c:tx>
            <c:v>ICT capital</c:v>
          </c:tx>
          <c:spPr>
            <a:pattFill prst="wdUpDiag">
              <a:fgClr>
                <a:srgbClr val="FF0000"/>
              </a:fgClr>
              <a:bgClr>
                <a:schemeClr val="bg1"/>
              </a:bgClr>
            </a:pattFill>
            <a:ln w="19050">
              <a:solidFill>
                <a:srgbClr val="FF0000"/>
              </a:solidFill>
            </a:ln>
          </c:spPr>
          <c:invertIfNegative val="0"/>
          <c:cat>
            <c:strRef>
              <c:f>'17-9'!$A$137:$A$138</c:f>
              <c:strCache>
                <c:ptCount val="2"/>
                <c:pt idx="0">
                  <c:v>average</c:v>
                </c:pt>
                <c:pt idx="1">
                  <c:v>median</c:v>
                </c:pt>
              </c:strCache>
            </c:strRef>
          </c:cat>
          <c:val>
            <c:numRef>
              <c:f>'17-9'!$K$137:$K$138</c:f>
              <c:numCache>
                <c:formatCode>0.00</c:formatCode>
                <c:ptCount val="2"/>
                <c:pt idx="0">
                  <c:v>0.67142854302179078</c:v>
                </c:pt>
                <c:pt idx="1">
                  <c:v>0.58312635613691555</c:v>
                </c:pt>
              </c:numCache>
            </c:numRef>
          </c:val>
        </c:ser>
        <c:ser>
          <c:idx val="3"/>
          <c:order val="3"/>
          <c:tx>
            <c:v>non-ICT capital</c:v>
          </c:tx>
          <c:spPr>
            <a:pattFill prst="pct20">
              <a:fgClr>
                <a:srgbClr val="FF0000"/>
              </a:fgClr>
              <a:bgClr>
                <a:schemeClr val="bg1"/>
              </a:bgClr>
            </a:pattFill>
            <a:ln w="19050">
              <a:solidFill>
                <a:srgbClr val="FF0000"/>
              </a:solidFill>
            </a:ln>
          </c:spPr>
          <c:invertIfNegative val="0"/>
          <c:cat>
            <c:strRef>
              <c:f>'17-9'!$A$137:$A$138</c:f>
              <c:strCache>
                <c:ptCount val="2"/>
                <c:pt idx="0">
                  <c:v>average</c:v>
                </c:pt>
                <c:pt idx="1">
                  <c:v>median</c:v>
                </c:pt>
              </c:strCache>
            </c:strRef>
          </c:cat>
          <c:val>
            <c:numRef>
              <c:f>'17-9'!$L$137:$L$138</c:f>
              <c:numCache>
                <c:formatCode>0.00</c:formatCode>
                <c:ptCount val="2"/>
                <c:pt idx="0">
                  <c:v>1.4283721075801024</c:v>
                </c:pt>
                <c:pt idx="1">
                  <c:v>1.2153366919374093</c:v>
                </c:pt>
              </c:numCache>
            </c:numRef>
          </c:val>
        </c:ser>
        <c:ser>
          <c:idx val="4"/>
          <c:order val="4"/>
          <c:tx>
            <c:v>TFP</c:v>
          </c:tx>
          <c:spPr>
            <a:pattFill prst="lgCheck">
              <a:fgClr>
                <a:srgbClr val="006600"/>
              </a:fgClr>
              <a:bgClr>
                <a:schemeClr val="bg1"/>
              </a:bgClr>
            </a:pattFill>
            <a:ln w="19050">
              <a:solidFill>
                <a:srgbClr val="006600"/>
              </a:solidFill>
            </a:ln>
          </c:spPr>
          <c:invertIfNegative val="0"/>
          <c:cat>
            <c:strRef>
              <c:f>'17-9'!$A$137:$A$138</c:f>
              <c:strCache>
                <c:ptCount val="2"/>
                <c:pt idx="0">
                  <c:v>average</c:v>
                </c:pt>
                <c:pt idx="1">
                  <c:v>median</c:v>
                </c:pt>
              </c:strCache>
            </c:strRef>
          </c:cat>
          <c:val>
            <c:numRef>
              <c:f>'17-9'!$M$137:$M$138</c:f>
              <c:numCache>
                <c:formatCode>0.00</c:formatCode>
                <c:ptCount val="2"/>
                <c:pt idx="0">
                  <c:v>0.28808494178520222</c:v>
                </c:pt>
                <c:pt idx="1">
                  <c:v>0.18676888511981815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81102336"/>
        <c:axId val="81103872"/>
      </c:barChart>
      <c:catAx>
        <c:axId val="81102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1103872"/>
        <c:crosses val="autoZero"/>
        <c:auto val="1"/>
        <c:lblAlgn val="ctr"/>
        <c:lblOffset val="100"/>
        <c:noMultiLvlLbl val="0"/>
      </c:catAx>
      <c:valAx>
        <c:axId val="81103872"/>
        <c:scaling>
          <c:orientation val="minMax"/>
          <c:max val="3.5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contributon to GDP growth (percent)</a:t>
                </a:r>
              </a:p>
            </c:rich>
          </c:tx>
          <c:layout>
            <c:manualLayout>
              <c:xMode val="edge"/>
              <c:yMode val="edge"/>
              <c:x val="2.0833333333333332E-2"/>
              <c:y val="0.12864763779527558"/>
            </c:manualLayout>
          </c:layout>
          <c:overlay val="0"/>
        </c:title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1102336"/>
        <c:crosses val="autoZero"/>
        <c:crossBetween val="between"/>
        <c:majorUnit val="1"/>
        <c:minorUnit val="0.5"/>
      </c:valAx>
      <c:spPr>
        <a:ln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600">
                <a:solidFill>
                  <a:srgbClr val="006600"/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600">
                <a:solidFill>
                  <a:srgbClr val="FF0000"/>
                </a:solidFill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600">
                <a:solidFill>
                  <a:srgbClr val="FF0000"/>
                </a:solidFill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600">
                <a:solidFill>
                  <a:srgbClr val="0000FF"/>
                </a:solidFill>
              </a:defRPr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1600">
                <a:solidFill>
                  <a:srgbClr val="0000FF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75851760717410333"/>
          <c:y val="0.36388205380577426"/>
          <c:w val="0.17203794838145231"/>
          <c:h val="0.26390255905511811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0.16585</cdr:x>
      <cdr:y>0.43038</cdr:y>
    </cdr:from>
    <cdr:to>
      <cdr:x>0.45474</cdr:x>
      <cdr:y>0.49429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16502" y="2590800"/>
          <a:ext cx="2641610" cy="384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l-NL" sz="1400">
              <a:solidFill>
                <a:srgbClr val="FF0000"/>
              </a:solidFill>
            </a:rPr>
            <a:t>world average, 10,673</a:t>
          </a:r>
        </a:p>
      </cdr:txBody>
    </cdr:sp>
  </cdr:relSizeAnchor>
  <cdr:relSizeAnchor xmlns:cdr="http://schemas.openxmlformats.org/drawingml/2006/chartDrawing">
    <cdr:from>
      <cdr:x>0.85681</cdr:x>
      <cdr:y>0.17036</cdr:y>
    </cdr:from>
    <cdr:to>
      <cdr:x>0.96514</cdr:x>
      <cdr:y>0.2727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834647" y="1025563"/>
          <a:ext cx="990569" cy="616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nl-NL" sz="1400">
              <a:solidFill>
                <a:srgbClr val="0000FF"/>
              </a:solidFill>
            </a:rPr>
            <a:t>Qatar</a:t>
          </a:r>
        </a:p>
        <a:p xmlns:a="http://schemas.openxmlformats.org/drawingml/2006/main">
          <a:pPr algn="r"/>
          <a:r>
            <a:rPr lang="nl-NL" sz="1400">
              <a:solidFill>
                <a:srgbClr val="0000FF"/>
              </a:solidFill>
            </a:rPr>
            <a:t>124,720</a:t>
          </a:r>
        </a:p>
      </cdr:txBody>
    </cdr:sp>
  </cdr:relSizeAnchor>
  <cdr:relSizeAnchor xmlns:cdr="http://schemas.openxmlformats.org/drawingml/2006/chartDrawing">
    <cdr:from>
      <cdr:x>0.13641</cdr:x>
      <cdr:y>0.80656</cdr:y>
    </cdr:from>
    <cdr:to>
      <cdr:x>0.33745</cdr:x>
      <cdr:y>0.87168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247313" y="4855346"/>
          <a:ext cx="1838310" cy="392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400">
              <a:solidFill>
                <a:srgbClr val="0000FF"/>
              </a:solidFill>
            </a:rPr>
            <a:t>Congo,</a:t>
          </a:r>
          <a:r>
            <a:rPr lang="nl-NL" sz="1400" baseline="0">
              <a:solidFill>
                <a:srgbClr val="0000FF"/>
              </a:solidFill>
            </a:rPr>
            <a:t> DR; 291</a:t>
          </a:r>
          <a:endParaRPr lang="nl-NL" sz="14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0.50639</cdr:x>
      <cdr:y>0.51776</cdr:y>
    </cdr:from>
    <cdr:to>
      <cdr:x>0.60778</cdr:x>
      <cdr:y>0.61972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630445" y="3116802"/>
          <a:ext cx="927110" cy="6137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400">
              <a:solidFill>
                <a:srgbClr val="0000FF"/>
              </a:solidFill>
            </a:rPr>
            <a:t>China </a:t>
          </a:r>
        </a:p>
        <a:p xmlns:a="http://schemas.openxmlformats.org/drawingml/2006/main">
          <a:r>
            <a:rPr lang="nl-NL" sz="1400">
              <a:solidFill>
                <a:srgbClr val="0000FF"/>
              </a:solidFill>
            </a:rPr>
            <a:t>8,069</a:t>
          </a:r>
        </a:p>
      </cdr:txBody>
    </cdr:sp>
  </cdr:relSizeAnchor>
  <cdr:relSizeAnchor xmlns:cdr="http://schemas.openxmlformats.org/drawingml/2006/chartDrawing">
    <cdr:from>
      <cdr:x>0.3678</cdr:x>
      <cdr:y>0.58633</cdr:y>
    </cdr:from>
    <cdr:to>
      <cdr:x>0.46919</cdr:x>
      <cdr:y>0.67172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363158" y="3529614"/>
          <a:ext cx="927110" cy="5140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400">
              <a:solidFill>
                <a:srgbClr val="0000FF"/>
              </a:solidFill>
            </a:rPr>
            <a:t>India </a:t>
          </a:r>
        </a:p>
        <a:p xmlns:a="http://schemas.openxmlformats.org/drawingml/2006/main">
          <a:r>
            <a:rPr lang="nl-NL" sz="1400">
              <a:solidFill>
                <a:srgbClr val="0000FF"/>
              </a:solidFill>
            </a:rPr>
            <a:t>3,602</a:t>
          </a:r>
        </a:p>
      </cdr:txBody>
    </cdr:sp>
  </cdr:relSizeAnchor>
  <cdr:relSizeAnchor xmlns:cdr="http://schemas.openxmlformats.org/drawingml/2006/chartDrawing">
    <cdr:from>
      <cdr:x>0.84401</cdr:x>
      <cdr:y>0.36586</cdr:y>
    </cdr:from>
    <cdr:to>
      <cdr:x>0.95234</cdr:x>
      <cdr:y>0.45603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717654" y="2202402"/>
          <a:ext cx="990569" cy="5428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nl-NL" sz="1400">
              <a:solidFill>
                <a:srgbClr val="0000FF"/>
              </a:solidFill>
            </a:rPr>
            <a:t>USA</a:t>
          </a:r>
        </a:p>
        <a:p xmlns:a="http://schemas.openxmlformats.org/drawingml/2006/main">
          <a:pPr algn="r"/>
          <a:r>
            <a:rPr lang="nl-NL" sz="1400">
              <a:solidFill>
                <a:srgbClr val="0000FF"/>
              </a:solidFill>
            </a:rPr>
            <a:t>42,646</a:t>
          </a:r>
        </a:p>
      </cdr:txBody>
    </cdr:sp>
  </cdr:relSizeAnchor>
  <cdr:relSizeAnchor xmlns:cdr="http://schemas.openxmlformats.org/drawingml/2006/chartDrawing">
    <cdr:from>
      <cdr:x>0.56294</cdr:x>
      <cdr:y>0.49625</cdr:y>
    </cdr:from>
    <cdr:to>
      <cdr:x>0.66433</cdr:x>
      <cdr:y>0.59596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147569" y="2987336"/>
          <a:ext cx="927110" cy="6002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400">
              <a:solidFill>
                <a:srgbClr val="0000FF"/>
              </a:solidFill>
            </a:rPr>
            <a:t>Brazil</a:t>
          </a:r>
        </a:p>
        <a:p xmlns:a="http://schemas.openxmlformats.org/drawingml/2006/main">
          <a:r>
            <a:rPr lang="nl-NL" sz="1400">
              <a:solidFill>
                <a:srgbClr val="0000FF"/>
              </a:solidFill>
            </a:rPr>
            <a:t>9,295</a:t>
          </a:r>
        </a:p>
      </cdr:txBody>
    </cdr:sp>
  </cdr:relSizeAnchor>
  <cdr:relSizeAnchor xmlns:cdr="http://schemas.openxmlformats.org/drawingml/2006/chartDrawing">
    <cdr:from>
      <cdr:x>0.24021</cdr:x>
      <cdr:y>0.55762</cdr:y>
    </cdr:from>
    <cdr:to>
      <cdr:x>0.3416</cdr:x>
      <cdr:y>0.64569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2196489" y="3356785"/>
          <a:ext cx="927110" cy="5301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400">
              <a:solidFill>
                <a:srgbClr val="0000FF"/>
              </a:solidFill>
            </a:rPr>
            <a:t>Nigeria</a:t>
          </a:r>
        </a:p>
        <a:p xmlns:a="http://schemas.openxmlformats.org/drawingml/2006/main">
          <a:r>
            <a:rPr lang="nl-NL" sz="1400">
              <a:solidFill>
                <a:srgbClr val="0000FF"/>
              </a:solidFill>
            </a:rPr>
            <a:t>2,339</a:t>
          </a:r>
        </a:p>
      </cdr:txBody>
    </cdr:sp>
  </cdr:relSizeAnchor>
  <cdr:relSizeAnchor xmlns:cdr="http://schemas.openxmlformats.org/drawingml/2006/chartDrawing">
    <cdr:from>
      <cdr:x>0.73905</cdr:x>
      <cdr:y>0.29799</cdr:y>
    </cdr:from>
    <cdr:to>
      <cdr:x>0.86752</cdr:x>
      <cdr:y>0.3881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6757869" y="1793840"/>
          <a:ext cx="1174729" cy="5424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nl-NL" sz="1400">
              <a:solidFill>
                <a:srgbClr val="0000FF"/>
              </a:solidFill>
            </a:rPr>
            <a:t>Germany</a:t>
          </a:r>
        </a:p>
        <a:p xmlns:a="http://schemas.openxmlformats.org/drawingml/2006/main">
          <a:pPr algn="r"/>
          <a:r>
            <a:rPr lang="nl-NL" sz="1400">
              <a:solidFill>
                <a:srgbClr val="0000FF"/>
              </a:solidFill>
            </a:rPr>
            <a:t>34,520</a:t>
          </a:r>
        </a:p>
      </cdr:txBody>
    </cdr:sp>
  </cdr:relSizeAnchor>
  <cdr:relSizeAnchor xmlns:cdr="http://schemas.openxmlformats.org/drawingml/2006/chartDrawing">
    <cdr:from>
      <cdr:x>0.65747</cdr:x>
      <cdr:y>0.35945</cdr:y>
    </cdr:from>
    <cdr:to>
      <cdr:x>0.75886</cdr:x>
      <cdr:y>0.44464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6011899" y="2163810"/>
          <a:ext cx="927110" cy="5128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400">
              <a:solidFill>
                <a:srgbClr val="0000FF"/>
              </a:solidFill>
            </a:rPr>
            <a:t>Russia </a:t>
          </a:r>
        </a:p>
        <a:p xmlns:a="http://schemas.openxmlformats.org/drawingml/2006/main">
          <a:r>
            <a:rPr lang="nl-NL" sz="1400">
              <a:solidFill>
                <a:srgbClr val="0000FF"/>
              </a:solidFill>
            </a:rPr>
            <a:t>18,678</a:t>
          </a:r>
        </a:p>
      </cdr:txBody>
    </cdr:sp>
  </cdr:relSizeAnchor>
  <cdr:relSizeAnchor xmlns:cdr="http://schemas.openxmlformats.org/drawingml/2006/chartDrawing">
    <cdr:from>
      <cdr:x>0.16586</cdr:x>
      <cdr:y>0.72263</cdr:y>
    </cdr:from>
    <cdr:to>
      <cdr:x>0.37037</cdr:x>
      <cdr:y>0.78305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1516602" y="4350058"/>
          <a:ext cx="1870040" cy="3637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400">
              <a:solidFill>
                <a:srgbClr val="0000FF"/>
              </a:solidFill>
            </a:rPr>
            <a:t>Ethiopia; 783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0.36134</cdr:x>
      <cdr:y>0.51899</cdr:y>
    </cdr:from>
    <cdr:to>
      <cdr:x>0.42911</cdr:x>
      <cdr:y>0.58241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276600" y="3124200"/>
          <a:ext cx="614477" cy="3817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CC6600"/>
              </a:solidFill>
            </a:rPr>
            <a:t>India</a:t>
          </a:r>
        </a:p>
      </cdr:txBody>
    </cdr:sp>
  </cdr:relSizeAnchor>
  <cdr:relSizeAnchor xmlns:cdr="http://schemas.openxmlformats.org/drawingml/2006/chartDrawing">
    <cdr:from>
      <cdr:x>0.4958</cdr:x>
      <cdr:y>0.44304</cdr:y>
    </cdr:from>
    <cdr:to>
      <cdr:x>0.56694</cdr:x>
      <cdr:y>0.49481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495800" y="2667000"/>
          <a:ext cx="645130" cy="3116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China</a:t>
          </a:r>
        </a:p>
      </cdr:txBody>
    </cdr:sp>
  </cdr:relSizeAnchor>
  <cdr:relSizeAnchor xmlns:cdr="http://schemas.openxmlformats.org/drawingml/2006/chartDrawing">
    <cdr:from>
      <cdr:x>0.71429</cdr:x>
      <cdr:y>0.73418</cdr:y>
    </cdr:from>
    <cdr:to>
      <cdr:x>0.76971</cdr:x>
      <cdr:y>0.7877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6477000" y="4419600"/>
          <a:ext cx="502560" cy="3221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ysClr val="windowText" lastClr="000000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0.14522</cdr:x>
      <cdr:y>0.86543</cdr:y>
    </cdr:from>
    <cdr:to>
      <cdr:x>0.23604</cdr:x>
      <cdr:y>0.92143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1316855" y="5209713"/>
          <a:ext cx="823514" cy="3371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Ethiopia</a:t>
          </a:r>
        </a:p>
      </cdr:txBody>
    </cdr:sp>
  </cdr:relSizeAnchor>
  <cdr:relSizeAnchor xmlns:cdr="http://schemas.openxmlformats.org/drawingml/2006/chartDrawing">
    <cdr:from>
      <cdr:x>0.10924</cdr:x>
      <cdr:y>0.53165</cdr:y>
    </cdr:from>
    <cdr:to>
      <cdr:x>0.21985</cdr:x>
      <cdr:y>0.58379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990600" y="3200400"/>
          <a:ext cx="1002965" cy="3138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Congo DR</a:t>
          </a:r>
        </a:p>
      </cdr:txBody>
    </cdr:sp>
  </cdr:relSizeAnchor>
  <cdr:relSizeAnchor xmlns:cdr="http://schemas.openxmlformats.org/drawingml/2006/chartDrawing">
    <cdr:from>
      <cdr:x>0.50409</cdr:x>
      <cdr:y>0.79747</cdr:y>
    </cdr:from>
    <cdr:to>
      <cdr:x>0.56364</cdr:x>
      <cdr:y>0.84811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4571007" y="4800600"/>
          <a:ext cx="539974" cy="3048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663300"/>
              </a:solidFill>
            </a:rPr>
            <a:t>Brazil</a:t>
          </a:r>
        </a:p>
      </cdr:txBody>
    </cdr:sp>
  </cdr:relSizeAnchor>
  <cdr:relSizeAnchor xmlns:cdr="http://schemas.openxmlformats.org/drawingml/2006/chartDrawing">
    <cdr:from>
      <cdr:x>0.20306</cdr:x>
      <cdr:y>0.8456</cdr:y>
    </cdr:from>
    <cdr:to>
      <cdr:x>0.22206</cdr:x>
      <cdr:y>0.87501</cdr:y>
    </cdr:to>
    <cdr:cxnSp macro="">
      <cdr:nvCxnSpPr>
        <cdr:cNvPr id="12" name="Straight Arrow Connector 11"/>
        <cdr:cNvCxnSpPr/>
      </cdr:nvCxnSpPr>
      <cdr:spPr>
        <a:xfrm xmlns:a="http://schemas.openxmlformats.org/drawingml/2006/main" flipH="1">
          <a:off x="1841334" y="5090339"/>
          <a:ext cx="172288" cy="177043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0.52587</cdr:x>
      <cdr:y>0.74708</cdr:y>
    </cdr:from>
    <cdr:to>
      <cdr:x>0.54287</cdr:x>
      <cdr:y>0.81031</cdr:y>
    </cdr:to>
    <cdr:cxnSp macro="">
      <cdr:nvCxnSpPr>
        <cdr:cNvPr id="14" name="Straight Arrow Connector 13"/>
        <cdr:cNvCxnSpPr/>
      </cdr:nvCxnSpPr>
      <cdr:spPr>
        <a:xfrm xmlns:a="http://schemas.openxmlformats.org/drawingml/2006/main" flipH="1">
          <a:off x="4768522" y="4497294"/>
          <a:ext cx="154153" cy="380632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6633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0.59167</cdr:x>
      <cdr:y>0.05864</cdr:y>
    </cdr:from>
    <cdr:to>
      <cdr:x>0.9716</cdr:x>
      <cdr:y>0.12555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10200" y="357495"/>
          <a:ext cx="3474141" cy="4078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>
              <a:solidFill>
                <a:srgbClr val="0000FF"/>
              </a:solidFill>
            </a:rPr>
            <a:t>income per capita (%</a:t>
          </a:r>
          <a:r>
            <a:rPr lang="en-US" sz="1600" baseline="0">
              <a:solidFill>
                <a:srgbClr val="0000FF"/>
              </a:solidFill>
            </a:rPr>
            <a:t> of world average)</a:t>
          </a:r>
          <a:endParaRPr lang="en-US" sz="16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0.625</cdr:x>
      <cdr:y>0.2625</cdr:y>
    </cdr:from>
    <cdr:to>
      <cdr:x>0.81921</cdr:x>
      <cdr:y>0.3271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715000" y="1600200"/>
          <a:ext cx="1775856" cy="3938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>
              <a:solidFill>
                <a:srgbClr val="FF0000"/>
              </a:solidFill>
            </a:rPr>
            <a:t>exports (%</a:t>
          </a:r>
          <a:r>
            <a:rPr lang="en-US" sz="1600" baseline="0">
              <a:solidFill>
                <a:srgbClr val="FF0000"/>
              </a:solidFill>
            </a:rPr>
            <a:t> of GDP)</a:t>
          </a:r>
          <a:endParaRPr lang="en-US" sz="16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0.06667</cdr:x>
      <cdr:y>0.85</cdr:y>
    </cdr:from>
    <cdr:to>
      <cdr:x>0.125</cdr:x>
      <cdr:y>0.9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09600" y="5181600"/>
          <a:ext cx="5334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GLF</a:t>
          </a:r>
        </a:p>
      </cdr:txBody>
    </cdr:sp>
  </cdr:relSizeAnchor>
  <cdr:relSizeAnchor xmlns:cdr="http://schemas.openxmlformats.org/drawingml/2006/chartDrawing">
    <cdr:from>
      <cdr:x>0.15833</cdr:x>
      <cdr:y>0.85</cdr:y>
    </cdr:from>
    <cdr:to>
      <cdr:x>0.20833</cdr:x>
      <cdr:y>0.9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447800" y="5181600"/>
          <a:ext cx="4572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CR</a:t>
          </a:r>
        </a:p>
      </cdr:txBody>
    </cdr:sp>
  </cdr:relSizeAnchor>
  <cdr:relSizeAnchor xmlns:cdr="http://schemas.openxmlformats.org/drawingml/2006/chartDrawing">
    <cdr:from>
      <cdr:x>0.27028</cdr:x>
      <cdr:y>0.85</cdr:y>
    </cdr:from>
    <cdr:to>
      <cdr:x>0.3267</cdr:x>
      <cdr:y>0.89454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471412" y="5181600"/>
          <a:ext cx="515965" cy="271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Mao</a:t>
          </a:r>
        </a:p>
      </cdr:txBody>
    </cdr:sp>
  </cdr:relSizeAnchor>
  <cdr:relSizeAnchor xmlns:cdr="http://schemas.openxmlformats.org/drawingml/2006/chartDrawing">
    <cdr:from>
      <cdr:x>0.36667</cdr:x>
      <cdr:y>0.85</cdr:y>
    </cdr:from>
    <cdr:to>
      <cdr:x>0.40515</cdr:x>
      <cdr:y>0.89454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352800" y="5181600"/>
          <a:ext cx="351861" cy="271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0000FF"/>
              </a:solidFill>
            </a:rPr>
            <a:t>ER</a:t>
          </a:r>
        </a:p>
      </cdr:txBody>
    </cdr:sp>
  </cdr:relSizeAnchor>
  <cdr:relSizeAnchor xmlns:cdr="http://schemas.openxmlformats.org/drawingml/2006/chartDrawing">
    <cdr:from>
      <cdr:x>0.825</cdr:x>
      <cdr:y>0.85</cdr:y>
    </cdr:from>
    <cdr:to>
      <cdr:x>0.87048</cdr:x>
      <cdr:y>0.89454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7543800" y="5181600"/>
          <a:ext cx="415900" cy="271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400">
              <a:solidFill>
                <a:srgbClr val="FF0000"/>
              </a:solidFill>
            </a:rPr>
            <a:t>GR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0.18333</cdr:x>
      <cdr:y>0.70352</cdr:y>
    </cdr:from>
    <cdr:to>
      <cdr:x>0.50625</cdr:x>
      <cdr:y>0.79367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76400" y="4158734"/>
          <a:ext cx="2952720" cy="5329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>
              <a:solidFill>
                <a:srgbClr val="0000FF"/>
              </a:solidFill>
            </a:rPr>
            <a:t>weight for basic</a:t>
          </a:r>
          <a:r>
            <a:rPr lang="en-US" sz="1600" baseline="0">
              <a:solidFill>
                <a:srgbClr val="0000FF"/>
              </a:solidFill>
            </a:rPr>
            <a:t> requirements</a:t>
          </a:r>
          <a:endParaRPr lang="en-US" sz="16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0.43145</cdr:x>
      <cdr:y>0.3392</cdr:y>
    </cdr:from>
    <cdr:to>
      <cdr:x>0.76437</cdr:x>
      <cdr:y>0.43306</cdr:y>
    </cdr:to>
    <cdr:sp macro="" textlink="">
      <cdr:nvSpPr>
        <cdr:cNvPr id="3" name="TextBox 1"/>
        <cdr:cNvSpPr txBox="1"/>
      </cdr:nvSpPr>
      <cdr:spPr>
        <a:xfrm xmlns:a="http://schemas.openxmlformats.org/drawingml/2006/main" rot="1425223">
          <a:off x="3945197" y="2005149"/>
          <a:ext cx="3044223" cy="5548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>
              <a:solidFill>
                <a:srgbClr val="FF0000"/>
              </a:solidFill>
            </a:rPr>
            <a:t>weight for efficiency enhancers</a:t>
          </a:r>
        </a:p>
      </cdr:txBody>
    </cdr:sp>
  </cdr:relSizeAnchor>
  <cdr:relSizeAnchor xmlns:cdr="http://schemas.openxmlformats.org/drawingml/2006/chartDrawing">
    <cdr:from>
      <cdr:x>0.61667</cdr:x>
      <cdr:y>0.08478</cdr:y>
    </cdr:from>
    <cdr:to>
      <cdr:x>0.92639</cdr:x>
      <cdr:y>0.1887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638800" y="501134"/>
          <a:ext cx="2832080" cy="6143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600">
              <a:solidFill>
                <a:srgbClr val="006600"/>
              </a:solidFill>
            </a:rPr>
            <a:t>weight for innovation </a:t>
          </a:r>
        </a:p>
        <a:p xmlns:a="http://schemas.openxmlformats.org/drawingml/2006/main">
          <a:pPr algn="r"/>
          <a:r>
            <a:rPr lang="en-US" sz="1600">
              <a:solidFill>
                <a:srgbClr val="006600"/>
              </a:solidFill>
            </a:rPr>
            <a:t>and</a:t>
          </a:r>
          <a:r>
            <a:rPr lang="en-US" sz="1600" baseline="0">
              <a:solidFill>
                <a:srgbClr val="006600"/>
              </a:solidFill>
            </a:rPr>
            <a:t> sophistication</a:t>
          </a:r>
          <a:endParaRPr lang="en-US" sz="1600">
            <a:solidFill>
              <a:srgbClr val="006600"/>
            </a:solidFill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0.01075</cdr:x>
      <cdr:y>0.00851</cdr:y>
    </cdr:from>
    <cdr:to>
      <cdr:x>0.33548</cdr:x>
      <cdr:y>0.09705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750" y="23813"/>
          <a:ext cx="9588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>
              <a:solidFill>
                <a:srgbClr val="0000FF"/>
              </a:solidFill>
            </a:rPr>
            <a:t>a</a:t>
          </a:r>
          <a:r>
            <a:rPr lang="en-US" sz="1600" baseline="0">
              <a:solidFill>
                <a:srgbClr val="0000FF"/>
              </a:solidFill>
            </a:rPr>
            <a:t> Switzerland</a:t>
          </a:r>
          <a:endParaRPr lang="en-US" sz="1600">
            <a:solidFill>
              <a:srgbClr val="0000FF"/>
            </a:solidFill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0.01075</cdr:x>
      <cdr:y>0.00851</cdr:y>
    </cdr:from>
    <cdr:to>
      <cdr:x>0.33548</cdr:x>
      <cdr:y>0.09705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750" y="23813"/>
          <a:ext cx="95885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aseline="0">
              <a:solidFill>
                <a:srgbClr val="0000FF"/>
              </a:solidFill>
            </a:rPr>
            <a:t>b USA</a:t>
          </a:r>
          <a:endParaRPr lang="en-US" sz="1600">
            <a:solidFill>
              <a:srgbClr val="0000FF"/>
            </a:solidFill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0.00323</cdr:x>
      <cdr:y>0.05146</cdr:y>
    </cdr:from>
    <cdr:to>
      <cdr:x>0.32796</cdr:x>
      <cdr:y>0.14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797" y="156839"/>
          <a:ext cx="1485627" cy="2698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aseline="0">
              <a:solidFill>
                <a:srgbClr val="0000FF"/>
              </a:solidFill>
            </a:rPr>
            <a:t>c China</a:t>
          </a:r>
          <a:endParaRPr lang="en-US" sz="1600">
            <a:solidFill>
              <a:srgbClr val="0000FF"/>
            </a:solidFill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</cdr:x>
      <cdr:y>0.05791</cdr:y>
    </cdr:from>
    <cdr:to>
      <cdr:x>0.32473</cdr:x>
      <cdr:y>0.14646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178008"/>
          <a:ext cx="1484666" cy="2721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aseline="0">
              <a:solidFill>
                <a:srgbClr val="0000FF"/>
              </a:solidFill>
            </a:rPr>
            <a:t>d Nigeria</a:t>
          </a:r>
          <a:endParaRPr lang="en-US" sz="1600">
            <a:solidFill>
              <a:srgbClr val="0000FF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0.54167</cdr:x>
      <cdr:y>0.525</cdr:y>
    </cdr:from>
    <cdr:to>
      <cdr:x>0.58909</cdr:x>
      <cdr:y>0.57948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953000" y="3200400"/>
          <a:ext cx="433639" cy="332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0000FF"/>
              </a:solidFill>
            </a:rPr>
            <a:t>GR</a:t>
          </a:r>
        </a:p>
      </cdr:txBody>
    </cdr:sp>
  </cdr:relSizeAnchor>
  <cdr:relSizeAnchor xmlns:cdr="http://schemas.openxmlformats.org/drawingml/2006/chartDrawing">
    <cdr:from>
      <cdr:x>0.56667</cdr:x>
      <cdr:y>0.275</cdr:y>
    </cdr:from>
    <cdr:to>
      <cdr:x>0.6403</cdr:x>
      <cdr:y>0.32724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181600" y="1676400"/>
          <a:ext cx="673303" cy="3184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WW II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0.17175</cdr:x>
      <cdr:y>0.275</cdr:y>
    </cdr:from>
    <cdr:to>
      <cdr:x>0.31688</cdr:x>
      <cdr:y>0.33043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70439" y="1676400"/>
          <a:ext cx="1327099" cy="3379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l-NL" sz="1400">
              <a:solidFill>
                <a:srgbClr val="FF0000"/>
              </a:solidFill>
            </a:rPr>
            <a:t>average, 1,809</a:t>
          </a:r>
        </a:p>
      </cdr:txBody>
    </cdr:sp>
  </cdr:relSizeAnchor>
  <cdr:relSizeAnchor xmlns:cdr="http://schemas.openxmlformats.org/drawingml/2006/chartDrawing">
    <cdr:from>
      <cdr:x>0.75833</cdr:x>
      <cdr:y>0.1</cdr:y>
    </cdr:from>
    <cdr:to>
      <cdr:x>0.97013</cdr:x>
      <cdr:y>0.15729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934200" y="609600"/>
          <a:ext cx="1936699" cy="3492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nl-NL" sz="1400">
              <a:solidFill>
                <a:srgbClr val="0000FF"/>
              </a:solidFill>
            </a:rPr>
            <a:t>Hong Kong; 2,344</a:t>
          </a:r>
        </a:p>
      </cdr:txBody>
    </cdr:sp>
  </cdr:relSizeAnchor>
  <cdr:relSizeAnchor xmlns:cdr="http://schemas.openxmlformats.org/drawingml/2006/chartDrawing">
    <cdr:from>
      <cdr:x>0.14612</cdr:x>
      <cdr:y>0.45583</cdr:y>
    </cdr:from>
    <cdr:to>
      <cdr:x>0.30966</cdr:x>
      <cdr:y>0.54009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336089" y="2778710"/>
          <a:ext cx="1495410" cy="5136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400">
              <a:solidFill>
                <a:srgbClr val="0000FF"/>
              </a:solidFill>
            </a:rPr>
            <a:t>Netherlands</a:t>
          </a:r>
          <a:endParaRPr lang="nl-NL" sz="1400" baseline="0">
            <a:solidFill>
              <a:srgbClr val="0000FF"/>
            </a:solidFill>
          </a:endParaRPr>
        </a:p>
        <a:p xmlns:a="http://schemas.openxmlformats.org/drawingml/2006/main">
          <a:r>
            <a:rPr lang="nl-NL" sz="1400" baseline="0">
              <a:solidFill>
                <a:srgbClr val="0000FF"/>
              </a:solidFill>
            </a:rPr>
            <a:t>1,382</a:t>
          </a:r>
          <a:endParaRPr lang="nl-NL" sz="14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0.55</cdr:x>
      <cdr:y>0.25</cdr:y>
    </cdr:from>
    <cdr:to>
      <cdr:x>0.68682</cdr:x>
      <cdr:y>0.30822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5029200" y="1524000"/>
          <a:ext cx="1251052" cy="3549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400">
              <a:solidFill>
                <a:srgbClr val="0000FF"/>
              </a:solidFill>
            </a:rPr>
            <a:t>Turkey; 1,877</a:t>
          </a:r>
        </a:p>
      </cdr:txBody>
    </cdr:sp>
  </cdr:relSizeAnchor>
  <cdr:relSizeAnchor xmlns:cdr="http://schemas.openxmlformats.org/drawingml/2006/chartDrawing">
    <cdr:from>
      <cdr:x>0.41667</cdr:x>
      <cdr:y>0.3625</cdr:y>
    </cdr:from>
    <cdr:to>
      <cdr:x>0.525</cdr:x>
      <cdr:y>0.45127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810000" y="2209800"/>
          <a:ext cx="990569" cy="5411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nl-NL" sz="1400">
              <a:solidFill>
                <a:srgbClr val="0000FF"/>
              </a:solidFill>
            </a:rPr>
            <a:t>USA</a:t>
          </a:r>
        </a:p>
        <a:p xmlns:a="http://schemas.openxmlformats.org/drawingml/2006/main">
          <a:pPr algn="l"/>
          <a:r>
            <a:rPr lang="nl-NL" sz="1400">
              <a:solidFill>
                <a:srgbClr val="0000FF"/>
              </a:solidFill>
            </a:rPr>
            <a:t>1,704</a:t>
          </a:r>
        </a:p>
      </cdr:txBody>
    </cdr:sp>
  </cdr:relSizeAnchor>
  <cdr:relSizeAnchor xmlns:cdr="http://schemas.openxmlformats.org/drawingml/2006/chartDrawing">
    <cdr:from>
      <cdr:x>0.53333</cdr:x>
      <cdr:y>0.325</cdr:y>
    </cdr:from>
    <cdr:to>
      <cdr:x>0.63472</cdr:x>
      <cdr:y>0.41099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4876800" y="1981200"/>
          <a:ext cx="927111" cy="5241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400">
              <a:solidFill>
                <a:srgbClr val="0000FF"/>
              </a:solidFill>
            </a:rPr>
            <a:t>Ireland</a:t>
          </a:r>
        </a:p>
        <a:p xmlns:a="http://schemas.openxmlformats.org/drawingml/2006/main">
          <a:r>
            <a:rPr lang="nl-NL" sz="1400">
              <a:solidFill>
                <a:srgbClr val="0000FF"/>
              </a:solidFill>
            </a:rPr>
            <a:t>1,802</a:t>
          </a:r>
        </a:p>
      </cdr:txBody>
    </cdr:sp>
  </cdr:relSizeAnchor>
  <cdr:relSizeAnchor xmlns:cdr="http://schemas.openxmlformats.org/drawingml/2006/chartDrawing">
    <cdr:from>
      <cdr:x>0.28333</cdr:x>
      <cdr:y>0.375</cdr:y>
    </cdr:from>
    <cdr:to>
      <cdr:x>0.4118</cdr:x>
      <cdr:y>0.43276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2590800" y="2286000"/>
          <a:ext cx="1174730" cy="3521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nl-NL" sz="1400">
              <a:solidFill>
                <a:srgbClr val="0000FF"/>
              </a:solidFill>
            </a:rPr>
            <a:t>UK; 1,640</a:t>
          </a:r>
        </a:p>
      </cdr:txBody>
    </cdr:sp>
  </cdr:relSizeAnchor>
  <cdr:relSizeAnchor xmlns:cdr="http://schemas.openxmlformats.org/drawingml/2006/chartDrawing">
    <cdr:from>
      <cdr:x>0.75833</cdr:x>
      <cdr:y>0.2</cdr:y>
    </cdr:from>
    <cdr:to>
      <cdr:x>0.89618</cdr:x>
      <cdr:y>0.25683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6934200" y="1219200"/>
          <a:ext cx="1260470" cy="3464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400">
              <a:solidFill>
                <a:srgbClr val="0000FF"/>
              </a:solidFill>
            </a:rPr>
            <a:t>Poland; 2,047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0.40833</cdr:x>
      <cdr:y>0.26109</cdr:y>
    </cdr:from>
    <cdr:to>
      <cdr:x>0.46806</cdr:x>
      <cdr:y>0.32037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733800" y="1588532"/>
          <a:ext cx="546141" cy="3607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0000FF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0.475</cdr:x>
      <cdr:y>0.66185</cdr:y>
    </cdr:from>
    <cdr:to>
      <cdr:x>0.54583</cdr:x>
      <cdr:y>0.71164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343400" y="4026932"/>
          <a:ext cx="647700" cy="3029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Brazil</a:t>
          </a:r>
        </a:p>
      </cdr:txBody>
    </cdr:sp>
  </cdr:relSizeAnchor>
  <cdr:relSizeAnchor xmlns:cdr="http://schemas.openxmlformats.org/drawingml/2006/chartDrawing">
    <cdr:from>
      <cdr:x>0.63333</cdr:x>
      <cdr:y>0.59923</cdr:y>
    </cdr:from>
    <cdr:to>
      <cdr:x>0.71389</cdr:x>
      <cdr:y>0.66375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791200" y="3645932"/>
          <a:ext cx="736641" cy="3925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Mexico</a:t>
          </a:r>
        </a:p>
      </cdr:txBody>
    </cdr:sp>
  </cdr:relSizeAnchor>
  <cdr:relSizeAnchor xmlns:cdr="http://schemas.openxmlformats.org/drawingml/2006/chartDrawing">
    <cdr:from>
      <cdr:x>0.15</cdr:x>
      <cdr:y>0.50634</cdr:y>
    </cdr:from>
    <cdr:to>
      <cdr:x>0.25972</cdr:x>
      <cdr:y>0.55262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371600" y="3080721"/>
          <a:ext cx="1003310" cy="2816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Germany</a:t>
          </a:r>
        </a:p>
      </cdr:txBody>
    </cdr:sp>
  </cdr:relSizeAnchor>
  <cdr:relSizeAnchor xmlns:cdr="http://schemas.openxmlformats.org/drawingml/2006/chartDrawing">
    <cdr:from>
      <cdr:x>0.27751</cdr:x>
      <cdr:y>0.50974</cdr:y>
    </cdr:from>
    <cdr:to>
      <cdr:x>0.35667</cdr:x>
      <cdr:y>0.57508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537534" y="3101435"/>
          <a:ext cx="723870" cy="3975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France</a:t>
          </a:r>
        </a:p>
      </cdr:txBody>
    </cdr:sp>
  </cdr:relSizeAnchor>
  <cdr:relSizeAnchor xmlns:cdr="http://schemas.openxmlformats.org/drawingml/2006/chartDrawing">
    <cdr:from>
      <cdr:x>0.775</cdr:x>
      <cdr:y>0.47399</cdr:y>
    </cdr:from>
    <cdr:to>
      <cdr:x>0.85694</cdr:x>
      <cdr:y>0.52901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086600" y="2883932"/>
          <a:ext cx="749259" cy="334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S Korea</a:t>
          </a:r>
        </a:p>
      </cdr:txBody>
    </cdr:sp>
  </cdr:relSizeAnchor>
  <cdr:relSizeAnchor xmlns:cdr="http://schemas.openxmlformats.org/drawingml/2006/chartDrawing">
    <cdr:from>
      <cdr:x>0.13333</cdr:x>
      <cdr:y>0.27361</cdr:y>
    </cdr:from>
    <cdr:to>
      <cdr:x>0.25139</cdr:x>
      <cdr:y>0.33289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1219200" y="1664732"/>
          <a:ext cx="1079510" cy="3607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6600"/>
              </a:solidFill>
            </a:rPr>
            <a:t>Netherlands</a:t>
          </a:r>
        </a:p>
      </cdr:txBody>
    </cdr:sp>
  </cdr:relSizeAnchor>
  <cdr:relSizeAnchor xmlns:cdr="http://schemas.openxmlformats.org/drawingml/2006/chartDrawing">
    <cdr:from>
      <cdr:x>0.20031</cdr:x>
      <cdr:y>0.31999</cdr:y>
    </cdr:from>
    <cdr:to>
      <cdr:x>0.21698</cdr:x>
      <cdr:y>0.37555</cdr:y>
    </cdr:to>
    <cdr:cxnSp macro="">
      <cdr:nvCxnSpPr>
        <cdr:cNvPr id="10" name="Straight Arrow Connector 9"/>
        <cdr:cNvCxnSpPr/>
      </cdr:nvCxnSpPr>
      <cdr:spPr>
        <a:xfrm xmlns:a="http://schemas.openxmlformats.org/drawingml/2006/main" flipH="1" flipV="1">
          <a:off x="1831626" y="1946932"/>
          <a:ext cx="152430" cy="338046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66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0.85388</cdr:x>
      <cdr:y>0.36128</cdr:y>
    </cdr:from>
    <cdr:to>
      <cdr:x>0.93166</cdr:x>
      <cdr:y>0.44436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7807910" y="2198132"/>
          <a:ext cx="711220" cy="5055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Hong </a:t>
          </a:r>
        </a:p>
        <a:p xmlns:a="http://schemas.openxmlformats.org/drawingml/2006/main">
          <a:r>
            <a:rPr lang="en-US" sz="1400">
              <a:solidFill>
                <a:srgbClr val="0000FF"/>
              </a:solidFill>
            </a:rPr>
            <a:t>Kong</a:t>
          </a:r>
        </a:p>
      </cdr:txBody>
    </cdr:sp>
  </cdr:relSizeAnchor>
  <cdr:relSizeAnchor xmlns:cdr="http://schemas.openxmlformats.org/drawingml/2006/chartDrawing">
    <cdr:from>
      <cdr:x>0.76667</cdr:x>
      <cdr:y>0.28613</cdr:y>
    </cdr:from>
    <cdr:to>
      <cdr:x>0.87222</cdr:x>
      <cdr:y>0.34405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7010400" y="1740932"/>
          <a:ext cx="965180" cy="3523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Singapore</a:t>
          </a:r>
        </a:p>
      </cdr:txBody>
    </cdr:sp>
  </cdr:relSizeAnchor>
  <cdr:relSizeAnchor xmlns:cdr="http://schemas.openxmlformats.org/drawingml/2006/chartDrawing">
    <cdr:from>
      <cdr:x>0.19903</cdr:x>
      <cdr:y>0.48275</cdr:y>
    </cdr:from>
    <cdr:to>
      <cdr:x>0.20736</cdr:x>
      <cdr:y>0.51883</cdr:y>
    </cdr:to>
    <cdr:cxnSp macro="">
      <cdr:nvCxnSpPr>
        <cdr:cNvPr id="18" name="Straight Arrow Connector 17"/>
        <cdr:cNvCxnSpPr/>
      </cdr:nvCxnSpPr>
      <cdr:spPr>
        <a:xfrm xmlns:a="http://schemas.openxmlformats.org/drawingml/2006/main" flipH="1">
          <a:off x="1819923" y="2937198"/>
          <a:ext cx="76200" cy="219559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0.29725</cdr:x>
      <cdr:y>0.49527</cdr:y>
    </cdr:from>
    <cdr:to>
      <cdr:x>0.30419</cdr:x>
      <cdr:y>0.52032</cdr:y>
    </cdr:to>
    <cdr:cxnSp macro="">
      <cdr:nvCxnSpPr>
        <cdr:cNvPr id="22" name="Straight Arrow Connector 21"/>
        <cdr:cNvCxnSpPr/>
      </cdr:nvCxnSpPr>
      <cdr:spPr>
        <a:xfrm xmlns:a="http://schemas.openxmlformats.org/drawingml/2006/main">
          <a:off x="2718047" y="3013398"/>
          <a:ext cx="63490" cy="15243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0.00818</cdr:x>
      <cdr:y>0.00347</cdr:y>
    </cdr:from>
    <cdr:to>
      <cdr:x>0.68903</cdr:x>
      <cdr:y>0.09722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813" y="9519"/>
          <a:ext cx="198120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/>
            <a:t>a. Highest average gross savings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0.00818</cdr:x>
      <cdr:y>0.00347</cdr:y>
    </cdr:from>
    <cdr:to>
      <cdr:x>0.68903</cdr:x>
      <cdr:y>0.09722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813" y="9519"/>
          <a:ext cx="198120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/>
            <a:t>b. Lowest average gross savings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0.00818</cdr:x>
      <cdr:y>0.00347</cdr:y>
    </cdr:from>
    <cdr:to>
      <cdr:x>0.68903</cdr:x>
      <cdr:y>0.09722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813" y="9519"/>
          <a:ext cx="198120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/>
            <a:t>c. Most volatile gross savings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0.00818</cdr:x>
      <cdr:y>0.00347</cdr:y>
    </cdr:from>
    <cdr:to>
      <cdr:x>0.68903</cdr:x>
      <cdr:y>0.09722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813" y="9519"/>
          <a:ext cx="1981200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/>
            <a:t>d. Least volatile gross savings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</cdr:x>
      <cdr:y>0.4375</cdr:y>
    </cdr:from>
    <cdr:to>
      <cdr:x>0.2816</cdr:x>
      <cdr:y>0.49363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14400" y="2667000"/>
          <a:ext cx="1660550" cy="3421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l-NL" sz="1400">
              <a:solidFill>
                <a:srgbClr val="FF0000"/>
              </a:solidFill>
            </a:rPr>
            <a:t>average, 0.51</a:t>
          </a:r>
        </a:p>
      </cdr:txBody>
    </cdr:sp>
  </cdr:relSizeAnchor>
  <cdr:relSizeAnchor xmlns:cdr="http://schemas.openxmlformats.org/drawingml/2006/chartDrawing">
    <cdr:from>
      <cdr:x>0.78333</cdr:x>
      <cdr:y>0.1125</cdr:y>
    </cdr:from>
    <cdr:to>
      <cdr:x>0.96641</cdr:x>
      <cdr:y>0.16898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162800" y="685800"/>
          <a:ext cx="1674083" cy="3443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nl-NL" sz="1400">
              <a:solidFill>
                <a:srgbClr val="0000FF"/>
              </a:solidFill>
            </a:rPr>
            <a:t>Bhutan; 0.889</a:t>
          </a:r>
        </a:p>
      </cdr:txBody>
    </cdr:sp>
  </cdr:relSizeAnchor>
  <cdr:relSizeAnchor xmlns:cdr="http://schemas.openxmlformats.org/drawingml/2006/chartDrawing">
    <cdr:from>
      <cdr:x>0.075</cdr:x>
      <cdr:y>0.7625</cdr:y>
    </cdr:from>
    <cdr:to>
      <cdr:x>0.36041</cdr:x>
      <cdr:y>0.825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85800" y="4648200"/>
          <a:ext cx="2609789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nl-NL" sz="1400">
              <a:solidFill>
                <a:srgbClr val="0000FF"/>
              </a:solidFill>
            </a:rPr>
            <a:t>Cental African Rep; 0.164</a:t>
          </a:r>
        </a:p>
      </cdr:txBody>
    </cdr:sp>
  </cdr:relSizeAnchor>
  <cdr:relSizeAnchor xmlns:cdr="http://schemas.openxmlformats.org/drawingml/2006/chartDrawing">
    <cdr:from>
      <cdr:x>0.34167</cdr:x>
      <cdr:y>0.3625</cdr:y>
    </cdr:from>
    <cdr:to>
      <cdr:x>0.47292</cdr:x>
      <cdr:y>0.49085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124200" y="2209800"/>
          <a:ext cx="1200150" cy="7824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nl-NL" sz="1400">
              <a:solidFill>
                <a:srgbClr val="0000FF"/>
              </a:solidFill>
            </a:rPr>
            <a:t>New </a:t>
          </a:r>
        </a:p>
        <a:p xmlns:a="http://schemas.openxmlformats.org/drawingml/2006/main">
          <a:pPr algn="r"/>
          <a:r>
            <a:rPr lang="nl-NL" sz="1400">
              <a:solidFill>
                <a:srgbClr val="0000FF"/>
              </a:solidFill>
            </a:rPr>
            <a:t>Zealand</a:t>
          </a:r>
        </a:p>
        <a:p xmlns:a="http://schemas.openxmlformats.org/drawingml/2006/main">
          <a:pPr algn="r"/>
          <a:r>
            <a:rPr lang="nl-NL" sz="1400">
              <a:solidFill>
                <a:srgbClr val="0000FF"/>
              </a:solidFill>
            </a:rPr>
            <a:t>0.509</a:t>
          </a:r>
        </a:p>
      </cdr:txBody>
    </cdr:sp>
  </cdr:relSizeAnchor>
  <cdr:relSizeAnchor xmlns:cdr="http://schemas.openxmlformats.org/drawingml/2006/chartDrawing">
    <cdr:from>
      <cdr:x>0.75833</cdr:x>
      <cdr:y>0.275</cdr:y>
    </cdr:from>
    <cdr:to>
      <cdr:x>0.92501</cdr:x>
      <cdr:y>0.34154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6934200" y="1676400"/>
          <a:ext cx="1524122" cy="4056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nl-NL" sz="1400">
              <a:solidFill>
                <a:srgbClr val="0000FF"/>
              </a:solidFill>
            </a:rPr>
            <a:t>Switzerland; 0.700</a:t>
          </a:r>
        </a:p>
      </cdr:txBody>
    </cdr:sp>
  </cdr:relSizeAnchor>
  <cdr:relSizeAnchor xmlns:cdr="http://schemas.openxmlformats.org/drawingml/2006/chartDrawing">
    <cdr:from>
      <cdr:x>0.58333</cdr:x>
      <cdr:y>0.3125</cdr:y>
    </cdr:from>
    <cdr:to>
      <cdr:x>0.70452</cdr:x>
      <cdr:y>0.43796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334000" y="1905000"/>
          <a:ext cx="1108162" cy="7648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400">
              <a:solidFill>
                <a:srgbClr val="0000FF"/>
              </a:solidFill>
            </a:rPr>
            <a:t>Burkina</a:t>
          </a:r>
          <a:r>
            <a:rPr lang="nl-NL" sz="1400" baseline="0">
              <a:solidFill>
                <a:srgbClr val="0000FF"/>
              </a:solidFill>
            </a:rPr>
            <a:t> </a:t>
          </a:r>
        </a:p>
        <a:p xmlns:a="http://schemas.openxmlformats.org/drawingml/2006/main">
          <a:r>
            <a:rPr lang="nl-NL" sz="1400" baseline="0">
              <a:solidFill>
                <a:srgbClr val="0000FF"/>
              </a:solidFill>
            </a:rPr>
            <a:t>Faso</a:t>
          </a:r>
        </a:p>
        <a:p xmlns:a="http://schemas.openxmlformats.org/drawingml/2006/main">
          <a:r>
            <a:rPr lang="nl-NL" sz="1400">
              <a:solidFill>
                <a:srgbClr val="0000FF"/>
              </a:solidFill>
            </a:rPr>
            <a:t>0.579</a:t>
          </a:r>
        </a:p>
      </cdr:txBody>
    </cdr:sp>
  </cdr:relSizeAnchor>
  <cdr:relSizeAnchor xmlns:cdr="http://schemas.openxmlformats.org/drawingml/2006/chartDrawing">
    <cdr:from>
      <cdr:x>0.41084</cdr:x>
      <cdr:y>0.50728</cdr:y>
    </cdr:from>
    <cdr:to>
      <cdr:x>0.50876</cdr:x>
      <cdr:y>0.59478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3756734" y="3092388"/>
          <a:ext cx="895381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nl-NL" sz="1400">
              <a:solidFill>
                <a:srgbClr val="0000FF"/>
              </a:solidFill>
            </a:rPr>
            <a:t>India</a:t>
          </a:r>
        </a:p>
        <a:p xmlns:a="http://schemas.openxmlformats.org/drawingml/2006/main">
          <a:pPr algn="l"/>
          <a:r>
            <a:rPr lang="nl-NL" sz="1400">
              <a:solidFill>
                <a:srgbClr val="0000FF"/>
              </a:solidFill>
            </a:rPr>
            <a:t>0.486</a:t>
          </a:r>
        </a:p>
      </cdr:txBody>
    </cdr:sp>
  </cdr:relSizeAnchor>
  <cdr:relSizeAnchor xmlns:cdr="http://schemas.openxmlformats.org/drawingml/2006/chartDrawing">
    <cdr:from>
      <cdr:x>0.75291</cdr:x>
      <cdr:y>0.39272</cdr:y>
    </cdr:from>
    <cdr:to>
      <cdr:x>0.90638</cdr:x>
      <cdr:y>0.44272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6884633" y="2394011"/>
          <a:ext cx="140333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nl-NL" sz="1400">
              <a:solidFill>
                <a:srgbClr val="0000FF"/>
              </a:solidFill>
            </a:rPr>
            <a:t>USA; 0.622</a:t>
          </a:r>
        </a:p>
      </cdr:txBody>
    </cdr:sp>
  </cdr:relSizeAnchor>
  <cdr:relSizeAnchor xmlns:cdr="http://schemas.openxmlformats.org/drawingml/2006/chartDrawing">
    <cdr:from>
      <cdr:x>0.14709</cdr:x>
      <cdr:y>0.64272</cdr:y>
    </cdr:from>
    <cdr:to>
      <cdr:x>0.3325</cdr:x>
      <cdr:y>0.73022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1344967" y="3918012"/>
          <a:ext cx="1695389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nl-NL" sz="1400">
              <a:solidFill>
                <a:srgbClr val="0000FF"/>
              </a:solidFill>
            </a:rPr>
            <a:t>Saudi </a:t>
          </a:r>
        </a:p>
        <a:p xmlns:a="http://schemas.openxmlformats.org/drawingml/2006/main">
          <a:pPr algn="l"/>
          <a:r>
            <a:rPr lang="nl-NL" sz="1400">
              <a:solidFill>
                <a:srgbClr val="0000FF"/>
              </a:solidFill>
            </a:rPr>
            <a:t>Arabia; 0.320</a:t>
          </a:r>
        </a:p>
      </cdr:txBody>
    </cdr:sp>
  </cdr:relSizeAnchor>
  <cdr:relSizeAnchor xmlns:cdr="http://schemas.openxmlformats.org/drawingml/2006/chartDrawing">
    <cdr:from>
      <cdr:x>0.275</cdr:x>
      <cdr:y>0.5625</cdr:y>
    </cdr:from>
    <cdr:to>
      <cdr:x>0.43993</cdr:x>
      <cdr:y>0.65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2514600" y="3429000"/>
          <a:ext cx="150812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nl-NL" sz="1400">
              <a:solidFill>
                <a:srgbClr val="0000FF"/>
              </a:solidFill>
            </a:rPr>
            <a:t>China</a:t>
          </a:r>
        </a:p>
        <a:p xmlns:a="http://schemas.openxmlformats.org/drawingml/2006/main">
          <a:pPr algn="l"/>
          <a:r>
            <a:rPr lang="nl-NL" sz="1400">
              <a:solidFill>
                <a:srgbClr val="0000FF"/>
              </a:solidFill>
            </a:rPr>
            <a:t>0.419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50529-411E-4FA1-BAD3-5B35D244F8EF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6CDAE-4FC9-4AA6-BF74-CEE3AC04D4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079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176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756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991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817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032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141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932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7304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0139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929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7934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17	</a:t>
            </a:r>
            <a:r>
              <a:rPr lang="en-US" sz="2400" b="1" baseline="0" smtClean="0"/>
              <a:t>  </a:t>
            </a:r>
            <a:r>
              <a:rPr lang="en-US" sz="2400" b="1" smtClean="0"/>
              <a:t>GROWTH AND COMPETITIVENESS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596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ctr" defTabSz="41433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28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1433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2800">
          <a:solidFill>
            <a:srgbClr val="000000"/>
          </a:solidFill>
          <a:latin typeface="Arial" charset="0"/>
        </a:defRPr>
      </a:lvl2pPr>
      <a:lvl3pPr algn="ctr" defTabSz="41433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2800">
          <a:solidFill>
            <a:srgbClr val="000000"/>
          </a:solidFill>
          <a:latin typeface="Arial" charset="0"/>
        </a:defRPr>
      </a:lvl3pPr>
      <a:lvl4pPr algn="ctr" defTabSz="41433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2800">
          <a:solidFill>
            <a:srgbClr val="000000"/>
          </a:solidFill>
          <a:latin typeface="Arial" charset="0"/>
        </a:defRPr>
      </a:lvl4pPr>
      <a:lvl5pPr algn="ctr" defTabSz="41433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2800">
          <a:solidFill>
            <a:srgbClr val="000000"/>
          </a:solidFill>
          <a:latin typeface="Arial" charset="0"/>
        </a:defRPr>
      </a:lvl5pPr>
      <a:lvl6pPr marL="457200" algn="ctr" defTabSz="414338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2800">
          <a:solidFill>
            <a:srgbClr val="000000"/>
          </a:solidFill>
          <a:latin typeface="Arial" charset="0"/>
        </a:defRPr>
      </a:lvl6pPr>
      <a:lvl7pPr marL="914400" algn="ctr" defTabSz="414338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2800">
          <a:solidFill>
            <a:srgbClr val="000000"/>
          </a:solidFill>
          <a:latin typeface="Arial" charset="0"/>
        </a:defRPr>
      </a:lvl7pPr>
      <a:lvl8pPr marL="1371600" algn="ctr" defTabSz="414338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2800">
          <a:solidFill>
            <a:srgbClr val="000000"/>
          </a:solidFill>
          <a:latin typeface="Arial" charset="0"/>
        </a:defRPr>
      </a:lvl8pPr>
      <a:lvl9pPr marL="1828800" algn="ctr" defTabSz="414338" rtl="0" fontAlgn="base">
        <a:spcBef>
          <a:spcPct val="0"/>
        </a:spcBef>
        <a:spcAft>
          <a:spcPct val="0"/>
        </a:spcAft>
        <a:buClr>
          <a:srgbClr val="000000"/>
        </a:buClr>
        <a:buSzPct val="45000"/>
        <a:buFont typeface="StarSymbol" charset="0"/>
        <a:defRPr sz="2800">
          <a:solidFill>
            <a:srgbClr val="000000"/>
          </a:solidFill>
          <a:latin typeface="Arial" charset="0"/>
        </a:defRPr>
      </a:lvl9pPr>
    </p:titleStyle>
    <p:bodyStyle>
      <a:lvl1pPr marL="385763" indent="-290513" algn="l" defTabSz="414338" rtl="0" eaLnBrk="0" fontAlgn="base" hangingPunct="0">
        <a:lnSpc>
          <a:spcPct val="93000"/>
        </a:lnSpc>
        <a:spcBef>
          <a:spcPct val="0"/>
        </a:spcBef>
        <a:spcAft>
          <a:spcPts val="1288"/>
        </a:spcAft>
        <a:buClr>
          <a:srgbClr val="000000"/>
        </a:buClr>
        <a:buSzPct val="45000"/>
        <a:buFont typeface="StarSymbol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777875" indent="-258763" algn="l" defTabSz="414338" rtl="0" eaLnBrk="0" fontAlgn="base" hangingPunct="0">
        <a:lnSpc>
          <a:spcPct val="93000"/>
        </a:lnSpc>
        <a:spcBef>
          <a:spcPct val="0"/>
        </a:spcBef>
        <a:spcAft>
          <a:spcPts val="1038"/>
        </a:spcAft>
        <a:buClr>
          <a:srgbClr val="000000"/>
        </a:buClr>
        <a:buSzPct val="75000"/>
        <a:buFont typeface="StarSymbol" charset="0"/>
        <a:buChar char="–"/>
        <a:defRPr sz="2500">
          <a:solidFill>
            <a:srgbClr val="000000"/>
          </a:solidFill>
          <a:latin typeface="+mn-lt"/>
        </a:defRPr>
      </a:lvl2pPr>
      <a:lvl3pPr marL="1169988" indent="-193675" algn="l" defTabSz="414338" rtl="0" eaLnBrk="0" fontAlgn="base" hangingPunct="0">
        <a:lnSpc>
          <a:spcPct val="93000"/>
        </a:lnSpc>
        <a:spcBef>
          <a:spcPct val="0"/>
        </a:spcBef>
        <a:spcAft>
          <a:spcPts val="775"/>
        </a:spcAft>
        <a:buClr>
          <a:srgbClr val="000000"/>
        </a:buClr>
        <a:buSzPct val="45000"/>
        <a:buFont typeface="StarSymbol" charset="0"/>
        <a:buChar char="●"/>
        <a:defRPr sz="2200">
          <a:solidFill>
            <a:srgbClr val="000000"/>
          </a:solidFill>
          <a:latin typeface="+mn-lt"/>
        </a:defRPr>
      </a:lvl3pPr>
      <a:lvl4pPr marL="1560513" indent="-188913" algn="l" defTabSz="414338" rtl="0" eaLnBrk="0" fontAlgn="base" hangingPunct="0">
        <a:lnSpc>
          <a:spcPct val="93000"/>
        </a:lnSpc>
        <a:spcBef>
          <a:spcPct val="0"/>
        </a:spcBef>
        <a:spcAft>
          <a:spcPts val="525"/>
        </a:spcAft>
        <a:buClr>
          <a:srgbClr val="000000"/>
        </a:buClr>
        <a:buSzPct val="75000"/>
        <a:buFont typeface="StarSymbol" charset="0"/>
        <a:buChar char="–"/>
        <a:defRPr>
          <a:solidFill>
            <a:srgbClr val="000000"/>
          </a:solidFill>
          <a:latin typeface="+mn-lt"/>
        </a:defRPr>
      </a:lvl4pPr>
      <a:lvl5pPr marL="1952625" indent="-192088" algn="l" defTabSz="414338" rtl="0" eaLnBrk="0" fontAlgn="base" hangingPunct="0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45000"/>
        <a:buFont typeface="StarSymbol" charset="0"/>
        <a:buChar char="●"/>
        <a:defRPr>
          <a:solidFill>
            <a:srgbClr val="000000"/>
          </a:solidFill>
          <a:latin typeface="+mn-lt"/>
        </a:defRPr>
      </a:lvl5pPr>
      <a:lvl6pPr marL="2409825" indent="-192088" algn="l" defTabSz="414338" rtl="0" fontAlgn="base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45000"/>
        <a:buFont typeface="StarSymbol" charset="0"/>
        <a:buChar char="●"/>
        <a:defRPr>
          <a:solidFill>
            <a:srgbClr val="000000"/>
          </a:solidFill>
          <a:latin typeface="+mn-lt"/>
        </a:defRPr>
      </a:lvl6pPr>
      <a:lvl7pPr marL="2867025" indent="-192088" algn="l" defTabSz="414338" rtl="0" fontAlgn="base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45000"/>
        <a:buFont typeface="StarSymbol" charset="0"/>
        <a:buChar char="●"/>
        <a:defRPr>
          <a:solidFill>
            <a:srgbClr val="000000"/>
          </a:solidFill>
          <a:latin typeface="+mn-lt"/>
        </a:defRPr>
      </a:lvl7pPr>
      <a:lvl8pPr marL="3324225" indent="-192088" algn="l" defTabSz="414338" rtl="0" fontAlgn="base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45000"/>
        <a:buFont typeface="StarSymbol" charset="0"/>
        <a:buChar char="●"/>
        <a:defRPr>
          <a:solidFill>
            <a:srgbClr val="000000"/>
          </a:solidFill>
          <a:latin typeface="+mn-lt"/>
        </a:defRPr>
      </a:lvl8pPr>
      <a:lvl9pPr marL="3781425" indent="-192088" algn="l" defTabSz="414338" rtl="0" fontAlgn="base">
        <a:lnSpc>
          <a:spcPct val="93000"/>
        </a:lnSpc>
        <a:spcBef>
          <a:spcPct val="0"/>
        </a:spcBef>
        <a:spcAft>
          <a:spcPts val="263"/>
        </a:spcAft>
        <a:buClr>
          <a:srgbClr val="000000"/>
        </a:buClr>
        <a:buSzPct val="45000"/>
        <a:buFont typeface="StarSymbol" charset="0"/>
        <a:buChar char="●"/>
        <a:defRPr>
          <a:solidFill>
            <a:srgbClr val="000000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1395565"/>
              </p:ext>
            </p:extLst>
          </p:nvPr>
        </p:nvGraphicFramePr>
        <p:xfrm>
          <a:off x="0" y="762000"/>
          <a:ext cx="91440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2000"/>
            <a:ext cx="4005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17.2 ordering </a:t>
            </a:r>
            <a:r>
              <a:rPr lang="nl-NL" b="1"/>
              <a:t>of real income per capita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1920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4677819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20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17.11 ordering </a:t>
            </a:r>
            <a:r>
              <a:rPr lang="nl-NL" b="1"/>
              <a:t>of share of labour compensation in income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5482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5168578"/>
              </p:ext>
            </p:extLst>
          </p:nvPr>
        </p:nvGraphicFramePr>
        <p:xfrm>
          <a:off x="0" y="762000"/>
          <a:ext cx="90678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2000"/>
            <a:ext cx="44594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17.12 manufacturing </a:t>
            </a:r>
            <a:r>
              <a:rPr lang="nl-NL" b="1"/>
              <a:t>and income per capita</a:t>
            </a:r>
            <a:endParaRPr lang="en-US" b="1"/>
          </a:p>
        </p:txBody>
      </p:sp>
      <p:sp>
        <p:nvSpPr>
          <p:cNvPr id="4" name="TextBox 3"/>
          <p:cNvSpPr txBox="1"/>
          <p:nvPr/>
        </p:nvSpPr>
        <p:spPr>
          <a:xfrm>
            <a:off x="5791200" y="1131894"/>
            <a:ext cx="3064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mtClean="0"/>
              <a:t>bubbles proportional to population size</a:t>
            </a:r>
          </a:p>
        </p:txBody>
      </p:sp>
    </p:spTree>
    <p:extLst>
      <p:ext uri="{BB962C8B-B14F-4D97-AF65-F5344CB8AC3E}">
        <p14:creationId xmlns:p14="http://schemas.microsoft.com/office/powerpoint/2010/main" val="5482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/>
          <p:cNvSpPr/>
          <p:nvPr/>
        </p:nvSpPr>
        <p:spPr>
          <a:xfrm>
            <a:off x="914400" y="2069068"/>
            <a:ext cx="1943100" cy="2171700"/>
          </a:xfrm>
          <a:prstGeom prst="rtTriangle">
            <a:avLst/>
          </a:prstGeom>
          <a:solidFill>
            <a:srgbClr val="FFCC66">
              <a:alpha val="49804"/>
            </a:srgbClr>
          </a:solidFill>
          <a:ln w="28575">
            <a:noFill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914400" y="6412468"/>
            <a:ext cx="51054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Straight Connector 3"/>
          <p:cNvCxnSpPr/>
          <p:nvPr/>
        </p:nvCxnSpPr>
        <p:spPr bwMode="auto">
          <a:xfrm flipV="1">
            <a:off x="914400" y="1383268"/>
            <a:ext cx="0" cy="502920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>
            <a:off x="914400" y="2069068"/>
            <a:ext cx="3886200" cy="4343400"/>
          </a:xfrm>
          <a:prstGeom prst="lin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304800" y="124253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price</a:t>
            </a:r>
            <a:endParaRPr lang="en-US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54717" y="6336268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quantity</a:t>
            </a:r>
            <a:endParaRPr lang="en-US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1852136"/>
            <a:ext cx="566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p</a:t>
            </a:r>
            <a:r>
              <a:rPr lang="en-US" baseline="-25000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max</a:t>
            </a:r>
            <a:endParaRPr lang="en-US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39219" y="6336268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q</a:t>
            </a:r>
            <a:r>
              <a:rPr lang="en-US" baseline="-25000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max</a:t>
            </a:r>
            <a:endParaRPr lang="en-US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914400" y="4240768"/>
            <a:ext cx="1943100" cy="0"/>
          </a:xfrm>
          <a:prstGeom prst="line">
            <a:avLst/>
          </a:prstGeom>
          <a:noFill/>
          <a:ln w="28575" cap="flat" cmpd="sng" algn="ctr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2819400" y="4240768"/>
            <a:ext cx="38100" cy="2171700"/>
          </a:xfrm>
          <a:prstGeom prst="line">
            <a:avLst/>
          </a:prstGeom>
          <a:noFill/>
          <a:ln w="28575" cap="flat" cmpd="sng" algn="ctr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648185" y="39994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8000"/>
                </a:solidFill>
                <a:latin typeface="Times New Roman" pitchFamily="18" charset="0"/>
                <a:cs typeface="Times New Roman" panose="02020603050405020304" pitchFamily="18" charset="0"/>
              </a:rPr>
              <a:t>p</a:t>
            </a:r>
            <a:endParaRPr lang="en-US">
              <a:solidFill>
                <a:srgbClr val="008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67000" y="6336268"/>
            <a:ext cx="300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8000"/>
                </a:solidFill>
                <a:latin typeface="Times New Roman" pitchFamily="18" charset="0"/>
                <a:cs typeface="Times New Roman" panose="02020603050405020304" pitchFamily="18" charset="0"/>
              </a:rPr>
              <a:t>q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0298" y="633306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0</a:t>
            </a:r>
            <a:endParaRPr lang="en-US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86828" y="4507468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demand</a:t>
            </a:r>
            <a:endParaRPr lang="en-US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757136" y="4164568"/>
            <a:ext cx="162628" cy="152400"/>
          </a:xfrm>
          <a:prstGeom prst="ellipse">
            <a:avLst/>
          </a:prstGeom>
          <a:solidFill>
            <a:srgbClr val="CCFFCC">
              <a:alpha val="50196"/>
            </a:srgbClr>
          </a:solidFill>
          <a:ln w="28575">
            <a:solidFill>
              <a:srgbClr val="008000"/>
            </a:solidFill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838450" y="389786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8000"/>
                </a:solidFill>
                <a:latin typeface="Times New Roman" pitchFamily="18" charset="0"/>
                <a:cs typeface="Times New Roman" panose="02020603050405020304" pitchFamily="18" charset="0"/>
              </a:rPr>
              <a:t>A</a:t>
            </a:r>
            <a:endParaRPr lang="en-US">
              <a:solidFill>
                <a:srgbClr val="008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90600" y="3059668"/>
            <a:ext cx="1065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Dupuit triangle</a:t>
            </a:r>
            <a:endParaRPr lang="en-US">
              <a:solidFill>
                <a:srgbClr val="FF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28600" y="773668"/>
            <a:ext cx="2579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17.13 the </a:t>
            </a:r>
            <a:r>
              <a:rPr lang="nl-NL" b="1"/>
              <a:t>Dupuit triangle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4369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1312333" y="3827490"/>
            <a:ext cx="0" cy="2632576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Straight Connector 2"/>
          <p:cNvCxnSpPr/>
          <p:nvPr/>
        </p:nvCxnSpPr>
        <p:spPr bwMode="auto">
          <a:xfrm>
            <a:off x="2023533" y="1888066"/>
            <a:ext cx="0" cy="4580467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Straight Connector 3"/>
          <p:cNvCxnSpPr/>
          <p:nvPr/>
        </p:nvCxnSpPr>
        <p:spPr bwMode="auto">
          <a:xfrm>
            <a:off x="533400" y="914400"/>
            <a:ext cx="0" cy="556260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 flipH="1">
            <a:off x="533400" y="6477000"/>
            <a:ext cx="8382000" cy="0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>
            <a:off x="8839200" y="1219200"/>
            <a:ext cx="0" cy="525780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533400" y="1219200"/>
            <a:ext cx="8305800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Freeform 7"/>
          <p:cNvSpPr/>
          <p:nvPr/>
        </p:nvSpPr>
        <p:spPr>
          <a:xfrm>
            <a:off x="516467" y="1227667"/>
            <a:ext cx="8314266" cy="5249333"/>
          </a:xfrm>
          <a:custGeom>
            <a:avLst/>
            <a:gdLst>
              <a:gd name="connsiteX0" fmla="*/ 0 w 8314266"/>
              <a:gd name="connsiteY0" fmla="*/ 5249333 h 5249333"/>
              <a:gd name="connsiteX1" fmla="*/ 262466 w 8314266"/>
              <a:gd name="connsiteY1" fmla="*/ 5139266 h 5249333"/>
              <a:gd name="connsiteX2" fmla="*/ 609600 w 8314266"/>
              <a:gd name="connsiteY2" fmla="*/ 4936066 h 5249333"/>
              <a:gd name="connsiteX3" fmla="*/ 973666 w 8314266"/>
              <a:gd name="connsiteY3" fmla="*/ 4707466 h 5249333"/>
              <a:gd name="connsiteX4" fmla="*/ 1371600 w 8314266"/>
              <a:gd name="connsiteY4" fmla="*/ 4445000 h 5249333"/>
              <a:gd name="connsiteX5" fmla="*/ 1752600 w 8314266"/>
              <a:gd name="connsiteY5" fmla="*/ 4191000 h 5249333"/>
              <a:gd name="connsiteX6" fmla="*/ 2760133 w 8314266"/>
              <a:gd name="connsiteY6" fmla="*/ 3505200 h 5249333"/>
              <a:gd name="connsiteX7" fmla="*/ 3242733 w 8314266"/>
              <a:gd name="connsiteY7" fmla="*/ 3183466 h 5249333"/>
              <a:gd name="connsiteX8" fmla="*/ 3894666 w 8314266"/>
              <a:gd name="connsiteY8" fmla="*/ 2734733 h 5249333"/>
              <a:gd name="connsiteX9" fmla="*/ 4360333 w 8314266"/>
              <a:gd name="connsiteY9" fmla="*/ 2438400 h 5249333"/>
              <a:gd name="connsiteX10" fmla="*/ 5122333 w 8314266"/>
              <a:gd name="connsiteY10" fmla="*/ 1972733 h 5249333"/>
              <a:gd name="connsiteX11" fmla="*/ 5875866 w 8314266"/>
              <a:gd name="connsiteY11" fmla="*/ 1540933 h 5249333"/>
              <a:gd name="connsiteX12" fmla="*/ 6468533 w 8314266"/>
              <a:gd name="connsiteY12" fmla="*/ 1210733 h 5249333"/>
              <a:gd name="connsiteX13" fmla="*/ 6993466 w 8314266"/>
              <a:gd name="connsiteY13" fmla="*/ 939800 h 5249333"/>
              <a:gd name="connsiteX14" fmla="*/ 7433733 w 8314266"/>
              <a:gd name="connsiteY14" fmla="*/ 711200 h 5249333"/>
              <a:gd name="connsiteX15" fmla="*/ 7797800 w 8314266"/>
              <a:gd name="connsiteY15" fmla="*/ 516466 h 5249333"/>
              <a:gd name="connsiteX16" fmla="*/ 8136466 w 8314266"/>
              <a:gd name="connsiteY16" fmla="*/ 296333 h 5249333"/>
              <a:gd name="connsiteX17" fmla="*/ 8204200 w 8314266"/>
              <a:gd name="connsiteY17" fmla="*/ 220133 h 5249333"/>
              <a:gd name="connsiteX18" fmla="*/ 8280400 w 8314266"/>
              <a:gd name="connsiteY18" fmla="*/ 127000 h 5249333"/>
              <a:gd name="connsiteX19" fmla="*/ 8280400 w 8314266"/>
              <a:gd name="connsiteY19" fmla="*/ 84666 h 5249333"/>
              <a:gd name="connsiteX20" fmla="*/ 8314266 w 8314266"/>
              <a:gd name="connsiteY20" fmla="*/ 0 h 5249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314266" h="5249333">
                <a:moveTo>
                  <a:pt x="0" y="5249333"/>
                </a:moveTo>
                <a:cubicBezTo>
                  <a:pt x="80433" y="5220405"/>
                  <a:pt x="160866" y="5191477"/>
                  <a:pt x="262466" y="5139266"/>
                </a:cubicBezTo>
                <a:cubicBezTo>
                  <a:pt x="364066" y="5087055"/>
                  <a:pt x="491067" y="5008033"/>
                  <a:pt x="609600" y="4936066"/>
                </a:cubicBezTo>
                <a:cubicBezTo>
                  <a:pt x="728133" y="4864099"/>
                  <a:pt x="846666" y="4789310"/>
                  <a:pt x="973666" y="4707466"/>
                </a:cubicBezTo>
                <a:cubicBezTo>
                  <a:pt x="1100666" y="4625622"/>
                  <a:pt x="1371600" y="4445000"/>
                  <a:pt x="1371600" y="4445000"/>
                </a:cubicBezTo>
                <a:lnTo>
                  <a:pt x="1752600" y="4191000"/>
                </a:lnTo>
                <a:lnTo>
                  <a:pt x="2760133" y="3505200"/>
                </a:lnTo>
                <a:lnTo>
                  <a:pt x="3242733" y="3183466"/>
                </a:lnTo>
                <a:lnTo>
                  <a:pt x="3894666" y="2734733"/>
                </a:lnTo>
                <a:cubicBezTo>
                  <a:pt x="4080933" y="2610555"/>
                  <a:pt x="4360333" y="2438400"/>
                  <a:pt x="4360333" y="2438400"/>
                </a:cubicBezTo>
                <a:lnTo>
                  <a:pt x="5122333" y="1972733"/>
                </a:lnTo>
                <a:cubicBezTo>
                  <a:pt x="5374922" y="1823155"/>
                  <a:pt x="5875866" y="1540933"/>
                  <a:pt x="5875866" y="1540933"/>
                </a:cubicBezTo>
                <a:lnTo>
                  <a:pt x="6468533" y="1210733"/>
                </a:lnTo>
                <a:cubicBezTo>
                  <a:pt x="6654800" y="1110544"/>
                  <a:pt x="6993466" y="939800"/>
                  <a:pt x="6993466" y="939800"/>
                </a:cubicBezTo>
                <a:lnTo>
                  <a:pt x="7433733" y="711200"/>
                </a:lnTo>
                <a:cubicBezTo>
                  <a:pt x="7567789" y="640644"/>
                  <a:pt x="7680678" y="585610"/>
                  <a:pt x="7797800" y="516466"/>
                </a:cubicBezTo>
                <a:cubicBezTo>
                  <a:pt x="7914922" y="447322"/>
                  <a:pt x="8068733" y="345722"/>
                  <a:pt x="8136466" y="296333"/>
                </a:cubicBezTo>
                <a:cubicBezTo>
                  <a:pt x="8204199" y="246944"/>
                  <a:pt x="8180211" y="248355"/>
                  <a:pt x="8204200" y="220133"/>
                </a:cubicBezTo>
                <a:cubicBezTo>
                  <a:pt x="8228189" y="191911"/>
                  <a:pt x="8267700" y="149578"/>
                  <a:pt x="8280400" y="127000"/>
                </a:cubicBezTo>
                <a:cubicBezTo>
                  <a:pt x="8293100" y="104422"/>
                  <a:pt x="8274756" y="105833"/>
                  <a:pt x="8280400" y="84666"/>
                </a:cubicBezTo>
                <a:cubicBezTo>
                  <a:pt x="8286044" y="63499"/>
                  <a:pt x="8300155" y="31749"/>
                  <a:pt x="8314266" y="0"/>
                </a:cubicBezTo>
              </a:path>
            </a:pathLst>
          </a:custGeom>
          <a:noFill/>
          <a:ln w="28575">
            <a:solidFill>
              <a:srgbClr val="008000"/>
            </a:solidFill>
            <a:prstDash val="sysDash"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533400" y="1236133"/>
            <a:ext cx="8288867" cy="5240867"/>
          </a:xfrm>
          <a:custGeom>
            <a:avLst/>
            <a:gdLst>
              <a:gd name="connsiteX0" fmla="*/ 0 w 8288867"/>
              <a:gd name="connsiteY0" fmla="*/ 5240867 h 5240867"/>
              <a:gd name="connsiteX1" fmla="*/ 152400 w 8288867"/>
              <a:gd name="connsiteY1" fmla="*/ 5046134 h 5240867"/>
              <a:gd name="connsiteX2" fmla="*/ 524933 w 8288867"/>
              <a:gd name="connsiteY2" fmla="*/ 4428067 h 5240867"/>
              <a:gd name="connsiteX3" fmla="*/ 728133 w 8288867"/>
              <a:gd name="connsiteY3" fmla="*/ 4030134 h 5240867"/>
              <a:gd name="connsiteX4" fmla="*/ 897467 w 8288867"/>
              <a:gd name="connsiteY4" fmla="*/ 3725334 h 5240867"/>
              <a:gd name="connsiteX5" fmla="*/ 1126067 w 8288867"/>
              <a:gd name="connsiteY5" fmla="*/ 3327400 h 5240867"/>
              <a:gd name="connsiteX6" fmla="*/ 1363133 w 8288867"/>
              <a:gd name="connsiteY6" fmla="*/ 3022600 h 5240867"/>
              <a:gd name="connsiteX7" fmla="*/ 1617133 w 8288867"/>
              <a:gd name="connsiteY7" fmla="*/ 2751667 h 5240867"/>
              <a:gd name="connsiteX8" fmla="*/ 2032000 w 8288867"/>
              <a:gd name="connsiteY8" fmla="*/ 2429934 h 5240867"/>
              <a:gd name="connsiteX9" fmla="*/ 2692400 w 8288867"/>
              <a:gd name="connsiteY9" fmla="*/ 2108200 h 5240867"/>
              <a:gd name="connsiteX10" fmla="*/ 3318933 w 8288867"/>
              <a:gd name="connsiteY10" fmla="*/ 1854200 h 5240867"/>
              <a:gd name="connsiteX11" fmla="*/ 4360333 w 8288867"/>
              <a:gd name="connsiteY11" fmla="*/ 1439334 h 5240867"/>
              <a:gd name="connsiteX12" fmla="*/ 5122333 w 8288867"/>
              <a:gd name="connsiteY12" fmla="*/ 1168400 h 5240867"/>
              <a:gd name="connsiteX13" fmla="*/ 5884333 w 8288867"/>
              <a:gd name="connsiteY13" fmla="*/ 905934 h 5240867"/>
              <a:gd name="connsiteX14" fmla="*/ 6680200 w 8288867"/>
              <a:gd name="connsiteY14" fmla="*/ 651934 h 5240867"/>
              <a:gd name="connsiteX15" fmla="*/ 7213600 w 8288867"/>
              <a:gd name="connsiteY15" fmla="*/ 482600 h 5240867"/>
              <a:gd name="connsiteX16" fmla="*/ 7789333 w 8288867"/>
              <a:gd name="connsiteY16" fmla="*/ 304800 h 5240867"/>
              <a:gd name="connsiteX17" fmla="*/ 8085667 w 8288867"/>
              <a:gd name="connsiteY17" fmla="*/ 194734 h 5240867"/>
              <a:gd name="connsiteX18" fmla="*/ 8212667 w 8288867"/>
              <a:gd name="connsiteY18" fmla="*/ 110067 h 5240867"/>
              <a:gd name="connsiteX19" fmla="*/ 8288867 w 8288867"/>
              <a:gd name="connsiteY19" fmla="*/ 0 h 5240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288867" h="5240867">
                <a:moveTo>
                  <a:pt x="0" y="5240867"/>
                </a:moveTo>
                <a:cubicBezTo>
                  <a:pt x="32455" y="5211234"/>
                  <a:pt x="64911" y="5181601"/>
                  <a:pt x="152400" y="5046134"/>
                </a:cubicBezTo>
                <a:cubicBezTo>
                  <a:pt x="239889" y="4910667"/>
                  <a:pt x="428978" y="4597400"/>
                  <a:pt x="524933" y="4428067"/>
                </a:cubicBezTo>
                <a:cubicBezTo>
                  <a:pt x="620888" y="4258734"/>
                  <a:pt x="666044" y="4147256"/>
                  <a:pt x="728133" y="4030134"/>
                </a:cubicBezTo>
                <a:cubicBezTo>
                  <a:pt x="790222" y="3913012"/>
                  <a:pt x="831145" y="3842456"/>
                  <a:pt x="897467" y="3725334"/>
                </a:cubicBezTo>
                <a:cubicBezTo>
                  <a:pt x="963789" y="3608212"/>
                  <a:pt x="1048456" y="3444522"/>
                  <a:pt x="1126067" y="3327400"/>
                </a:cubicBezTo>
                <a:cubicBezTo>
                  <a:pt x="1203678" y="3210278"/>
                  <a:pt x="1281289" y="3118555"/>
                  <a:pt x="1363133" y="3022600"/>
                </a:cubicBezTo>
                <a:cubicBezTo>
                  <a:pt x="1444977" y="2926645"/>
                  <a:pt x="1505655" y="2850445"/>
                  <a:pt x="1617133" y="2751667"/>
                </a:cubicBezTo>
                <a:cubicBezTo>
                  <a:pt x="1728611" y="2652889"/>
                  <a:pt x="1852789" y="2537178"/>
                  <a:pt x="2032000" y="2429934"/>
                </a:cubicBezTo>
                <a:cubicBezTo>
                  <a:pt x="2211211" y="2322690"/>
                  <a:pt x="2477911" y="2204156"/>
                  <a:pt x="2692400" y="2108200"/>
                </a:cubicBezTo>
                <a:cubicBezTo>
                  <a:pt x="2906889" y="2012244"/>
                  <a:pt x="3318933" y="1854200"/>
                  <a:pt x="3318933" y="1854200"/>
                </a:cubicBezTo>
                <a:lnTo>
                  <a:pt x="4360333" y="1439334"/>
                </a:lnTo>
                <a:cubicBezTo>
                  <a:pt x="4660900" y="1325034"/>
                  <a:pt x="5122333" y="1168400"/>
                  <a:pt x="5122333" y="1168400"/>
                </a:cubicBezTo>
                <a:lnTo>
                  <a:pt x="5884333" y="905934"/>
                </a:lnTo>
                <a:cubicBezTo>
                  <a:pt x="6143977" y="819856"/>
                  <a:pt x="6680200" y="651934"/>
                  <a:pt x="6680200" y="651934"/>
                </a:cubicBezTo>
                <a:lnTo>
                  <a:pt x="7213600" y="482600"/>
                </a:lnTo>
                <a:lnTo>
                  <a:pt x="7789333" y="304800"/>
                </a:lnTo>
                <a:cubicBezTo>
                  <a:pt x="7934678" y="256822"/>
                  <a:pt x="8015111" y="227189"/>
                  <a:pt x="8085667" y="194734"/>
                </a:cubicBezTo>
                <a:cubicBezTo>
                  <a:pt x="8156223" y="162278"/>
                  <a:pt x="8178800" y="142523"/>
                  <a:pt x="8212667" y="110067"/>
                </a:cubicBezTo>
                <a:cubicBezTo>
                  <a:pt x="8246534" y="77611"/>
                  <a:pt x="8267700" y="38805"/>
                  <a:pt x="8288867" y="0"/>
                </a:cubicBezTo>
              </a:path>
            </a:pathLst>
          </a:custGeom>
          <a:noFill/>
          <a:ln w="38100">
            <a:solidFill>
              <a:srgbClr val="0000FF"/>
            </a:solidFill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24933" y="1219200"/>
            <a:ext cx="8288867" cy="5257800"/>
          </a:xfrm>
          <a:custGeom>
            <a:avLst/>
            <a:gdLst>
              <a:gd name="connsiteX0" fmla="*/ 0 w 8288867"/>
              <a:gd name="connsiteY0" fmla="*/ 5257800 h 5257800"/>
              <a:gd name="connsiteX1" fmla="*/ 203200 w 8288867"/>
              <a:gd name="connsiteY1" fmla="*/ 4749800 h 5257800"/>
              <a:gd name="connsiteX2" fmla="*/ 541867 w 8288867"/>
              <a:gd name="connsiteY2" fmla="*/ 3556000 h 5257800"/>
              <a:gd name="connsiteX3" fmla="*/ 778934 w 8288867"/>
              <a:gd name="connsiteY3" fmla="*/ 2692400 h 5257800"/>
              <a:gd name="connsiteX4" fmla="*/ 999067 w 8288867"/>
              <a:gd name="connsiteY4" fmla="*/ 1896533 h 5257800"/>
              <a:gd name="connsiteX5" fmla="*/ 1320800 w 8288867"/>
              <a:gd name="connsiteY5" fmla="*/ 1024467 h 5257800"/>
              <a:gd name="connsiteX6" fmla="*/ 1540934 w 8288867"/>
              <a:gd name="connsiteY6" fmla="*/ 592667 h 5257800"/>
              <a:gd name="connsiteX7" fmla="*/ 1752600 w 8288867"/>
              <a:gd name="connsiteY7" fmla="*/ 338667 h 5257800"/>
              <a:gd name="connsiteX8" fmla="*/ 1938867 w 8288867"/>
              <a:gd name="connsiteY8" fmla="*/ 160867 h 5257800"/>
              <a:gd name="connsiteX9" fmla="*/ 2125134 w 8288867"/>
              <a:gd name="connsiteY9" fmla="*/ 76200 h 5257800"/>
              <a:gd name="connsiteX10" fmla="*/ 2345267 w 8288867"/>
              <a:gd name="connsiteY10" fmla="*/ 33867 h 5257800"/>
              <a:gd name="connsiteX11" fmla="*/ 2489200 w 8288867"/>
              <a:gd name="connsiteY11" fmla="*/ 16933 h 5257800"/>
              <a:gd name="connsiteX12" fmla="*/ 2726267 w 8288867"/>
              <a:gd name="connsiteY12" fmla="*/ 16933 h 5257800"/>
              <a:gd name="connsiteX13" fmla="*/ 3716867 w 8288867"/>
              <a:gd name="connsiteY13" fmla="*/ 8467 h 5257800"/>
              <a:gd name="connsiteX14" fmla="*/ 4529667 w 8288867"/>
              <a:gd name="connsiteY14" fmla="*/ 8467 h 5257800"/>
              <a:gd name="connsiteX15" fmla="*/ 5401734 w 8288867"/>
              <a:gd name="connsiteY15" fmla="*/ 8467 h 5257800"/>
              <a:gd name="connsiteX16" fmla="*/ 6121400 w 8288867"/>
              <a:gd name="connsiteY16" fmla="*/ 0 h 5257800"/>
              <a:gd name="connsiteX17" fmla="*/ 7086600 w 8288867"/>
              <a:gd name="connsiteY17" fmla="*/ 8467 h 5257800"/>
              <a:gd name="connsiteX18" fmla="*/ 7586134 w 8288867"/>
              <a:gd name="connsiteY18" fmla="*/ 0 h 5257800"/>
              <a:gd name="connsiteX19" fmla="*/ 8051800 w 8288867"/>
              <a:gd name="connsiteY19" fmla="*/ 8467 h 5257800"/>
              <a:gd name="connsiteX20" fmla="*/ 8271934 w 8288867"/>
              <a:gd name="connsiteY20" fmla="*/ 8467 h 5257800"/>
              <a:gd name="connsiteX21" fmla="*/ 8288867 w 8288867"/>
              <a:gd name="connsiteY21" fmla="*/ 8467 h 525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288867" h="5257800">
                <a:moveTo>
                  <a:pt x="0" y="5257800"/>
                </a:moveTo>
                <a:cubicBezTo>
                  <a:pt x="56444" y="5145616"/>
                  <a:pt x="112889" y="5033433"/>
                  <a:pt x="203200" y="4749800"/>
                </a:cubicBezTo>
                <a:cubicBezTo>
                  <a:pt x="293511" y="4466167"/>
                  <a:pt x="445911" y="3898900"/>
                  <a:pt x="541867" y="3556000"/>
                </a:cubicBezTo>
                <a:cubicBezTo>
                  <a:pt x="637823" y="3213100"/>
                  <a:pt x="702734" y="2968978"/>
                  <a:pt x="778934" y="2692400"/>
                </a:cubicBezTo>
                <a:cubicBezTo>
                  <a:pt x="855134" y="2415822"/>
                  <a:pt x="908756" y="2174522"/>
                  <a:pt x="999067" y="1896533"/>
                </a:cubicBezTo>
                <a:cubicBezTo>
                  <a:pt x="1089378" y="1618544"/>
                  <a:pt x="1230489" y="1241778"/>
                  <a:pt x="1320800" y="1024467"/>
                </a:cubicBezTo>
                <a:cubicBezTo>
                  <a:pt x="1411111" y="807156"/>
                  <a:pt x="1468967" y="706967"/>
                  <a:pt x="1540934" y="592667"/>
                </a:cubicBezTo>
                <a:cubicBezTo>
                  <a:pt x="1612901" y="478367"/>
                  <a:pt x="1686278" y="410633"/>
                  <a:pt x="1752600" y="338667"/>
                </a:cubicBezTo>
                <a:cubicBezTo>
                  <a:pt x="1818922" y="266701"/>
                  <a:pt x="1876778" y="204611"/>
                  <a:pt x="1938867" y="160867"/>
                </a:cubicBezTo>
                <a:cubicBezTo>
                  <a:pt x="2000956" y="117123"/>
                  <a:pt x="2057401" y="97367"/>
                  <a:pt x="2125134" y="76200"/>
                </a:cubicBezTo>
                <a:cubicBezTo>
                  <a:pt x="2192867" y="55033"/>
                  <a:pt x="2284589" y="43745"/>
                  <a:pt x="2345267" y="33867"/>
                </a:cubicBezTo>
                <a:cubicBezTo>
                  <a:pt x="2405945" y="23989"/>
                  <a:pt x="2425700" y="19755"/>
                  <a:pt x="2489200" y="16933"/>
                </a:cubicBezTo>
                <a:cubicBezTo>
                  <a:pt x="2552700" y="14111"/>
                  <a:pt x="2726267" y="16933"/>
                  <a:pt x="2726267" y="16933"/>
                </a:cubicBezTo>
                <a:lnTo>
                  <a:pt x="3716867" y="8467"/>
                </a:lnTo>
                <a:lnTo>
                  <a:pt x="4529667" y="8467"/>
                </a:lnTo>
                <a:lnTo>
                  <a:pt x="5401734" y="8467"/>
                </a:lnTo>
                <a:lnTo>
                  <a:pt x="6121400" y="0"/>
                </a:lnTo>
                <a:lnTo>
                  <a:pt x="7086600" y="8467"/>
                </a:lnTo>
                <a:cubicBezTo>
                  <a:pt x="7330722" y="8467"/>
                  <a:pt x="7425267" y="0"/>
                  <a:pt x="7586134" y="0"/>
                </a:cubicBezTo>
                <a:cubicBezTo>
                  <a:pt x="7747001" y="0"/>
                  <a:pt x="7937500" y="7056"/>
                  <a:pt x="8051800" y="8467"/>
                </a:cubicBezTo>
                <a:cubicBezTo>
                  <a:pt x="8166100" y="9878"/>
                  <a:pt x="8271934" y="8467"/>
                  <a:pt x="8271934" y="8467"/>
                </a:cubicBezTo>
                <a:lnTo>
                  <a:pt x="8288867" y="8467"/>
                </a:lnTo>
              </a:path>
            </a:pathLst>
          </a:custGeom>
          <a:noFill/>
          <a:ln w="28575">
            <a:solidFill>
              <a:srgbClr val="FF0000"/>
            </a:solidFill>
            <a:prstDash val="dash"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236" y="1034534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100</a:t>
            </a:r>
            <a:endParaRPr lang="en-US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672226" y="6477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1</a:t>
            </a:r>
            <a:endParaRPr lang="en-US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6477000" y="6483730"/>
                <a:ext cx="1003736" cy="3742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solidFill>
                            <a:srgbClr val="000000"/>
                          </a:solidFill>
                          <a:latin typeface="Cambria Math"/>
                        </a:rPr>
                        <m:t>1−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nl-NL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nl-NL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nl-NL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6483730"/>
                <a:ext cx="1003736" cy="37427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56093" y="3195998"/>
            <a:ext cx="461665" cy="130420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welfare costs</a:t>
            </a:r>
            <a:endParaRPr lang="en-US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99439" y="6488668"/>
            <a:ext cx="1729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trade restrictions</a:t>
            </a:r>
            <a:endParaRPr lang="en-US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219200" y="5943600"/>
            <a:ext cx="152400" cy="152400"/>
          </a:xfrm>
          <a:prstGeom prst="ellipse">
            <a:avLst/>
          </a:prstGeom>
          <a:solidFill>
            <a:srgbClr val="CCFFCC">
              <a:alpha val="50196"/>
            </a:srgbClr>
          </a:solidFill>
          <a:ln w="28575">
            <a:solidFill>
              <a:srgbClr val="008000"/>
            </a:solidFill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838200" y="6443246"/>
                <a:ext cx="98482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nl-NL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1600" smtClean="0">
                    <a:solidFill>
                      <a:srgbClr val="000000"/>
                    </a:solidFill>
                  </a:rPr>
                  <a:t>0.10</a:t>
                </a:r>
                <a:endParaRPr lang="en-US" sz="160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6443246"/>
                <a:ext cx="984821" cy="338554"/>
              </a:xfrm>
              <a:prstGeom prst="rect">
                <a:avLst/>
              </a:prstGeom>
              <a:blipFill rotWithShape="1">
                <a:blip r:embed="rId3"/>
                <a:stretch>
                  <a:fillRect t="-5357" r="-1242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829834" y="6443246"/>
                <a:ext cx="9895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nl-NL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6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600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1600" smtClean="0">
                    <a:solidFill>
                      <a:srgbClr val="000000"/>
                    </a:solidFill>
                  </a:rPr>
                  <a:t>0.20</a:t>
                </a:r>
                <a:endParaRPr lang="en-US" sz="160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9834" y="6443246"/>
                <a:ext cx="989566" cy="338554"/>
              </a:xfrm>
              <a:prstGeom prst="rect">
                <a:avLst/>
              </a:prstGeom>
              <a:blipFill rotWithShape="1">
                <a:blip r:embed="rId4"/>
                <a:stretch>
                  <a:fillRect t="-5357" r="-613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al 18"/>
          <p:cNvSpPr/>
          <p:nvPr/>
        </p:nvSpPr>
        <p:spPr>
          <a:xfrm>
            <a:off x="1947333" y="5520266"/>
            <a:ext cx="152400" cy="152400"/>
          </a:xfrm>
          <a:prstGeom prst="ellipse">
            <a:avLst/>
          </a:prstGeom>
          <a:solidFill>
            <a:srgbClr val="CCFFCC">
              <a:alpha val="50196"/>
            </a:srgbClr>
          </a:solidFill>
          <a:ln w="28575">
            <a:solidFill>
              <a:srgbClr val="008000"/>
            </a:solidFill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236133" y="5096933"/>
            <a:ext cx="152400" cy="152400"/>
          </a:xfrm>
          <a:prstGeom prst="ellipse">
            <a:avLst/>
          </a:prstGeom>
          <a:solidFill>
            <a:srgbClr val="CCFFFF">
              <a:alpha val="49804"/>
            </a:srgbClr>
          </a:solidFill>
          <a:ln w="28575">
            <a:solidFill>
              <a:srgbClr val="0000FF"/>
            </a:solidFill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947333" y="4038600"/>
            <a:ext cx="152400" cy="152400"/>
          </a:xfrm>
          <a:prstGeom prst="ellipse">
            <a:avLst/>
          </a:prstGeom>
          <a:solidFill>
            <a:srgbClr val="CCFFFF">
              <a:alpha val="49804"/>
            </a:srgbClr>
          </a:solidFill>
          <a:ln w="28575">
            <a:solidFill>
              <a:srgbClr val="0000FF"/>
            </a:solidFill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227667" y="3784600"/>
            <a:ext cx="152400" cy="152400"/>
          </a:xfrm>
          <a:prstGeom prst="ellipse">
            <a:avLst/>
          </a:prstGeom>
          <a:solidFill>
            <a:srgbClr val="FFCC99">
              <a:alpha val="49804"/>
            </a:srgbClr>
          </a:solidFill>
          <a:ln w="28575">
            <a:solidFill>
              <a:srgbClr val="FF0000"/>
            </a:solidFill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1947334" y="1811866"/>
            <a:ext cx="152400" cy="152400"/>
          </a:xfrm>
          <a:prstGeom prst="ellipse">
            <a:avLst/>
          </a:prstGeom>
          <a:solidFill>
            <a:srgbClr val="FFCC99">
              <a:alpha val="49804"/>
            </a:srgbClr>
          </a:solidFill>
          <a:ln w="28575">
            <a:solidFill>
              <a:srgbClr val="FF0000"/>
            </a:solidFill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12333" y="5952067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8000"/>
                </a:solidFill>
                <a:latin typeface="Times New Roman" pitchFamily="18" charset="0"/>
                <a:cs typeface="Times New Roman" panose="02020603050405020304" pitchFamily="18" charset="0"/>
              </a:rPr>
              <a:t>8</a:t>
            </a:r>
            <a:endParaRPr lang="en-US" sz="1600">
              <a:solidFill>
                <a:srgbClr val="008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23533" y="552032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8000"/>
                </a:solidFill>
                <a:latin typeface="Times New Roman" pitchFamily="18" charset="0"/>
                <a:cs typeface="Times New Roman" panose="02020603050405020304" pitchFamily="18" charset="0"/>
              </a:rPr>
              <a:t>17</a:t>
            </a:r>
            <a:endParaRPr lang="en-US" sz="1600">
              <a:solidFill>
                <a:srgbClr val="008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12333" y="5096933"/>
            <a:ext cx="3898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25</a:t>
            </a:r>
            <a:endParaRPr lang="en-US" sz="160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023533" y="4021723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45</a:t>
            </a:r>
            <a:endParaRPr lang="en-US" sz="1600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69201" y="3827490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50</a:t>
            </a:r>
            <a:endParaRPr lang="en-US" sz="1600">
              <a:solidFill>
                <a:srgbClr val="FF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006984" y="1811922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88</a:t>
            </a:r>
            <a:endParaRPr lang="en-US" sz="1600">
              <a:solidFill>
                <a:srgbClr val="FF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 rot="19563654">
            <a:off x="3814188" y="3981378"/>
            <a:ext cx="11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8000"/>
                </a:solidFill>
                <a:latin typeface="Times New Roman" pitchFamily="18" charset="0"/>
                <a:cs typeface="Times New Roman" panose="02020603050405020304" pitchFamily="18" charset="0"/>
              </a:rPr>
              <a:t>static costs</a:t>
            </a:r>
            <a:endParaRPr lang="en-US">
              <a:solidFill>
                <a:srgbClr val="008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rot="20159176">
            <a:off x="2752028" y="3275456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FF"/>
                </a:solidFill>
                <a:latin typeface="Times New Roman" pitchFamily="18" charset="0"/>
                <a:cs typeface="Times New Roman" panose="02020603050405020304" pitchFamily="18" charset="0"/>
              </a:rPr>
              <a:t>dynamic costs</a:t>
            </a:r>
            <a:endParaRPr lang="en-US">
              <a:solidFill>
                <a:srgbClr val="0000FF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 rot="21054481">
            <a:off x="2245984" y="1274831"/>
            <a:ext cx="1697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maximum costs</a:t>
            </a:r>
            <a:endParaRPr lang="en-US">
              <a:solidFill>
                <a:srgbClr val="FF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4693" y="637700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0</a:t>
            </a:r>
            <a:endParaRPr lang="en-US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579534" y="762000"/>
            <a:ext cx="41260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17.14 dynamic </a:t>
            </a:r>
            <a:r>
              <a:rPr lang="nl-NL" b="1"/>
              <a:t>costs of trade restrictions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4369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3421" y="762000"/>
            <a:ext cx="5011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17.15 economic </a:t>
            </a:r>
            <a:r>
              <a:rPr lang="nl-NL" b="1"/>
              <a:t>development in China, 1960-2015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947055"/>
              </p:ext>
            </p:extLst>
          </p:nvPr>
        </p:nvGraphicFramePr>
        <p:xfrm>
          <a:off x="0" y="762000"/>
          <a:ext cx="9144000" cy="6095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369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17.16 China</a:t>
            </a:r>
            <a:r>
              <a:rPr lang="nl-NL" b="1"/>
              <a:t>; FDI inflows and outflows (% of GDP), 1982-2014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6234776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369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7620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17.17 stages </a:t>
            </a:r>
            <a:r>
              <a:rPr lang="nl-NL" b="1"/>
              <a:t>of development and subindex weights in global competitiveness</a:t>
            </a:r>
            <a:endParaRPr lang="en-US" b="1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9387736"/>
              </p:ext>
            </p:extLst>
          </p:nvPr>
        </p:nvGraphicFramePr>
        <p:xfrm>
          <a:off x="0" y="946666"/>
          <a:ext cx="9144000" cy="5911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121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59306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b="1" smtClean="0"/>
              <a:t>17.18 global </a:t>
            </a:r>
            <a:r>
              <a:rPr lang="nl-NL" b="1"/>
              <a:t>competitiveness in 12 pillars for four countries, 2015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8887345"/>
              </p:ext>
            </p:extLst>
          </p:nvPr>
        </p:nvGraphicFramePr>
        <p:xfrm>
          <a:off x="1" y="762001"/>
          <a:ext cx="4572000" cy="3015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9086950"/>
              </p:ext>
            </p:extLst>
          </p:nvPr>
        </p:nvGraphicFramePr>
        <p:xfrm>
          <a:off x="4572000" y="762000"/>
          <a:ext cx="4572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2371849"/>
              </p:ext>
            </p:extLst>
          </p:nvPr>
        </p:nvGraphicFramePr>
        <p:xfrm>
          <a:off x="-2960" y="3810000"/>
          <a:ext cx="4574959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865832"/>
              </p:ext>
            </p:extLst>
          </p:nvPr>
        </p:nvGraphicFramePr>
        <p:xfrm>
          <a:off x="4572000" y="3784392"/>
          <a:ext cx="4572000" cy="3073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28073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364818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2000"/>
            <a:ext cx="40043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17.3 income </a:t>
            </a:r>
            <a:r>
              <a:rPr lang="nl-NL" b="1"/>
              <a:t>per capita; USA, 1850-2010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01651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1370774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2000"/>
            <a:ext cx="40107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17.4 ordering </a:t>
            </a:r>
            <a:r>
              <a:rPr lang="nl-NL" b="1"/>
              <a:t>of hours worked per year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01651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4119078"/>
              </p:ext>
            </p:extLst>
          </p:nvPr>
        </p:nvGraphicFramePr>
        <p:xfrm>
          <a:off x="0" y="773668"/>
          <a:ext cx="9144000" cy="6084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73668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17.5 income </a:t>
            </a:r>
            <a:r>
              <a:rPr lang="nl-NL" b="1"/>
              <a:t>per capita and number of hours worked per year</a:t>
            </a:r>
            <a:endParaRPr lang="en-US" b="1"/>
          </a:p>
        </p:txBody>
      </p:sp>
      <p:sp>
        <p:nvSpPr>
          <p:cNvPr id="4" name="TextBox 3"/>
          <p:cNvSpPr txBox="1"/>
          <p:nvPr/>
        </p:nvSpPr>
        <p:spPr>
          <a:xfrm>
            <a:off x="5638800" y="1285783"/>
            <a:ext cx="3064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smtClean="0"/>
              <a:t>bubbles proportional to population size</a:t>
            </a:r>
          </a:p>
        </p:txBody>
      </p:sp>
    </p:spTree>
    <p:extLst>
      <p:ext uri="{BB962C8B-B14F-4D97-AF65-F5344CB8AC3E}">
        <p14:creationId xmlns:p14="http://schemas.microsoft.com/office/powerpoint/2010/main" val="304369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594045" y="2382179"/>
            <a:ext cx="6510602" cy="3525327"/>
          </a:xfrm>
          <a:custGeom>
            <a:avLst/>
            <a:gdLst>
              <a:gd name="connsiteX0" fmla="*/ 7534 w 6510602"/>
              <a:gd name="connsiteY0" fmla="*/ 2274043 h 3525327"/>
              <a:gd name="connsiteX1" fmla="*/ 25581 w 6510602"/>
              <a:gd name="connsiteY1" fmla="*/ 1967238 h 3525327"/>
              <a:gd name="connsiteX2" fmla="*/ 218087 w 6510602"/>
              <a:gd name="connsiteY2" fmla="*/ 1377690 h 3525327"/>
              <a:gd name="connsiteX3" fmla="*/ 476766 w 6510602"/>
              <a:gd name="connsiteY3" fmla="*/ 908459 h 3525327"/>
              <a:gd name="connsiteX4" fmla="*/ 777555 w 6510602"/>
              <a:gd name="connsiteY4" fmla="*/ 595638 h 3525327"/>
              <a:gd name="connsiteX5" fmla="*/ 1156550 w 6510602"/>
              <a:gd name="connsiteY5" fmla="*/ 312896 h 3525327"/>
              <a:gd name="connsiteX6" fmla="*/ 1643829 w 6510602"/>
              <a:gd name="connsiteY6" fmla="*/ 90311 h 3525327"/>
              <a:gd name="connsiteX7" fmla="*/ 2233376 w 6510602"/>
              <a:gd name="connsiteY7" fmla="*/ 75 h 3525327"/>
              <a:gd name="connsiteX8" fmla="*/ 2895113 w 6510602"/>
              <a:gd name="connsiteY8" fmla="*/ 84296 h 3525327"/>
              <a:gd name="connsiteX9" fmla="*/ 3544818 w 6510602"/>
              <a:gd name="connsiteY9" fmla="*/ 463290 h 3525327"/>
              <a:gd name="connsiteX10" fmla="*/ 4086239 w 6510602"/>
              <a:gd name="connsiteY10" fmla="*/ 932522 h 3525327"/>
              <a:gd name="connsiteX11" fmla="*/ 5024702 w 6510602"/>
              <a:gd name="connsiteY11" fmla="*/ 1889033 h 3525327"/>
              <a:gd name="connsiteX12" fmla="*/ 6035355 w 6510602"/>
              <a:gd name="connsiteY12" fmla="*/ 2989922 h 3525327"/>
              <a:gd name="connsiteX13" fmla="*/ 6510602 w 6510602"/>
              <a:gd name="connsiteY13" fmla="*/ 3525327 h 3525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510602" h="3525327">
                <a:moveTo>
                  <a:pt x="7534" y="2274043"/>
                </a:moveTo>
                <a:cubicBezTo>
                  <a:pt x="-989" y="2195336"/>
                  <a:pt x="-9511" y="2116630"/>
                  <a:pt x="25581" y="1967238"/>
                </a:cubicBezTo>
                <a:cubicBezTo>
                  <a:pt x="60673" y="1817846"/>
                  <a:pt x="142890" y="1554153"/>
                  <a:pt x="218087" y="1377690"/>
                </a:cubicBezTo>
                <a:cubicBezTo>
                  <a:pt x="293284" y="1201227"/>
                  <a:pt x="383521" y="1038801"/>
                  <a:pt x="476766" y="908459"/>
                </a:cubicBezTo>
                <a:cubicBezTo>
                  <a:pt x="570011" y="778117"/>
                  <a:pt x="664258" y="694898"/>
                  <a:pt x="777555" y="595638"/>
                </a:cubicBezTo>
                <a:cubicBezTo>
                  <a:pt x="890852" y="496378"/>
                  <a:pt x="1012171" y="397117"/>
                  <a:pt x="1156550" y="312896"/>
                </a:cubicBezTo>
                <a:cubicBezTo>
                  <a:pt x="1300929" y="228675"/>
                  <a:pt x="1464358" y="142448"/>
                  <a:pt x="1643829" y="90311"/>
                </a:cubicBezTo>
                <a:cubicBezTo>
                  <a:pt x="1823300" y="38174"/>
                  <a:pt x="2024829" y="1077"/>
                  <a:pt x="2233376" y="75"/>
                </a:cubicBezTo>
                <a:cubicBezTo>
                  <a:pt x="2441923" y="-928"/>
                  <a:pt x="2676539" y="7093"/>
                  <a:pt x="2895113" y="84296"/>
                </a:cubicBezTo>
                <a:cubicBezTo>
                  <a:pt x="3113687" y="161498"/>
                  <a:pt x="3346297" y="321919"/>
                  <a:pt x="3544818" y="463290"/>
                </a:cubicBezTo>
                <a:cubicBezTo>
                  <a:pt x="3743339" y="604661"/>
                  <a:pt x="3839592" y="694898"/>
                  <a:pt x="4086239" y="932522"/>
                </a:cubicBezTo>
                <a:cubicBezTo>
                  <a:pt x="4332886" y="1170146"/>
                  <a:pt x="4699849" y="1546133"/>
                  <a:pt x="5024702" y="1889033"/>
                </a:cubicBezTo>
                <a:cubicBezTo>
                  <a:pt x="5349555" y="2231933"/>
                  <a:pt x="5787705" y="2717206"/>
                  <a:pt x="6035355" y="2989922"/>
                </a:cubicBezTo>
                <a:cubicBezTo>
                  <a:pt x="6283005" y="3262638"/>
                  <a:pt x="6396803" y="3393982"/>
                  <a:pt x="6510602" y="3525327"/>
                </a:cubicBezTo>
              </a:path>
            </a:pathLst>
          </a:custGeom>
          <a:noFill/>
          <a:ln w="28575">
            <a:solidFill>
              <a:srgbClr val="0000FF"/>
            </a:solidFill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Line 2"/>
          <p:cNvSpPr>
            <a:spLocks noChangeShapeType="1"/>
          </p:cNvSpPr>
          <p:nvPr/>
        </p:nvSpPr>
        <p:spPr bwMode="auto">
          <a:xfrm flipH="1">
            <a:off x="594044" y="1878013"/>
            <a:ext cx="2855" cy="4065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609600" y="4648201"/>
            <a:ext cx="6644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25794" y="1816168"/>
                <a:ext cx="382156" cy="3853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94" y="1816168"/>
                <a:ext cx="382156" cy="38536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716989" y="2053039"/>
                <a:ext cx="2388411" cy="3853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𝑘</m:t>
                          </m:r>
                        </m:e>
                      </m:acc>
                      <m:r>
                        <a:rPr lang="en-US" sz="160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𝑠𝑓</m:t>
                      </m:r>
                      <m:d>
                        <m:d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60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d>
                      <m:r>
                        <a:rPr lang="en-US" sz="1600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𝑘</m:t>
                      </m:r>
                    </m:oMath>
                  </m:oMathPara>
                </a14:m>
                <a:endParaRPr lang="en-US" sz="16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6989" y="2053039"/>
                <a:ext cx="2388411" cy="385362"/>
              </a:xfrm>
              <a:prstGeom prst="rect">
                <a:avLst/>
              </a:prstGeom>
              <a:blipFill rotWithShape="1">
                <a:blip r:embed="rId3"/>
                <a:stretch>
                  <a:fillRect b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09244" y="4619588"/>
                <a:ext cx="3821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9244" y="4619588"/>
                <a:ext cx="382156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30924" y="4456321"/>
                <a:ext cx="3770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924" y="4456321"/>
                <a:ext cx="377026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861790" y="4264185"/>
                <a:ext cx="4779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600" i="1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600" i="1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1600">
                  <a:solidFill>
                    <a:srgbClr val="008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1790" y="4264185"/>
                <a:ext cx="47795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503249" y="4613572"/>
                <a:ext cx="4779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249" y="4613572"/>
                <a:ext cx="477951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695950" y="4648201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800" i="1">
                <a:solidFill>
                  <a:srgbClr val="008000"/>
                </a:solidFill>
              </a:rPr>
              <a:t>E</a:t>
            </a: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V="1">
            <a:off x="1676400" y="2743201"/>
            <a:ext cx="0" cy="19050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Line 31"/>
          <p:cNvSpPr>
            <a:spLocks noChangeShapeType="1"/>
          </p:cNvSpPr>
          <p:nvPr/>
        </p:nvSpPr>
        <p:spPr bwMode="auto">
          <a:xfrm flipV="1">
            <a:off x="838201" y="3590926"/>
            <a:ext cx="52388" cy="123824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Line 31"/>
          <p:cNvSpPr>
            <a:spLocks noChangeShapeType="1"/>
          </p:cNvSpPr>
          <p:nvPr/>
        </p:nvSpPr>
        <p:spPr bwMode="auto">
          <a:xfrm flipV="1">
            <a:off x="1190625" y="3071813"/>
            <a:ext cx="76200" cy="80961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Line 31"/>
          <p:cNvSpPr>
            <a:spLocks noChangeShapeType="1"/>
          </p:cNvSpPr>
          <p:nvPr/>
        </p:nvSpPr>
        <p:spPr bwMode="auto">
          <a:xfrm flipV="1">
            <a:off x="1924050" y="2538413"/>
            <a:ext cx="133350" cy="6667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Line 31"/>
          <p:cNvSpPr>
            <a:spLocks noChangeShapeType="1"/>
          </p:cNvSpPr>
          <p:nvPr/>
        </p:nvSpPr>
        <p:spPr bwMode="auto">
          <a:xfrm flipV="1">
            <a:off x="2633663" y="2386013"/>
            <a:ext cx="138112" cy="95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Line 31"/>
          <p:cNvSpPr>
            <a:spLocks noChangeShapeType="1"/>
          </p:cNvSpPr>
          <p:nvPr/>
        </p:nvSpPr>
        <p:spPr bwMode="auto">
          <a:xfrm>
            <a:off x="3471862" y="2457451"/>
            <a:ext cx="95251" cy="42863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Line 31"/>
          <p:cNvSpPr>
            <a:spLocks noChangeShapeType="1"/>
          </p:cNvSpPr>
          <p:nvPr/>
        </p:nvSpPr>
        <p:spPr bwMode="auto">
          <a:xfrm>
            <a:off x="5586413" y="4238627"/>
            <a:ext cx="104775" cy="10001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Line 31"/>
          <p:cNvSpPr>
            <a:spLocks noChangeShapeType="1"/>
          </p:cNvSpPr>
          <p:nvPr/>
        </p:nvSpPr>
        <p:spPr bwMode="auto">
          <a:xfrm>
            <a:off x="4114801" y="2824164"/>
            <a:ext cx="114299" cy="80962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Line 31"/>
          <p:cNvSpPr>
            <a:spLocks noChangeShapeType="1"/>
          </p:cNvSpPr>
          <p:nvPr/>
        </p:nvSpPr>
        <p:spPr bwMode="auto">
          <a:xfrm>
            <a:off x="4943476" y="3576639"/>
            <a:ext cx="76200" cy="71437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" name="Text Box 39"/>
          <p:cNvSpPr txBox="1">
            <a:spLocks noChangeArrowheads="1"/>
          </p:cNvSpPr>
          <p:nvPr/>
        </p:nvSpPr>
        <p:spPr bwMode="auto">
          <a:xfrm>
            <a:off x="1314450" y="2405063"/>
            <a:ext cx="514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800" i="1" smtClean="0">
                <a:solidFill>
                  <a:srgbClr val="008000"/>
                </a:solidFill>
              </a:rPr>
              <a:t>a</a:t>
            </a:r>
            <a:endParaRPr lang="en-US" altLang="en-US" sz="1800" i="1">
              <a:solidFill>
                <a:srgbClr val="008000"/>
              </a:solidFill>
            </a:endParaRPr>
          </a:p>
        </p:txBody>
      </p:sp>
      <p:sp>
        <p:nvSpPr>
          <p:cNvPr id="22" name="Line 31"/>
          <p:cNvSpPr>
            <a:spLocks noChangeShapeType="1"/>
          </p:cNvSpPr>
          <p:nvPr/>
        </p:nvSpPr>
        <p:spPr bwMode="auto">
          <a:xfrm flipH="1" flipV="1">
            <a:off x="6215063" y="4910138"/>
            <a:ext cx="104774" cy="114299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" name="Line 31"/>
          <p:cNvSpPr>
            <a:spLocks noChangeShapeType="1"/>
          </p:cNvSpPr>
          <p:nvPr/>
        </p:nvSpPr>
        <p:spPr bwMode="auto">
          <a:xfrm flipH="1" flipV="1">
            <a:off x="6686551" y="5419726"/>
            <a:ext cx="71440" cy="94874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" name="Oval 30"/>
          <p:cNvSpPr>
            <a:spLocks noChangeArrowheads="1"/>
          </p:cNvSpPr>
          <p:nvPr/>
        </p:nvSpPr>
        <p:spPr bwMode="auto">
          <a:xfrm>
            <a:off x="1627584" y="2695577"/>
            <a:ext cx="97631" cy="95248"/>
          </a:xfrm>
          <a:prstGeom prst="ellipse">
            <a:avLst/>
          </a:prstGeom>
          <a:solidFill>
            <a:srgbClr val="99FF66">
              <a:alpha val="50196"/>
            </a:srgbClr>
          </a:solidFill>
          <a:ln w="28575" algn="ctr">
            <a:solidFill>
              <a:srgbClr val="008000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nl-NL" altLang="en-US">
              <a:solidFill>
                <a:srgbClr val="000000"/>
              </a:solidFill>
            </a:endParaRPr>
          </a:p>
        </p:txBody>
      </p:sp>
      <p:sp>
        <p:nvSpPr>
          <p:cNvPr id="25" name="Rectangle 65"/>
          <p:cNvSpPr>
            <a:spLocks noChangeArrowheads="1"/>
          </p:cNvSpPr>
          <p:nvPr/>
        </p:nvSpPr>
        <p:spPr bwMode="auto">
          <a:xfrm>
            <a:off x="5915029" y="4593449"/>
            <a:ext cx="98425" cy="90488"/>
          </a:xfrm>
          <a:prstGeom prst="rect">
            <a:avLst/>
          </a:prstGeom>
          <a:solidFill>
            <a:srgbClr val="CCFFCC">
              <a:alpha val="89804"/>
            </a:srgbClr>
          </a:solidFill>
          <a:ln w="28575" algn="ctr">
            <a:solidFill>
              <a:srgbClr val="008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28600" y="762000"/>
            <a:ext cx="5121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17.6 capital </a:t>
            </a:r>
            <a:r>
              <a:rPr lang="nl-NL" b="1"/>
              <a:t>accumulation in the neoclassical model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4369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397700"/>
            <a:ext cx="6402493" cy="5176160"/>
          </a:xfrm>
          <a:prstGeom prst="rect">
            <a:avLst/>
          </a:prstGeom>
          <a:pattFill prst="ltUpDiag">
            <a:fgClr>
              <a:srgbClr val="0000FF"/>
            </a:fgClr>
            <a:bgClr>
              <a:schemeClr val="bg1"/>
            </a:bgClr>
          </a:pattFill>
          <a:ln w="28575">
            <a:noFill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5023338" y="1355801"/>
            <a:ext cx="2444389" cy="2533053"/>
          </a:xfrm>
          <a:custGeom>
            <a:avLst/>
            <a:gdLst>
              <a:gd name="connsiteX0" fmla="*/ 0 w 2444389"/>
              <a:gd name="connsiteY0" fmla="*/ 2533053 h 2533053"/>
              <a:gd name="connsiteX1" fmla="*/ 146539 w 2444389"/>
              <a:gd name="connsiteY1" fmla="*/ 2480299 h 2533053"/>
              <a:gd name="connsiteX2" fmla="*/ 662354 w 2444389"/>
              <a:gd name="connsiteY2" fmla="*/ 2316176 h 2533053"/>
              <a:gd name="connsiteX3" fmla="*/ 996462 w 2444389"/>
              <a:gd name="connsiteY3" fmla="*/ 2210668 h 2533053"/>
              <a:gd name="connsiteX4" fmla="*/ 1488831 w 2444389"/>
              <a:gd name="connsiteY4" fmla="*/ 2075853 h 2533053"/>
              <a:gd name="connsiteX5" fmla="*/ 1887416 w 2444389"/>
              <a:gd name="connsiteY5" fmla="*/ 1964484 h 2533053"/>
              <a:gd name="connsiteX6" fmla="*/ 2174631 w 2444389"/>
              <a:gd name="connsiteY6" fmla="*/ 1876561 h 2533053"/>
              <a:gd name="connsiteX7" fmla="*/ 2291862 w 2444389"/>
              <a:gd name="connsiteY7" fmla="*/ 1847253 h 2533053"/>
              <a:gd name="connsiteX8" fmla="*/ 2379785 w 2444389"/>
              <a:gd name="connsiteY8" fmla="*/ 1817945 h 2533053"/>
              <a:gd name="connsiteX9" fmla="*/ 2409093 w 2444389"/>
              <a:gd name="connsiteY9" fmla="*/ 1800361 h 2533053"/>
              <a:gd name="connsiteX10" fmla="*/ 2438400 w 2444389"/>
              <a:gd name="connsiteY10" fmla="*/ 1794499 h 2533053"/>
              <a:gd name="connsiteX11" fmla="*/ 2432539 w 2444389"/>
              <a:gd name="connsiteY11" fmla="*/ 1753468 h 2533053"/>
              <a:gd name="connsiteX12" fmla="*/ 2438400 w 2444389"/>
              <a:gd name="connsiteY12" fmla="*/ 1255237 h 2533053"/>
              <a:gd name="connsiteX13" fmla="*/ 2444262 w 2444389"/>
              <a:gd name="connsiteY13" fmla="*/ 387730 h 2533053"/>
              <a:gd name="connsiteX14" fmla="*/ 2432539 w 2444389"/>
              <a:gd name="connsiteY14" fmla="*/ 47761 h 2533053"/>
              <a:gd name="connsiteX15" fmla="*/ 2432539 w 2444389"/>
              <a:gd name="connsiteY15" fmla="*/ 12591 h 2533053"/>
              <a:gd name="connsiteX16" fmla="*/ 2414954 w 2444389"/>
              <a:gd name="connsiteY16" fmla="*/ 868 h 2533053"/>
              <a:gd name="connsiteX17" fmla="*/ 2356339 w 2444389"/>
              <a:gd name="connsiteY17" fmla="*/ 868 h 2533053"/>
              <a:gd name="connsiteX18" fmla="*/ 2086708 w 2444389"/>
              <a:gd name="connsiteY18" fmla="*/ 868 h 2533053"/>
              <a:gd name="connsiteX19" fmla="*/ 1770185 w 2444389"/>
              <a:gd name="connsiteY19" fmla="*/ 6730 h 2533053"/>
              <a:gd name="connsiteX20" fmla="*/ 1582616 w 2444389"/>
              <a:gd name="connsiteY20" fmla="*/ 6730 h 2533053"/>
              <a:gd name="connsiteX21" fmla="*/ 1465385 w 2444389"/>
              <a:gd name="connsiteY21" fmla="*/ 6730 h 2533053"/>
              <a:gd name="connsiteX22" fmla="*/ 1447800 w 2444389"/>
              <a:gd name="connsiteY22" fmla="*/ 12591 h 2533053"/>
              <a:gd name="connsiteX23" fmla="*/ 1430216 w 2444389"/>
              <a:gd name="connsiteY23" fmla="*/ 12591 h 2533053"/>
              <a:gd name="connsiteX24" fmla="*/ 1395047 w 2444389"/>
              <a:gd name="connsiteY24" fmla="*/ 6730 h 2533053"/>
              <a:gd name="connsiteX25" fmla="*/ 1377462 w 2444389"/>
              <a:gd name="connsiteY25" fmla="*/ 12591 h 2533053"/>
              <a:gd name="connsiteX26" fmla="*/ 1348154 w 2444389"/>
              <a:gd name="connsiteY26" fmla="*/ 82930 h 2533053"/>
              <a:gd name="connsiteX27" fmla="*/ 1248508 w 2444389"/>
              <a:gd name="connsiteY27" fmla="*/ 270499 h 2533053"/>
              <a:gd name="connsiteX28" fmla="*/ 1037493 w 2444389"/>
              <a:gd name="connsiteY28" fmla="*/ 698391 h 2533053"/>
              <a:gd name="connsiteX29" fmla="*/ 744416 w 2444389"/>
              <a:gd name="connsiteY29" fmla="*/ 1261099 h 2533053"/>
              <a:gd name="connsiteX30" fmla="*/ 539262 w 2444389"/>
              <a:gd name="connsiteY30" fmla="*/ 1624514 h 2533053"/>
              <a:gd name="connsiteX31" fmla="*/ 304800 w 2444389"/>
              <a:gd name="connsiteY31" fmla="*/ 2040684 h 2533053"/>
              <a:gd name="connsiteX32" fmla="*/ 117231 w 2444389"/>
              <a:gd name="connsiteY32" fmla="*/ 2333761 h 2533053"/>
              <a:gd name="connsiteX33" fmla="*/ 23447 w 2444389"/>
              <a:gd name="connsiteY33" fmla="*/ 2462714 h 2533053"/>
              <a:gd name="connsiteX34" fmla="*/ 0 w 2444389"/>
              <a:gd name="connsiteY34" fmla="*/ 2533053 h 2533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444389" h="2533053">
                <a:moveTo>
                  <a:pt x="0" y="2533053"/>
                </a:moveTo>
                <a:cubicBezTo>
                  <a:pt x="18073" y="2524749"/>
                  <a:pt x="146539" y="2480299"/>
                  <a:pt x="146539" y="2480299"/>
                </a:cubicBezTo>
                <a:lnTo>
                  <a:pt x="662354" y="2316176"/>
                </a:lnTo>
                <a:cubicBezTo>
                  <a:pt x="804008" y="2271238"/>
                  <a:pt x="858716" y="2250722"/>
                  <a:pt x="996462" y="2210668"/>
                </a:cubicBezTo>
                <a:cubicBezTo>
                  <a:pt x="1134208" y="2170614"/>
                  <a:pt x="1488831" y="2075853"/>
                  <a:pt x="1488831" y="2075853"/>
                </a:cubicBezTo>
                <a:lnTo>
                  <a:pt x="1887416" y="1964484"/>
                </a:lnTo>
                <a:cubicBezTo>
                  <a:pt x="2001716" y="1931269"/>
                  <a:pt x="2107223" y="1896099"/>
                  <a:pt x="2174631" y="1876561"/>
                </a:cubicBezTo>
                <a:cubicBezTo>
                  <a:pt x="2242039" y="1857023"/>
                  <a:pt x="2257670" y="1857022"/>
                  <a:pt x="2291862" y="1847253"/>
                </a:cubicBezTo>
                <a:cubicBezTo>
                  <a:pt x="2326054" y="1837484"/>
                  <a:pt x="2360247" y="1825760"/>
                  <a:pt x="2379785" y="1817945"/>
                </a:cubicBezTo>
                <a:cubicBezTo>
                  <a:pt x="2399323" y="1810130"/>
                  <a:pt x="2399324" y="1804269"/>
                  <a:pt x="2409093" y="1800361"/>
                </a:cubicBezTo>
                <a:cubicBezTo>
                  <a:pt x="2418862" y="1796453"/>
                  <a:pt x="2434492" y="1802314"/>
                  <a:pt x="2438400" y="1794499"/>
                </a:cubicBezTo>
                <a:cubicBezTo>
                  <a:pt x="2442308" y="1786684"/>
                  <a:pt x="2432539" y="1843345"/>
                  <a:pt x="2432539" y="1753468"/>
                </a:cubicBezTo>
                <a:cubicBezTo>
                  <a:pt x="2432539" y="1663591"/>
                  <a:pt x="2436446" y="1482860"/>
                  <a:pt x="2438400" y="1255237"/>
                </a:cubicBezTo>
                <a:cubicBezTo>
                  <a:pt x="2440354" y="1027614"/>
                  <a:pt x="2445239" y="588976"/>
                  <a:pt x="2444262" y="387730"/>
                </a:cubicBezTo>
                <a:cubicBezTo>
                  <a:pt x="2443285" y="186484"/>
                  <a:pt x="2434493" y="110284"/>
                  <a:pt x="2432539" y="47761"/>
                </a:cubicBezTo>
                <a:cubicBezTo>
                  <a:pt x="2430585" y="-14762"/>
                  <a:pt x="2435470" y="20406"/>
                  <a:pt x="2432539" y="12591"/>
                </a:cubicBezTo>
                <a:cubicBezTo>
                  <a:pt x="2429608" y="4776"/>
                  <a:pt x="2427654" y="2822"/>
                  <a:pt x="2414954" y="868"/>
                </a:cubicBezTo>
                <a:cubicBezTo>
                  <a:pt x="2402254" y="-1086"/>
                  <a:pt x="2356339" y="868"/>
                  <a:pt x="2356339" y="868"/>
                </a:cubicBezTo>
                <a:lnTo>
                  <a:pt x="2086708" y="868"/>
                </a:lnTo>
                <a:lnTo>
                  <a:pt x="1770185" y="6730"/>
                </a:lnTo>
                <a:cubicBezTo>
                  <a:pt x="1686170" y="7707"/>
                  <a:pt x="1582616" y="6730"/>
                  <a:pt x="1582616" y="6730"/>
                </a:cubicBezTo>
                <a:cubicBezTo>
                  <a:pt x="1531816" y="6730"/>
                  <a:pt x="1487854" y="5753"/>
                  <a:pt x="1465385" y="6730"/>
                </a:cubicBezTo>
                <a:cubicBezTo>
                  <a:pt x="1442916" y="7707"/>
                  <a:pt x="1453661" y="11614"/>
                  <a:pt x="1447800" y="12591"/>
                </a:cubicBezTo>
                <a:cubicBezTo>
                  <a:pt x="1441939" y="13568"/>
                  <a:pt x="1439008" y="13568"/>
                  <a:pt x="1430216" y="12591"/>
                </a:cubicBezTo>
                <a:cubicBezTo>
                  <a:pt x="1421424" y="11614"/>
                  <a:pt x="1403839" y="6730"/>
                  <a:pt x="1395047" y="6730"/>
                </a:cubicBezTo>
                <a:cubicBezTo>
                  <a:pt x="1386255" y="6730"/>
                  <a:pt x="1385277" y="-109"/>
                  <a:pt x="1377462" y="12591"/>
                </a:cubicBezTo>
                <a:cubicBezTo>
                  <a:pt x="1369647" y="25291"/>
                  <a:pt x="1369646" y="39945"/>
                  <a:pt x="1348154" y="82930"/>
                </a:cubicBezTo>
                <a:cubicBezTo>
                  <a:pt x="1326662" y="125915"/>
                  <a:pt x="1300285" y="167922"/>
                  <a:pt x="1248508" y="270499"/>
                </a:cubicBezTo>
                <a:cubicBezTo>
                  <a:pt x="1196731" y="373076"/>
                  <a:pt x="1121508" y="533291"/>
                  <a:pt x="1037493" y="698391"/>
                </a:cubicBezTo>
                <a:cubicBezTo>
                  <a:pt x="953478" y="863491"/>
                  <a:pt x="827455" y="1106745"/>
                  <a:pt x="744416" y="1261099"/>
                </a:cubicBezTo>
                <a:cubicBezTo>
                  <a:pt x="661378" y="1415453"/>
                  <a:pt x="539262" y="1624514"/>
                  <a:pt x="539262" y="1624514"/>
                </a:cubicBezTo>
                <a:cubicBezTo>
                  <a:pt x="465993" y="1754445"/>
                  <a:pt x="375138" y="1922476"/>
                  <a:pt x="304800" y="2040684"/>
                </a:cubicBezTo>
                <a:cubicBezTo>
                  <a:pt x="234462" y="2158892"/>
                  <a:pt x="164123" y="2263423"/>
                  <a:pt x="117231" y="2333761"/>
                </a:cubicBezTo>
                <a:cubicBezTo>
                  <a:pt x="70339" y="2404099"/>
                  <a:pt x="42986" y="2434383"/>
                  <a:pt x="23447" y="2462714"/>
                </a:cubicBezTo>
                <a:cubicBezTo>
                  <a:pt x="3909" y="2491045"/>
                  <a:pt x="1954" y="2497395"/>
                  <a:pt x="0" y="2533053"/>
                </a:cubicBezTo>
                <a:close/>
              </a:path>
            </a:pathLst>
          </a:custGeom>
          <a:solidFill>
            <a:srgbClr val="CCFFFF"/>
          </a:solidFill>
          <a:ln w="28575">
            <a:noFill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1055289" y="1348092"/>
            <a:ext cx="5343294" cy="5235693"/>
          </a:xfrm>
          <a:custGeom>
            <a:avLst/>
            <a:gdLst>
              <a:gd name="connsiteX0" fmla="*/ 14898 w 5343294"/>
              <a:gd name="connsiteY0" fmla="*/ 5229515 h 5235693"/>
              <a:gd name="connsiteX1" fmla="*/ 238418 w 5343294"/>
              <a:gd name="connsiteY1" fmla="*/ 5229515 h 5235693"/>
              <a:gd name="connsiteX2" fmla="*/ 597404 w 5343294"/>
              <a:gd name="connsiteY2" fmla="*/ 5202421 h 5235693"/>
              <a:gd name="connsiteX3" fmla="*/ 1057991 w 5343294"/>
              <a:gd name="connsiteY3" fmla="*/ 5080501 h 5235693"/>
              <a:gd name="connsiteX4" fmla="*/ 1674364 w 5343294"/>
              <a:gd name="connsiteY4" fmla="*/ 4823115 h 5235693"/>
              <a:gd name="connsiteX5" fmla="*/ 2236551 w 5343294"/>
              <a:gd name="connsiteY5" fmla="*/ 4457355 h 5235693"/>
              <a:gd name="connsiteX6" fmla="*/ 2771644 w 5343294"/>
              <a:gd name="connsiteY6" fmla="*/ 3962901 h 5235693"/>
              <a:gd name="connsiteX7" fmla="*/ 3347378 w 5343294"/>
              <a:gd name="connsiteY7" fmla="*/ 3353301 h 5235693"/>
              <a:gd name="connsiteX8" fmla="*/ 3841831 w 5343294"/>
              <a:gd name="connsiteY8" fmla="*/ 2675968 h 5235693"/>
              <a:gd name="connsiteX9" fmla="*/ 4424338 w 5343294"/>
              <a:gd name="connsiteY9" fmla="*/ 1748021 h 5235693"/>
              <a:gd name="connsiteX10" fmla="*/ 4878151 w 5343294"/>
              <a:gd name="connsiteY10" fmla="*/ 941995 h 5235693"/>
              <a:gd name="connsiteX11" fmla="*/ 5149084 w 5343294"/>
              <a:gd name="connsiteY11" fmla="*/ 413675 h 5235693"/>
              <a:gd name="connsiteX12" fmla="*/ 5210044 w 5343294"/>
              <a:gd name="connsiteY12" fmla="*/ 271435 h 5235693"/>
              <a:gd name="connsiteX13" fmla="*/ 5264231 w 5343294"/>
              <a:gd name="connsiteY13" fmla="*/ 156288 h 5235693"/>
              <a:gd name="connsiteX14" fmla="*/ 5311644 w 5343294"/>
              <a:gd name="connsiteY14" fmla="*/ 61461 h 5235693"/>
              <a:gd name="connsiteX15" fmla="*/ 5331964 w 5343294"/>
              <a:gd name="connsiteY15" fmla="*/ 20821 h 5235693"/>
              <a:gd name="connsiteX16" fmla="*/ 5331964 w 5343294"/>
              <a:gd name="connsiteY16" fmla="*/ 7275 h 5235693"/>
              <a:gd name="connsiteX17" fmla="*/ 5189724 w 5343294"/>
              <a:gd name="connsiteY17" fmla="*/ 7275 h 5235693"/>
              <a:gd name="connsiteX18" fmla="*/ 4444658 w 5343294"/>
              <a:gd name="connsiteY18" fmla="*/ 7275 h 5235693"/>
              <a:gd name="connsiteX19" fmla="*/ 3374471 w 5343294"/>
              <a:gd name="connsiteY19" fmla="*/ 501 h 5235693"/>
              <a:gd name="connsiteX20" fmla="*/ 2073991 w 5343294"/>
              <a:gd name="connsiteY20" fmla="*/ 501 h 5235693"/>
              <a:gd name="connsiteX21" fmla="*/ 997031 w 5343294"/>
              <a:gd name="connsiteY21" fmla="*/ 501 h 5235693"/>
              <a:gd name="connsiteX22" fmla="*/ 292604 w 5343294"/>
              <a:gd name="connsiteY22" fmla="*/ 501 h 5235693"/>
              <a:gd name="connsiteX23" fmla="*/ 69084 w 5343294"/>
              <a:gd name="connsiteY23" fmla="*/ 501 h 5235693"/>
              <a:gd name="connsiteX24" fmla="*/ 48764 w 5343294"/>
              <a:gd name="connsiteY24" fmla="*/ 501 h 5235693"/>
              <a:gd name="connsiteX25" fmla="*/ 28444 w 5343294"/>
              <a:gd name="connsiteY25" fmla="*/ 501 h 5235693"/>
              <a:gd name="connsiteX26" fmla="*/ 21671 w 5343294"/>
              <a:gd name="connsiteY26" fmla="*/ 7275 h 5235693"/>
              <a:gd name="connsiteX27" fmla="*/ 21671 w 5343294"/>
              <a:gd name="connsiteY27" fmla="*/ 61461 h 5235693"/>
              <a:gd name="connsiteX28" fmla="*/ 14898 w 5343294"/>
              <a:gd name="connsiteY28" fmla="*/ 142741 h 5235693"/>
              <a:gd name="connsiteX29" fmla="*/ 21671 w 5343294"/>
              <a:gd name="connsiteY29" fmla="*/ 1632875 h 5235693"/>
              <a:gd name="connsiteX30" fmla="*/ 21671 w 5343294"/>
              <a:gd name="connsiteY30" fmla="*/ 3068821 h 5235693"/>
              <a:gd name="connsiteX31" fmla="*/ 14898 w 5343294"/>
              <a:gd name="connsiteY31" fmla="*/ 4260928 h 5235693"/>
              <a:gd name="connsiteX32" fmla="*/ 14898 w 5343294"/>
              <a:gd name="connsiteY32" fmla="*/ 4735061 h 5235693"/>
              <a:gd name="connsiteX33" fmla="*/ 14898 w 5343294"/>
              <a:gd name="connsiteY33" fmla="*/ 4911168 h 5235693"/>
              <a:gd name="connsiteX34" fmla="*/ 21671 w 5343294"/>
              <a:gd name="connsiteY34" fmla="*/ 5073728 h 5235693"/>
              <a:gd name="connsiteX35" fmla="*/ 21671 w 5343294"/>
              <a:gd name="connsiteY35" fmla="*/ 5161781 h 5235693"/>
              <a:gd name="connsiteX36" fmla="*/ 14898 w 5343294"/>
              <a:gd name="connsiteY36" fmla="*/ 5229515 h 523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343294" h="5235693">
                <a:moveTo>
                  <a:pt x="14898" y="5229515"/>
                </a:moveTo>
                <a:cubicBezTo>
                  <a:pt x="51023" y="5240804"/>
                  <a:pt x="141334" y="5234031"/>
                  <a:pt x="238418" y="5229515"/>
                </a:cubicBezTo>
                <a:cubicBezTo>
                  <a:pt x="335502" y="5224999"/>
                  <a:pt x="460809" y="5227257"/>
                  <a:pt x="597404" y="5202421"/>
                </a:cubicBezTo>
                <a:cubicBezTo>
                  <a:pt x="733999" y="5177585"/>
                  <a:pt x="878498" y="5143719"/>
                  <a:pt x="1057991" y="5080501"/>
                </a:cubicBezTo>
                <a:cubicBezTo>
                  <a:pt x="1237484" y="5017283"/>
                  <a:pt x="1477937" y="4926973"/>
                  <a:pt x="1674364" y="4823115"/>
                </a:cubicBezTo>
                <a:cubicBezTo>
                  <a:pt x="1870791" y="4719257"/>
                  <a:pt x="2053671" y="4600724"/>
                  <a:pt x="2236551" y="4457355"/>
                </a:cubicBezTo>
                <a:cubicBezTo>
                  <a:pt x="2419431" y="4313986"/>
                  <a:pt x="2586506" y="4146910"/>
                  <a:pt x="2771644" y="3962901"/>
                </a:cubicBezTo>
                <a:cubicBezTo>
                  <a:pt x="2956782" y="3778892"/>
                  <a:pt x="3169014" y="3567790"/>
                  <a:pt x="3347378" y="3353301"/>
                </a:cubicBezTo>
                <a:cubicBezTo>
                  <a:pt x="3525742" y="3138812"/>
                  <a:pt x="3662338" y="2943515"/>
                  <a:pt x="3841831" y="2675968"/>
                </a:cubicBezTo>
                <a:cubicBezTo>
                  <a:pt x="4021324" y="2408421"/>
                  <a:pt x="4251618" y="2037017"/>
                  <a:pt x="4424338" y="1748021"/>
                </a:cubicBezTo>
                <a:cubicBezTo>
                  <a:pt x="4597058" y="1459025"/>
                  <a:pt x="4757360" y="1164386"/>
                  <a:pt x="4878151" y="941995"/>
                </a:cubicBezTo>
                <a:cubicBezTo>
                  <a:pt x="4998942" y="719604"/>
                  <a:pt x="5093769" y="525435"/>
                  <a:pt x="5149084" y="413675"/>
                </a:cubicBezTo>
                <a:cubicBezTo>
                  <a:pt x="5204399" y="301915"/>
                  <a:pt x="5190853" y="314333"/>
                  <a:pt x="5210044" y="271435"/>
                </a:cubicBezTo>
                <a:cubicBezTo>
                  <a:pt x="5229235" y="228537"/>
                  <a:pt x="5247298" y="191284"/>
                  <a:pt x="5264231" y="156288"/>
                </a:cubicBezTo>
                <a:cubicBezTo>
                  <a:pt x="5281164" y="121292"/>
                  <a:pt x="5311644" y="61461"/>
                  <a:pt x="5311644" y="61461"/>
                </a:cubicBezTo>
                <a:cubicBezTo>
                  <a:pt x="5322933" y="38883"/>
                  <a:pt x="5328577" y="29852"/>
                  <a:pt x="5331964" y="20821"/>
                </a:cubicBezTo>
                <a:cubicBezTo>
                  <a:pt x="5335351" y="11790"/>
                  <a:pt x="5355671" y="9533"/>
                  <a:pt x="5331964" y="7275"/>
                </a:cubicBezTo>
                <a:cubicBezTo>
                  <a:pt x="5308257" y="5017"/>
                  <a:pt x="5189724" y="7275"/>
                  <a:pt x="5189724" y="7275"/>
                </a:cubicBezTo>
                <a:lnTo>
                  <a:pt x="4444658" y="7275"/>
                </a:lnTo>
                <a:lnTo>
                  <a:pt x="3374471" y="501"/>
                </a:lnTo>
                <a:lnTo>
                  <a:pt x="2073991" y="501"/>
                </a:lnTo>
                <a:lnTo>
                  <a:pt x="997031" y="501"/>
                </a:lnTo>
                <a:lnTo>
                  <a:pt x="292604" y="501"/>
                </a:lnTo>
                <a:lnTo>
                  <a:pt x="69084" y="501"/>
                </a:lnTo>
                <a:lnTo>
                  <a:pt x="48764" y="501"/>
                </a:lnTo>
                <a:cubicBezTo>
                  <a:pt x="41991" y="501"/>
                  <a:pt x="32959" y="-628"/>
                  <a:pt x="28444" y="501"/>
                </a:cubicBezTo>
                <a:cubicBezTo>
                  <a:pt x="23929" y="1630"/>
                  <a:pt x="22800" y="-2885"/>
                  <a:pt x="21671" y="7275"/>
                </a:cubicBezTo>
                <a:cubicBezTo>
                  <a:pt x="20542" y="17435"/>
                  <a:pt x="22800" y="38883"/>
                  <a:pt x="21671" y="61461"/>
                </a:cubicBezTo>
                <a:cubicBezTo>
                  <a:pt x="20542" y="84039"/>
                  <a:pt x="14898" y="-119161"/>
                  <a:pt x="14898" y="142741"/>
                </a:cubicBezTo>
                <a:cubicBezTo>
                  <a:pt x="14898" y="404643"/>
                  <a:pt x="20542" y="1145195"/>
                  <a:pt x="21671" y="1632875"/>
                </a:cubicBezTo>
                <a:cubicBezTo>
                  <a:pt x="22800" y="2120555"/>
                  <a:pt x="22800" y="2630812"/>
                  <a:pt x="21671" y="3068821"/>
                </a:cubicBezTo>
                <a:cubicBezTo>
                  <a:pt x="20542" y="3506830"/>
                  <a:pt x="16027" y="3983221"/>
                  <a:pt x="14898" y="4260928"/>
                </a:cubicBezTo>
                <a:cubicBezTo>
                  <a:pt x="13769" y="4538635"/>
                  <a:pt x="14898" y="4735061"/>
                  <a:pt x="14898" y="4735061"/>
                </a:cubicBezTo>
                <a:cubicBezTo>
                  <a:pt x="14898" y="4843434"/>
                  <a:pt x="13769" y="4854724"/>
                  <a:pt x="14898" y="4911168"/>
                </a:cubicBezTo>
                <a:cubicBezTo>
                  <a:pt x="16027" y="4967612"/>
                  <a:pt x="20542" y="5031959"/>
                  <a:pt x="21671" y="5073728"/>
                </a:cubicBezTo>
                <a:cubicBezTo>
                  <a:pt x="22800" y="5115497"/>
                  <a:pt x="23929" y="5139203"/>
                  <a:pt x="21671" y="5161781"/>
                </a:cubicBezTo>
                <a:cubicBezTo>
                  <a:pt x="19413" y="5184359"/>
                  <a:pt x="-21227" y="5218226"/>
                  <a:pt x="14898" y="5229515"/>
                </a:cubicBezTo>
                <a:close/>
              </a:path>
            </a:pathLst>
          </a:custGeom>
          <a:pattFill prst="pct10">
            <a:fgClr>
              <a:srgbClr val="008000"/>
            </a:fgClr>
            <a:bgClr>
              <a:schemeClr val="bg1"/>
            </a:bgClr>
          </a:pattFill>
          <a:ln w="28575">
            <a:noFill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042944" y="3908442"/>
            <a:ext cx="3928073" cy="2672686"/>
          </a:xfrm>
          <a:custGeom>
            <a:avLst/>
            <a:gdLst>
              <a:gd name="connsiteX0" fmla="*/ 16140 w 3928073"/>
              <a:gd name="connsiteY0" fmla="*/ 2667964 h 2672686"/>
              <a:gd name="connsiteX1" fmla="*/ 288145 w 3928073"/>
              <a:gd name="connsiteY1" fmla="*/ 2656390 h 2672686"/>
              <a:gd name="connsiteX2" fmla="*/ 687471 w 3928073"/>
              <a:gd name="connsiteY2" fmla="*/ 2615878 h 2672686"/>
              <a:gd name="connsiteX3" fmla="*/ 1260418 w 3928073"/>
              <a:gd name="connsiteY3" fmla="*/ 2442258 h 2672686"/>
              <a:gd name="connsiteX4" fmla="*/ 1798641 w 3928073"/>
              <a:gd name="connsiteY4" fmla="*/ 2193402 h 2672686"/>
              <a:gd name="connsiteX5" fmla="*/ 2296352 w 3928073"/>
              <a:gd name="connsiteY5" fmla="*/ 1840374 h 2672686"/>
              <a:gd name="connsiteX6" fmla="*/ 2724615 w 3928073"/>
              <a:gd name="connsiteY6" fmla="*/ 1481559 h 2672686"/>
              <a:gd name="connsiteX7" fmla="*/ 3118155 w 3928073"/>
              <a:gd name="connsiteY7" fmla="*/ 1053296 h 2672686"/>
              <a:gd name="connsiteX8" fmla="*/ 3500119 w 3928073"/>
              <a:gd name="connsiteY8" fmla="*/ 601883 h 2672686"/>
              <a:gd name="connsiteX9" fmla="*/ 3824210 w 3928073"/>
              <a:gd name="connsiteY9" fmla="*/ 144683 h 2672686"/>
              <a:gd name="connsiteX10" fmla="*/ 3870509 w 3928073"/>
              <a:gd name="connsiteY10" fmla="*/ 81023 h 2672686"/>
              <a:gd name="connsiteX11" fmla="*/ 3922595 w 3928073"/>
              <a:gd name="connsiteY11" fmla="*/ 17362 h 2672686"/>
              <a:gd name="connsiteX12" fmla="*/ 3922595 w 3928073"/>
              <a:gd name="connsiteY12" fmla="*/ 0 h 2672686"/>
              <a:gd name="connsiteX13" fmla="*/ 3887871 w 3928073"/>
              <a:gd name="connsiteY13" fmla="*/ 17362 h 2672686"/>
              <a:gd name="connsiteX14" fmla="*/ 3737400 w 3928073"/>
              <a:gd name="connsiteY14" fmla="*/ 63661 h 2672686"/>
              <a:gd name="connsiteX15" fmla="*/ 3471183 w 3928073"/>
              <a:gd name="connsiteY15" fmla="*/ 150471 h 2672686"/>
              <a:gd name="connsiteX16" fmla="*/ 3251264 w 3928073"/>
              <a:gd name="connsiteY16" fmla="*/ 243068 h 2672686"/>
              <a:gd name="connsiteX17" fmla="*/ 2927172 w 3928073"/>
              <a:gd name="connsiteY17" fmla="*/ 364602 h 2672686"/>
              <a:gd name="connsiteX18" fmla="*/ 2574145 w 3928073"/>
              <a:gd name="connsiteY18" fmla="*/ 515073 h 2672686"/>
              <a:gd name="connsiteX19" fmla="*/ 2180605 w 3928073"/>
              <a:gd name="connsiteY19" fmla="*/ 688693 h 2672686"/>
              <a:gd name="connsiteX20" fmla="*/ 1740767 w 3928073"/>
              <a:gd name="connsiteY20" fmla="*/ 897038 h 2672686"/>
              <a:gd name="connsiteX21" fmla="*/ 1289355 w 3928073"/>
              <a:gd name="connsiteY21" fmla="*/ 1151681 h 2672686"/>
              <a:gd name="connsiteX22" fmla="*/ 918965 w 3928073"/>
              <a:gd name="connsiteY22" fmla="*/ 1388962 h 2672686"/>
              <a:gd name="connsiteX23" fmla="*/ 646960 w 3928073"/>
              <a:gd name="connsiteY23" fmla="*/ 1597306 h 2672686"/>
              <a:gd name="connsiteX24" fmla="*/ 392317 w 3928073"/>
              <a:gd name="connsiteY24" fmla="*/ 1834587 h 2672686"/>
              <a:gd name="connsiteX25" fmla="*/ 172398 w 3928073"/>
              <a:gd name="connsiteY25" fmla="*/ 2147104 h 2672686"/>
              <a:gd name="connsiteX26" fmla="*/ 85588 w 3928073"/>
              <a:gd name="connsiteY26" fmla="*/ 2332299 h 2672686"/>
              <a:gd name="connsiteX27" fmla="*/ 56651 w 3928073"/>
              <a:gd name="connsiteY27" fmla="*/ 2476982 h 2672686"/>
              <a:gd name="connsiteX28" fmla="*/ 33502 w 3928073"/>
              <a:gd name="connsiteY28" fmla="*/ 2581154 h 2672686"/>
              <a:gd name="connsiteX29" fmla="*/ 16140 w 3928073"/>
              <a:gd name="connsiteY29" fmla="*/ 2667964 h 2672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28073" h="2672686">
                <a:moveTo>
                  <a:pt x="16140" y="2667964"/>
                </a:moveTo>
                <a:cubicBezTo>
                  <a:pt x="58580" y="2680503"/>
                  <a:pt x="176257" y="2665071"/>
                  <a:pt x="288145" y="2656390"/>
                </a:cubicBezTo>
                <a:cubicBezTo>
                  <a:pt x="400034" y="2647709"/>
                  <a:pt x="525425" y="2651567"/>
                  <a:pt x="687471" y="2615878"/>
                </a:cubicBezTo>
                <a:cubicBezTo>
                  <a:pt x="849517" y="2580189"/>
                  <a:pt x="1075223" y="2512671"/>
                  <a:pt x="1260418" y="2442258"/>
                </a:cubicBezTo>
                <a:cubicBezTo>
                  <a:pt x="1445613" y="2371845"/>
                  <a:pt x="1625985" y="2293716"/>
                  <a:pt x="1798641" y="2193402"/>
                </a:cubicBezTo>
                <a:cubicBezTo>
                  <a:pt x="1971297" y="2093088"/>
                  <a:pt x="2142023" y="1959014"/>
                  <a:pt x="2296352" y="1840374"/>
                </a:cubicBezTo>
                <a:cubicBezTo>
                  <a:pt x="2450681" y="1721733"/>
                  <a:pt x="2587648" y="1612739"/>
                  <a:pt x="2724615" y="1481559"/>
                </a:cubicBezTo>
                <a:cubicBezTo>
                  <a:pt x="2861582" y="1350379"/>
                  <a:pt x="2988904" y="1199909"/>
                  <a:pt x="3118155" y="1053296"/>
                </a:cubicBezTo>
                <a:cubicBezTo>
                  <a:pt x="3247406" y="906683"/>
                  <a:pt x="3382443" y="753319"/>
                  <a:pt x="3500119" y="601883"/>
                </a:cubicBezTo>
                <a:cubicBezTo>
                  <a:pt x="3617795" y="450447"/>
                  <a:pt x="3762478" y="231493"/>
                  <a:pt x="3824210" y="144683"/>
                </a:cubicBezTo>
                <a:cubicBezTo>
                  <a:pt x="3885942" y="57873"/>
                  <a:pt x="3854112" y="102243"/>
                  <a:pt x="3870509" y="81023"/>
                </a:cubicBezTo>
                <a:cubicBezTo>
                  <a:pt x="3886906" y="59803"/>
                  <a:pt x="3913914" y="30866"/>
                  <a:pt x="3922595" y="17362"/>
                </a:cubicBezTo>
                <a:cubicBezTo>
                  <a:pt x="3931276" y="3858"/>
                  <a:pt x="3928382" y="0"/>
                  <a:pt x="3922595" y="0"/>
                </a:cubicBezTo>
                <a:cubicBezTo>
                  <a:pt x="3916808" y="0"/>
                  <a:pt x="3918737" y="6752"/>
                  <a:pt x="3887871" y="17362"/>
                </a:cubicBezTo>
                <a:cubicBezTo>
                  <a:pt x="3857005" y="27972"/>
                  <a:pt x="3737400" y="63661"/>
                  <a:pt x="3737400" y="63661"/>
                </a:cubicBezTo>
                <a:cubicBezTo>
                  <a:pt x="3667952" y="85846"/>
                  <a:pt x="3552206" y="120570"/>
                  <a:pt x="3471183" y="150471"/>
                </a:cubicBezTo>
                <a:cubicBezTo>
                  <a:pt x="3390160" y="180372"/>
                  <a:pt x="3341933" y="207379"/>
                  <a:pt x="3251264" y="243068"/>
                </a:cubicBezTo>
                <a:cubicBezTo>
                  <a:pt x="3160595" y="278757"/>
                  <a:pt x="3040025" y="319268"/>
                  <a:pt x="2927172" y="364602"/>
                </a:cubicBezTo>
                <a:cubicBezTo>
                  <a:pt x="2814319" y="409936"/>
                  <a:pt x="2574145" y="515073"/>
                  <a:pt x="2574145" y="515073"/>
                </a:cubicBezTo>
                <a:lnTo>
                  <a:pt x="2180605" y="688693"/>
                </a:lnTo>
                <a:cubicBezTo>
                  <a:pt x="2041709" y="752354"/>
                  <a:pt x="1889309" y="819873"/>
                  <a:pt x="1740767" y="897038"/>
                </a:cubicBezTo>
                <a:cubicBezTo>
                  <a:pt x="1592225" y="974203"/>
                  <a:pt x="1426322" y="1069694"/>
                  <a:pt x="1289355" y="1151681"/>
                </a:cubicBezTo>
                <a:cubicBezTo>
                  <a:pt x="1152388" y="1233668"/>
                  <a:pt x="1026031" y="1314691"/>
                  <a:pt x="918965" y="1388962"/>
                </a:cubicBezTo>
                <a:cubicBezTo>
                  <a:pt x="811899" y="1463233"/>
                  <a:pt x="734735" y="1523035"/>
                  <a:pt x="646960" y="1597306"/>
                </a:cubicBezTo>
                <a:cubicBezTo>
                  <a:pt x="559185" y="1671577"/>
                  <a:pt x="471411" y="1742954"/>
                  <a:pt x="392317" y="1834587"/>
                </a:cubicBezTo>
                <a:cubicBezTo>
                  <a:pt x="313223" y="1926220"/>
                  <a:pt x="223519" y="2064152"/>
                  <a:pt x="172398" y="2147104"/>
                </a:cubicBezTo>
                <a:cubicBezTo>
                  <a:pt x="121277" y="2230056"/>
                  <a:pt x="104879" y="2277319"/>
                  <a:pt x="85588" y="2332299"/>
                </a:cubicBezTo>
                <a:cubicBezTo>
                  <a:pt x="66297" y="2387279"/>
                  <a:pt x="65332" y="2435506"/>
                  <a:pt x="56651" y="2476982"/>
                </a:cubicBezTo>
                <a:cubicBezTo>
                  <a:pt x="47970" y="2518458"/>
                  <a:pt x="39289" y="2552217"/>
                  <a:pt x="33502" y="2581154"/>
                </a:cubicBezTo>
                <a:cubicBezTo>
                  <a:pt x="27715" y="2610091"/>
                  <a:pt x="-26300" y="2655425"/>
                  <a:pt x="16140" y="2667964"/>
                </a:cubicBezTo>
                <a:close/>
              </a:path>
            </a:pathLst>
          </a:custGeom>
          <a:solidFill>
            <a:srgbClr val="FFFFCC"/>
          </a:solidFill>
          <a:ln w="28575">
            <a:noFill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066800" y="1092900"/>
            <a:ext cx="0" cy="5486400"/>
          </a:xfrm>
          <a:prstGeom prst="lin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 flipH="1">
            <a:off x="1066800" y="6579300"/>
            <a:ext cx="6553200" cy="0"/>
          </a:xfrm>
          <a:prstGeom prst="line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Freeform 7"/>
          <p:cNvSpPr/>
          <p:nvPr/>
        </p:nvSpPr>
        <p:spPr>
          <a:xfrm>
            <a:off x="1066800" y="3150300"/>
            <a:ext cx="6400800" cy="3429000"/>
          </a:xfrm>
          <a:custGeom>
            <a:avLst/>
            <a:gdLst>
              <a:gd name="connsiteX0" fmla="*/ 0 w 6400800"/>
              <a:gd name="connsiteY0" fmla="*/ 3429000 h 3429000"/>
              <a:gd name="connsiteX1" fmla="*/ 8467 w 6400800"/>
              <a:gd name="connsiteY1" fmla="*/ 3335867 h 3429000"/>
              <a:gd name="connsiteX2" fmla="*/ 50800 w 6400800"/>
              <a:gd name="connsiteY2" fmla="*/ 3115733 h 3429000"/>
              <a:gd name="connsiteX3" fmla="*/ 177800 w 6400800"/>
              <a:gd name="connsiteY3" fmla="*/ 2853267 h 3429000"/>
              <a:gd name="connsiteX4" fmla="*/ 440267 w 6400800"/>
              <a:gd name="connsiteY4" fmla="*/ 2523067 h 3429000"/>
              <a:gd name="connsiteX5" fmla="*/ 795867 w 6400800"/>
              <a:gd name="connsiteY5" fmla="*/ 2209800 h 3429000"/>
              <a:gd name="connsiteX6" fmla="*/ 1143000 w 6400800"/>
              <a:gd name="connsiteY6" fmla="*/ 1981200 h 3429000"/>
              <a:gd name="connsiteX7" fmla="*/ 1481667 w 6400800"/>
              <a:gd name="connsiteY7" fmla="*/ 1778000 h 3429000"/>
              <a:gd name="connsiteX8" fmla="*/ 1896533 w 6400800"/>
              <a:gd name="connsiteY8" fmla="*/ 1566333 h 3429000"/>
              <a:gd name="connsiteX9" fmla="*/ 2260600 w 6400800"/>
              <a:gd name="connsiteY9" fmla="*/ 1397000 h 3429000"/>
              <a:gd name="connsiteX10" fmla="*/ 2827867 w 6400800"/>
              <a:gd name="connsiteY10" fmla="*/ 1151467 h 3429000"/>
              <a:gd name="connsiteX11" fmla="*/ 3369733 w 6400800"/>
              <a:gd name="connsiteY11" fmla="*/ 931333 h 3429000"/>
              <a:gd name="connsiteX12" fmla="*/ 3945467 w 6400800"/>
              <a:gd name="connsiteY12" fmla="*/ 736600 h 3429000"/>
              <a:gd name="connsiteX13" fmla="*/ 4622800 w 6400800"/>
              <a:gd name="connsiteY13" fmla="*/ 516467 h 3429000"/>
              <a:gd name="connsiteX14" fmla="*/ 5266267 w 6400800"/>
              <a:gd name="connsiteY14" fmla="*/ 330200 h 3429000"/>
              <a:gd name="connsiteX15" fmla="*/ 5909733 w 6400800"/>
              <a:gd name="connsiteY15" fmla="*/ 143933 h 3429000"/>
              <a:gd name="connsiteX16" fmla="*/ 6400800 w 6400800"/>
              <a:gd name="connsiteY16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400800" h="3429000">
                <a:moveTo>
                  <a:pt x="0" y="3429000"/>
                </a:moveTo>
                <a:cubicBezTo>
                  <a:pt x="0" y="3408539"/>
                  <a:pt x="0" y="3388078"/>
                  <a:pt x="8467" y="3335867"/>
                </a:cubicBezTo>
                <a:cubicBezTo>
                  <a:pt x="16934" y="3283656"/>
                  <a:pt x="22578" y="3196166"/>
                  <a:pt x="50800" y="3115733"/>
                </a:cubicBezTo>
                <a:cubicBezTo>
                  <a:pt x="79022" y="3035300"/>
                  <a:pt x="112889" y="2952045"/>
                  <a:pt x="177800" y="2853267"/>
                </a:cubicBezTo>
                <a:cubicBezTo>
                  <a:pt x="242711" y="2754489"/>
                  <a:pt x="337256" y="2630311"/>
                  <a:pt x="440267" y="2523067"/>
                </a:cubicBezTo>
                <a:cubicBezTo>
                  <a:pt x="543278" y="2415823"/>
                  <a:pt x="678745" y="2300111"/>
                  <a:pt x="795867" y="2209800"/>
                </a:cubicBezTo>
                <a:cubicBezTo>
                  <a:pt x="912989" y="2119489"/>
                  <a:pt x="1028700" y="2053167"/>
                  <a:pt x="1143000" y="1981200"/>
                </a:cubicBezTo>
                <a:cubicBezTo>
                  <a:pt x="1257300" y="1909233"/>
                  <a:pt x="1356078" y="1847144"/>
                  <a:pt x="1481667" y="1778000"/>
                </a:cubicBezTo>
                <a:cubicBezTo>
                  <a:pt x="1607256" y="1708856"/>
                  <a:pt x="1766711" y="1629833"/>
                  <a:pt x="1896533" y="1566333"/>
                </a:cubicBezTo>
                <a:cubicBezTo>
                  <a:pt x="2026355" y="1502833"/>
                  <a:pt x="2105378" y="1466144"/>
                  <a:pt x="2260600" y="1397000"/>
                </a:cubicBezTo>
                <a:cubicBezTo>
                  <a:pt x="2415822" y="1327856"/>
                  <a:pt x="2643011" y="1229078"/>
                  <a:pt x="2827867" y="1151467"/>
                </a:cubicBezTo>
                <a:cubicBezTo>
                  <a:pt x="3012723" y="1073856"/>
                  <a:pt x="3183466" y="1000477"/>
                  <a:pt x="3369733" y="931333"/>
                </a:cubicBezTo>
                <a:cubicBezTo>
                  <a:pt x="3556000" y="862189"/>
                  <a:pt x="3945467" y="736600"/>
                  <a:pt x="3945467" y="736600"/>
                </a:cubicBezTo>
                <a:lnTo>
                  <a:pt x="4622800" y="516467"/>
                </a:lnTo>
                <a:cubicBezTo>
                  <a:pt x="4842933" y="448734"/>
                  <a:pt x="5266267" y="330200"/>
                  <a:pt x="5266267" y="330200"/>
                </a:cubicBezTo>
                <a:lnTo>
                  <a:pt x="5909733" y="143933"/>
                </a:lnTo>
                <a:lnTo>
                  <a:pt x="6400800" y="0"/>
                </a:lnTo>
              </a:path>
            </a:pathLst>
          </a:custGeom>
          <a:noFill/>
          <a:ln w="38100">
            <a:solidFill>
              <a:srgbClr val="FF0000"/>
            </a:solidFill>
            <a:prstDash val="sysDash"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066800" y="1329967"/>
            <a:ext cx="5342467" cy="5246569"/>
          </a:xfrm>
          <a:custGeom>
            <a:avLst/>
            <a:gdLst>
              <a:gd name="connsiteX0" fmla="*/ 0 w 5342467"/>
              <a:gd name="connsiteY0" fmla="*/ 5240866 h 5246569"/>
              <a:gd name="connsiteX1" fmla="*/ 330200 w 5342467"/>
              <a:gd name="connsiteY1" fmla="*/ 5240866 h 5246569"/>
              <a:gd name="connsiteX2" fmla="*/ 753533 w 5342467"/>
              <a:gd name="connsiteY2" fmla="*/ 5181600 h 5246569"/>
              <a:gd name="connsiteX3" fmla="*/ 1168400 w 5342467"/>
              <a:gd name="connsiteY3" fmla="*/ 5054600 h 5246569"/>
              <a:gd name="connsiteX4" fmla="*/ 1625600 w 5342467"/>
              <a:gd name="connsiteY4" fmla="*/ 4851400 h 5246569"/>
              <a:gd name="connsiteX5" fmla="*/ 2032000 w 5342467"/>
              <a:gd name="connsiteY5" fmla="*/ 4605866 h 5246569"/>
              <a:gd name="connsiteX6" fmla="*/ 2514600 w 5342467"/>
              <a:gd name="connsiteY6" fmla="*/ 4233333 h 5246569"/>
              <a:gd name="connsiteX7" fmla="*/ 2946400 w 5342467"/>
              <a:gd name="connsiteY7" fmla="*/ 3810000 h 5246569"/>
              <a:gd name="connsiteX8" fmla="*/ 3412067 w 5342467"/>
              <a:gd name="connsiteY8" fmla="*/ 3268133 h 5246569"/>
              <a:gd name="connsiteX9" fmla="*/ 3818467 w 5342467"/>
              <a:gd name="connsiteY9" fmla="*/ 2717800 h 5246569"/>
              <a:gd name="connsiteX10" fmla="*/ 4191000 w 5342467"/>
              <a:gd name="connsiteY10" fmla="*/ 2159000 h 5246569"/>
              <a:gd name="connsiteX11" fmla="*/ 4673600 w 5342467"/>
              <a:gd name="connsiteY11" fmla="*/ 1312333 h 5246569"/>
              <a:gd name="connsiteX12" fmla="*/ 5080000 w 5342467"/>
              <a:gd name="connsiteY12" fmla="*/ 550333 h 5246569"/>
              <a:gd name="connsiteX13" fmla="*/ 5342467 w 5342467"/>
              <a:gd name="connsiteY13" fmla="*/ 0 h 5246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42467" h="5246569">
                <a:moveTo>
                  <a:pt x="0" y="5240866"/>
                </a:moveTo>
                <a:cubicBezTo>
                  <a:pt x="102305" y="5245805"/>
                  <a:pt x="204611" y="5250744"/>
                  <a:pt x="330200" y="5240866"/>
                </a:cubicBezTo>
                <a:cubicBezTo>
                  <a:pt x="455789" y="5230988"/>
                  <a:pt x="613833" y="5212644"/>
                  <a:pt x="753533" y="5181600"/>
                </a:cubicBezTo>
                <a:cubicBezTo>
                  <a:pt x="893233" y="5150556"/>
                  <a:pt x="1023056" y="5109633"/>
                  <a:pt x="1168400" y="5054600"/>
                </a:cubicBezTo>
                <a:cubicBezTo>
                  <a:pt x="1313744" y="4999567"/>
                  <a:pt x="1481667" y="4926189"/>
                  <a:pt x="1625600" y="4851400"/>
                </a:cubicBezTo>
                <a:cubicBezTo>
                  <a:pt x="1769533" y="4776611"/>
                  <a:pt x="1883833" y="4708877"/>
                  <a:pt x="2032000" y="4605866"/>
                </a:cubicBezTo>
                <a:cubicBezTo>
                  <a:pt x="2180167" y="4502855"/>
                  <a:pt x="2362200" y="4365977"/>
                  <a:pt x="2514600" y="4233333"/>
                </a:cubicBezTo>
                <a:cubicBezTo>
                  <a:pt x="2667000" y="4100689"/>
                  <a:pt x="2796822" y="3970867"/>
                  <a:pt x="2946400" y="3810000"/>
                </a:cubicBezTo>
                <a:cubicBezTo>
                  <a:pt x="3095978" y="3649133"/>
                  <a:pt x="3266723" y="3450166"/>
                  <a:pt x="3412067" y="3268133"/>
                </a:cubicBezTo>
                <a:cubicBezTo>
                  <a:pt x="3557411" y="3086100"/>
                  <a:pt x="3688645" y="2902655"/>
                  <a:pt x="3818467" y="2717800"/>
                </a:cubicBezTo>
                <a:cubicBezTo>
                  <a:pt x="3948289" y="2532944"/>
                  <a:pt x="4048478" y="2393245"/>
                  <a:pt x="4191000" y="2159000"/>
                </a:cubicBezTo>
                <a:cubicBezTo>
                  <a:pt x="4333522" y="1924755"/>
                  <a:pt x="4525433" y="1580444"/>
                  <a:pt x="4673600" y="1312333"/>
                </a:cubicBezTo>
                <a:cubicBezTo>
                  <a:pt x="4821767" y="1044222"/>
                  <a:pt x="4968522" y="769055"/>
                  <a:pt x="5080000" y="550333"/>
                </a:cubicBezTo>
                <a:cubicBezTo>
                  <a:pt x="5191478" y="331611"/>
                  <a:pt x="5266972" y="165805"/>
                  <a:pt x="5342467" y="0"/>
                </a:cubicBezTo>
              </a:path>
            </a:pathLst>
          </a:custGeom>
          <a:noFill/>
          <a:ln w="38100">
            <a:solidFill>
              <a:srgbClr val="0000FF"/>
            </a:solidFill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205371" y="1016700"/>
                <a:ext cx="805029" cy="3853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sz="16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𝑘</m:t>
                          </m:r>
                        </m:e>
                      </m:acc>
                      <m:r>
                        <a:rPr lang="en-US" sz="1600" i="1">
                          <a:solidFill>
                            <a:srgbClr val="0000FF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600">
                  <a:solidFill>
                    <a:srgbClr val="0000FF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5371" y="1016700"/>
                <a:ext cx="805029" cy="38536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7600620" y="6380202"/>
                <a:ext cx="3821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0620" y="6380202"/>
                <a:ext cx="382156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762000" y="1145301"/>
                <a:ext cx="3810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US" sz="160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145301"/>
                <a:ext cx="38100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7386395" y="2945320"/>
                <a:ext cx="810607" cy="3853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h</m:t>
                          </m:r>
                        </m:e>
                      </m:acc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6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6395" y="2945320"/>
                <a:ext cx="810607" cy="38536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Line 25"/>
          <p:cNvSpPr>
            <a:spLocks noChangeShapeType="1"/>
          </p:cNvSpPr>
          <p:nvPr/>
        </p:nvSpPr>
        <p:spPr bwMode="auto">
          <a:xfrm rot="10800000">
            <a:off x="6059488" y="2546870"/>
            <a:ext cx="493713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Line 26"/>
          <p:cNvSpPr>
            <a:spLocks noChangeShapeType="1"/>
          </p:cNvSpPr>
          <p:nvPr/>
        </p:nvSpPr>
        <p:spPr bwMode="auto">
          <a:xfrm rot="16200000">
            <a:off x="2479675" y="5282313"/>
            <a:ext cx="4540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Line 26"/>
          <p:cNvSpPr>
            <a:spLocks noChangeShapeType="1"/>
          </p:cNvSpPr>
          <p:nvPr/>
        </p:nvSpPr>
        <p:spPr bwMode="auto">
          <a:xfrm rot="16200000">
            <a:off x="6277253" y="5280726"/>
            <a:ext cx="4540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Line 26"/>
          <p:cNvSpPr>
            <a:spLocks noChangeShapeType="1"/>
          </p:cNvSpPr>
          <p:nvPr/>
        </p:nvSpPr>
        <p:spPr bwMode="auto">
          <a:xfrm rot="5400000" flipV="1">
            <a:off x="2479675" y="2736849"/>
            <a:ext cx="4540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Line 26"/>
          <p:cNvSpPr>
            <a:spLocks noChangeShapeType="1"/>
          </p:cNvSpPr>
          <p:nvPr/>
        </p:nvSpPr>
        <p:spPr bwMode="auto">
          <a:xfrm rot="5400000" flipV="1">
            <a:off x="6326188" y="2770887"/>
            <a:ext cx="4540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Line 25"/>
          <p:cNvSpPr>
            <a:spLocks noChangeShapeType="1"/>
          </p:cNvSpPr>
          <p:nvPr/>
        </p:nvSpPr>
        <p:spPr bwMode="auto">
          <a:xfrm rot="10800000">
            <a:off x="6010553" y="5507739"/>
            <a:ext cx="493713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 rot="10800000" flipH="1">
            <a:off x="2706687" y="5509326"/>
            <a:ext cx="493713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" name="Line 25"/>
          <p:cNvSpPr>
            <a:spLocks noChangeShapeType="1"/>
          </p:cNvSpPr>
          <p:nvPr/>
        </p:nvSpPr>
        <p:spPr bwMode="auto">
          <a:xfrm rot="10800000" flipH="1">
            <a:off x="2706687" y="2509835"/>
            <a:ext cx="493713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4995334" y="3892720"/>
            <a:ext cx="323850" cy="366713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800" i="1">
                <a:solidFill>
                  <a:srgbClr val="008000"/>
                </a:solidFill>
              </a:rPr>
              <a:t>E</a:t>
            </a:r>
          </a:p>
        </p:txBody>
      </p:sp>
      <p:sp>
        <p:nvSpPr>
          <p:cNvPr id="23" name="Rectangle 65"/>
          <p:cNvSpPr>
            <a:spLocks noChangeArrowheads="1"/>
          </p:cNvSpPr>
          <p:nvPr/>
        </p:nvSpPr>
        <p:spPr bwMode="auto">
          <a:xfrm>
            <a:off x="4872592" y="3817954"/>
            <a:ext cx="196850" cy="180975"/>
          </a:xfrm>
          <a:prstGeom prst="rect">
            <a:avLst/>
          </a:prstGeom>
          <a:solidFill>
            <a:srgbClr val="CCFFCC">
              <a:alpha val="89804"/>
            </a:srgbClr>
          </a:solidFill>
          <a:ln w="28575" algn="ctr">
            <a:solidFill>
              <a:srgbClr val="008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nl-NL" altLang="en-US">
              <a:solidFill>
                <a:srgbClr val="000000"/>
              </a:solidFill>
            </a:endParaRPr>
          </a:p>
        </p:txBody>
      </p:sp>
      <p:sp>
        <p:nvSpPr>
          <p:cNvPr id="24" name="Text Box 41"/>
          <p:cNvSpPr txBox="1">
            <a:spLocks noChangeArrowheads="1"/>
          </p:cNvSpPr>
          <p:nvPr/>
        </p:nvSpPr>
        <p:spPr bwMode="auto">
          <a:xfrm>
            <a:off x="2483665" y="5436300"/>
            <a:ext cx="261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25" name="Text Box 42"/>
          <p:cNvSpPr txBox="1">
            <a:spLocks noChangeArrowheads="1"/>
          </p:cNvSpPr>
          <p:nvPr/>
        </p:nvSpPr>
        <p:spPr bwMode="auto">
          <a:xfrm>
            <a:off x="6487329" y="2310513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III</a:t>
            </a:r>
          </a:p>
        </p:txBody>
      </p:sp>
      <p:sp>
        <p:nvSpPr>
          <p:cNvPr id="26" name="Text Box 43"/>
          <p:cNvSpPr txBox="1">
            <a:spLocks noChangeArrowheads="1"/>
          </p:cNvSpPr>
          <p:nvPr/>
        </p:nvSpPr>
        <p:spPr bwMode="auto">
          <a:xfrm>
            <a:off x="2379662" y="2235900"/>
            <a:ext cx="4254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IV</a:t>
            </a:r>
          </a:p>
        </p:txBody>
      </p:sp>
      <p:sp>
        <p:nvSpPr>
          <p:cNvPr id="27" name="Text Box 44"/>
          <p:cNvSpPr txBox="1">
            <a:spLocks noChangeArrowheads="1"/>
          </p:cNvSpPr>
          <p:nvPr/>
        </p:nvSpPr>
        <p:spPr bwMode="auto">
          <a:xfrm>
            <a:off x="6446838" y="5452175"/>
            <a:ext cx="334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II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28600" y="762000"/>
            <a:ext cx="4622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17.7 physical </a:t>
            </a:r>
            <a:r>
              <a:rPr lang="nl-NL" b="1"/>
              <a:t>and human capital accumulation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4369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357" y="336446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b="1" smtClean="0"/>
              <a:t>17.12 gross </a:t>
            </a:r>
            <a:r>
              <a:rPr lang="nl-NL" b="1"/>
              <a:t>savings rates; high, low, and volatility, percent of income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5109688"/>
              </p:ext>
            </p:extLst>
          </p:nvPr>
        </p:nvGraphicFramePr>
        <p:xfrm>
          <a:off x="-5180" y="762000"/>
          <a:ext cx="4577179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6277361"/>
              </p:ext>
            </p:extLst>
          </p:nvPr>
        </p:nvGraphicFramePr>
        <p:xfrm>
          <a:off x="4572000" y="762000"/>
          <a:ext cx="4572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2189161"/>
              </p:ext>
            </p:extLst>
          </p:nvPr>
        </p:nvGraphicFramePr>
        <p:xfrm>
          <a:off x="0" y="3810000"/>
          <a:ext cx="4572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3867753"/>
              </p:ext>
            </p:extLst>
          </p:nvPr>
        </p:nvGraphicFramePr>
        <p:xfrm>
          <a:off x="4572000" y="3810000"/>
          <a:ext cx="4572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6745079" y="0"/>
            <a:ext cx="2412776" cy="369332"/>
          </a:xfrm>
          <a:prstGeom prst="rect">
            <a:avLst/>
          </a:prstGeom>
          <a:solidFill>
            <a:srgbClr val="0000FF"/>
          </a:solidFill>
        </p:spPr>
        <p:txBody>
          <a:bodyPr wrap="none">
            <a:spAutoFit/>
          </a:bodyPr>
          <a:lstStyle/>
          <a:p>
            <a:r>
              <a:rPr lang="nl-NL" b="1" smtClean="0">
                <a:solidFill>
                  <a:schemeClr val="bg1"/>
                </a:solidFill>
              </a:rPr>
              <a:t>17.8 gross savings rates</a:t>
            </a:r>
            <a:endParaRPr lang="en-US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2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66988" y="1584035"/>
            <a:ext cx="4272373" cy="4919662"/>
          </a:xfrm>
          <a:prstGeom prst="rect">
            <a:avLst/>
          </a:prstGeom>
          <a:pattFill prst="ltUpDiag">
            <a:fgClr>
              <a:srgbClr val="3399FF"/>
            </a:fgClr>
            <a:bgClr>
              <a:schemeClr val="bg1"/>
            </a:bgClr>
          </a:pattFill>
          <a:ln w="28575">
            <a:noFill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2566988" y="3106819"/>
            <a:ext cx="4292616" cy="3396878"/>
          </a:xfrm>
          <a:custGeom>
            <a:avLst/>
            <a:gdLst>
              <a:gd name="connsiteX0" fmla="*/ 0 w 4292616"/>
              <a:gd name="connsiteY0" fmla="*/ 1525216 h 3396878"/>
              <a:gd name="connsiteX1" fmla="*/ 4762 w 4292616"/>
              <a:gd name="connsiteY1" fmla="*/ 1020391 h 3396878"/>
              <a:gd name="connsiteX2" fmla="*/ 9525 w 4292616"/>
              <a:gd name="connsiteY2" fmla="*/ 529853 h 3396878"/>
              <a:gd name="connsiteX3" fmla="*/ 9525 w 4292616"/>
              <a:gd name="connsiteY3" fmla="*/ 306016 h 3396878"/>
              <a:gd name="connsiteX4" fmla="*/ 14287 w 4292616"/>
              <a:gd name="connsiteY4" fmla="*/ 263153 h 3396878"/>
              <a:gd name="connsiteX5" fmla="*/ 9525 w 4292616"/>
              <a:gd name="connsiteY5" fmla="*/ 239341 h 3396878"/>
              <a:gd name="connsiteX6" fmla="*/ 66675 w 4292616"/>
              <a:gd name="connsiteY6" fmla="*/ 225053 h 3396878"/>
              <a:gd name="connsiteX7" fmla="*/ 152400 w 4292616"/>
              <a:gd name="connsiteY7" fmla="*/ 191716 h 3396878"/>
              <a:gd name="connsiteX8" fmla="*/ 371475 w 4292616"/>
              <a:gd name="connsiteY8" fmla="*/ 120278 h 3396878"/>
              <a:gd name="connsiteX9" fmla="*/ 666750 w 4292616"/>
              <a:gd name="connsiteY9" fmla="*/ 53603 h 3396878"/>
              <a:gd name="connsiteX10" fmla="*/ 995362 w 4292616"/>
              <a:gd name="connsiteY10" fmla="*/ 5978 h 3396878"/>
              <a:gd name="connsiteX11" fmla="*/ 1266825 w 4292616"/>
              <a:gd name="connsiteY11" fmla="*/ 1216 h 3396878"/>
              <a:gd name="connsiteX12" fmla="*/ 1585912 w 4292616"/>
              <a:gd name="connsiteY12" fmla="*/ 10741 h 3396878"/>
              <a:gd name="connsiteX13" fmla="*/ 1933575 w 4292616"/>
              <a:gd name="connsiteY13" fmla="*/ 44078 h 3396878"/>
              <a:gd name="connsiteX14" fmla="*/ 2266950 w 4292616"/>
              <a:gd name="connsiteY14" fmla="*/ 101228 h 3396878"/>
              <a:gd name="connsiteX15" fmla="*/ 2524125 w 4292616"/>
              <a:gd name="connsiteY15" fmla="*/ 158378 h 3396878"/>
              <a:gd name="connsiteX16" fmla="*/ 2867025 w 4292616"/>
              <a:gd name="connsiteY16" fmla="*/ 267916 h 3396878"/>
              <a:gd name="connsiteX17" fmla="*/ 3224212 w 4292616"/>
              <a:gd name="connsiteY17" fmla="*/ 396503 h 3396878"/>
              <a:gd name="connsiteX18" fmla="*/ 3648075 w 4292616"/>
              <a:gd name="connsiteY18" fmla="*/ 567953 h 3396878"/>
              <a:gd name="connsiteX19" fmla="*/ 3910012 w 4292616"/>
              <a:gd name="connsiteY19" fmla="*/ 691778 h 3396878"/>
              <a:gd name="connsiteX20" fmla="*/ 4081462 w 4292616"/>
              <a:gd name="connsiteY20" fmla="*/ 772741 h 3396878"/>
              <a:gd name="connsiteX21" fmla="*/ 4214812 w 4292616"/>
              <a:gd name="connsiteY21" fmla="*/ 834653 h 3396878"/>
              <a:gd name="connsiteX22" fmla="*/ 4248150 w 4292616"/>
              <a:gd name="connsiteY22" fmla="*/ 853703 h 3396878"/>
              <a:gd name="connsiteX23" fmla="*/ 4276725 w 4292616"/>
              <a:gd name="connsiteY23" fmla="*/ 872753 h 3396878"/>
              <a:gd name="connsiteX24" fmla="*/ 4286250 w 4292616"/>
              <a:gd name="connsiteY24" fmla="*/ 901328 h 3396878"/>
              <a:gd name="connsiteX25" fmla="*/ 4286250 w 4292616"/>
              <a:gd name="connsiteY25" fmla="*/ 1396628 h 3396878"/>
              <a:gd name="connsiteX26" fmla="*/ 4291012 w 4292616"/>
              <a:gd name="connsiteY26" fmla="*/ 1844303 h 3396878"/>
              <a:gd name="connsiteX27" fmla="*/ 4291012 w 4292616"/>
              <a:gd name="connsiteY27" fmla="*/ 2706316 h 3396878"/>
              <a:gd name="connsiteX28" fmla="*/ 4291012 w 4292616"/>
              <a:gd name="connsiteY28" fmla="*/ 3082553 h 3396878"/>
              <a:gd name="connsiteX29" fmla="*/ 4286250 w 4292616"/>
              <a:gd name="connsiteY29" fmla="*/ 3344491 h 3396878"/>
              <a:gd name="connsiteX30" fmla="*/ 4291012 w 4292616"/>
              <a:gd name="connsiteY30" fmla="*/ 3358778 h 3396878"/>
              <a:gd name="connsiteX31" fmla="*/ 4291012 w 4292616"/>
              <a:gd name="connsiteY31" fmla="*/ 3377828 h 3396878"/>
              <a:gd name="connsiteX32" fmla="*/ 4271962 w 4292616"/>
              <a:gd name="connsiteY32" fmla="*/ 3392116 h 3396878"/>
              <a:gd name="connsiteX33" fmla="*/ 4205287 w 4292616"/>
              <a:gd name="connsiteY33" fmla="*/ 3392116 h 3396878"/>
              <a:gd name="connsiteX34" fmla="*/ 3757612 w 4292616"/>
              <a:gd name="connsiteY34" fmla="*/ 3387353 h 3396878"/>
              <a:gd name="connsiteX35" fmla="*/ 3209925 w 4292616"/>
              <a:gd name="connsiteY35" fmla="*/ 3392116 h 3396878"/>
              <a:gd name="connsiteX36" fmla="*/ 2528887 w 4292616"/>
              <a:gd name="connsiteY36" fmla="*/ 3392116 h 3396878"/>
              <a:gd name="connsiteX37" fmla="*/ 1819275 w 4292616"/>
              <a:gd name="connsiteY37" fmla="*/ 3387353 h 3396878"/>
              <a:gd name="connsiteX38" fmla="*/ 1200150 w 4292616"/>
              <a:gd name="connsiteY38" fmla="*/ 3392116 h 3396878"/>
              <a:gd name="connsiteX39" fmla="*/ 623887 w 4292616"/>
              <a:gd name="connsiteY39" fmla="*/ 3392116 h 3396878"/>
              <a:gd name="connsiteX40" fmla="*/ 171450 w 4292616"/>
              <a:gd name="connsiteY40" fmla="*/ 3392116 h 3396878"/>
              <a:gd name="connsiteX41" fmla="*/ 85725 w 4292616"/>
              <a:gd name="connsiteY41" fmla="*/ 3396878 h 3396878"/>
              <a:gd name="connsiteX42" fmla="*/ 38100 w 4292616"/>
              <a:gd name="connsiteY42" fmla="*/ 3392116 h 3396878"/>
              <a:gd name="connsiteX43" fmla="*/ 19050 w 4292616"/>
              <a:gd name="connsiteY43" fmla="*/ 3387353 h 3396878"/>
              <a:gd name="connsiteX44" fmla="*/ 9525 w 4292616"/>
              <a:gd name="connsiteY44" fmla="*/ 3387353 h 3396878"/>
              <a:gd name="connsiteX45" fmla="*/ 9525 w 4292616"/>
              <a:gd name="connsiteY45" fmla="*/ 3368303 h 3396878"/>
              <a:gd name="connsiteX46" fmla="*/ 9525 w 4292616"/>
              <a:gd name="connsiteY46" fmla="*/ 3215903 h 3396878"/>
              <a:gd name="connsiteX47" fmla="*/ 9525 w 4292616"/>
              <a:gd name="connsiteY47" fmla="*/ 3044453 h 3396878"/>
              <a:gd name="connsiteX48" fmla="*/ 4762 w 4292616"/>
              <a:gd name="connsiteY48" fmla="*/ 2668216 h 3396878"/>
              <a:gd name="connsiteX49" fmla="*/ 9525 w 4292616"/>
              <a:gd name="connsiteY49" fmla="*/ 2153866 h 3396878"/>
              <a:gd name="connsiteX50" fmla="*/ 9525 w 4292616"/>
              <a:gd name="connsiteY50" fmla="*/ 1744291 h 3396878"/>
              <a:gd name="connsiteX51" fmla="*/ 9525 w 4292616"/>
              <a:gd name="connsiteY51" fmla="*/ 1582366 h 3396878"/>
              <a:gd name="connsiteX52" fmla="*/ 4762 w 4292616"/>
              <a:gd name="connsiteY52" fmla="*/ 1439491 h 3396878"/>
              <a:gd name="connsiteX53" fmla="*/ 4762 w 4292616"/>
              <a:gd name="connsiteY53" fmla="*/ 1439491 h 3396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4292616" h="3396878">
                <a:moveTo>
                  <a:pt x="0" y="1525216"/>
                </a:moveTo>
                <a:cubicBezTo>
                  <a:pt x="1587" y="1355750"/>
                  <a:pt x="3175" y="1186285"/>
                  <a:pt x="4762" y="1020391"/>
                </a:cubicBezTo>
                <a:cubicBezTo>
                  <a:pt x="6349" y="854497"/>
                  <a:pt x="8731" y="648915"/>
                  <a:pt x="9525" y="529853"/>
                </a:cubicBezTo>
                <a:cubicBezTo>
                  <a:pt x="10319" y="410791"/>
                  <a:pt x="8731" y="350466"/>
                  <a:pt x="9525" y="306016"/>
                </a:cubicBezTo>
                <a:cubicBezTo>
                  <a:pt x="10319" y="261566"/>
                  <a:pt x="14287" y="274265"/>
                  <a:pt x="14287" y="263153"/>
                </a:cubicBezTo>
                <a:cubicBezTo>
                  <a:pt x="14287" y="252041"/>
                  <a:pt x="794" y="245691"/>
                  <a:pt x="9525" y="239341"/>
                </a:cubicBezTo>
                <a:cubicBezTo>
                  <a:pt x="18256" y="232991"/>
                  <a:pt x="42863" y="232990"/>
                  <a:pt x="66675" y="225053"/>
                </a:cubicBezTo>
                <a:cubicBezTo>
                  <a:pt x="90488" y="217115"/>
                  <a:pt x="101600" y="209178"/>
                  <a:pt x="152400" y="191716"/>
                </a:cubicBezTo>
                <a:cubicBezTo>
                  <a:pt x="203200" y="174254"/>
                  <a:pt x="285750" y="143297"/>
                  <a:pt x="371475" y="120278"/>
                </a:cubicBezTo>
                <a:cubicBezTo>
                  <a:pt x="457200" y="97259"/>
                  <a:pt x="562769" y="72653"/>
                  <a:pt x="666750" y="53603"/>
                </a:cubicBezTo>
                <a:cubicBezTo>
                  <a:pt x="770731" y="34553"/>
                  <a:pt x="895350" y="14709"/>
                  <a:pt x="995362" y="5978"/>
                </a:cubicBezTo>
                <a:cubicBezTo>
                  <a:pt x="1095375" y="-2753"/>
                  <a:pt x="1168400" y="422"/>
                  <a:pt x="1266825" y="1216"/>
                </a:cubicBezTo>
                <a:cubicBezTo>
                  <a:pt x="1365250" y="2010"/>
                  <a:pt x="1474787" y="3597"/>
                  <a:pt x="1585912" y="10741"/>
                </a:cubicBezTo>
                <a:cubicBezTo>
                  <a:pt x="1697037" y="17885"/>
                  <a:pt x="1820069" y="28997"/>
                  <a:pt x="1933575" y="44078"/>
                </a:cubicBezTo>
                <a:cubicBezTo>
                  <a:pt x="2047081" y="59159"/>
                  <a:pt x="2168525" y="82178"/>
                  <a:pt x="2266950" y="101228"/>
                </a:cubicBezTo>
                <a:cubicBezTo>
                  <a:pt x="2365375" y="120278"/>
                  <a:pt x="2424113" y="130597"/>
                  <a:pt x="2524125" y="158378"/>
                </a:cubicBezTo>
                <a:cubicBezTo>
                  <a:pt x="2624137" y="186159"/>
                  <a:pt x="2750344" y="228229"/>
                  <a:pt x="2867025" y="267916"/>
                </a:cubicBezTo>
                <a:cubicBezTo>
                  <a:pt x="2983706" y="307603"/>
                  <a:pt x="3094037" y="346497"/>
                  <a:pt x="3224212" y="396503"/>
                </a:cubicBezTo>
                <a:cubicBezTo>
                  <a:pt x="3354387" y="446509"/>
                  <a:pt x="3533775" y="518740"/>
                  <a:pt x="3648075" y="567953"/>
                </a:cubicBezTo>
                <a:cubicBezTo>
                  <a:pt x="3762375" y="617165"/>
                  <a:pt x="3910012" y="691778"/>
                  <a:pt x="3910012" y="691778"/>
                </a:cubicBezTo>
                <a:lnTo>
                  <a:pt x="4081462" y="772741"/>
                </a:lnTo>
                <a:lnTo>
                  <a:pt x="4214812" y="834653"/>
                </a:lnTo>
                <a:cubicBezTo>
                  <a:pt x="4242593" y="848147"/>
                  <a:pt x="4237831" y="847353"/>
                  <a:pt x="4248150" y="853703"/>
                </a:cubicBezTo>
                <a:cubicBezTo>
                  <a:pt x="4258469" y="860053"/>
                  <a:pt x="4270375" y="864816"/>
                  <a:pt x="4276725" y="872753"/>
                </a:cubicBezTo>
                <a:cubicBezTo>
                  <a:pt x="4283075" y="880690"/>
                  <a:pt x="4284663" y="814016"/>
                  <a:pt x="4286250" y="901328"/>
                </a:cubicBezTo>
                <a:cubicBezTo>
                  <a:pt x="4287837" y="988640"/>
                  <a:pt x="4285456" y="1239466"/>
                  <a:pt x="4286250" y="1396628"/>
                </a:cubicBezTo>
                <a:cubicBezTo>
                  <a:pt x="4287044" y="1553790"/>
                  <a:pt x="4290218" y="1626022"/>
                  <a:pt x="4291012" y="1844303"/>
                </a:cubicBezTo>
                <a:cubicBezTo>
                  <a:pt x="4291806" y="2062584"/>
                  <a:pt x="4291012" y="2706316"/>
                  <a:pt x="4291012" y="2706316"/>
                </a:cubicBezTo>
                <a:cubicBezTo>
                  <a:pt x="4291012" y="2912691"/>
                  <a:pt x="4291806" y="2976191"/>
                  <a:pt x="4291012" y="3082553"/>
                </a:cubicBezTo>
                <a:cubicBezTo>
                  <a:pt x="4290218" y="3188916"/>
                  <a:pt x="4286250" y="3298454"/>
                  <a:pt x="4286250" y="3344491"/>
                </a:cubicBezTo>
                <a:cubicBezTo>
                  <a:pt x="4286250" y="3390528"/>
                  <a:pt x="4290218" y="3353222"/>
                  <a:pt x="4291012" y="3358778"/>
                </a:cubicBezTo>
                <a:cubicBezTo>
                  <a:pt x="4291806" y="3364334"/>
                  <a:pt x="4294187" y="3372272"/>
                  <a:pt x="4291012" y="3377828"/>
                </a:cubicBezTo>
                <a:cubicBezTo>
                  <a:pt x="4287837" y="3383384"/>
                  <a:pt x="4286249" y="3389735"/>
                  <a:pt x="4271962" y="3392116"/>
                </a:cubicBezTo>
                <a:cubicBezTo>
                  <a:pt x="4257675" y="3394497"/>
                  <a:pt x="4205287" y="3392116"/>
                  <a:pt x="4205287" y="3392116"/>
                </a:cubicBezTo>
                <a:lnTo>
                  <a:pt x="3757612" y="3387353"/>
                </a:lnTo>
                <a:lnTo>
                  <a:pt x="3209925" y="3392116"/>
                </a:lnTo>
                <a:lnTo>
                  <a:pt x="2528887" y="3392116"/>
                </a:lnTo>
                <a:lnTo>
                  <a:pt x="1819275" y="3387353"/>
                </a:lnTo>
                <a:lnTo>
                  <a:pt x="1200150" y="3392116"/>
                </a:lnTo>
                <a:lnTo>
                  <a:pt x="623887" y="3392116"/>
                </a:lnTo>
                <a:lnTo>
                  <a:pt x="171450" y="3392116"/>
                </a:lnTo>
                <a:cubicBezTo>
                  <a:pt x="81756" y="3392910"/>
                  <a:pt x="107950" y="3396878"/>
                  <a:pt x="85725" y="3396878"/>
                </a:cubicBezTo>
                <a:cubicBezTo>
                  <a:pt x="63500" y="3396878"/>
                  <a:pt x="49212" y="3393703"/>
                  <a:pt x="38100" y="3392116"/>
                </a:cubicBezTo>
                <a:cubicBezTo>
                  <a:pt x="26988" y="3390529"/>
                  <a:pt x="23812" y="3388147"/>
                  <a:pt x="19050" y="3387353"/>
                </a:cubicBezTo>
                <a:cubicBezTo>
                  <a:pt x="14288" y="3386559"/>
                  <a:pt x="11112" y="3390528"/>
                  <a:pt x="9525" y="3387353"/>
                </a:cubicBezTo>
                <a:cubicBezTo>
                  <a:pt x="7938" y="3384178"/>
                  <a:pt x="9525" y="3368303"/>
                  <a:pt x="9525" y="3368303"/>
                </a:cubicBezTo>
                <a:lnTo>
                  <a:pt x="9525" y="3215903"/>
                </a:lnTo>
                <a:cubicBezTo>
                  <a:pt x="9525" y="3161928"/>
                  <a:pt x="10319" y="3135734"/>
                  <a:pt x="9525" y="3044453"/>
                </a:cubicBezTo>
                <a:cubicBezTo>
                  <a:pt x="8731" y="2953172"/>
                  <a:pt x="4762" y="2816647"/>
                  <a:pt x="4762" y="2668216"/>
                </a:cubicBezTo>
                <a:cubicBezTo>
                  <a:pt x="4762" y="2519785"/>
                  <a:pt x="8731" y="2307853"/>
                  <a:pt x="9525" y="2153866"/>
                </a:cubicBezTo>
                <a:cubicBezTo>
                  <a:pt x="10319" y="1999879"/>
                  <a:pt x="9525" y="1744291"/>
                  <a:pt x="9525" y="1744291"/>
                </a:cubicBezTo>
                <a:cubicBezTo>
                  <a:pt x="9525" y="1649041"/>
                  <a:pt x="10319" y="1633166"/>
                  <a:pt x="9525" y="1582366"/>
                </a:cubicBezTo>
                <a:cubicBezTo>
                  <a:pt x="8731" y="1531566"/>
                  <a:pt x="4762" y="1439491"/>
                  <a:pt x="4762" y="1439491"/>
                </a:cubicBezTo>
                <a:lnTo>
                  <a:pt x="4762" y="1439491"/>
                </a:lnTo>
              </a:path>
            </a:pathLst>
          </a:custGeom>
          <a:solidFill>
            <a:srgbClr val="CCFFFF"/>
          </a:solidFill>
          <a:ln w="28575">
            <a:noFill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5076" y="1569747"/>
            <a:ext cx="1975086" cy="4918921"/>
          </a:xfrm>
          <a:prstGeom prst="rect">
            <a:avLst/>
          </a:prstGeom>
          <a:pattFill prst="pct10">
            <a:fgClr>
              <a:srgbClr val="008000"/>
            </a:fgClr>
            <a:bgClr>
              <a:schemeClr val="bg1"/>
            </a:bgClr>
          </a:pattFill>
          <a:ln w="28575">
            <a:noFill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595076" y="3344979"/>
            <a:ext cx="1981437" cy="3158718"/>
          </a:xfrm>
          <a:custGeom>
            <a:avLst/>
            <a:gdLst>
              <a:gd name="connsiteX0" fmla="*/ 14524 w 1981437"/>
              <a:gd name="connsiteY0" fmla="*/ 3153956 h 3158718"/>
              <a:gd name="connsiteX1" fmla="*/ 452674 w 1981437"/>
              <a:gd name="connsiteY1" fmla="*/ 3158718 h 3158718"/>
              <a:gd name="connsiteX2" fmla="*/ 1248012 w 1981437"/>
              <a:gd name="connsiteY2" fmla="*/ 3158718 h 3158718"/>
              <a:gd name="connsiteX3" fmla="*/ 1667112 w 1981437"/>
              <a:gd name="connsiteY3" fmla="*/ 3158718 h 3158718"/>
              <a:gd name="connsiteX4" fmla="*/ 1843324 w 1981437"/>
              <a:gd name="connsiteY4" fmla="*/ 3153956 h 3158718"/>
              <a:gd name="connsiteX5" fmla="*/ 1948099 w 1981437"/>
              <a:gd name="connsiteY5" fmla="*/ 3153956 h 3158718"/>
              <a:gd name="connsiteX6" fmla="*/ 1962387 w 1981437"/>
              <a:gd name="connsiteY6" fmla="*/ 3153956 h 3158718"/>
              <a:gd name="connsiteX7" fmla="*/ 1971912 w 1981437"/>
              <a:gd name="connsiteY7" fmla="*/ 3153956 h 3158718"/>
              <a:gd name="connsiteX8" fmla="*/ 1971912 w 1981437"/>
              <a:gd name="connsiteY8" fmla="*/ 3139668 h 3158718"/>
              <a:gd name="connsiteX9" fmla="*/ 1971912 w 1981437"/>
              <a:gd name="connsiteY9" fmla="*/ 3125381 h 3158718"/>
              <a:gd name="connsiteX10" fmla="*/ 1976674 w 1981437"/>
              <a:gd name="connsiteY10" fmla="*/ 2782481 h 3158718"/>
              <a:gd name="connsiteX11" fmla="*/ 1981437 w 1981437"/>
              <a:gd name="connsiteY11" fmla="*/ 1463268 h 3158718"/>
              <a:gd name="connsiteX12" fmla="*/ 1976674 w 1981437"/>
              <a:gd name="connsiteY12" fmla="*/ 410756 h 3158718"/>
              <a:gd name="connsiteX13" fmla="*/ 1976674 w 1981437"/>
              <a:gd name="connsiteY13" fmla="*/ 120243 h 3158718"/>
              <a:gd name="connsiteX14" fmla="*/ 1971912 w 1981437"/>
              <a:gd name="connsiteY14" fmla="*/ 53568 h 3158718"/>
              <a:gd name="connsiteX15" fmla="*/ 1971912 w 1981437"/>
              <a:gd name="connsiteY15" fmla="*/ 29756 h 3158718"/>
              <a:gd name="connsiteX16" fmla="*/ 1967149 w 1981437"/>
              <a:gd name="connsiteY16" fmla="*/ 5943 h 3158718"/>
              <a:gd name="connsiteX17" fmla="*/ 1962387 w 1981437"/>
              <a:gd name="connsiteY17" fmla="*/ 5943 h 3158718"/>
              <a:gd name="connsiteX18" fmla="*/ 1843324 w 1981437"/>
              <a:gd name="connsiteY18" fmla="*/ 72618 h 3158718"/>
              <a:gd name="connsiteX19" fmla="*/ 1690924 w 1981437"/>
              <a:gd name="connsiteY19" fmla="*/ 148818 h 3158718"/>
              <a:gd name="connsiteX20" fmla="*/ 1462324 w 1981437"/>
              <a:gd name="connsiteY20" fmla="*/ 301218 h 3158718"/>
              <a:gd name="connsiteX21" fmla="*/ 1262299 w 1981437"/>
              <a:gd name="connsiteY21" fmla="*/ 501243 h 3158718"/>
              <a:gd name="connsiteX22" fmla="*/ 1086087 w 1981437"/>
              <a:gd name="connsiteY22" fmla="*/ 667931 h 3158718"/>
              <a:gd name="connsiteX23" fmla="*/ 924162 w 1981437"/>
              <a:gd name="connsiteY23" fmla="*/ 848906 h 3158718"/>
              <a:gd name="connsiteX24" fmla="*/ 800337 w 1981437"/>
              <a:gd name="connsiteY24" fmla="*/ 982256 h 3158718"/>
              <a:gd name="connsiteX25" fmla="*/ 590787 w 1981437"/>
              <a:gd name="connsiteY25" fmla="*/ 1277531 h 3158718"/>
              <a:gd name="connsiteX26" fmla="*/ 433624 w 1981437"/>
              <a:gd name="connsiteY26" fmla="*/ 1558518 h 3158718"/>
              <a:gd name="connsiteX27" fmla="*/ 328849 w 1981437"/>
              <a:gd name="connsiteY27" fmla="*/ 1801406 h 3158718"/>
              <a:gd name="connsiteX28" fmla="*/ 224074 w 1981437"/>
              <a:gd name="connsiteY28" fmla="*/ 2072868 h 3158718"/>
              <a:gd name="connsiteX29" fmla="*/ 147874 w 1981437"/>
              <a:gd name="connsiteY29" fmla="*/ 2325281 h 3158718"/>
              <a:gd name="connsiteX30" fmla="*/ 90724 w 1981437"/>
              <a:gd name="connsiteY30" fmla="*/ 2520543 h 3158718"/>
              <a:gd name="connsiteX31" fmla="*/ 28812 w 1981437"/>
              <a:gd name="connsiteY31" fmla="*/ 2801531 h 3158718"/>
              <a:gd name="connsiteX32" fmla="*/ 9762 w 1981437"/>
              <a:gd name="connsiteY32" fmla="*/ 2934881 h 3158718"/>
              <a:gd name="connsiteX33" fmla="*/ 4999 w 1981437"/>
              <a:gd name="connsiteY33" fmla="*/ 3006318 h 3158718"/>
              <a:gd name="connsiteX34" fmla="*/ 4999 w 1981437"/>
              <a:gd name="connsiteY34" fmla="*/ 3053943 h 3158718"/>
              <a:gd name="connsiteX35" fmla="*/ 237 w 1981437"/>
              <a:gd name="connsiteY35" fmla="*/ 3087281 h 3158718"/>
              <a:gd name="connsiteX36" fmla="*/ 14524 w 1981437"/>
              <a:gd name="connsiteY36" fmla="*/ 3153956 h 3158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981437" h="3158718">
                <a:moveTo>
                  <a:pt x="14524" y="3153956"/>
                </a:moveTo>
                <a:lnTo>
                  <a:pt x="452674" y="3158718"/>
                </a:lnTo>
                <a:lnTo>
                  <a:pt x="1248012" y="3158718"/>
                </a:lnTo>
                <a:lnTo>
                  <a:pt x="1667112" y="3158718"/>
                </a:lnTo>
                <a:cubicBezTo>
                  <a:pt x="1766331" y="3157924"/>
                  <a:pt x="1796493" y="3154750"/>
                  <a:pt x="1843324" y="3153956"/>
                </a:cubicBezTo>
                <a:cubicBezTo>
                  <a:pt x="1890155" y="3153162"/>
                  <a:pt x="1948099" y="3153956"/>
                  <a:pt x="1948099" y="3153956"/>
                </a:cubicBezTo>
                <a:lnTo>
                  <a:pt x="1962387" y="3153956"/>
                </a:lnTo>
                <a:cubicBezTo>
                  <a:pt x="1966356" y="3153956"/>
                  <a:pt x="1970325" y="3156337"/>
                  <a:pt x="1971912" y="3153956"/>
                </a:cubicBezTo>
                <a:cubicBezTo>
                  <a:pt x="1973499" y="3151575"/>
                  <a:pt x="1971912" y="3139668"/>
                  <a:pt x="1971912" y="3139668"/>
                </a:cubicBezTo>
                <a:cubicBezTo>
                  <a:pt x="1971912" y="3134906"/>
                  <a:pt x="1971118" y="3184912"/>
                  <a:pt x="1971912" y="3125381"/>
                </a:cubicBezTo>
                <a:cubicBezTo>
                  <a:pt x="1972706" y="3065850"/>
                  <a:pt x="1975087" y="3059500"/>
                  <a:pt x="1976674" y="2782481"/>
                </a:cubicBezTo>
                <a:cubicBezTo>
                  <a:pt x="1978261" y="2505462"/>
                  <a:pt x="1981437" y="1858555"/>
                  <a:pt x="1981437" y="1463268"/>
                </a:cubicBezTo>
                <a:cubicBezTo>
                  <a:pt x="1981437" y="1067981"/>
                  <a:pt x="1977468" y="634593"/>
                  <a:pt x="1976674" y="410756"/>
                </a:cubicBezTo>
                <a:cubicBezTo>
                  <a:pt x="1975880" y="186919"/>
                  <a:pt x="1977468" y="179774"/>
                  <a:pt x="1976674" y="120243"/>
                </a:cubicBezTo>
                <a:cubicBezTo>
                  <a:pt x="1975880" y="60712"/>
                  <a:pt x="1972706" y="68649"/>
                  <a:pt x="1971912" y="53568"/>
                </a:cubicBezTo>
                <a:cubicBezTo>
                  <a:pt x="1971118" y="38487"/>
                  <a:pt x="1972706" y="37693"/>
                  <a:pt x="1971912" y="29756"/>
                </a:cubicBezTo>
                <a:cubicBezTo>
                  <a:pt x="1971118" y="21819"/>
                  <a:pt x="1968737" y="9912"/>
                  <a:pt x="1967149" y="5943"/>
                </a:cubicBezTo>
                <a:cubicBezTo>
                  <a:pt x="1965562" y="1974"/>
                  <a:pt x="1983024" y="-5169"/>
                  <a:pt x="1962387" y="5943"/>
                </a:cubicBezTo>
                <a:cubicBezTo>
                  <a:pt x="1941750" y="17055"/>
                  <a:pt x="1888568" y="48805"/>
                  <a:pt x="1843324" y="72618"/>
                </a:cubicBezTo>
                <a:cubicBezTo>
                  <a:pt x="1798080" y="96431"/>
                  <a:pt x="1754424" y="110718"/>
                  <a:pt x="1690924" y="148818"/>
                </a:cubicBezTo>
                <a:cubicBezTo>
                  <a:pt x="1627424" y="186918"/>
                  <a:pt x="1533761" y="242481"/>
                  <a:pt x="1462324" y="301218"/>
                </a:cubicBezTo>
                <a:cubicBezTo>
                  <a:pt x="1390887" y="359955"/>
                  <a:pt x="1325005" y="440124"/>
                  <a:pt x="1262299" y="501243"/>
                </a:cubicBezTo>
                <a:cubicBezTo>
                  <a:pt x="1199593" y="562362"/>
                  <a:pt x="1142443" y="609987"/>
                  <a:pt x="1086087" y="667931"/>
                </a:cubicBezTo>
                <a:cubicBezTo>
                  <a:pt x="1029731" y="725875"/>
                  <a:pt x="971787" y="796518"/>
                  <a:pt x="924162" y="848906"/>
                </a:cubicBezTo>
                <a:cubicBezTo>
                  <a:pt x="876537" y="901293"/>
                  <a:pt x="855899" y="910819"/>
                  <a:pt x="800337" y="982256"/>
                </a:cubicBezTo>
                <a:cubicBezTo>
                  <a:pt x="744775" y="1053693"/>
                  <a:pt x="651906" y="1181487"/>
                  <a:pt x="590787" y="1277531"/>
                </a:cubicBezTo>
                <a:cubicBezTo>
                  <a:pt x="529668" y="1373575"/>
                  <a:pt x="477280" y="1471205"/>
                  <a:pt x="433624" y="1558518"/>
                </a:cubicBezTo>
                <a:cubicBezTo>
                  <a:pt x="389968" y="1645830"/>
                  <a:pt x="363774" y="1715681"/>
                  <a:pt x="328849" y="1801406"/>
                </a:cubicBezTo>
                <a:cubicBezTo>
                  <a:pt x="293924" y="1887131"/>
                  <a:pt x="254236" y="1985556"/>
                  <a:pt x="224074" y="2072868"/>
                </a:cubicBezTo>
                <a:cubicBezTo>
                  <a:pt x="193912" y="2160180"/>
                  <a:pt x="170099" y="2250668"/>
                  <a:pt x="147874" y="2325281"/>
                </a:cubicBezTo>
                <a:cubicBezTo>
                  <a:pt x="125649" y="2399894"/>
                  <a:pt x="110568" y="2441168"/>
                  <a:pt x="90724" y="2520543"/>
                </a:cubicBezTo>
                <a:cubicBezTo>
                  <a:pt x="70880" y="2599918"/>
                  <a:pt x="42306" y="2732475"/>
                  <a:pt x="28812" y="2801531"/>
                </a:cubicBezTo>
                <a:cubicBezTo>
                  <a:pt x="15318" y="2870587"/>
                  <a:pt x="13731" y="2900750"/>
                  <a:pt x="9762" y="2934881"/>
                </a:cubicBezTo>
                <a:cubicBezTo>
                  <a:pt x="5793" y="2969012"/>
                  <a:pt x="5793" y="2986474"/>
                  <a:pt x="4999" y="3006318"/>
                </a:cubicBezTo>
                <a:cubicBezTo>
                  <a:pt x="4205" y="3026162"/>
                  <a:pt x="5793" y="3040449"/>
                  <a:pt x="4999" y="3053943"/>
                </a:cubicBezTo>
                <a:cubicBezTo>
                  <a:pt x="4205" y="3067437"/>
                  <a:pt x="1031" y="3077756"/>
                  <a:pt x="237" y="3087281"/>
                </a:cubicBezTo>
                <a:cubicBezTo>
                  <a:pt x="-557" y="3096806"/>
                  <a:pt x="-160" y="3103949"/>
                  <a:pt x="14524" y="3153956"/>
                </a:cubicBezTo>
                <a:close/>
              </a:path>
            </a:pathLst>
          </a:custGeom>
          <a:solidFill>
            <a:srgbClr val="FFFFCC"/>
          </a:solidFill>
          <a:ln w="28575">
            <a:noFill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" name="Line 2"/>
          <p:cNvSpPr>
            <a:spLocks noChangeShapeType="1"/>
          </p:cNvSpPr>
          <p:nvPr/>
        </p:nvSpPr>
        <p:spPr bwMode="auto">
          <a:xfrm>
            <a:off x="596900" y="1247485"/>
            <a:ext cx="0" cy="5251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" name="Line 3"/>
          <p:cNvSpPr>
            <a:spLocks noChangeShapeType="1"/>
          </p:cNvSpPr>
          <p:nvPr/>
        </p:nvSpPr>
        <p:spPr bwMode="auto">
          <a:xfrm>
            <a:off x="596900" y="6498935"/>
            <a:ext cx="6644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Freeform 4"/>
          <p:cNvSpPr>
            <a:spLocks/>
          </p:cNvSpPr>
          <p:nvPr/>
        </p:nvSpPr>
        <p:spPr bwMode="auto">
          <a:xfrm>
            <a:off x="596900" y="3088985"/>
            <a:ext cx="6283325" cy="3409950"/>
          </a:xfrm>
          <a:custGeom>
            <a:avLst/>
            <a:gdLst>
              <a:gd name="T0" fmla="*/ 0 w 2883"/>
              <a:gd name="T1" fmla="*/ 2147483647 h 1708"/>
              <a:gd name="T2" fmla="*/ 2147483647 w 2883"/>
              <a:gd name="T3" fmla="*/ 2147483647 h 1708"/>
              <a:gd name="T4" fmla="*/ 2147483647 w 2883"/>
              <a:gd name="T5" fmla="*/ 2147483647 h 1708"/>
              <a:gd name="T6" fmla="*/ 2147483647 w 2883"/>
              <a:gd name="T7" fmla="*/ 2147483647 h 1708"/>
              <a:gd name="T8" fmla="*/ 2147483647 w 2883"/>
              <a:gd name="T9" fmla="*/ 2147483647 h 1708"/>
              <a:gd name="T10" fmla="*/ 2147483647 w 2883"/>
              <a:gd name="T11" fmla="*/ 2147483647 h 1708"/>
              <a:gd name="T12" fmla="*/ 2147483647 w 2883"/>
              <a:gd name="T13" fmla="*/ 2147483647 h 1708"/>
              <a:gd name="T14" fmla="*/ 2147483647 w 2883"/>
              <a:gd name="T15" fmla="*/ 2147483647 h 1708"/>
              <a:gd name="T16" fmla="*/ 2147483647 w 2883"/>
              <a:gd name="T17" fmla="*/ 2147483647 h 1708"/>
              <a:gd name="T18" fmla="*/ 2147483647 w 2883"/>
              <a:gd name="T19" fmla="*/ 2147483647 h 1708"/>
              <a:gd name="T20" fmla="*/ 2147483647 w 2883"/>
              <a:gd name="T21" fmla="*/ 2147483647 h 1708"/>
              <a:gd name="T22" fmla="*/ 2147483647 w 2883"/>
              <a:gd name="T23" fmla="*/ 2147483647 h 1708"/>
              <a:gd name="T24" fmla="*/ 2147483647 w 2883"/>
              <a:gd name="T25" fmla="*/ 2147483647 h 170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883" h="1708">
                <a:moveTo>
                  <a:pt x="0" y="1708"/>
                </a:moveTo>
                <a:cubicBezTo>
                  <a:pt x="0" y="1648"/>
                  <a:pt x="0" y="1588"/>
                  <a:pt x="20" y="1489"/>
                </a:cubicBezTo>
                <a:cubicBezTo>
                  <a:pt x="40" y="1390"/>
                  <a:pt x="74" y="1239"/>
                  <a:pt x="118" y="1114"/>
                </a:cubicBezTo>
                <a:cubicBezTo>
                  <a:pt x="162" y="989"/>
                  <a:pt x="225" y="845"/>
                  <a:pt x="286" y="739"/>
                </a:cubicBezTo>
                <a:cubicBezTo>
                  <a:pt x="347" y="633"/>
                  <a:pt x="412" y="563"/>
                  <a:pt x="487" y="478"/>
                </a:cubicBezTo>
                <a:cubicBezTo>
                  <a:pt x="562" y="393"/>
                  <a:pt x="642" y="295"/>
                  <a:pt x="737" y="228"/>
                </a:cubicBezTo>
                <a:cubicBezTo>
                  <a:pt x="832" y="161"/>
                  <a:pt x="956" y="112"/>
                  <a:pt x="1058" y="76"/>
                </a:cubicBezTo>
                <a:cubicBezTo>
                  <a:pt x="1160" y="40"/>
                  <a:pt x="1258" y="22"/>
                  <a:pt x="1351" y="11"/>
                </a:cubicBezTo>
                <a:cubicBezTo>
                  <a:pt x="1444" y="0"/>
                  <a:pt x="1524" y="5"/>
                  <a:pt x="1617" y="11"/>
                </a:cubicBezTo>
                <a:cubicBezTo>
                  <a:pt x="1710" y="17"/>
                  <a:pt x="1815" y="29"/>
                  <a:pt x="1911" y="49"/>
                </a:cubicBezTo>
                <a:cubicBezTo>
                  <a:pt x="2007" y="69"/>
                  <a:pt x="2092" y="95"/>
                  <a:pt x="2193" y="131"/>
                </a:cubicBezTo>
                <a:cubicBezTo>
                  <a:pt x="2294" y="167"/>
                  <a:pt x="2404" y="213"/>
                  <a:pt x="2519" y="266"/>
                </a:cubicBezTo>
                <a:cubicBezTo>
                  <a:pt x="2634" y="319"/>
                  <a:pt x="2758" y="385"/>
                  <a:pt x="2883" y="451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2573338" y="1520535"/>
            <a:ext cx="0" cy="4978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632075" y="3239797"/>
            <a:ext cx="32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800" i="1">
                <a:solidFill>
                  <a:srgbClr val="008000"/>
                </a:solidFill>
              </a:rPr>
              <a:t>E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1190625" y="3330285"/>
            <a:ext cx="0" cy="316865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12" name="Group 15"/>
          <p:cNvGrpSpPr>
            <a:grpSpLocks/>
          </p:cNvGrpSpPr>
          <p:nvPr/>
        </p:nvGrpSpPr>
        <p:grpSpPr bwMode="auto">
          <a:xfrm>
            <a:off x="3068638" y="1882485"/>
            <a:ext cx="493712" cy="452437"/>
            <a:chOff x="2018" y="1616"/>
            <a:chExt cx="227" cy="227"/>
          </a:xfrm>
        </p:grpSpPr>
        <p:sp>
          <p:nvSpPr>
            <p:cNvPr id="13" name="Line 16"/>
            <p:cNvSpPr>
              <a:spLocks noChangeShapeType="1"/>
            </p:cNvSpPr>
            <p:nvPr/>
          </p:nvSpPr>
          <p:spPr bwMode="auto">
            <a:xfrm rot="10800000">
              <a:off x="2018" y="1616"/>
              <a:ext cx="22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 rot="5400000">
              <a:off x="2131" y="1730"/>
              <a:ext cx="22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5" name="Line 19"/>
          <p:cNvSpPr>
            <a:spLocks noChangeShapeType="1"/>
          </p:cNvSpPr>
          <p:nvPr/>
        </p:nvSpPr>
        <p:spPr bwMode="auto">
          <a:xfrm>
            <a:off x="3462338" y="3963697"/>
            <a:ext cx="4953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Line 20"/>
          <p:cNvSpPr>
            <a:spLocks noChangeShapeType="1"/>
          </p:cNvSpPr>
          <p:nvPr/>
        </p:nvSpPr>
        <p:spPr bwMode="auto">
          <a:xfrm rot="5400000">
            <a:off x="3249316" y="4186150"/>
            <a:ext cx="4524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17" name="Group 21"/>
          <p:cNvGrpSpPr>
            <a:grpSpLocks/>
          </p:cNvGrpSpPr>
          <p:nvPr/>
        </p:nvGrpSpPr>
        <p:grpSpPr bwMode="auto">
          <a:xfrm>
            <a:off x="1782763" y="4598697"/>
            <a:ext cx="495300" cy="452438"/>
            <a:chOff x="1247" y="3067"/>
            <a:chExt cx="227" cy="227"/>
          </a:xfrm>
        </p:grpSpPr>
        <p:sp>
          <p:nvSpPr>
            <p:cNvPr id="18" name="Line 22"/>
            <p:cNvSpPr>
              <a:spLocks noChangeShapeType="1"/>
            </p:cNvSpPr>
            <p:nvPr/>
          </p:nvSpPr>
          <p:spPr bwMode="auto">
            <a:xfrm>
              <a:off x="1247" y="3294"/>
              <a:ext cx="22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9" name="Line 23"/>
            <p:cNvSpPr>
              <a:spLocks noChangeShapeType="1"/>
            </p:cNvSpPr>
            <p:nvPr/>
          </p:nvSpPr>
          <p:spPr bwMode="auto">
            <a:xfrm rot="-5400000">
              <a:off x="1133" y="3181"/>
              <a:ext cx="22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0" name="Group 24"/>
          <p:cNvGrpSpPr>
            <a:grpSpLocks/>
          </p:cNvGrpSpPr>
          <p:nvPr/>
        </p:nvGrpSpPr>
        <p:grpSpPr bwMode="auto">
          <a:xfrm>
            <a:off x="1485900" y="2514310"/>
            <a:ext cx="493713" cy="454025"/>
            <a:chOff x="1020" y="1845"/>
            <a:chExt cx="227" cy="227"/>
          </a:xfrm>
        </p:grpSpPr>
        <p:sp>
          <p:nvSpPr>
            <p:cNvPr id="21" name="Line 25"/>
            <p:cNvSpPr>
              <a:spLocks noChangeShapeType="1"/>
            </p:cNvSpPr>
            <p:nvPr/>
          </p:nvSpPr>
          <p:spPr bwMode="auto">
            <a:xfrm rot="10800000">
              <a:off x="1020" y="2069"/>
              <a:ext cx="22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2" name="Line 26"/>
            <p:cNvSpPr>
              <a:spLocks noChangeShapeType="1"/>
            </p:cNvSpPr>
            <p:nvPr/>
          </p:nvSpPr>
          <p:spPr bwMode="auto">
            <a:xfrm rot="-5400000">
              <a:off x="1133" y="1959"/>
              <a:ext cx="227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23" name="Freeform 73"/>
          <p:cNvSpPr>
            <a:spLocks/>
          </p:cNvSpPr>
          <p:nvPr/>
        </p:nvSpPr>
        <p:spPr bwMode="auto">
          <a:xfrm>
            <a:off x="2571750" y="1480847"/>
            <a:ext cx="1352550" cy="1836738"/>
          </a:xfrm>
          <a:custGeom>
            <a:avLst/>
            <a:gdLst>
              <a:gd name="T0" fmla="*/ 852 w 852"/>
              <a:gd name="T1" fmla="*/ 0 h 1157"/>
              <a:gd name="T2" fmla="*/ 786 w 852"/>
              <a:gd name="T3" fmla="*/ 97 h 1157"/>
              <a:gd name="T4" fmla="*/ 630 w 852"/>
              <a:gd name="T5" fmla="*/ 258 h 1157"/>
              <a:gd name="T6" fmla="*/ 442 w 852"/>
              <a:gd name="T7" fmla="*/ 468 h 1157"/>
              <a:gd name="T8" fmla="*/ 302 w 852"/>
              <a:gd name="T9" fmla="*/ 656 h 1157"/>
              <a:gd name="T10" fmla="*/ 189 w 852"/>
              <a:gd name="T11" fmla="*/ 829 h 1157"/>
              <a:gd name="T12" fmla="*/ 70 w 852"/>
              <a:gd name="T13" fmla="*/ 1022 h 1157"/>
              <a:gd name="T14" fmla="*/ 0 w 852"/>
              <a:gd name="T15" fmla="*/ 1157 h 115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52" h="1157">
                <a:moveTo>
                  <a:pt x="852" y="0"/>
                </a:moveTo>
                <a:cubicBezTo>
                  <a:pt x="837" y="27"/>
                  <a:pt x="823" y="54"/>
                  <a:pt x="786" y="97"/>
                </a:cubicBezTo>
                <a:cubicBezTo>
                  <a:pt x="749" y="140"/>
                  <a:pt x="687" y="196"/>
                  <a:pt x="630" y="258"/>
                </a:cubicBezTo>
                <a:cubicBezTo>
                  <a:pt x="573" y="320"/>
                  <a:pt x="497" y="402"/>
                  <a:pt x="442" y="468"/>
                </a:cubicBezTo>
                <a:cubicBezTo>
                  <a:pt x="387" y="534"/>
                  <a:pt x="344" y="596"/>
                  <a:pt x="302" y="656"/>
                </a:cubicBezTo>
                <a:cubicBezTo>
                  <a:pt x="260" y="716"/>
                  <a:pt x="228" y="768"/>
                  <a:pt x="189" y="829"/>
                </a:cubicBezTo>
                <a:cubicBezTo>
                  <a:pt x="150" y="890"/>
                  <a:pt x="102" y="967"/>
                  <a:pt x="70" y="1022"/>
                </a:cubicBezTo>
                <a:cubicBezTo>
                  <a:pt x="38" y="1077"/>
                  <a:pt x="19" y="1117"/>
                  <a:pt x="0" y="1157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" name="Line 32"/>
          <p:cNvSpPr>
            <a:spLocks noChangeShapeType="1"/>
          </p:cNvSpPr>
          <p:nvPr/>
        </p:nvSpPr>
        <p:spPr bwMode="auto">
          <a:xfrm rot="10800000" flipV="1">
            <a:off x="3378200" y="1896772"/>
            <a:ext cx="177800" cy="20955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5" name="Line 36"/>
          <p:cNvSpPr>
            <a:spLocks noChangeShapeType="1"/>
          </p:cNvSpPr>
          <p:nvPr/>
        </p:nvSpPr>
        <p:spPr bwMode="auto">
          <a:xfrm rot="10800000" flipV="1">
            <a:off x="2693988" y="2906422"/>
            <a:ext cx="104775" cy="185738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" name="Line 37"/>
          <p:cNvSpPr>
            <a:spLocks noChangeShapeType="1"/>
          </p:cNvSpPr>
          <p:nvPr/>
        </p:nvSpPr>
        <p:spPr bwMode="auto">
          <a:xfrm rot="10800000" flipV="1">
            <a:off x="3021013" y="2419060"/>
            <a:ext cx="112713" cy="153988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" name="Line 38"/>
          <p:cNvSpPr>
            <a:spLocks noChangeShapeType="1"/>
          </p:cNvSpPr>
          <p:nvPr/>
        </p:nvSpPr>
        <p:spPr bwMode="auto">
          <a:xfrm rot="10800000" flipV="1">
            <a:off x="3795713" y="1480847"/>
            <a:ext cx="128588" cy="1778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" name="Freeform 72"/>
          <p:cNvSpPr>
            <a:spLocks/>
          </p:cNvSpPr>
          <p:nvPr/>
        </p:nvSpPr>
        <p:spPr bwMode="auto">
          <a:xfrm>
            <a:off x="1187450" y="3325522"/>
            <a:ext cx="1384300" cy="2474913"/>
          </a:xfrm>
          <a:custGeom>
            <a:avLst/>
            <a:gdLst>
              <a:gd name="T0" fmla="*/ 0 w 872"/>
              <a:gd name="T1" fmla="*/ 1559 h 1559"/>
              <a:gd name="T2" fmla="*/ 92 w 872"/>
              <a:gd name="T3" fmla="*/ 1454 h 1559"/>
              <a:gd name="T4" fmla="*/ 189 w 872"/>
              <a:gd name="T5" fmla="*/ 1352 h 1559"/>
              <a:gd name="T6" fmla="*/ 312 w 872"/>
              <a:gd name="T7" fmla="*/ 1195 h 1559"/>
              <a:gd name="T8" fmla="*/ 393 w 872"/>
              <a:gd name="T9" fmla="*/ 1072 h 1559"/>
              <a:gd name="T10" fmla="*/ 463 w 872"/>
              <a:gd name="T11" fmla="*/ 932 h 1559"/>
              <a:gd name="T12" fmla="*/ 549 w 872"/>
              <a:gd name="T13" fmla="*/ 765 h 1559"/>
              <a:gd name="T14" fmla="*/ 641 w 872"/>
              <a:gd name="T15" fmla="*/ 576 h 1559"/>
              <a:gd name="T16" fmla="*/ 716 w 872"/>
              <a:gd name="T17" fmla="*/ 388 h 1559"/>
              <a:gd name="T18" fmla="*/ 792 w 872"/>
              <a:gd name="T19" fmla="*/ 205 h 1559"/>
              <a:gd name="T20" fmla="*/ 829 w 872"/>
              <a:gd name="T21" fmla="*/ 92 h 1559"/>
              <a:gd name="T22" fmla="*/ 872 w 872"/>
              <a:gd name="T23" fmla="*/ 0 h 155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872" h="1559">
                <a:moveTo>
                  <a:pt x="0" y="1559"/>
                </a:moveTo>
                <a:cubicBezTo>
                  <a:pt x="30" y="1523"/>
                  <a:pt x="61" y="1488"/>
                  <a:pt x="92" y="1454"/>
                </a:cubicBezTo>
                <a:cubicBezTo>
                  <a:pt x="123" y="1420"/>
                  <a:pt x="152" y="1395"/>
                  <a:pt x="189" y="1352"/>
                </a:cubicBezTo>
                <a:cubicBezTo>
                  <a:pt x="226" y="1309"/>
                  <a:pt x="278" y="1242"/>
                  <a:pt x="312" y="1195"/>
                </a:cubicBezTo>
                <a:cubicBezTo>
                  <a:pt x="346" y="1148"/>
                  <a:pt x="368" y="1116"/>
                  <a:pt x="393" y="1072"/>
                </a:cubicBezTo>
                <a:cubicBezTo>
                  <a:pt x="418" y="1028"/>
                  <a:pt x="437" y="983"/>
                  <a:pt x="463" y="932"/>
                </a:cubicBezTo>
                <a:cubicBezTo>
                  <a:pt x="489" y="881"/>
                  <a:pt x="519" y="824"/>
                  <a:pt x="549" y="765"/>
                </a:cubicBezTo>
                <a:cubicBezTo>
                  <a:pt x="579" y="706"/>
                  <a:pt x="613" y="639"/>
                  <a:pt x="641" y="576"/>
                </a:cubicBezTo>
                <a:cubicBezTo>
                  <a:pt x="669" y="513"/>
                  <a:pt x="691" y="450"/>
                  <a:pt x="716" y="388"/>
                </a:cubicBezTo>
                <a:cubicBezTo>
                  <a:pt x="741" y="326"/>
                  <a:pt x="773" y="254"/>
                  <a:pt x="792" y="205"/>
                </a:cubicBezTo>
                <a:cubicBezTo>
                  <a:pt x="811" y="156"/>
                  <a:pt x="816" y="126"/>
                  <a:pt x="829" y="92"/>
                </a:cubicBezTo>
                <a:cubicBezTo>
                  <a:pt x="842" y="58"/>
                  <a:pt x="857" y="29"/>
                  <a:pt x="872" y="0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" name="Oval 30"/>
          <p:cNvSpPr>
            <a:spLocks noChangeArrowheads="1"/>
          </p:cNvSpPr>
          <p:nvPr/>
        </p:nvSpPr>
        <p:spPr bwMode="auto">
          <a:xfrm>
            <a:off x="1092200" y="5684547"/>
            <a:ext cx="195263" cy="180975"/>
          </a:xfrm>
          <a:prstGeom prst="ellipse">
            <a:avLst/>
          </a:prstGeom>
          <a:solidFill>
            <a:srgbClr val="99FF66">
              <a:alpha val="50196"/>
            </a:srgbClr>
          </a:solidFill>
          <a:ln w="28575" algn="ctr">
            <a:solidFill>
              <a:srgbClr val="008000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nl-NL" altLang="en-US">
              <a:solidFill>
                <a:srgbClr val="000000"/>
              </a:solidFill>
            </a:endParaRPr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 flipV="1">
            <a:off x="1270000" y="5444835"/>
            <a:ext cx="249238" cy="249238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 flipV="1">
            <a:off x="1801813" y="4746335"/>
            <a:ext cx="152400" cy="288925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 flipV="1">
            <a:off x="2254250" y="3919247"/>
            <a:ext cx="85725" cy="20955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 flipV="1">
            <a:off x="2444750" y="3460460"/>
            <a:ext cx="65088" cy="201613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" name="Text Box 39"/>
          <p:cNvSpPr txBox="1">
            <a:spLocks noChangeArrowheads="1"/>
          </p:cNvSpPr>
          <p:nvPr/>
        </p:nvSpPr>
        <p:spPr bwMode="auto">
          <a:xfrm>
            <a:off x="762000" y="5632159"/>
            <a:ext cx="514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800" i="1">
                <a:solidFill>
                  <a:srgbClr val="000000"/>
                </a:solidFill>
              </a:rPr>
              <a:t>a</a:t>
            </a:r>
            <a:r>
              <a:rPr lang="en-US" altLang="en-US" sz="1800" i="1" baseline="-25000">
                <a:solidFill>
                  <a:srgbClr val="000000"/>
                </a:solidFill>
              </a:rPr>
              <a:t>2</a:t>
            </a:r>
            <a:endParaRPr lang="en-US" altLang="en-US" sz="1800" i="1">
              <a:solidFill>
                <a:srgbClr val="000000"/>
              </a:solidFill>
            </a:endParaRPr>
          </a:p>
        </p:txBody>
      </p:sp>
      <p:sp>
        <p:nvSpPr>
          <p:cNvPr id="35" name="Text Box 40"/>
          <p:cNvSpPr txBox="1">
            <a:spLocks noChangeArrowheads="1"/>
          </p:cNvSpPr>
          <p:nvPr/>
        </p:nvSpPr>
        <p:spPr bwMode="auto">
          <a:xfrm>
            <a:off x="3776557" y="1160959"/>
            <a:ext cx="470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8000"/>
                </a:solidFill>
              </a:rPr>
              <a:t>SP</a:t>
            </a: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1789853" y="5069020"/>
            <a:ext cx="261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37" name="Text Box 42"/>
          <p:cNvSpPr txBox="1">
            <a:spLocks noChangeArrowheads="1"/>
          </p:cNvSpPr>
          <p:nvPr/>
        </p:nvSpPr>
        <p:spPr bwMode="auto">
          <a:xfrm>
            <a:off x="3706601" y="181819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III</a:t>
            </a:r>
          </a:p>
        </p:txBody>
      </p:sp>
      <p:sp>
        <p:nvSpPr>
          <p:cNvPr id="38" name="Text Box 43"/>
          <p:cNvSpPr txBox="1">
            <a:spLocks noChangeArrowheads="1"/>
          </p:cNvSpPr>
          <p:nvPr/>
        </p:nvSpPr>
        <p:spPr bwMode="auto">
          <a:xfrm>
            <a:off x="1465263" y="2506267"/>
            <a:ext cx="4254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IV</a:t>
            </a:r>
          </a:p>
        </p:txBody>
      </p:sp>
      <p:sp>
        <p:nvSpPr>
          <p:cNvPr id="39" name="Text Box 44"/>
          <p:cNvSpPr txBox="1">
            <a:spLocks noChangeArrowheads="1"/>
          </p:cNvSpPr>
          <p:nvPr/>
        </p:nvSpPr>
        <p:spPr bwMode="auto">
          <a:xfrm>
            <a:off x="3613045" y="4075616"/>
            <a:ext cx="334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II</a:t>
            </a:r>
          </a:p>
        </p:txBody>
      </p:sp>
      <p:sp>
        <p:nvSpPr>
          <p:cNvPr id="40" name="Freeform 46"/>
          <p:cNvSpPr>
            <a:spLocks/>
          </p:cNvSpPr>
          <p:nvPr/>
        </p:nvSpPr>
        <p:spPr bwMode="auto">
          <a:xfrm>
            <a:off x="755650" y="2709572"/>
            <a:ext cx="868363" cy="2432050"/>
          </a:xfrm>
          <a:custGeom>
            <a:avLst/>
            <a:gdLst>
              <a:gd name="T0" fmla="*/ 1346 w 398"/>
              <a:gd name="T1" fmla="*/ 4824 h 1218"/>
              <a:gd name="T2" fmla="*/ 1887 w 398"/>
              <a:gd name="T3" fmla="*/ 4387 h 1218"/>
              <a:gd name="T4" fmla="*/ 2345 w 398"/>
              <a:gd name="T5" fmla="*/ 3721 h 1218"/>
              <a:gd name="T6" fmla="*/ 2669 w 398"/>
              <a:gd name="T7" fmla="*/ 2723 h 1218"/>
              <a:gd name="T8" fmla="*/ 2266 w 398"/>
              <a:gd name="T9" fmla="*/ 1536 h 1218"/>
              <a:gd name="T10" fmla="*/ 1267 w 398"/>
              <a:gd name="T11" fmla="*/ 619 h 1218"/>
              <a:gd name="T12" fmla="*/ 0 w 398"/>
              <a:gd name="T13" fmla="*/ 0 h 121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8" h="1218">
                <a:moveTo>
                  <a:pt x="199" y="1218"/>
                </a:moveTo>
                <a:cubicBezTo>
                  <a:pt x="227" y="1186"/>
                  <a:pt x="255" y="1154"/>
                  <a:pt x="280" y="1108"/>
                </a:cubicBezTo>
                <a:cubicBezTo>
                  <a:pt x="305" y="1062"/>
                  <a:pt x="329" y="1010"/>
                  <a:pt x="348" y="940"/>
                </a:cubicBezTo>
                <a:cubicBezTo>
                  <a:pt x="367" y="870"/>
                  <a:pt x="398" y="780"/>
                  <a:pt x="396" y="688"/>
                </a:cubicBezTo>
                <a:cubicBezTo>
                  <a:pt x="394" y="596"/>
                  <a:pt x="371" y="477"/>
                  <a:pt x="336" y="388"/>
                </a:cubicBezTo>
                <a:cubicBezTo>
                  <a:pt x="301" y="299"/>
                  <a:pt x="244" y="221"/>
                  <a:pt x="188" y="156"/>
                </a:cubicBezTo>
                <a:cubicBezTo>
                  <a:pt x="132" y="91"/>
                  <a:pt x="66" y="45"/>
                  <a:pt x="0" y="0"/>
                </a:cubicBezTo>
              </a:path>
            </a:pathLst>
          </a:custGeom>
          <a:noFill/>
          <a:ln w="28575" cap="flat" cmpd="sng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" name="Oval 47"/>
          <p:cNvSpPr>
            <a:spLocks noChangeArrowheads="1"/>
          </p:cNvSpPr>
          <p:nvPr/>
        </p:nvSpPr>
        <p:spPr bwMode="auto">
          <a:xfrm>
            <a:off x="1092200" y="5051135"/>
            <a:ext cx="195263" cy="182563"/>
          </a:xfrm>
          <a:prstGeom prst="ellipse">
            <a:avLst/>
          </a:prstGeom>
          <a:solidFill>
            <a:srgbClr val="CCCC00">
              <a:alpha val="50196"/>
            </a:srgbClr>
          </a:solidFill>
          <a:ln w="28575" algn="ctr">
            <a:solidFill>
              <a:srgbClr val="996633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2" name="Line 48"/>
          <p:cNvSpPr>
            <a:spLocks noChangeShapeType="1"/>
          </p:cNvSpPr>
          <p:nvPr/>
        </p:nvSpPr>
        <p:spPr bwMode="auto">
          <a:xfrm flipV="1">
            <a:off x="1401763" y="4746335"/>
            <a:ext cx="47625" cy="119063"/>
          </a:xfrm>
          <a:prstGeom prst="line">
            <a:avLst/>
          </a:prstGeom>
          <a:noFill/>
          <a:ln w="28575">
            <a:solidFill>
              <a:srgbClr val="9966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3" name="Line 49"/>
          <p:cNvSpPr>
            <a:spLocks noChangeShapeType="1"/>
          </p:cNvSpPr>
          <p:nvPr/>
        </p:nvSpPr>
        <p:spPr bwMode="auto">
          <a:xfrm flipV="1">
            <a:off x="1541463" y="4374860"/>
            <a:ext cx="34925" cy="131763"/>
          </a:xfrm>
          <a:prstGeom prst="line">
            <a:avLst/>
          </a:prstGeom>
          <a:noFill/>
          <a:ln w="28575">
            <a:solidFill>
              <a:srgbClr val="9966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4" name="Line 50"/>
          <p:cNvSpPr>
            <a:spLocks noChangeShapeType="1"/>
          </p:cNvSpPr>
          <p:nvPr/>
        </p:nvSpPr>
        <p:spPr bwMode="auto">
          <a:xfrm flipH="1" flipV="1">
            <a:off x="1501775" y="3512847"/>
            <a:ext cx="42863" cy="134938"/>
          </a:xfrm>
          <a:prstGeom prst="line">
            <a:avLst/>
          </a:prstGeom>
          <a:noFill/>
          <a:ln w="28575">
            <a:solidFill>
              <a:srgbClr val="9966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5" name="Line 51"/>
          <p:cNvSpPr>
            <a:spLocks noChangeShapeType="1"/>
          </p:cNvSpPr>
          <p:nvPr/>
        </p:nvSpPr>
        <p:spPr bwMode="auto">
          <a:xfrm flipH="1" flipV="1">
            <a:off x="977900" y="2854035"/>
            <a:ext cx="101600" cy="82550"/>
          </a:xfrm>
          <a:prstGeom prst="line">
            <a:avLst/>
          </a:prstGeom>
          <a:noFill/>
          <a:ln w="28575">
            <a:solidFill>
              <a:srgbClr val="9966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6" name="Text Box 52"/>
          <p:cNvSpPr txBox="1">
            <a:spLocks noChangeArrowheads="1"/>
          </p:cNvSpPr>
          <p:nvPr/>
        </p:nvSpPr>
        <p:spPr bwMode="auto">
          <a:xfrm>
            <a:off x="844550" y="5051135"/>
            <a:ext cx="374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800" i="1">
                <a:solidFill>
                  <a:srgbClr val="000000"/>
                </a:solidFill>
              </a:rPr>
              <a:t>a</a:t>
            </a:r>
            <a:r>
              <a:rPr lang="en-US" altLang="en-US" sz="1800" i="1" baseline="-25000">
                <a:solidFill>
                  <a:srgbClr val="000000"/>
                </a:solidFill>
              </a:rPr>
              <a:t>3</a:t>
            </a:r>
            <a:endParaRPr lang="en-US" altLang="en-US" sz="1800" i="1">
              <a:solidFill>
                <a:srgbClr val="000000"/>
              </a:solidFill>
            </a:endParaRPr>
          </a:p>
        </p:txBody>
      </p:sp>
      <p:sp>
        <p:nvSpPr>
          <p:cNvPr id="47" name="Text Box 53"/>
          <p:cNvSpPr txBox="1">
            <a:spLocks noChangeArrowheads="1"/>
          </p:cNvSpPr>
          <p:nvPr/>
        </p:nvSpPr>
        <p:spPr bwMode="auto">
          <a:xfrm>
            <a:off x="1555750" y="3940414"/>
            <a:ext cx="3746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800" i="1">
                <a:solidFill>
                  <a:srgbClr val="000000"/>
                </a:solidFill>
              </a:rPr>
              <a:t>a</a:t>
            </a:r>
            <a:r>
              <a:rPr lang="en-US" altLang="en-US" sz="1800" i="1" baseline="-25000">
                <a:solidFill>
                  <a:srgbClr val="000000"/>
                </a:solidFill>
              </a:rPr>
              <a:t>5</a:t>
            </a:r>
            <a:endParaRPr lang="en-US" altLang="en-US" sz="1800" i="1">
              <a:solidFill>
                <a:srgbClr val="000000"/>
              </a:solidFill>
            </a:endParaRPr>
          </a:p>
        </p:txBody>
      </p:sp>
      <p:sp>
        <p:nvSpPr>
          <p:cNvPr id="48" name="Oval 54"/>
          <p:cNvSpPr>
            <a:spLocks noChangeArrowheads="1"/>
          </p:cNvSpPr>
          <p:nvPr/>
        </p:nvSpPr>
        <p:spPr bwMode="auto">
          <a:xfrm>
            <a:off x="1555750" y="4043072"/>
            <a:ext cx="98425" cy="92075"/>
          </a:xfrm>
          <a:prstGeom prst="ellipse">
            <a:avLst/>
          </a:prstGeom>
          <a:solidFill>
            <a:srgbClr val="CCCC00">
              <a:alpha val="50196"/>
            </a:srgbClr>
          </a:solidFill>
          <a:ln w="28575" algn="ctr">
            <a:solidFill>
              <a:srgbClr val="996633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9" name="Freeform 56"/>
          <p:cNvSpPr>
            <a:spLocks/>
          </p:cNvSpPr>
          <p:nvPr/>
        </p:nvSpPr>
        <p:spPr bwMode="auto">
          <a:xfrm>
            <a:off x="1190625" y="5541672"/>
            <a:ext cx="4803775" cy="625475"/>
          </a:xfrm>
          <a:custGeom>
            <a:avLst/>
            <a:gdLst>
              <a:gd name="T0" fmla="*/ 0 w 2205"/>
              <a:gd name="T1" fmla="*/ 1186 h 313"/>
              <a:gd name="T2" fmla="*/ 703 w 2205"/>
              <a:gd name="T3" fmla="*/ 894 h 313"/>
              <a:gd name="T4" fmla="*/ 1934 w 2205"/>
              <a:gd name="T5" fmla="*/ 496 h 313"/>
              <a:gd name="T6" fmla="*/ 3213 w 2205"/>
              <a:gd name="T7" fmla="*/ 147 h 313"/>
              <a:gd name="T8" fmla="*/ 4232 w 2205"/>
              <a:gd name="T9" fmla="*/ 1 h 313"/>
              <a:gd name="T10" fmla="*/ 5990 w 2205"/>
              <a:gd name="T11" fmla="*/ 117 h 313"/>
              <a:gd name="T12" fmla="*/ 8718 w 2205"/>
              <a:gd name="T13" fmla="*/ 496 h 313"/>
              <a:gd name="T14" fmla="*/ 11976 w 2205"/>
              <a:gd name="T15" fmla="*/ 925 h 313"/>
              <a:gd name="T16" fmla="*/ 14729 w 2205"/>
              <a:gd name="T17" fmla="*/ 1244 h 31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205" h="313">
                <a:moveTo>
                  <a:pt x="0" y="298"/>
                </a:moveTo>
                <a:cubicBezTo>
                  <a:pt x="28" y="276"/>
                  <a:pt x="57" y="254"/>
                  <a:pt x="105" y="225"/>
                </a:cubicBezTo>
                <a:cubicBezTo>
                  <a:pt x="153" y="196"/>
                  <a:pt x="226" y="156"/>
                  <a:pt x="289" y="125"/>
                </a:cubicBezTo>
                <a:cubicBezTo>
                  <a:pt x="352" y="94"/>
                  <a:pt x="424" y="58"/>
                  <a:pt x="481" y="37"/>
                </a:cubicBezTo>
                <a:cubicBezTo>
                  <a:pt x="538" y="16"/>
                  <a:pt x="564" y="2"/>
                  <a:pt x="633" y="1"/>
                </a:cubicBezTo>
                <a:cubicBezTo>
                  <a:pt x="702" y="0"/>
                  <a:pt x="785" y="8"/>
                  <a:pt x="897" y="29"/>
                </a:cubicBezTo>
                <a:cubicBezTo>
                  <a:pt x="1009" y="50"/>
                  <a:pt x="1156" y="91"/>
                  <a:pt x="1305" y="125"/>
                </a:cubicBezTo>
                <a:cubicBezTo>
                  <a:pt x="1454" y="159"/>
                  <a:pt x="1643" y="202"/>
                  <a:pt x="1793" y="233"/>
                </a:cubicBezTo>
                <a:cubicBezTo>
                  <a:pt x="1943" y="264"/>
                  <a:pt x="2074" y="288"/>
                  <a:pt x="2205" y="313"/>
                </a:cubicBezTo>
              </a:path>
            </a:pathLst>
          </a:custGeom>
          <a:noFill/>
          <a:ln w="28575" cap="flat" cmpd="sng">
            <a:solidFill>
              <a:srgbClr val="99663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0" name="Oval 57"/>
          <p:cNvSpPr>
            <a:spLocks noChangeArrowheads="1"/>
          </p:cNvSpPr>
          <p:nvPr/>
        </p:nvSpPr>
        <p:spPr bwMode="auto">
          <a:xfrm>
            <a:off x="1092200" y="6046497"/>
            <a:ext cx="195262" cy="182562"/>
          </a:xfrm>
          <a:prstGeom prst="ellipse">
            <a:avLst/>
          </a:prstGeom>
          <a:solidFill>
            <a:srgbClr val="CCCC00">
              <a:alpha val="50196"/>
            </a:srgbClr>
          </a:solidFill>
          <a:ln w="28575" algn="ctr">
            <a:solidFill>
              <a:srgbClr val="996633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nl-NL" altLang="en-US">
              <a:solidFill>
                <a:srgbClr val="000000"/>
              </a:solidFill>
            </a:endParaRPr>
          </a:p>
        </p:txBody>
      </p:sp>
      <p:sp>
        <p:nvSpPr>
          <p:cNvPr id="51" name="Line 58"/>
          <p:cNvSpPr>
            <a:spLocks noChangeShapeType="1"/>
          </p:cNvSpPr>
          <p:nvPr/>
        </p:nvSpPr>
        <p:spPr bwMode="auto">
          <a:xfrm flipV="1">
            <a:off x="2016125" y="5651210"/>
            <a:ext cx="119062" cy="50800"/>
          </a:xfrm>
          <a:prstGeom prst="line">
            <a:avLst/>
          </a:prstGeom>
          <a:noFill/>
          <a:ln w="28575">
            <a:solidFill>
              <a:srgbClr val="9966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2" name="Line 59"/>
          <p:cNvSpPr>
            <a:spLocks noChangeShapeType="1"/>
          </p:cNvSpPr>
          <p:nvPr/>
        </p:nvSpPr>
        <p:spPr bwMode="auto">
          <a:xfrm flipV="1">
            <a:off x="1562100" y="5862347"/>
            <a:ext cx="120650" cy="53975"/>
          </a:xfrm>
          <a:prstGeom prst="line">
            <a:avLst/>
          </a:prstGeom>
          <a:noFill/>
          <a:ln w="28575">
            <a:solidFill>
              <a:srgbClr val="9966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3" name="Line 60"/>
          <p:cNvSpPr>
            <a:spLocks noChangeShapeType="1"/>
          </p:cNvSpPr>
          <p:nvPr/>
        </p:nvSpPr>
        <p:spPr bwMode="auto">
          <a:xfrm>
            <a:off x="3201988" y="5611522"/>
            <a:ext cx="231775" cy="46037"/>
          </a:xfrm>
          <a:prstGeom prst="line">
            <a:avLst/>
          </a:prstGeom>
          <a:noFill/>
          <a:ln w="28575">
            <a:solidFill>
              <a:srgbClr val="9966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4" name="Line 61"/>
          <p:cNvSpPr>
            <a:spLocks noChangeShapeType="1"/>
          </p:cNvSpPr>
          <p:nvPr/>
        </p:nvSpPr>
        <p:spPr bwMode="auto">
          <a:xfrm>
            <a:off x="4625975" y="5916322"/>
            <a:ext cx="125412" cy="26987"/>
          </a:xfrm>
          <a:prstGeom prst="line">
            <a:avLst/>
          </a:prstGeom>
          <a:noFill/>
          <a:ln w="28575">
            <a:solidFill>
              <a:srgbClr val="996633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5" name="Text Box 62"/>
          <p:cNvSpPr txBox="1">
            <a:spLocks noChangeArrowheads="1"/>
          </p:cNvSpPr>
          <p:nvPr/>
        </p:nvSpPr>
        <p:spPr bwMode="auto">
          <a:xfrm>
            <a:off x="844550" y="6013160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800" i="1">
                <a:solidFill>
                  <a:srgbClr val="000000"/>
                </a:solidFill>
              </a:rPr>
              <a:t>a</a:t>
            </a:r>
            <a:r>
              <a:rPr lang="en-US" altLang="en-US" sz="1800" i="1" baseline="-25000">
                <a:solidFill>
                  <a:srgbClr val="000000"/>
                </a:solidFill>
              </a:rPr>
              <a:t>1</a:t>
            </a:r>
            <a:endParaRPr lang="en-US" altLang="en-US" sz="1800" i="1">
              <a:solidFill>
                <a:srgbClr val="000000"/>
              </a:solidFill>
            </a:endParaRPr>
          </a:p>
        </p:txBody>
      </p:sp>
      <p:sp>
        <p:nvSpPr>
          <p:cNvPr id="56" name="Text Box 63"/>
          <p:cNvSpPr txBox="1">
            <a:spLocks noChangeArrowheads="1"/>
          </p:cNvSpPr>
          <p:nvPr/>
        </p:nvSpPr>
        <p:spPr bwMode="auto">
          <a:xfrm>
            <a:off x="2514600" y="5465472"/>
            <a:ext cx="37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800" i="1">
                <a:solidFill>
                  <a:srgbClr val="000000"/>
                </a:solidFill>
              </a:rPr>
              <a:t>a</a:t>
            </a:r>
            <a:r>
              <a:rPr lang="en-US" altLang="en-US" sz="1800" i="1" baseline="-25000">
                <a:solidFill>
                  <a:srgbClr val="000000"/>
                </a:solidFill>
              </a:rPr>
              <a:t>4</a:t>
            </a:r>
            <a:endParaRPr lang="en-US" altLang="en-US" sz="1800" i="1">
              <a:solidFill>
                <a:srgbClr val="000000"/>
              </a:solidFill>
            </a:endParaRPr>
          </a:p>
        </p:txBody>
      </p:sp>
      <p:sp>
        <p:nvSpPr>
          <p:cNvPr id="57" name="Oval 64"/>
          <p:cNvSpPr>
            <a:spLocks noChangeArrowheads="1"/>
          </p:cNvSpPr>
          <p:nvPr/>
        </p:nvSpPr>
        <p:spPr bwMode="auto">
          <a:xfrm>
            <a:off x="2520950" y="5501985"/>
            <a:ext cx="98425" cy="92075"/>
          </a:xfrm>
          <a:prstGeom prst="ellipse">
            <a:avLst/>
          </a:prstGeom>
          <a:solidFill>
            <a:srgbClr val="CCCC00">
              <a:alpha val="50196"/>
            </a:srgbClr>
          </a:solidFill>
          <a:ln w="28575" algn="ctr">
            <a:solidFill>
              <a:srgbClr val="996633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8" name="Rectangle 65"/>
          <p:cNvSpPr>
            <a:spLocks noChangeArrowheads="1"/>
          </p:cNvSpPr>
          <p:nvPr/>
        </p:nvSpPr>
        <p:spPr bwMode="auto">
          <a:xfrm>
            <a:off x="2476500" y="3239797"/>
            <a:ext cx="196850" cy="180975"/>
          </a:xfrm>
          <a:prstGeom prst="rect">
            <a:avLst/>
          </a:prstGeom>
          <a:solidFill>
            <a:srgbClr val="CCFFCC">
              <a:alpha val="89804"/>
            </a:srgbClr>
          </a:solidFill>
          <a:ln w="28575" algn="ctr">
            <a:solidFill>
              <a:srgbClr val="008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nl-NL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2317297" y="6488668"/>
                <a:ext cx="5597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∗</m:t>
                          </m:r>
                          <m: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297" y="6488668"/>
                <a:ext cx="559705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969585" y="6488668"/>
                <a:ext cx="4779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585" y="6488668"/>
                <a:ext cx="477951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6839361" y="3800788"/>
                <a:ext cx="805029" cy="3853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𝑘</m:t>
                          </m:r>
                        </m:e>
                      </m:acc>
                      <m:r>
                        <a:rPr lang="en-US" i="1">
                          <a:solidFill>
                            <a:srgbClr val="0000FF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9361" y="3800788"/>
                <a:ext cx="805029" cy="38536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2177588" y="1255109"/>
                <a:ext cx="79149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i="1">
                          <a:solidFill>
                            <a:srgbClr val="FF0000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7588" y="1255109"/>
                <a:ext cx="791499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6457205" y="6469328"/>
                <a:ext cx="38215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𝑘</m:t>
                      </m:r>
                    </m:oMath>
                  </m:oMathPara>
                </a14:m>
                <a:endParaRPr lang="en-US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7205" y="6469328"/>
                <a:ext cx="382156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/>
              <p:cNvSpPr/>
              <p:nvPr/>
            </p:nvSpPr>
            <p:spPr>
              <a:xfrm>
                <a:off x="333431" y="1214703"/>
                <a:ext cx="3618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𝑐</m:t>
                      </m:r>
                    </m:oMath>
                  </m:oMathPara>
                </a14:m>
                <a:endParaRPr lang="en-US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64" name="Rectangle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431" y="1214703"/>
                <a:ext cx="361894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/>
              <p:cNvSpPr/>
              <p:nvPr/>
            </p:nvSpPr>
            <p:spPr>
              <a:xfrm>
                <a:off x="377026" y="6465333"/>
                <a:ext cx="37702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26" y="6465333"/>
                <a:ext cx="377026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ctangle 66"/>
          <p:cNvSpPr/>
          <p:nvPr/>
        </p:nvSpPr>
        <p:spPr>
          <a:xfrm>
            <a:off x="228600" y="762000"/>
            <a:ext cx="5495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17.9 economic </a:t>
            </a:r>
            <a:r>
              <a:rPr lang="nl-NL" b="1"/>
              <a:t>growth and forward-looking behaviour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4369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3811051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20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17.10 decomposition </a:t>
            </a:r>
            <a:r>
              <a:rPr lang="nl-NL" b="1"/>
              <a:t>of economic growth, 1990-2014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4369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3_Default Design">
  <a:themeElements>
    <a:clrScheme name="1_Default Design 12">
      <a:dk1>
        <a:srgbClr val="000000"/>
      </a:dk1>
      <a:lt1>
        <a:srgbClr val="FFFFFF"/>
      </a:lt1>
      <a:dk2>
        <a:srgbClr val="FFFFCC"/>
      </a:dk2>
      <a:lt2>
        <a:srgbClr val="FF0000"/>
      </a:lt2>
      <a:accent1>
        <a:srgbClr val="CCFFCC"/>
      </a:accent1>
      <a:accent2>
        <a:srgbClr val="0000FF"/>
      </a:accent2>
      <a:accent3>
        <a:srgbClr val="FFFFFF"/>
      </a:accent3>
      <a:accent4>
        <a:srgbClr val="000000"/>
      </a:accent4>
      <a:accent5>
        <a:srgbClr val="E2FFE2"/>
      </a:accent5>
      <a:accent6>
        <a:srgbClr val="0000E7"/>
      </a:accent6>
      <a:hlink>
        <a:srgbClr val="008000"/>
      </a:hlink>
      <a:folHlink>
        <a:srgbClr val="666633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8575">
          <a:solidFill>
            <a:schemeClr val="tx1"/>
          </a:solidFill>
        </a:ln>
      </a:spPr>
      <a:bodyPr vert="horz" wrap="none" lIns="91440" tIns="45720" rIns="91440" bIns="45720" numCol="1" rtlCol="0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6600"/>
        </a:dk2>
        <a:lt2>
          <a:srgbClr val="FF0000"/>
        </a:lt2>
        <a:accent1>
          <a:srgbClr val="FFFF99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8A5C2D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000000"/>
        </a:dk1>
        <a:lt1>
          <a:srgbClr val="FFFFFF"/>
        </a:lt1>
        <a:dk2>
          <a:srgbClr val="FFFFCC"/>
        </a:dk2>
        <a:lt2>
          <a:srgbClr val="FF0000"/>
        </a:lt2>
        <a:accent1>
          <a:srgbClr val="FFFF99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8A5C2D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000000"/>
        </a:dk1>
        <a:lt1>
          <a:srgbClr val="FFFFFF"/>
        </a:lt1>
        <a:dk2>
          <a:srgbClr val="FFFFCC"/>
        </a:dk2>
        <a:lt2>
          <a:srgbClr val="FF0000"/>
        </a:lt2>
        <a:accent1>
          <a:srgbClr val="FF9966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FFCAB8"/>
        </a:accent5>
        <a:accent6>
          <a:srgbClr val="8A5C2D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000000"/>
        </a:dk1>
        <a:lt1>
          <a:srgbClr val="FFFFFF"/>
        </a:lt1>
        <a:dk2>
          <a:srgbClr val="FFFFCC"/>
        </a:dk2>
        <a:lt2>
          <a:srgbClr val="FF0000"/>
        </a:lt2>
        <a:accent1>
          <a:srgbClr val="FF99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CAB8"/>
        </a:accent5>
        <a:accent6>
          <a:srgbClr val="0000E7"/>
        </a:accent6>
        <a:hlink>
          <a:srgbClr val="0080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000000"/>
        </a:dk1>
        <a:lt1>
          <a:srgbClr val="FFFFFF"/>
        </a:lt1>
        <a:dk2>
          <a:srgbClr val="FFFFCC"/>
        </a:dk2>
        <a:lt2>
          <a:srgbClr val="FF0000"/>
        </a:lt2>
        <a:accent1>
          <a:srgbClr val="CCFFCC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E2FFE2"/>
        </a:accent5>
        <a:accent6>
          <a:srgbClr val="0000E7"/>
        </a:accent6>
        <a:hlink>
          <a:srgbClr val="0080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516</Words>
  <Application>Microsoft Office PowerPoint</Application>
  <PresentationFormat>On-screen Show (4:3)</PresentationFormat>
  <Paragraphs>181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International Trade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38</cp:revision>
  <dcterms:created xsi:type="dcterms:W3CDTF">2016-11-17T05:58:19Z</dcterms:created>
  <dcterms:modified xsi:type="dcterms:W3CDTF">2017-01-18T02:18:12Z</dcterms:modified>
</cp:coreProperties>
</file>