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9"/>
  </p:notesMasterIdLst>
  <p:handoutMasterIdLst>
    <p:handoutMasterId r:id="rId10"/>
  </p:handoutMasterIdLst>
  <p:sldIdLst>
    <p:sldId id="261" r:id="rId3"/>
    <p:sldId id="443" r:id="rId4"/>
    <p:sldId id="460" r:id="rId5"/>
    <p:sldId id="461" r:id="rId6"/>
    <p:sldId id="462" r:id="rId7"/>
    <p:sldId id="45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6EA7"/>
    <a:srgbClr val="4070AA"/>
    <a:srgbClr val="4172AD"/>
    <a:srgbClr val="3D6AA1"/>
    <a:srgbClr val="4478B2"/>
    <a:srgbClr val="497DBB"/>
    <a:srgbClr val="405EA2"/>
    <a:srgbClr val="3A6598"/>
    <a:srgbClr val="386294"/>
    <a:srgbClr val="2D4E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F9746E-543C-4028-B108-A6AFABAB3A65}" v="2" dt="2021-11-15T15:35:23.3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18" autoAdjust="0"/>
    <p:restoredTop sz="61747" autoAdjust="0"/>
  </p:normalViewPr>
  <p:slideViewPr>
    <p:cSldViewPr snapToGrid="0" snapToObjects="1">
      <p:cViewPr varScale="1">
        <p:scale>
          <a:sx n="70" d="100"/>
          <a:sy n="70" d="100"/>
        </p:scale>
        <p:origin x="238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Elfers" userId="96af0c5d-bf58-4d9d-990f-00149635247e" providerId="ADAL" clId="{CEF9746E-543C-4028-B108-A6AFABAB3A65}"/>
    <pc:docChg chg="custSel modSld">
      <pc:chgData name="Lauren Elfers" userId="96af0c5d-bf58-4d9d-990f-00149635247e" providerId="ADAL" clId="{CEF9746E-543C-4028-B108-A6AFABAB3A65}" dt="2021-11-15T15:35:23.369" v="7"/>
      <pc:docMkLst>
        <pc:docMk/>
      </pc:docMkLst>
      <pc:sldChg chg="modSp mod modNotesTx">
        <pc:chgData name="Lauren Elfers" userId="96af0c5d-bf58-4d9d-990f-00149635247e" providerId="ADAL" clId="{CEF9746E-543C-4028-B108-A6AFABAB3A65}" dt="2021-11-15T15:33:08.669" v="5" actId="20577"/>
        <pc:sldMkLst>
          <pc:docMk/>
          <pc:sldMk cId="2820496012" sldId="261"/>
        </pc:sldMkLst>
        <pc:picChg chg="mod">
          <ac:chgData name="Lauren Elfers" userId="96af0c5d-bf58-4d9d-990f-00149635247e" providerId="ADAL" clId="{CEF9746E-543C-4028-B108-A6AFABAB3A65}" dt="2021-11-15T15:33:07.074" v="4" actId="3626"/>
          <ac:picMkLst>
            <pc:docMk/>
            <pc:sldMk cId="2820496012" sldId="261"/>
            <ac:picMk id="4" creationId="{5A5A1806-8416-4D99-995A-8DF1AB0B6D59}"/>
          </ac:picMkLst>
        </pc:picChg>
      </pc:sldChg>
      <pc:sldChg chg="modSp modNotesTx">
        <pc:chgData name="Lauren Elfers" userId="96af0c5d-bf58-4d9d-990f-00149635247e" providerId="ADAL" clId="{CEF9746E-543C-4028-B108-A6AFABAB3A65}" dt="2021-11-15T15:35:23.369" v="7"/>
        <pc:sldMkLst>
          <pc:docMk/>
          <pc:sldMk cId="198148675" sldId="456"/>
        </pc:sldMkLst>
        <pc:picChg chg="mod">
          <ac:chgData name="Lauren Elfers" userId="96af0c5d-bf58-4d9d-990f-00149635247e" providerId="ADAL" clId="{CEF9746E-543C-4028-B108-A6AFABAB3A65}" dt="2021-11-15T15:35:23.369" v="7"/>
          <ac:picMkLst>
            <pc:docMk/>
            <pc:sldMk cId="198148675" sldId="456"/>
            <ac:picMk id="3" creationId="{518715D2-2387-4A1C-926B-9FADEFAA697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9B91D-81E3-4C7D-B79D-C1A41B492D79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09B65-452D-48DD-B437-63E56D289B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713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F5199-F7F4-4FB2-A2CD-22A2CFC87608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C0744-2FEF-4441-821D-70180A370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03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79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/>
              <a:t>Correct Answer: C. Moral retribution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26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/>
              <a:t>Correct Answer: A. Moral goodness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85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/>
              <a:t>Correct Answer: B. Moral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21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/>
              <a:t>Correct Answer: B. Moral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46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fully accessible version of this video is available by logging on to Oxford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LearningLink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selecting the appropriate Concept in Action video.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https://learninglink.oup.com/access/tamis-lemonda1e-student-resources#tag_concepts-in-action-videos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67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37931" y="586409"/>
            <a:ext cx="8488017" cy="5665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 sz="3600" i="1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782957" y="1808921"/>
            <a:ext cx="3578088" cy="42837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338138" y="1152525"/>
            <a:ext cx="8488362" cy="4778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3A659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133E3D-6990-4EF3-A6C3-94D9092AF8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31318"/>
            <a:ext cx="1163782" cy="52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6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2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18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02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6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417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94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6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67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73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3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7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98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74ED4-9F4B-419D-860C-1298080DDD5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6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xfordnext.com/vod/OUPUSA/9780190216900/Ch.7-Concepts-in-Action-Moral-Goodness-Moral-Evaluation-and-Moral-Retribution.mp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i="0" dirty="0"/>
              <a:t>Chapter 7: Emotional and Social Development in Infancy and Toddlerhood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5A1806-8416-4D99-995A-8DF1AB0B6D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0397" y="2400300"/>
            <a:ext cx="4513358" cy="2272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496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850"/>
            <a:ext cx="8229600" cy="1049654"/>
          </a:xfrm>
        </p:spPr>
        <p:txBody>
          <a:bodyPr>
            <a:normAutofit/>
          </a:bodyPr>
          <a:lstStyle/>
          <a:p>
            <a:r>
              <a:rPr lang="en-US" sz="3600" dirty="0"/>
              <a:t>Morality: Scenario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36748" y="3318303"/>
            <a:ext cx="5041582" cy="24350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this an example of?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Moral goodness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Moral evaluation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Moral retribution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10296-B1F3-415E-B897-5CB96756BCED}"/>
              </a:ext>
            </a:extLst>
          </p:cNvPr>
          <p:cNvSpPr txBox="1"/>
          <p:nvPr/>
        </p:nvSpPr>
        <p:spPr>
          <a:xfrm>
            <a:off x="636748" y="1256200"/>
            <a:ext cx="80500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Michelle is 2 years old. Michelle observes Mikey hit Zach. Ashleigh later takes a toy away from Mikey. Michelle wants to play with Ashleigh after Ashleigh punished Mikey.</a:t>
            </a:r>
          </a:p>
        </p:txBody>
      </p:sp>
    </p:spTree>
    <p:extLst>
      <p:ext uri="{BB962C8B-B14F-4D97-AF65-F5344CB8AC3E}">
        <p14:creationId xmlns:p14="http://schemas.microsoft.com/office/powerpoint/2010/main" val="3999138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850"/>
            <a:ext cx="8229600" cy="1049654"/>
          </a:xfrm>
        </p:spPr>
        <p:txBody>
          <a:bodyPr>
            <a:normAutofit/>
          </a:bodyPr>
          <a:lstStyle/>
          <a:p>
            <a:r>
              <a:rPr lang="en-US" sz="3600" dirty="0"/>
              <a:t>Morality: Scenario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56920" y="3304126"/>
            <a:ext cx="5041582" cy="28765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this an example of?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Moral goodness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Moral evaluation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Moral retribution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10296-B1F3-415E-B897-5CB96756BCED}"/>
              </a:ext>
            </a:extLst>
          </p:cNvPr>
          <p:cNvSpPr txBox="1"/>
          <p:nvPr/>
        </p:nvSpPr>
        <p:spPr>
          <a:xfrm>
            <a:off x="756920" y="1500504"/>
            <a:ext cx="7172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Malika is almost 2 years old. Malika’s friend fell down in the playground. Malika comforts her friend with a hug. </a:t>
            </a:r>
          </a:p>
        </p:txBody>
      </p:sp>
    </p:spTree>
    <p:extLst>
      <p:ext uri="{BB962C8B-B14F-4D97-AF65-F5344CB8AC3E}">
        <p14:creationId xmlns:p14="http://schemas.microsoft.com/office/powerpoint/2010/main" val="389091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850"/>
            <a:ext cx="8229600" cy="1049654"/>
          </a:xfrm>
        </p:spPr>
        <p:txBody>
          <a:bodyPr>
            <a:normAutofit/>
          </a:bodyPr>
          <a:lstStyle/>
          <a:p>
            <a:r>
              <a:rPr lang="en-US" sz="3600" dirty="0"/>
              <a:t>Morality: Scenario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56920" y="3304126"/>
            <a:ext cx="5041582" cy="28765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this an example of?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Moral goodness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Moral evaluation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Moral retribution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10296-B1F3-415E-B897-5CB96756BCED}"/>
              </a:ext>
            </a:extLst>
          </p:cNvPr>
          <p:cNvSpPr txBox="1"/>
          <p:nvPr/>
        </p:nvSpPr>
        <p:spPr>
          <a:xfrm>
            <a:off x="756920" y="1500504"/>
            <a:ext cx="7172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Lisa is 3 years old. Lisa watches Billy hit Joey. She avoids playing with Billy.</a:t>
            </a:r>
          </a:p>
        </p:txBody>
      </p:sp>
    </p:spTree>
    <p:extLst>
      <p:ext uri="{BB962C8B-B14F-4D97-AF65-F5344CB8AC3E}">
        <p14:creationId xmlns:p14="http://schemas.microsoft.com/office/powerpoint/2010/main" val="3583144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850"/>
            <a:ext cx="8229600" cy="1049654"/>
          </a:xfrm>
        </p:spPr>
        <p:txBody>
          <a:bodyPr>
            <a:normAutofit/>
          </a:bodyPr>
          <a:lstStyle/>
          <a:p>
            <a:r>
              <a:rPr lang="en-US" sz="3600" dirty="0"/>
              <a:t>Morality: Scenario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56920" y="3751166"/>
            <a:ext cx="5041582" cy="28765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this an example of?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Moral goodness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Moral evaluation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Moral retribution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10296-B1F3-415E-B897-5CB96756BCED}"/>
              </a:ext>
            </a:extLst>
          </p:cNvPr>
          <p:cNvSpPr txBox="1"/>
          <p:nvPr/>
        </p:nvSpPr>
        <p:spPr>
          <a:xfrm>
            <a:off x="756920" y="1404361"/>
            <a:ext cx="79298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Nicole  is 2 years old. Nicole watches Aidan share with Michael, but Michael doesn't share with Aidan. Nicole later chooses to play with Aidan, not Michael.</a:t>
            </a:r>
          </a:p>
        </p:txBody>
      </p:sp>
    </p:spTree>
    <p:extLst>
      <p:ext uri="{BB962C8B-B14F-4D97-AF65-F5344CB8AC3E}">
        <p14:creationId xmlns:p14="http://schemas.microsoft.com/office/powerpoint/2010/main" val="1260845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850"/>
            <a:ext cx="8229600" cy="1325562"/>
          </a:xfrm>
        </p:spPr>
        <p:txBody>
          <a:bodyPr>
            <a:normAutofit/>
          </a:bodyPr>
          <a:lstStyle/>
          <a:p>
            <a:r>
              <a:rPr lang="en-US" sz="3600" dirty="0"/>
              <a:t>Watch this Video</a:t>
            </a:r>
          </a:p>
        </p:txBody>
      </p:sp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518715D2-2387-4A1C-926B-9FADEFAA69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762" y="1119187"/>
            <a:ext cx="7610475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48675"/>
      </p:ext>
    </p:extLst>
  </p:cSld>
  <p:clrMapOvr>
    <a:masterClrMapping/>
  </p:clrMapOvr>
</p:sld>
</file>

<file path=ppt/theme/theme1.xml><?xml version="1.0" encoding="utf-8"?>
<a:theme xmlns:a="http://schemas.openxmlformats.org/drawingml/2006/main" name="Oxford template (TH)_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xford template (TH)_2.potx  -  Read-Only" id="{8D574FD2-D363-4ABE-AE09-0FD09556BD74}" vid="{328F76B4-8B4B-4449-B6D0-89D9E6844475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xford template (TH)_2.potx  -  Read-Only" id="{8D574FD2-D363-4ABE-AE09-0FD09556BD74}" vid="{0E03ACEF-5A19-4B88-B2E6-625A1FE4D0E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Oxford template (TH)_3</Template>
  <TotalTime>1561</TotalTime>
  <Words>259</Words>
  <Application>Microsoft Office PowerPoint</Application>
  <PresentationFormat>On-screen Show (4:3)</PresentationFormat>
  <Paragraphs>42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Oxford template (TH)_3</vt:lpstr>
      <vt:lpstr>1_Custom Design</vt:lpstr>
      <vt:lpstr>Chapter 7: Emotional and Social Development in Infancy and Toddlerhood</vt:lpstr>
      <vt:lpstr>Morality: Scenario 1</vt:lpstr>
      <vt:lpstr>Morality: Scenario 2</vt:lpstr>
      <vt:lpstr>Morality: Scenario 3</vt:lpstr>
      <vt:lpstr>Morality: Scenario 4</vt:lpstr>
      <vt:lpstr>Watch this Video</vt:lpstr>
    </vt:vector>
  </TitlesOfParts>
  <Company>Oxford University Press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Interplay</dc:title>
  <dc:creator>CUNNINGHAM, Emily</dc:creator>
  <cp:lastModifiedBy>Lauren Elfers</cp:lastModifiedBy>
  <cp:revision>288</cp:revision>
  <dcterms:created xsi:type="dcterms:W3CDTF">2019-06-11T10:29:49Z</dcterms:created>
  <dcterms:modified xsi:type="dcterms:W3CDTF">2021-11-15T15:35:24Z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be5cb09a-2992-49d6-8ac9-5f63e7b1ad2f_Enabled">
    <vt:lpwstr>true</vt:lpwstr>
  </property>
  <property fmtid="{D5CDD505-2E9C-101B-9397-08002B2CF9AE}" pid="4" name="MSIP_Label_be5cb09a-2992-49d6-8ac9-5f63e7b1ad2f_SetDate">
    <vt:lpwstr>2021-01-12T18:44:39Z</vt:lpwstr>
  </property>
  <property fmtid="{D5CDD505-2E9C-101B-9397-08002B2CF9AE}" pid="5" name="MSIP_Label_be5cb09a-2992-49d6-8ac9-5f63e7b1ad2f_Method">
    <vt:lpwstr>Standard</vt:lpwstr>
  </property>
  <property fmtid="{D5CDD505-2E9C-101B-9397-08002B2CF9AE}" pid="6" name="MSIP_Label_be5cb09a-2992-49d6-8ac9-5f63e7b1ad2f_Name">
    <vt:lpwstr>Controlled</vt:lpwstr>
  </property>
  <property fmtid="{D5CDD505-2E9C-101B-9397-08002B2CF9AE}" pid="7" name="MSIP_Label_be5cb09a-2992-49d6-8ac9-5f63e7b1ad2f_SiteId">
    <vt:lpwstr>91761b62-4c45-43f5-9f0e-be8ad9b551ff</vt:lpwstr>
  </property>
  <property fmtid="{D5CDD505-2E9C-101B-9397-08002B2CF9AE}" pid="8" name="MSIP_Label_be5cb09a-2992-49d6-8ac9-5f63e7b1ad2f_ActionId">
    <vt:lpwstr>2d4fc6ee-8a36-4ca6-a907-00009a1683cd</vt:lpwstr>
  </property>
</Properties>
</file>