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16"/>
  </p:notesMasterIdLst>
  <p:handoutMasterIdLst>
    <p:handoutMasterId r:id="rId17"/>
  </p:handoutMasterIdLst>
  <p:sldIdLst>
    <p:sldId id="261" r:id="rId4"/>
    <p:sldId id="273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EA7"/>
    <a:srgbClr val="4070AA"/>
    <a:srgbClr val="4172AD"/>
    <a:srgbClr val="3D6AA1"/>
    <a:srgbClr val="4478B2"/>
    <a:srgbClr val="497DBB"/>
    <a:srgbClr val="405EA2"/>
    <a:srgbClr val="3A6598"/>
    <a:srgbClr val="386294"/>
    <a:srgbClr val="2D4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4" autoAdjust="0"/>
    <p:restoredTop sz="94602" autoAdjust="0"/>
  </p:normalViewPr>
  <p:slideViewPr>
    <p:cSldViewPr snapToGrid="0" snapToObjects="1">
      <p:cViewPr varScale="1">
        <p:scale>
          <a:sx n="73" d="100"/>
          <a:sy n="73" d="100"/>
        </p:scale>
        <p:origin x="1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9B91D-81E3-4C7D-B79D-C1A41B492D79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09B65-452D-48DD-B437-63E56D28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13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A659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33E3D-6990-4EF3-A6C3-94D9092AF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1318"/>
            <a:ext cx="1163782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70461-5061-4414-803B-C583AB66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1318"/>
            <a:ext cx="1163782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1ADE0-5C6C-4D2E-BA8D-9FAB5A6E6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1318"/>
            <a:ext cx="1163782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208" r="79" b="371"/>
          <a:stretch/>
        </p:blipFill>
        <p:spPr bwMode="auto">
          <a:xfrm>
            <a:off x="5030" y="1063"/>
            <a:ext cx="9154872" cy="684898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163782" y="6423727"/>
            <a:ext cx="2767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[Oxford</a:t>
            </a:r>
            <a:r>
              <a:rPr lang="en-US" baseline="0" dirty="0">
                <a:solidFill>
                  <a:schemeClr val="bg1"/>
                </a:solidFill>
              </a:rPr>
              <a:t> University Press or author name],</a:t>
            </a:r>
            <a:r>
              <a:rPr lang="en-US" dirty="0">
                <a:solidFill>
                  <a:schemeClr val="bg1"/>
                </a:solidFill>
              </a:rPr>
              <a:t> 2020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11EB2B-0846-4623-8B27-CF24A81847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331318"/>
            <a:ext cx="1163782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Problems: Finding Solutions, Taking Action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Robert McNamara </a:t>
            </a:r>
          </a:p>
        </p:txBody>
      </p:sp>
      <p:pic>
        <p:nvPicPr>
          <p:cNvPr id="8" name="Picture Placeholder 7" descr="Logo&#10;&#10;Description automatically generated">
            <a:extLst>
              <a:ext uri="{FF2B5EF4-FFF2-40B4-BE49-F238E27FC236}">
                <a16:creationId xmlns:a16="http://schemas.microsoft.com/office/drawing/2014/main" id="{955A0883-A00B-4474-A6DA-074B5AE7C9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423" b="1423"/>
          <a:stretch>
            <a:fillRect/>
          </a:stretch>
        </p:blipFill>
        <p:spPr>
          <a:xfrm>
            <a:off x="2792895" y="1719055"/>
            <a:ext cx="3578088" cy="4283766"/>
          </a:xfrm>
        </p:spPr>
      </p:pic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car, person&#10;&#10;Description automatically generated">
            <a:extLst>
              <a:ext uri="{FF2B5EF4-FFF2-40B4-BE49-F238E27FC236}">
                <a16:creationId xmlns:a16="http://schemas.microsoft.com/office/drawing/2014/main" id="{5569066A-4137-459B-B820-F24187DE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68" y="927463"/>
            <a:ext cx="8062663" cy="45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3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C0A9C27A-AD30-48C0-9EDB-94466FD7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68" y="785093"/>
            <a:ext cx="6791664" cy="46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4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C47E454-6D12-4CB6-90C8-626843AEF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93" y="682840"/>
            <a:ext cx="5808414" cy="50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1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B1F5-C678-4F42-8545-5AD59269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EF115-1D76-43F3-95F4-F1B024ACC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052" y="1152524"/>
            <a:ext cx="8508448" cy="833029"/>
          </a:xfrm>
        </p:spPr>
        <p:txBody>
          <a:bodyPr/>
          <a:lstStyle/>
          <a:p>
            <a:r>
              <a:rPr lang="en-US" dirty="0"/>
              <a:t>Why Is Crime Always in the News? Crime and Interpersonal Violence</a:t>
            </a:r>
          </a:p>
        </p:txBody>
      </p:sp>
    </p:spTree>
    <p:extLst>
      <p:ext uri="{BB962C8B-B14F-4D97-AF65-F5344CB8AC3E}">
        <p14:creationId xmlns:p14="http://schemas.microsoft.com/office/powerpoint/2010/main" val="144274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CC01233E-0F20-4A88-9BF8-7733571B6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" y="693370"/>
            <a:ext cx="7824651" cy="52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0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15736B3-E07E-44CB-AD38-3897A1E1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81" y="1045029"/>
            <a:ext cx="8233237" cy="45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person, ground, sidewalk&#10;&#10;Description automatically generated">
            <a:extLst>
              <a:ext uri="{FF2B5EF4-FFF2-40B4-BE49-F238E27FC236}">
                <a16:creationId xmlns:a16="http://schemas.microsoft.com/office/drawing/2014/main" id="{FAAE26C9-4520-4FD4-97A7-522CD296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71" y="590807"/>
            <a:ext cx="4376057" cy="5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4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car, tree, grass&#10;&#10;Description automatically generated">
            <a:extLst>
              <a:ext uri="{FF2B5EF4-FFF2-40B4-BE49-F238E27FC236}">
                <a16:creationId xmlns:a16="http://schemas.microsoft.com/office/drawing/2014/main" id="{B6EBE541-67F2-4094-9D68-1DC7E3803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50" y="705394"/>
            <a:ext cx="7590699" cy="50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5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water, outdoor&#10;&#10;Description automatically generated">
            <a:extLst>
              <a:ext uri="{FF2B5EF4-FFF2-40B4-BE49-F238E27FC236}">
                <a16:creationId xmlns:a16="http://schemas.microsoft.com/office/drawing/2014/main" id="{08AF74C3-D4E6-434E-8105-AB575CF8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23" y="705394"/>
            <a:ext cx="7706554" cy="51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indoor, person, room&#10;&#10;Description automatically generated">
            <a:extLst>
              <a:ext uri="{FF2B5EF4-FFF2-40B4-BE49-F238E27FC236}">
                <a16:creationId xmlns:a16="http://schemas.microsoft.com/office/drawing/2014/main" id="{ACF0711D-93C9-496D-AB81-4707FAC32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0" y="679268"/>
            <a:ext cx="7821179" cy="51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1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black dress&#10;&#10;Description automatically generated with low confidence">
            <a:extLst>
              <a:ext uri="{FF2B5EF4-FFF2-40B4-BE49-F238E27FC236}">
                <a16:creationId xmlns:a16="http://schemas.microsoft.com/office/drawing/2014/main" id="{81EA5904-ECAF-463F-88A9-421E70CB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57" y="608467"/>
            <a:ext cx="3592285" cy="538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0724"/>
      </p:ext>
    </p:extLst>
  </p:cSld>
  <p:clrMapOvr>
    <a:masterClrMapping/>
  </p:clrMapOvr>
</p:sld>
</file>

<file path=ppt/theme/theme1.xml><?xml version="1.0" encoding="utf-8"?>
<a:theme xmlns:a="http://schemas.openxmlformats.org/drawingml/2006/main" name="Oxford template (TH)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xford template (TH)_2.potx  -  Read-Only" id="{8D574FD2-D363-4ABE-AE09-0FD09556BD74}" vid="{328F76B4-8B4B-4449-B6D0-89D9E684447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(TH)_2.potx  -  Read-Only" id="{8D574FD2-D363-4ABE-AE09-0FD09556BD74}" vid="{57D5FB25-C71A-4FA0-B2CB-224F648BF6A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(TH)_2.potx  -  Read-Only" id="{8D574FD2-D363-4ABE-AE09-0FD09556BD74}" vid="{0E03ACEF-5A19-4B88-B2E6-625A1FE4D0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(TH)_3</Template>
  <TotalTime>90</TotalTime>
  <Words>26</Words>
  <Application>Microsoft Office PowerPoint</Application>
  <PresentationFormat>On-screen Show (4:3)</PresentationFormat>
  <Paragraphs>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Oxford template (TH)_3</vt:lpstr>
      <vt:lpstr>Custom Design</vt:lpstr>
      <vt:lpstr>1_Custom Design</vt:lpstr>
      <vt:lpstr>Social Problems: Finding Solutions, Taking Action</vt:lpstr>
      <vt:lpstr>Chapter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CUNNINGHAM, Emily</dc:creator>
  <cp:lastModifiedBy>DILLENBERGER, Rick</cp:lastModifiedBy>
  <cp:revision>8</cp:revision>
  <dcterms:created xsi:type="dcterms:W3CDTF">2019-06-11T10:29:49Z</dcterms:created>
  <dcterms:modified xsi:type="dcterms:W3CDTF">2021-10-25T20:40:01Z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-146020371</vt:i4>
  </property>
  <property fmtid="{D5CDD505-2E9C-101B-9397-08002B2CF9AE}" pid="3" name="_NewReviewCycle">
    <vt:lpwstr/>
  </property>
  <property fmtid="{D5CDD505-2E9C-101B-9397-08002B2CF9AE}" pid="4" name="_EmailSubject">
    <vt:lpwstr>ARC PowerPoint Template</vt:lpwstr>
  </property>
  <property fmtid="{D5CDD505-2E9C-101B-9397-08002B2CF9AE}" pid="5" name="_AuthorEmail">
    <vt:lpwstr>Emily.Cunningham2@oup.com</vt:lpwstr>
  </property>
  <property fmtid="{D5CDD505-2E9C-101B-9397-08002B2CF9AE}" pid="6" name="_AuthorEmailDisplayName">
    <vt:lpwstr>CUNNINGHAM, Emily</vt:lpwstr>
  </property>
  <property fmtid="{D5CDD505-2E9C-101B-9397-08002B2CF9AE}" pid="7" name="MSIP_Label_be5cb09a-2992-49d6-8ac9-5f63e7b1ad2f_Enabled">
    <vt:lpwstr>true</vt:lpwstr>
  </property>
  <property fmtid="{D5CDD505-2E9C-101B-9397-08002B2CF9AE}" pid="8" name="MSIP_Label_be5cb09a-2992-49d6-8ac9-5f63e7b1ad2f_SetDate">
    <vt:lpwstr>2021-10-25T16:19:25Z</vt:lpwstr>
  </property>
  <property fmtid="{D5CDD505-2E9C-101B-9397-08002B2CF9AE}" pid="9" name="MSIP_Label_be5cb09a-2992-49d6-8ac9-5f63e7b1ad2f_Method">
    <vt:lpwstr>Standard</vt:lpwstr>
  </property>
  <property fmtid="{D5CDD505-2E9C-101B-9397-08002B2CF9AE}" pid="10" name="MSIP_Label_be5cb09a-2992-49d6-8ac9-5f63e7b1ad2f_Name">
    <vt:lpwstr>Controlled</vt:lpwstr>
  </property>
  <property fmtid="{D5CDD505-2E9C-101B-9397-08002B2CF9AE}" pid="11" name="MSIP_Label_be5cb09a-2992-49d6-8ac9-5f63e7b1ad2f_SiteId">
    <vt:lpwstr>91761b62-4c45-43f5-9f0e-be8ad9b551ff</vt:lpwstr>
  </property>
  <property fmtid="{D5CDD505-2E9C-101B-9397-08002B2CF9AE}" pid="12" name="MSIP_Label_be5cb09a-2992-49d6-8ac9-5f63e7b1ad2f_ActionId">
    <vt:lpwstr>e1c459f8-c0ea-43e3-819f-00003607cf81</vt:lpwstr>
  </property>
  <property fmtid="{D5CDD505-2E9C-101B-9397-08002B2CF9AE}" pid="13" name="MSIP_Label_be5cb09a-2992-49d6-8ac9-5f63e7b1ad2f_ContentBits">
    <vt:lpwstr>0</vt:lpwstr>
  </property>
</Properties>
</file>