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5" r:id="rId5"/>
  </p:sldMasterIdLst>
  <p:notesMasterIdLst>
    <p:notesMasterId r:id="rId42"/>
  </p:notesMasterIdLst>
  <p:handoutMasterIdLst>
    <p:handoutMasterId r:id="rId43"/>
  </p:handoutMasterIdLst>
  <p:sldIdLst>
    <p:sldId id="282" r:id="rId6"/>
    <p:sldId id="283" r:id="rId7"/>
    <p:sldId id="289" r:id="rId8"/>
    <p:sldId id="286"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21" r:id="rId31"/>
    <p:sldId id="311" r:id="rId32"/>
    <p:sldId id="312" r:id="rId33"/>
    <p:sldId id="313" r:id="rId34"/>
    <p:sldId id="314" r:id="rId35"/>
    <p:sldId id="315" r:id="rId36"/>
    <p:sldId id="316" r:id="rId37"/>
    <p:sldId id="317" r:id="rId38"/>
    <p:sldId id="318" r:id="rId39"/>
    <p:sldId id="319" r:id="rId40"/>
    <p:sldId id="32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47"/>
    <a:srgbClr val="014478"/>
    <a:srgbClr val="001B47"/>
    <a:srgbClr val="1F497D"/>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4" autoAdjust="0"/>
    <p:restoredTop sz="94291" autoAdjust="0"/>
  </p:normalViewPr>
  <p:slideViewPr>
    <p:cSldViewPr snapToGrid="0" snapToObjects="1">
      <p:cViewPr varScale="1">
        <p:scale>
          <a:sx n="99" d="100"/>
          <a:sy n="99" d="100"/>
        </p:scale>
        <p:origin x="594"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85613-ADFF-4141-B66C-A45235623B50}" type="datetimeFigureOut">
              <a:rPr lang="en-US" smtClean="0"/>
              <a:t>11/9/2021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2E8A8-05A8-499B-9FC4-E546163481AE}" type="slidenum">
              <a:rPr lang="en-US" smtClean="0"/>
              <a:t>‹#›</a:t>
            </a:fld>
            <a:endParaRPr lang="en-US"/>
          </a:p>
        </p:txBody>
      </p:sp>
    </p:spTree>
    <p:extLst>
      <p:ext uri="{BB962C8B-B14F-4D97-AF65-F5344CB8AC3E}">
        <p14:creationId xmlns:p14="http://schemas.microsoft.com/office/powerpoint/2010/main" val="10491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11/9/2021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a:p>
        </p:txBody>
      </p:sp>
    </p:spTree>
    <p:extLst>
      <p:ext uri="{BB962C8B-B14F-4D97-AF65-F5344CB8AC3E}">
        <p14:creationId xmlns:p14="http://schemas.microsoft.com/office/powerpoint/2010/main" val="991904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Edit Master text styles</a:t>
            </a:r>
          </a:p>
        </p:txBody>
      </p:sp>
      <p:pic>
        <p:nvPicPr>
          <p:cNvPr id="7" name="Picture 6" descr="Oxford University Press logo">
            <a:extLst>
              <a:ext uri="{FF2B5EF4-FFF2-40B4-BE49-F238E27FC236}">
                <a16:creationId xmlns:a16="http://schemas.microsoft.com/office/drawing/2014/main" id="{D669DE89-FFBE-429F-B62B-74302C8C475D}"/>
              </a:ext>
            </a:extLst>
          </p:cNvPr>
          <p:cNvPicPr>
            <a:picLocks noChangeAspect="1"/>
          </p:cNvPicPr>
          <p:nvPr userDrawn="1"/>
        </p:nvPicPr>
        <p:blipFill>
          <a:blip r:embed="rId2"/>
          <a:stretch>
            <a:fillRect/>
          </a:stretch>
        </p:blipFill>
        <p:spPr>
          <a:xfrm>
            <a:off x="0" y="5976152"/>
            <a:ext cx="2505812" cy="881848"/>
          </a:xfrm>
          <a:prstGeom prst="rect">
            <a:avLst/>
          </a:prstGeom>
        </p:spPr>
      </p:pic>
    </p:spTree>
    <p:extLst>
      <p:ext uri="{BB962C8B-B14F-4D97-AF65-F5344CB8AC3E}">
        <p14:creationId xmlns:p14="http://schemas.microsoft.com/office/powerpoint/2010/main" val="18046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4431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Lst>
          </p:cNvPr>
          <p:cNvPicPr>
            <a:picLocks noChangeAspect="1"/>
          </p:cNvPicPr>
          <p:nvPr userDrawn="1"/>
        </p:nvPicPr>
        <p:blipFill>
          <a:blip r:embed="rId5"/>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73" r:id="rId1"/>
    <p:sldLayoutId id="2147483652" r:id="rId2"/>
    <p:sldLayoutId id="2147483654" r:id="rId3"/>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411480"/>
          </a:xfrm>
          <a:prstGeom prst="rect">
            <a:avLst/>
          </a:prstGeom>
          <a:solidFill>
            <a:srgbClr val="001A47"/>
          </a:solidFill>
        </p:spPr>
        <p:txBody>
          <a:bodyPr vert="horz" lIns="91440" tIns="45720" rIns="91440" bIns="45720" rtlCol="0" anchor="b" anchorCtr="0">
            <a:spAutoFit/>
          </a:bodyPr>
          <a:lstStyle/>
          <a:p>
            <a:r>
              <a:rPr lang="en-US" dirty="0"/>
              <a:t>Click to edit Master title style</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5" y="586409"/>
            <a:ext cx="11317356" cy="487017"/>
          </a:xfrm>
        </p:spPr>
        <p:txBody>
          <a:bodyPr>
            <a:normAutofit fontScale="90000"/>
          </a:bodyPr>
          <a:lstStyle/>
          <a:p>
            <a:r>
              <a:rPr lang="en-US" dirty="0"/>
              <a:t>Child Development</a:t>
            </a:r>
            <a:br>
              <a:rPr lang="en-US" dirty="0"/>
            </a:br>
            <a:r>
              <a:rPr lang="en-US" sz="2700" b="0" i="0" dirty="0"/>
              <a:t>Context, Culture, and Cascades</a:t>
            </a:r>
            <a:r>
              <a:rPr lang="en-US" sz="2700" dirty="0"/>
              <a:t> </a:t>
            </a:r>
            <a:endParaRPr lang="en-US" sz="2700" b="1" i="0" dirty="0"/>
          </a:p>
        </p:txBody>
      </p:sp>
      <p:sp>
        <p:nvSpPr>
          <p:cNvPr id="4" name="Text Placeholder 3"/>
          <p:cNvSpPr>
            <a:spLocks noGrp="1"/>
          </p:cNvSpPr>
          <p:nvPr>
            <p:ph type="body" sz="quarter" idx="11"/>
          </p:nvPr>
        </p:nvSpPr>
        <p:spPr>
          <a:xfrm>
            <a:off x="450851" y="1630363"/>
            <a:ext cx="11317816" cy="477838"/>
          </a:xfrm>
        </p:spPr>
        <p:txBody>
          <a:bodyPr/>
          <a:lstStyle/>
          <a:p>
            <a:r>
              <a:rPr lang="en-US" dirty="0"/>
              <a:t>by Catherine S. </a:t>
            </a:r>
            <a:r>
              <a:rPr lang="en-US" dirty="0" err="1"/>
              <a:t>Tamis-LeMonda</a:t>
            </a:r>
            <a:endParaRPr lang="en-US" dirty="0"/>
          </a:p>
        </p:txBody>
      </p:sp>
      <p:pic>
        <p:nvPicPr>
          <p:cNvPr id="7" name="Picture 6" title="Cover">
            <a:extLst>
              <a:ext uri="{FF2B5EF4-FFF2-40B4-BE49-F238E27FC236}">
                <a16:creationId xmlns:a16="http://schemas.microsoft.com/office/drawing/2014/main" id="{92E1768D-F9FD-44BD-8896-66F514AD6BAF}"/>
              </a:ext>
            </a:extLst>
          </p:cNvPr>
          <p:cNvPicPr>
            <a:picLocks noChangeAspect="1"/>
          </p:cNvPicPr>
          <p:nvPr/>
        </p:nvPicPr>
        <p:blipFill>
          <a:blip r:embed="rId3"/>
          <a:stretch>
            <a:fillRect/>
          </a:stretch>
        </p:blipFill>
        <p:spPr>
          <a:xfrm>
            <a:off x="4404173" y="2257823"/>
            <a:ext cx="3383654" cy="4337421"/>
          </a:xfrm>
          <a:prstGeom prst="rect">
            <a:avLst/>
          </a:prstGeom>
        </p:spPr>
      </p:pic>
    </p:spTree>
    <p:extLst>
      <p:ext uri="{BB962C8B-B14F-4D97-AF65-F5344CB8AC3E}">
        <p14:creationId xmlns:p14="http://schemas.microsoft.com/office/powerpoint/2010/main" val="1209823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7.5 Infant anger and fear reactions increase from 4 to 16 months of age.  </a:t>
            </a:r>
          </a:p>
        </p:txBody>
      </p:sp>
      <p:pic>
        <p:nvPicPr>
          <p:cNvPr id="3" name="Picture 2" descr="A graph shows the interpretations of infant distress around anger. The horizontal axis is labeled age in months, ranging from 4 to 16. The vertical axis is labeled predicated anger, ranging from negative 0 to 2. Data from the graph shows the increase in infants’ anger from 4, 0 to 12, 1." title="FIGURE 7.5 Infant anger and fear reactions increase from 4 to 16 months of age.">
            <a:extLst>
              <a:ext uri="{FF2B5EF4-FFF2-40B4-BE49-F238E27FC236}">
                <a16:creationId xmlns:a16="http://schemas.microsoft.com/office/drawing/2014/main" id="{3D051045-F84D-47EE-B5F5-028074BE0BB6}"/>
              </a:ext>
            </a:extLst>
          </p:cNvPr>
          <p:cNvPicPr>
            <a:picLocks noChangeAspect="1"/>
          </p:cNvPicPr>
          <p:nvPr/>
        </p:nvPicPr>
        <p:blipFill>
          <a:blip r:embed="rId2"/>
          <a:stretch>
            <a:fillRect/>
          </a:stretch>
        </p:blipFill>
        <p:spPr>
          <a:xfrm>
            <a:off x="2772002" y="1215396"/>
            <a:ext cx="6647996" cy="4427209"/>
          </a:xfrm>
          <a:prstGeom prst="rect">
            <a:avLst/>
          </a:prstGeom>
        </p:spPr>
      </p:pic>
    </p:spTree>
    <p:extLst>
      <p:ext uri="{BB962C8B-B14F-4D97-AF65-F5344CB8AC3E}">
        <p14:creationId xmlns:p14="http://schemas.microsoft.com/office/powerpoint/2010/main" val="368421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7.6 Expressions of anger generalize to a range of situations in toddlerhood.</a:t>
            </a:r>
          </a:p>
        </p:txBody>
      </p:sp>
      <p:pic>
        <p:nvPicPr>
          <p:cNvPr id="3" name="Picture 2" descr="A photo of a child crying while trying to get down from a crib." title="FIGURE 7.6 Expressions of anger generalize to a range of situations in toddlerhood.">
            <a:extLst>
              <a:ext uri="{FF2B5EF4-FFF2-40B4-BE49-F238E27FC236}">
                <a16:creationId xmlns:a16="http://schemas.microsoft.com/office/drawing/2014/main" id="{FD7BA221-D648-4B8A-AB92-BA2955815057}"/>
              </a:ext>
            </a:extLst>
          </p:cNvPr>
          <p:cNvPicPr>
            <a:picLocks noChangeAspect="1"/>
          </p:cNvPicPr>
          <p:nvPr/>
        </p:nvPicPr>
        <p:blipFill>
          <a:blip r:embed="rId2"/>
          <a:stretch>
            <a:fillRect/>
          </a:stretch>
        </p:blipFill>
        <p:spPr>
          <a:xfrm>
            <a:off x="2585856" y="1183774"/>
            <a:ext cx="7020288" cy="4490452"/>
          </a:xfrm>
          <a:prstGeom prst="rect">
            <a:avLst/>
          </a:prstGeom>
        </p:spPr>
      </p:pic>
    </p:spTree>
    <p:extLst>
      <p:ext uri="{BB962C8B-B14F-4D97-AF65-F5344CB8AC3E}">
        <p14:creationId xmlns:p14="http://schemas.microsoft.com/office/powerpoint/2010/main" val="408159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7.7 Learning fear.</a:t>
            </a:r>
          </a:p>
        </p:txBody>
      </p:sp>
      <p:pic>
        <p:nvPicPr>
          <p:cNvPr id="3" name="Picture 2" descr="A photo of a child sitting on a caregiver’s lap and watching television surrounded by a speaker at the sides and a camera at the center panel. The pictures of a hippopotamus and snake are displayed on the screen." title="FIGURE 7.7 Learning fear.">
            <a:extLst>
              <a:ext uri="{FF2B5EF4-FFF2-40B4-BE49-F238E27FC236}">
                <a16:creationId xmlns:a16="http://schemas.microsoft.com/office/drawing/2014/main" id="{3DD382CE-024B-4CB7-BB20-9F7A14608526}"/>
              </a:ext>
            </a:extLst>
          </p:cNvPr>
          <p:cNvPicPr>
            <a:picLocks noChangeAspect="1"/>
          </p:cNvPicPr>
          <p:nvPr/>
        </p:nvPicPr>
        <p:blipFill>
          <a:blip r:embed="rId2"/>
          <a:stretch>
            <a:fillRect/>
          </a:stretch>
        </p:blipFill>
        <p:spPr>
          <a:xfrm>
            <a:off x="3951420" y="730978"/>
            <a:ext cx="4289161" cy="5396045"/>
          </a:xfrm>
          <a:prstGeom prst="rect">
            <a:avLst/>
          </a:prstGeom>
        </p:spPr>
      </p:pic>
    </p:spTree>
    <p:extLst>
      <p:ext uri="{BB962C8B-B14F-4D97-AF65-F5344CB8AC3E}">
        <p14:creationId xmlns:p14="http://schemas.microsoft.com/office/powerpoint/2010/main" val="350340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7.8 Infants may be biased to attend to potentially threatening stimuli, without being afraid.</a:t>
            </a:r>
          </a:p>
        </p:txBody>
      </p:sp>
      <p:pic>
        <p:nvPicPr>
          <p:cNvPr id="3" name="Picture 2" descr="A photo of a big monkey holding a small baby monkey in its lap." title="FIGURE 7.8 Infants may be biased to attend to potentially threatening stimuli, without being afraid.">
            <a:extLst>
              <a:ext uri="{FF2B5EF4-FFF2-40B4-BE49-F238E27FC236}">
                <a16:creationId xmlns:a16="http://schemas.microsoft.com/office/drawing/2014/main" id="{7F3C545D-370E-400F-B988-0CE13DD2F934}"/>
              </a:ext>
            </a:extLst>
          </p:cNvPr>
          <p:cNvPicPr>
            <a:picLocks noChangeAspect="1"/>
          </p:cNvPicPr>
          <p:nvPr/>
        </p:nvPicPr>
        <p:blipFill>
          <a:blip r:embed="rId2"/>
          <a:stretch>
            <a:fillRect/>
          </a:stretch>
        </p:blipFill>
        <p:spPr>
          <a:xfrm>
            <a:off x="1190855" y="1186649"/>
            <a:ext cx="9810290" cy="4484703"/>
          </a:xfrm>
          <a:prstGeom prst="rect">
            <a:avLst/>
          </a:prstGeom>
        </p:spPr>
      </p:pic>
    </p:spTree>
    <p:extLst>
      <p:ext uri="{BB962C8B-B14F-4D97-AF65-F5344CB8AC3E}">
        <p14:creationId xmlns:p14="http://schemas.microsoft.com/office/powerpoint/2010/main" val="2161174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7.9 Infants match emotions in the faces of other infants to the emotions expressed by their vocalizations.</a:t>
            </a:r>
          </a:p>
        </p:txBody>
      </p:sp>
      <p:pic>
        <p:nvPicPr>
          <p:cNvPr id="3" name="Picture 2" descr="A photo of series of two panels on the top and bottom with sad and happy facial expressions of four infants. The panel on the top is labeled part 1 and depicts an infant with a frowning face to the left and a happy face to the right. The panel on the bottom is labeled part 2 and depicts an infant with a crying face to the left and a happy face to the right. The top of the panels to the left is labeled negative. The top of the panels to the right is labeled positive." title="FIGURE 7.9 Infants match emotions in the faces of other infants to the emotions expressed by their vocalizations.">
            <a:extLst>
              <a:ext uri="{FF2B5EF4-FFF2-40B4-BE49-F238E27FC236}">
                <a16:creationId xmlns:a16="http://schemas.microsoft.com/office/drawing/2014/main" id="{526EC881-49F4-452A-801A-4CDD733F9BA5}"/>
              </a:ext>
            </a:extLst>
          </p:cNvPr>
          <p:cNvPicPr>
            <a:picLocks noChangeAspect="1"/>
          </p:cNvPicPr>
          <p:nvPr/>
        </p:nvPicPr>
        <p:blipFill>
          <a:blip r:embed="rId2"/>
          <a:stretch>
            <a:fillRect/>
          </a:stretch>
        </p:blipFill>
        <p:spPr>
          <a:xfrm>
            <a:off x="2289798" y="785039"/>
            <a:ext cx="7612405" cy="5287922"/>
          </a:xfrm>
          <a:prstGeom prst="rect">
            <a:avLst/>
          </a:prstGeom>
        </p:spPr>
      </p:pic>
    </p:spTree>
    <p:extLst>
      <p:ext uri="{BB962C8B-B14F-4D97-AF65-F5344CB8AC3E}">
        <p14:creationId xmlns:p14="http://schemas.microsoft.com/office/powerpoint/2010/main" val="172921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7.10 Infants match emotions with actions.</a:t>
            </a:r>
          </a:p>
        </p:txBody>
      </p:sp>
      <p:pic>
        <p:nvPicPr>
          <p:cNvPr id="3" name="Picture 2" descr="A photo of a series of five panels in four rows depicting actions of two individuals toward a puppet. The first two panels depict a smiling face exhibiting different actions toward a puppet while touching, cuddling, and patting. The second two panels depict a frowning face exhibiting different actions toward a puppet while touching, hitting, and pressing it." title="FIGURE 7.10 Infants match emotions with actions.">
            <a:extLst>
              <a:ext uri="{FF2B5EF4-FFF2-40B4-BE49-F238E27FC236}">
                <a16:creationId xmlns:a16="http://schemas.microsoft.com/office/drawing/2014/main" id="{0CB4AD16-B30B-4B85-9D99-CD174C3C7332}"/>
              </a:ext>
            </a:extLst>
          </p:cNvPr>
          <p:cNvPicPr>
            <a:picLocks noChangeAspect="1"/>
          </p:cNvPicPr>
          <p:nvPr/>
        </p:nvPicPr>
        <p:blipFill>
          <a:blip r:embed="rId2"/>
          <a:stretch>
            <a:fillRect/>
          </a:stretch>
        </p:blipFill>
        <p:spPr>
          <a:xfrm>
            <a:off x="2507642" y="797865"/>
            <a:ext cx="7176716" cy="5262270"/>
          </a:xfrm>
          <a:prstGeom prst="rect">
            <a:avLst/>
          </a:prstGeom>
        </p:spPr>
      </p:pic>
    </p:spTree>
    <p:extLst>
      <p:ext uri="{BB962C8B-B14F-4D97-AF65-F5344CB8AC3E}">
        <p14:creationId xmlns:p14="http://schemas.microsoft.com/office/powerpoint/2010/main" val="2981267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7.11 Infants approach or avoid stimuli in line with the emotional reactions of other people.</a:t>
            </a:r>
          </a:p>
        </p:txBody>
      </p:sp>
      <p:pic>
        <p:nvPicPr>
          <p:cNvPr id="3" name="Picture 2" descr="An illustration of an infant reacting in response to the mother’s expression toward an object placed between them. A right arrow from the infant's face and a left arrow from the mother's face indicate toward an object. A right arrow indicated toward the mother with her eyes and mouth wide open from the infant. The text above the infant reads, infant references mother’s face and avoids the novel object. The text above the mother reads, mother shows fear in her face.&#10;&#10;&#10;An illustration of an infant reacting in response to the mother’s expression toward an object placed between them. A right arrow from the infant's face and a left arrow from the mother's face indicate toward an object. The text above the infant reads, infant references mother’s face and reaches for the novel object. The text above the mother reads, mother shows happy face. A right arrow indicated toward the mother with a smile on her eyes and face." title="FIGURE 7.11 Infants approach or avoid stimuli in line with the emotional reactions of other people.">
            <a:extLst>
              <a:ext uri="{FF2B5EF4-FFF2-40B4-BE49-F238E27FC236}">
                <a16:creationId xmlns:a16="http://schemas.microsoft.com/office/drawing/2014/main" id="{043D706E-7540-43A7-ABFE-085BF0D6A369}"/>
              </a:ext>
            </a:extLst>
          </p:cNvPr>
          <p:cNvPicPr>
            <a:picLocks noChangeAspect="1"/>
          </p:cNvPicPr>
          <p:nvPr/>
        </p:nvPicPr>
        <p:blipFill>
          <a:blip r:embed="rId2"/>
          <a:stretch>
            <a:fillRect/>
          </a:stretch>
        </p:blipFill>
        <p:spPr>
          <a:xfrm>
            <a:off x="2927571" y="820624"/>
            <a:ext cx="6336859" cy="5216752"/>
          </a:xfrm>
          <a:prstGeom prst="rect">
            <a:avLst/>
          </a:prstGeom>
        </p:spPr>
      </p:pic>
    </p:spTree>
    <p:extLst>
      <p:ext uri="{BB962C8B-B14F-4D97-AF65-F5344CB8AC3E}">
        <p14:creationId xmlns:p14="http://schemas.microsoft.com/office/powerpoint/2010/main" val="2267523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7.12 Effortful control.</a:t>
            </a:r>
          </a:p>
        </p:txBody>
      </p:sp>
      <p:pic>
        <p:nvPicPr>
          <p:cNvPr id="3" name="Picture 2" descr="A photo of a small boy closing both his ears with his hands." title="FIGURE 7.12 Effortful control.">
            <a:extLst>
              <a:ext uri="{FF2B5EF4-FFF2-40B4-BE49-F238E27FC236}">
                <a16:creationId xmlns:a16="http://schemas.microsoft.com/office/drawing/2014/main" id="{E4284986-4553-4D92-B36F-665F0C11DDC7}"/>
              </a:ext>
            </a:extLst>
          </p:cNvPr>
          <p:cNvPicPr>
            <a:picLocks noChangeAspect="1"/>
          </p:cNvPicPr>
          <p:nvPr/>
        </p:nvPicPr>
        <p:blipFill>
          <a:blip r:embed="rId2"/>
          <a:stretch>
            <a:fillRect/>
          </a:stretch>
        </p:blipFill>
        <p:spPr>
          <a:xfrm>
            <a:off x="3019953" y="784175"/>
            <a:ext cx="6152095" cy="5289650"/>
          </a:xfrm>
          <a:prstGeom prst="rect">
            <a:avLst/>
          </a:prstGeom>
        </p:spPr>
      </p:pic>
    </p:spTree>
    <p:extLst>
      <p:ext uri="{BB962C8B-B14F-4D97-AF65-F5344CB8AC3E}">
        <p14:creationId xmlns:p14="http://schemas.microsoft.com/office/powerpoint/2010/main" val="235601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7.13 Rothbart and Bates’s temperament dimensions.</a:t>
            </a:r>
          </a:p>
        </p:txBody>
      </p:sp>
      <p:pic>
        <p:nvPicPr>
          <p:cNvPr id="3" name="Picture 2" descr="An illustration listing the features of the components of temperament dimensions. The features depicted are listed as follows. Temperament dimensions: 1. Activity. 2. Positive effect. 3. Fear. 4. Distress to limitations. 5. Child positive effect R U phase. 6. Attention. The features of the components are as follows. Negative reactivity indexes infant fear, frustration, sadness, and low c. Surgency measures an infant’s activity level and intensity of pleasure. Orienting regulation refers to an infant’s ability to regulate attention toward goals and away from distressing situations." title="FIGURE 7.13 Rothbart and Bates’s temperament dimensions.">
            <a:extLst>
              <a:ext uri="{FF2B5EF4-FFF2-40B4-BE49-F238E27FC236}">
                <a16:creationId xmlns:a16="http://schemas.microsoft.com/office/drawing/2014/main" id="{658CCC76-F210-4AF8-9420-55BFFB253943}"/>
              </a:ext>
            </a:extLst>
          </p:cNvPr>
          <p:cNvPicPr>
            <a:picLocks noChangeAspect="1"/>
          </p:cNvPicPr>
          <p:nvPr/>
        </p:nvPicPr>
        <p:blipFill>
          <a:blip r:embed="rId2"/>
          <a:stretch>
            <a:fillRect/>
          </a:stretch>
        </p:blipFill>
        <p:spPr>
          <a:xfrm>
            <a:off x="964464" y="985412"/>
            <a:ext cx="10263073" cy="4887176"/>
          </a:xfrm>
          <a:prstGeom prst="rect">
            <a:avLst/>
          </a:prstGeom>
        </p:spPr>
      </p:pic>
    </p:spTree>
    <p:extLst>
      <p:ext uri="{BB962C8B-B14F-4D97-AF65-F5344CB8AC3E}">
        <p14:creationId xmlns:p14="http://schemas.microsoft.com/office/powerpoint/2010/main" val="3862527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7.14 Toddler temperament predicts adulthood traits.</a:t>
            </a:r>
          </a:p>
        </p:txBody>
      </p:sp>
      <p:pic>
        <p:nvPicPr>
          <p:cNvPr id="3" name="Picture 2" descr="An illustration lists the infant temperament and adult personality traits. The traits listed are as follows. Infant Temperament: Negative reactivity. Orienting regulation. Effortful control. Surgency. Adult Personality: Big Five. Openness to experience. Conscientiousness. Extraversion Agreeableness. Neuroticism." title="FIGURE 7.14 Toddler temperament predicts adulthood traits.">
            <a:extLst>
              <a:ext uri="{FF2B5EF4-FFF2-40B4-BE49-F238E27FC236}">
                <a16:creationId xmlns:a16="http://schemas.microsoft.com/office/drawing/2014/main" id="{D7357082-43E0-4355-9AF8-A8681F2D1E7E}"/>
              </a:ext>
            </a:extLst>
          </p:cNvPr>
          <p:cNvPicPr>
            <a:picLocks noChangeAspect="1"/>
          </p:cNvPicPr>
          <p:nvPr/>
        </p:nvPicPr>
        <p:blipFill>
          <a:blip r:embed="rId2"/>
          <a:stretch>
            <a:fillRect/>
          </a:stretch>
        </p:blipFill>
        <p:spPr>
          <a:xfrm>
            <a:off x="1555532" y="1166658"/>
            <a:ext cx="9080936" cy="4524684"/>
          </a:xfrm>
          <a:prstGeom prst="rect">
            <a:avLst/>
          </a:prstGeom>
        </p:spPr>
      </p:pic>
    </p:spTree>
    <p:extLst>
      <p:ext uri="{BB962C8B-B14F-4D97-AF65-F5344CB8AC3E}">
        <p14:creationId xmlns:p14="http://schemas.microsoft.com/office/powerpoint/2010/main" val="10856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4743"/>
            <a:ext cx="10972800" cy="1558456"/>
          </a:xfrm>
        </p:spPr>
        <p:txBody>
          <a:bodyPr>
            <a:normAutofit/>
          </a:bodyPr>
          <a:lstStyle/>
          <a:p>
            <a:r>
              <a:rPr lang="en-US" sz="4400" dirty="0"/>
              <a:t>PART 2</a:t>
            </a:r>
            <a:br>
              <a:rPr lang="en-US" sz="4400" dirty="0"/>
            </a:br>
            <a:r>
              <a:rPr lang="en-US" sz="4400" dirty="0"/>
              <a:t>Infancy and Toddlerhood</a:t>
            </a:r>
          </a:p>
        </p:txBody>
      </p:sp>
      <p:sp>
        <p:nvSpPr>
          <p:cNvPr id="4" name="Content Placeholder 3"/>
          <p:cNvSpPr>
            <a:spLocks noGrp="1"/>
          </p:cNvSpPr>
          <p:nvPr>
            <p:ph idx="1"/>
          </p:nvPr>
        </p:nvSpPr>
        <p:spPr>
          <a:xfrm>
            <a:off x="609600" y="3824576"/>
            <a:ext cx="10972800" cy="2301587"/>
          </a:xfrm>
        </p:spPr>
        <p:txBody>
          <a:bodyPr>
            <a:normAutofit/>
          </a:bodyPr>
          <a:lstStyle/>
          <a:p>
            <a:pPr marL="0" indent="0" algn="ctr">
              <a:buNone/>
            </a:pPr>
            <a:r>
              <a:rPr lang="en-US" sz="4000" dirty="0"/>
              <a:t>CHAPTER 7</a:t>
            </a:r>
          </a:p>
          <a:p>
            <a:pPr marL="0" indent="0" algn="ctr">
              <a:buNone/>
            </a:pPr>
            <a:r>
              <a:rPr lang="en-US" sz="4000" dirty="0"/>
              <a:t>Emotional and Social Development in Infancy and Toddlerhood</a:t>
            </a:r>
          </a:p>
        </p:txBody>
      </p:sp>
    </p:spTree>
    <p:extLst>
      <p:ext uri="{BB962C8B-B14F-4D97-AF65-F5344CB8AC3E}">
        <p14:creationId xmlns:p14="http://schemas.microsoft.com/office/powerpoint/2010/main" val="2353328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7.15 The still-face experiment.</a:t>
            </a:r>
          </a:p>
        </p:txBody>
      </p:sp>
      <p:pic>
        <p:nvPicPr>
          <p:cNvPr id="3" name="Picture 2" descr="Two photos on the left and right of a child and a woman. The photo on the left shows a child's face in distress with the hands in the air and eyebrows raised with a frown. The photo on the right shows a lady's still face with no expression." title="FIGURE 7.15 The still-face experiment.">
            <a:extLst>
              <a:ext uri="{FF2B5EF4-FFF2-40B4-BE49-F238E27FC236}">
                <a16:creationId xmlns:a16="http://schemas.microsoft.com/office/drawing/2014/main" id="{8063D250-50A7-4177-AC1D-D473BD9E0FFD}"/>
              </a:ext>
            </a:extLst>
          </p:cNvPr>
          <p:cNvPicPr>
            <a:picLocks noChangeAspect="1"/>
          </p:cNvPicPr>
          <p:nvPr/>
        </p:nvPicPr>
        <p:blipFill>
          <a:blip r:embed="rId2"/>
          <a:stretch>
            <a:fillRect/>
          </a:stretch>
        </p:blipFill>
        <p:spPr>
          <a:xfrm>
            <a:off x="984948" y="1563248"/>
            <a:ext cx="10222105" cy="3731504"/>
          </a:xfrm>
          <a:prstGeom prst="rect">
            <a:avLst/>
          </a:prstGeom>
        </p:spPr>
      </p:pic>
    </p:spTree>
    <p:extLst>
      <p:ext uri="{BB962C8B-B14F-4D97-AF65-F5344CB8AC3E}">
        <p14:creationId xmlns:p14="http://schemas.microsoft.com/office/powerpoint/2010/main" val="4254880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7.16 Technology distractions can affect infants’ emotional development.</a:t>
            </a:r>
          </a:p>
        </p:txBody>
      </p:sp>
      <p:pic>
        <p:nvPicPr>
          <p:cNvPr id="3" name="Picture 2" descr="A scatter plot shows a comparison between parent self-reported device use and child endangerment with mother R U phase. The x-axis is labeled parent self-reported device use and ranges from minus 2 to 2. The y-axis is labeled child endangerment with mother R U phase and ranges from minus 75 to 50 in increments of 25. All data are approximate. The scatter plot shows a decreasing trend line across the coordinates (minus 2, 30), (minus 1, 20), (0, 0), (1, minus 20), and (2, minus 30).&#10;&#10;&#10;A scatter plot shows a comparison between parent self-reported device use and Child positive effect R U phase. The x-axis is labeled parent self-reported device use and ranges from minus 2 to 2. The y-axis is labeled Child positive effect R U phase and ranges from minus 25 to 70 in increments of 25. All data are approximate. The scatter plot shows a decreasing trend line across the coordinates (minus 2, 20), (minus 1, 151), (0, 0), (1, minus 20), and (2, minus 20)." title="FIGURE 7.16 Technology distractions can affect infants’ emotional development.">
            <a:extLst>
              <a:ext uri="{FF2B5EF4-FFF2-40B4-BE49-F238E27FC236}">
                <a16:creationId xmlns:a16="http://schemas.microsoft.com/office/drawing/2014/main" id="{3B62D30D-C51E-452E-9563-E6C066D58817}"/>
              </a:ext>
            </a:extLst>
          </p:cNvPr>
          <p:cNvPicPr>
            <a:picLocks noChangeAspect="1"/>
          </p:cNvPicPr>
          <p:nvPr/>
        </p:nvPicPr>
        <p:blipFill>
          <a:blip r:embed="rId2"/>
          <a:stretch>
            <a:fillRect/>
          </a:stretch>
        </p:blipFill>
        <p:spPr>
          <a:xfrm>
            <a:off x="1007587" y="1387886"/>
            <a:ext cx="10176827" cy="4082229"/>
          </a:xfrm>
          <a:prstGeom prst="rect">
            <a:avLst/>
          </a:prstGeom>
        </p:spPr>
      </p:pic>
    </p:spTree>
    <p:extLst>
      <p:ext uri="{BB962C8B-B14F-4D97-AF65-F5344CB8AC3E}">
        <p14:creationId xmlns:p14="http://schemas.microsoft.com/office/powerpoint/2010/main" val="3931101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7.17 John Bowlby’s observations at the London Child Guidance Clinic.</a:t>
            </a:r>
          </a:p>
        </p:txBody>
      </p:sp>
      <p:pic>
        <p:nvPicPr>
          <p:cNvPr id="3" name="Picture 2" descr="A photo of a small boy standing beside John Bowlby’s and looking at him while holding a block placed on a table." title="FIGURE 7.17 John Bowlby’s observations at the London Child Guidance Clinic.">
            <a:extLst>
              <a:ext uri="{FF2B5EF4-FFF2-40B4-BE49-F238E27FC236}">
                <a16:creationId xmlns:a16="http://schemas.microsoft.com/office/drawing/2014/main" id="{D666B2B8-B457-46E8-AB39-509DE8D93ADB}"/>
              </a:ext>
            </a:extLst>
          </p:cNvPr>
          <p:cNvPicPr>
            <a:picLocks noChangeAspect="1"/>
          </p:cNvPicPr>
          <p:nvPr/>
        </p:nvPicPr>
        <p:blipFill>
          <a:blip r:embed="rId2"/>
          <a:stretch>
            <a:fillRect/>
          </a:stretch>
        </p:blipFill>
        <p:spPr>
          <a:xfrm>
            <a:off x="3623663" y="755428"/>
            <a:ext cx="4944674" cy="5347145"/>
          </a:xfrm>
          <a:prstGeom prst="rect">
            <a:avLst/>
          </a:prstGeom>
        </p:spPr>
      </p:pic>
    </p:spTree>
    <p:extLst>
      <p:ext uri="{BB962C8B-B14F-4D97-AF65-F5344CB8AC3E}">
        <p14:creationId xmlns:p14="http://schemas.microsoft.com/office/powerpoint/2010/main" val="3476835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7.18 Imprinting.</a:t>
            </a:r>
          </a:p>
        </p:txBody>
      </p:sp>
      <p:pic>
        <p:nvPicPr>
          <p:cNvPr id="3" name="Picture 2" descr="A photo of three ducklings on a farm following Konrad Lorenz’s." title="FIGURE 7.18 Imprinting.">
            <a:extLst>
              <a:ext uri="{FF2B5EF4-FFF2-40B4-BE49-F238E27FC236}">
                <a16:creationId xmlns:a16="http://schemas.microsoft.com/office/drawing/2014/main" id="{1190F0CA-6F09-48B1-9548-76CB520125EE}"/>
              </a:ext>
            </a:extLst>
          </p:cNvPr>
          <p:cNvPicPr>
            <a:picLocks noChangeAspect="1"/>
          </p:cNvPicPr>
          <p:nvPr/>
        </p:nvPicPr>
        <p:blipFill>
          <a:blip r:embed="rId2"/>
          <a:stretch>
            <a:fillRect/>
          </a:stretch>
        </p:blipFill>
        <p:spPr>
          <a:xfrm>
            <a:off x="1748148" y="910573"/>
            <a:ext cx="8695705" cy="5036855"/>
          </a:xfrm>
          <a:prstGeom prst="rect">
            <a:avLst/>
          </a:prstGeom>
        </p:spPr>
      </p:pic>
    </p:spTree>
    <p:extLst>
      <p:ext uri="{BB962C8B-B14F-4D97-AF65-F5344CB8AC3E}">
        <p14:creationId xmlns:p14="http://schemas.microsoft.com/office/powerpoint/2010/main" val="90038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7.19 Harry Harlow’s studies of attachment in monkeys.</a:t>
            </a:r>
          </a:p>
        </p:txBody>
      </p:sp>
      <p:pic>
        <p:nvPicPr>
          <p:cNvPr id="3" name="Picture 2" descr="Two photos of a wire monkey model with a milk bottle to the left and a clothed monkey model to the right with a baby monkey clinging on to the clothed monkey." title="FIGURE 7.19 Harry Harlow’s studies of attachment in monkeys.">
            <a:extLst>
              <a:ext uri="{FF2B5EF4-FFF2-40B4-BE49-F238E27FC236}">
                <a16:creationId xmlns:a16="http://schemas.microsoft.com/office/drawing/2014/main" id="{C8EA9EF4-0BB5-4ECF-9194-226F317DB4EB}"/>
              </a:ext>
            </a:extLst>
          </p:cNvPr>
          <p:cNvPicPr>
            <a:picLocks noChangeAspect="1"/>
          </p:cNvPicPr>
          <p:nvPr/>
        </p:nvPicPr>
        <p:blipFill>
          <a:blip r:embed="rId2"/>
          <a:stretch>
            <a:fillRect/>
          </a:stretch>
        </p:blipFill>
        <p:spPr>
          <a:xfrm>
            <a:off x="4219732" y="784139"/>
            <a:ext cx="3752537" cy="5289722"/>
          </a:xfrm>
          <a:prstGeom prst="rect">
            <a:avLst/>
          </a:prstGeom>
        </p:spPr>
      </p:pic>
    </p:spTree>
    <p:extLst>
      <p:ext uri="{BB962C8B-B14F-4D97-AF65-F5344CB8AC3E}">
        <p14:creationId xmlns:p14="http://schemas.microsoft.com/office/powerpoint/2010/main" val="614800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7.20 Mary Ainsworth’s research on infant attachment.</a:t>
            </a:r>
          </a:p>
        </p:txBody>
      </p:sp>
      <p:pic>
        <p:nvPicPr>
          <p:cNvPr id="3" name="Picture 2" descr="A photo of an infant looking at the caregiver." title="FIGURE 7.20 Mary Ainsworth’s research on infant attachment.">
            <a:extLst>
              <a:ext uri="{FF2B5EF4-FFF2-40B4-BE49-F238E27FC236}">
                <a16:creationId xmlns:a16="http://schemas.microsoft.com/office/drawing/2014/main" id="{E00B0EC4-473D-437F-B4D8-840683970CC1}"/>
              </a:ext>
            </a:extLst>
          </p:cNvPr>
          <p:cNvPicPr>
            <a:picLocks noChangeAspect="1"/>
          </p:cNvPicPr>
          <p:nvPr/>
        </p:nvPicPr>
        <p:blipFill>
          <a:blip r:embed="rId2"/>
          <a:stretch>
            <a:fillRect/>
          </a:stretch>
        </p:blipFill>
        <p:spPr>
          <a:xfrm>
            <a:off x="3821412" y="726711"/>
            <a:ext cx="4549177" cy="5404579"/>
          </a:xfrm>
          <a:prstGeom prst="rect">
            <a:avLst/>
          </a:prstGeom>
        </p:spPr>
      </p:pic>
    </p:spTree>
    <p:extLst>
      <p:ext uri="{BB962C8B-B14F-4D97-AF65-F5344CB8AC3E}">
        <p14:creationId xmlns:p14="http://schemas.microsoft.com/office/powerpoint/2010/main" val="3688630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TABLE 7.1 The Eight Events of the Strange Situation</a:t>
            </a:r>
          </a:p>
        </p:txBody>
      </p:sp>
      <p:pic>
        <p:nvPicPr>
          <p:cNvPr id="5" name="Picture 4" title="TABLE 7.1 The Eight Events of the Strange Situation">
            <a:extLst>
              <a:ext uri="{FF2B5EF4-FFF2-40B4-BE49-F238E27FC236}">
                <a16:creationId xmlns:a16="http://schemas.microsoft.com/office/drawing/2014/main" id="{49B0B2CC-E3C9-4DA0-BCED-A73FB92CC8C8}"/>
              </a:ext>
            </a:extLst>
          </p:cNvPr>
          <p:cNvPicPr>
            <a:picLocks noChangeAspect="1"/>
          </p:cNvPicPr>
          <p:nvPr/>
        </p:nvPicPr>
        <p:blipFill>
          <a:blip r:embed="rId2"/>
          <a:stretch>
            <a:fillRect/>
          </a:stretch>
        </p:blipFill>
        <p:spPr>
          <a:xfrm>
            <a:off x="1866941" y="1700550"/>
            <a:ext cx="8458119" cy="3456900"/>
          </a:xfrm>
          <a:prstGeom prst="rect">
            <a:avLst/>
          </a:prstGeom>
        </p:spPr>
      </p:pic>
    </p:spTree>
    <p:extLst>
      <p:ext uri="{BB962C8B-B14F-4D97-AF65-F5344CB8AC3E}">
        <p14:creationId xmlns:p14="http://schemas.microsoft.com/office/powerpoint/2010/main" val="3610467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7.21 Communal childrearing practices.</a:t>
            </a:r>
          </a:p>
        </p:txBody>
      </p:sp>
      <p:pic>
        <p:nvPicPr>
          <p:cNvPr id="3" name="Picture 2" descr="A photo of children surrounding their caregiver in a room." title="FIGURE 7.21 Communal childrearing practices.">
            <a:extLst>
              <a:ext uri="{FF2B5EF4-FFF2-40B4-BE49-F238E27FC236}">
                <a16:creationId xmlns:a16="http://schemas.microsoft.com/office/drawing/2014/main" id="{18150A8D-A2B5-4B55-9895-EDE41AE1EFDA}"/>
              </a:ext>
            </a:extLst>
          </p:cNvPr>
          <p:cNvPicPr>
            <a:picLocks noChangeAspect="1"/>
          </p:cNvPicPr>
          <p:nvPr/>
        </p:nvPicPr>
        <p:blipFill>
          <a:blip r:embed="rId2"/>
          <a:stretch>
            <a:fillRect/>
          </a:stretch>
        </p:blipFill>
        <p:spPr>
          <a:xfrm>
            <a:off x="2248701" y="707543"/>
            <a:ext cx="7694598" cy="5442914"/>
          </a:xfrm>
          <a:prstGeom prst="rect">
            <a:avLst/>
          </a:prstGeom>
        </p:spPr>
      </p:pic>
    </p:spTree>
    <p:extLst>
      <p:ext uri="{BB962C8B-B14F-4D97-AF65-F5344CB8AC3E}">
        <p14:creationId xmlns:p14="http://schemas.microsoft.com/office/powerpoint/2010/main" val="2743076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7.22 Infants’ natural tendency toward prosocial behaviors.</a:t>
            </a:r>
          </a:p>
        </p:txBody>
      </p:sp>
      <p:pic>
        <p:nvPicPr>
          <p:cNvPr id="3" name="Picture 2" descr="A graph shows the helping frequency of infants towards prosocial behaviors. The horizontal axis is labeled child age given in months, ranging from 14 to 26. The vertical axis is labeled helping frequency, ranging from 0 to 20. The line curve for 0.25 is plotted from 14, 2.5 to 24, 20. The line curve for 0.5 is plotted through 14, 3 to 24, 15. The line curve for 0.75 is plotted from 14, 4 to 24, 10. The line curve for 1 is plotted from 14, 4.5 to 24, 6. All data are approximate." title="FIGURE 7.22 Infants’ natural tendency toward prosocial behaviors.">
            <a:extLst>
              <a:ext uri="{FF2B5EF4-FFF2-40B4-BE49-F238E27FC236}">
                <a16:creationId xmlns:a16="http://schemas.microsoft.com/office/drawing/2014/main" id="{9DACD99E-6D17-4207-9DEE-5DD6C0F2862F}"/>
              </a:ext>
            </a:extLst>
          </p:cNvPr>
          <p:cNvPicPr>
            <a:picLocks noChangeAspect="1"/>
          </p:cNvPicPr>
          <p:nvPr/>
        </p:nvPicPr>
        <p:blipFill>
          <a:blip r:embed="rId2"/>
          <a:stretch>
            <a:fillRect/>
          </a:stretch>
        </p:blipFill>
        <p:spPr>
          <a:xfrm>
            <a:off x="3339984" y="910573"/>
            <a:ext cx="5512032" cy="5036855"/>
          </a:xfrm>
          <a:prstGeom prst="rect">
            <a:avLst/>
          </a:prstGeom>
        </p:spPr>
      </p:pic>
    </p:spTree>
    <p:extLst>
      <p:ext uri="{BB962C8B-B14F-4D97-AF65-F5344CB8AC3E}">
        <p14:creationId xmlns:p14="http://schemas.microsoft.com/office/powerpoint/2010/main" val="3389428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7.23 Helper-hinderer study.</a:t>
            </a:r>
          </a:p>
        </p:txBody>
      </p:sp>
      <p:pic>
        <p:nvPicPr>
          <p:cNvPr id="3" name="Picture 2" descr="Two illustrations of two objects with googly eyes beside each other over the slope of a hill. The photo to the left shows an upward arrow indicating a square help a circle climb the hill. The photo to the right shows a downward arrow indicating a triangle push a circle down the hill." title="FIGURE 7.23 Helper-hinderer study.">
            <a:extLst>
              <a:ext uri="{FF2B5EF4-FFF2-40B4-BE49-F238E27FC236}">
                <a16:creationId xmlns:a16="http://schemas.microsoft.com/office/drawing/2014/main" id="{C092EA56-F951-41A0-9C45-0ECDD26F8F5C}"/>
              </a:ext>
            </a:extLst>
          </p:cNvPr>
          <p:cNvPicPr>
            <a:picLocks noChangeAspect="1"/>
          </p:cNvPicPr>
          <p:nvPr/>
        </p:nvPicPr>
        <p:blipFill>
          <a:blip r:embed="rId2"/>
          <a:stretch>
            <a:fillRect/>
          </a:stretch>
        </p:blipFill>
        <p:spPr>
          <a:xfrm>
            <a:off x="1159980" y="1974979"/>
            <a:ext cx="9872041" cy="2908043"/>
          </a:xfrm>
          <a:prstGeom prst="rect">
            <a:avLst/>
          </a:prstGeom>
        </p:spPr>
      </p:pic>
    </p:spTree>
    <p:extLst>
      <p:ext uri="{BB962C8B-B14F-4D97-AF65-F5344CB8AC3E}">
        <p14:creationId xmlns:p14="http://schemas.microsoft.com/office/powerpoint/2010/main" val="69023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68" y="667745"/>
            <a:ext cx="1261929" cy="323568"/>
          </a:xfrm>
        </p:spPr>
        <p:txBody>
          <a:bodyPr>
            <a:normAutofit fontScale="90000"/>
          </a:bodyPr>
          <a:lstStyle/>
          <a:p>
            <a:r>
              <a:rPr lang="en-US" dirty="0">
                <a:solidFill>
                  <a:schemeClr val="bg1"/>
                </a:solidFill>
              </a:rPr>
              <a:t>1</a:t>
            </a:r>
          </a:p>
        </p:txBody>
      </p:sp>
      <p:pic>
        <p:nvPicPr>
          <p:cNvPr id="4" name="Picture 3" descr="A photo of father cuddling and kissing his child." title="Emotional and Social Development in Infancy and Toddlerhood">
            <a:extLst>
              <a:ext uri="{FF2B5EF4-FFF2-40B4-BE49-F238E27FC236}">
                <a16:creationId xmlns:a16="http://schemas.microsoft.com/office/drawing/2014/main" id="{E1225F29-06D5-4BA8-B70D-035BA11EA345}"/>
              </a:ext>
            </a:extLst>
          </p:cNvPr>
          <p:cNvPicPr>
            <a:picLocks noChangeAspect="1"/>
          </p:cNvPicPr>
          <p:nvPr/>
        </p:nvPicPr>
        <p:blipFill>
          <a:blip r:embed="rId2"/>
          <a:stretch>
            <a:fillRect/>
          </a:stretch>
        </p:blipFill>
        <p:spPr>
          <a:xfrm>
            <a:off x="2887002" y="1076005"/>
            <a:ext cx="6417997" cy="4705990"/>
          </a:xfrm>
          <a:prstGeom prst="rect">
            <a:avLst/>
          </a:prstGeom>
        </p:spPr>
      </p:pic>
    </p:spTree>
    <p:extLst>
      <p:ext uri="{BB962C8B-B14F-4D97-AF65-F5344CB8AC3E}">
        <p14:creationId xmlns:p14="http://schemas.microsoft.com/office/powerpoint/2010/main" val="2529140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7.24 Self concept.</a:t>
            </a:r>
          </a:p>
        </p:txBody>
      </p:sp>
      <p:pic>
        <p:nvPicPr>
          <p:cNvPr id="3" name="Picture 2" descr="An illustration of the various divisions of the self-concept. The self-concept is divided into two types the subjective self and objective self. The subjective self is further divided into ecological self and interpersonal self. The objective self comprises recognition contemplation." title="FIGURE 7.24 Self concept.">
            <a:extLst>
              <a:ext uri="{FF2B5EF4-FFF2-40B4-BE49-F238E27FC236}">
                <a16:creationId xmlns:a16="http://schemas.microsoft.com/office/drawing/2014/main" id="{7D608DEC-66F9-45F6-B382-62AD1EAAD141}"/>
              </a:ext>
            </a:extLst>
          </p:cNvPr>
          <p:cNvPicPr>
            <a:picLocks noChangeAspect="1"/>
          </p:cNvPicPr>
          <p:nvPr/>
        </p:nvPicPr>
        <p:blipFill>
          <a:blip r:embed="rId2"/>
          <a:stretch>
            <a:fillRect/>
          </a:stretch>
        </p:blipFill>
        <p:spPr>
          <a:xfrm>
            <a:off x="1619144" y="1247967"/>
            <a:ext cx="8953712" cy="4362067"/>
          </a:xfrm>
          <a:prstGeom prst="rect">
            <a:avLst/>
          </a:prstGeom>
        </p:spPr>
      </p:pic>
    </p:spTree>
    <p:extLst>
      <p:ext uri="{BB962C8B-B14F-4D97-AF65-F5344CB8AC3E}">
        <p14:creationId xmlns:p14="http://schemas.microsoft.com/office/powerpoint/2010/main" val="664329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7.25 The “ego view” and the “observer view” of an infant’s moving legs.</a:t>
            </a:r>
          </a:p>
        </p:txBody>
      </p:sp>
      <p:pic>
        <p:nvPicPr>
          <p:cNvPr id="3" name="Picture 2" descr="A photo of a side view of an infant’s moving legs to the left and a top view of an infant’s moving legs to the right." title="FIGURE 7.25 The “ego view” and the “observer view” of an infant’s moving legs.">
            <a:extLst>
              <a:ext uri="{FF2B5EF4-FFF2-40B4-BE49-F238E27FC236}">
                <a16:creationId xmlns:a16="http://schemas.microsoft.com/office/drawing/2014/main" id="{6E6932CE-1F12-4C45-A1C3-E1E0CDE22A68}"/>
              </a:ext>
            </a:extLst>
          </p:cNvPr>
          <p:cNvPicPr>
            <a:picLocks noChangeAspect="1"/>
          </p:cNvPicPr>
          <p:nvPr/>
        </p:nvPicPr>
        <p:blipFill>
          <a:blip r:embed="rId2"/>
          <a:stretch>
            <a:fillRect/>
          </a:stretch>
        </p:blipFill>
        <p:spPr>
          <a:xfrm>
            <a:off x="3023422" y="735234"/>
            <a:ext cx="6145156" cy="5387533"/>
          </a:xfrm>
          <a:prstGeom prst="rect">
            <a:avLst/>
          </a:prstGeom>
        </p:spPr>
      </p:pic>
    </p:spTree>
    <p:extLst>
      <p:ext uri="{BB962C8B-B14F-4D97-AF65-F5344CB8AC3E}">
        <p14:creationId xmlns:p14="http://schemas.microsoft.com/office/powerpoint/2010/main" val="2773435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7.26 Parental socialization of gender.</a:t>
            </a:r>
          </a:p>
        </p:txBody>
      </p:sp>
      <p:pic>
        <p:nvPicPr>
          <p:cNvPr id="3" name="Picture 2" descr="A photo of a child on top of a makeover fenced slide with adjustable slope angles.&#10;&#10;Two bar graphs shows the pattern indicating the response of parents to the fall of infant based on infant’s gender. The horizontal axis is labeled participant, ranging from 0 to 23. The vertical axis is labeled difference in degrees, ranging from negative 30 to 20. Red and blue bars denote the values of girls and boys respectively. " title="FIGURE 7.26 Parental socialization of gender.">
            <a:extLst>
              <a:ext uri="{FF2B5EF4-FFF2-40B4-BE49-F238E27FC236}">
                <a16:creationId xmlns:a16="http://schemas.microsoft.com/office/drawing/2014/main" id="{4362478B-7103-4EEF-8792-1DAF9D211A19}"/>
              </a:ext>
            </a:extLst>
          </p:cNvPr>
          <p:cNvPicPr>
            <a:picLocks noChangeAspect="1"/>
          </p:cNvPicPr>
          <p:nvPr/>
        </p:nvPicPr>
        <p:blipFill>
          <a:blip r:embed="rId2"/>
          <a:stretch>
            <a:fillRect/>
          </a:stretch>
        </p:blipFill>
        <p:spPr>
          <a:xfrm>
            <a:off x="3536576" y="622583"/>
            <a:ext cx="5118849" cy="5612834"/>
          </a:xfrm>
          <a:prstGeom prst="rect">
            <a:avLst/>
          </a:prstGeom>
        </p:spPr>
      </p:pic>
    </p:spTree>
    <p:extLst>
      <p:ext uri="{BB962C8B-B14F-4D97-AF65-F5344CB8AC3E}">
        <p14:creationId xmlns:p14="http://schemas.microsoft.com/office/powerpoint/2010/main" val="2144233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7.26 Parental socialization of gender. </a:t>
            </a:r>
          </a:p>
        </p:txBody>
      </p:sp>
      <p:pic>
        <p:nvPicPr>
          <p:cNvPr id="3" name="Picture 2" descr="A photo of a child on top of a makeover fenced slide with adjustable slope angles." title="FIGURE 7.26 Parental socialization of gender.">
            <a:extLst>
              <a:ext uri="{FF2B5EF4-FFF2-40B4-BE49-F238E27FC236}">
                <a16:creationId xmlns:a16="http://schemas.microsoft.com/office/drawing/2014/main" id="{150A3ED7-94E1-435B-BFFB-E0829C461167}"/>
              </a:ext>
            </a:extLst>
          </p:cNvPr>
          <p:cNvPicPr>
            <a:picLocks noChangeAspect="1"/>
          </p:cNvPicPr>
          <p:nvPr/>
        </p:nvPicPr>
        <p:blipFill>
          <a:blip r:embed="rId2"/>
          <a:stretch>
            <a:fillRect/>
          </a:stretch>
        </p:blipFill>
        <p:spPr>
          <a:xfrm>
            <a:off x="2315624" y="791362"/>
            <a:ext cx="7560753" cy="5275277"/>
          </a:xfrm>
          <a:prstGeom prst="rect">
            <a:avLst/>
          </a:prstGeom>
        </p:spPr>
      </p:pic>
    </p:spTree>
    <p:extLst>
      <p:ext uri="{BB962C8B-B14F-4D97-AF65-F5344CB8AC3E}">
        <p14:creationId xmlns:p14="http://schemas.microsoft.com/office/powerpoint/2010/main" val="720629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7.26 Parental socialization of gender.  </a:t>
            </a:r>
          </a:p>
        </p:txBody>
      </p:sp>
      <p:pic>
        <p:nvPicPr>
          <p:cNvPr id="3" name="Picture 2" descr="Two bar graphs shows the pattern indicating the response of parents to the fall of infant based on infant’s gender. The horizontal axis is labeled participant, ranging from 0 to 23. The vertical axis is labeled difference in degrees, ranging from negative 30 to 20. Red and blue bars denote the values of girls and boys respectively. " title="FIGURE 7.26 Parental socialization of gender.">
            <a:extLst>
              <a:ext uri="{FF2B5EF4-FFF2-40B4-BE49-F238E27FC236}">
                <a16:creationId xmlns:a16="http://schemas.microsoft.com/office/drawing/2014/main" id="{F41C3F64-DB03-4E85-BB53-180769A1EE4A}"/>
              </a:ext>
            </a:extLst>
          </p:cNvPr>
          <p:cNvPicPr>
            <a:picLocks noChangeAspect="1"/>
          </p:cNvPicPr>
          <p:nvPr/>
        </p:nvPicPr>
        <p:blipFill>
          <a:blip r:embed="rId2"/>
          <a:stretch>
            <a:fillRect/>
          </a:stretch>
        </p:blipFill>
        <p:spPr>
          <a:xfrm>
            <a:off x="1424435" y="841670"/>
            <a:ext cx="9343131" cy="5174660"/>
          </a:xfrm>
          <a:prstGeom prst="rect">
            <a:avLst/>
          </a:prstGeom>
        </p:spPr>
      </p:pic>
    </p:spTree>
    <p:extLst>
      <p:ext uri="{BB962C8B-B14F-4D97-AF65-F5344CB8AC3E}">
        <p14:creationId xmlns:p14="http://schemas.microsoft.com/office/powerpoint/2010/main" val="337201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7.27 Margaret Mead.</a:t>
            </a:r>
          </a:p>
        </p:txBody>
      </p:sp>
      <p:pic>
        <p:nvPicPr>
          <p:cNvPr id="3" name="Picture 2" descr="A black and white photo of Margaret Mead interacting with a child on a women's lap. She is surrounded by a group of women from Indonesia wearing head wraps and draped in gowns." title="FIGURE 7.27 Margaret Mead.">
            <a:extLst>
              <a:ext uri="{FF2B5EF4-FFF2-40B4-BE49-F238E27FC236}">
                <a16:creationId xmlns:a16="http://schemas.microsoft.com/office/drawing/2014/main" id="{61C7C853-7F60-4CC2-869C-855D552C4E29}"/>
              </a:ext>
            </a:extLst>
          </p:cNvPr>
          <p:cNvPicPr>
            <a:picLocks noChangeAspect="1"/>
          </p:cNvPicPr>
          <p:nvPr/>
        </p:nvPicPr>
        <p:blipFill>
          <a:blip r:embed="rId2"/>
          <a:stretch>
            <a:fillRect/>
          </a:stretch>
        </p:blipFill>
        <p:spPr>
          <a:xfrm>
            <a:off x="2332874" y="867545"/>
            <a:ext cx="7526253" cy="5122910"/>
          </a:xfrm>
          <a:prstGeom prst="rect">
            <a:avLst/>
          </a:prstGeom>
        </p:spPr>
      </p:pic>
    </p:spTree>
    <p:extLst>
      <p:ext uri="{BB962C8B-B14F-4D97-AF65-F5344CB8AC3E}">
        <p14:creationId xmlns:p14="http://schemas.microsoft.com/office/powerpoint/2010/main" val="2049676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7.28 Internal working models of attachment in infancy.</a:t>
            </a:r>
          </a:p>
        </p:txBody>
      </p:sp>
      <p:pic>
        <p:nvPicPr>
          <p:cNvPr id="3" name="Picture 2" descr="An illustration of a series of four panels depicting two oval models one small and one big on a plateau. The first panel depicts both the oval models at the base of a hill. The second panel depicts the small model at the base of the hill and the big model halfway from a small plateau. The third panel depicts the small model at the base of the hill and the big model at the base of the plateau. The fourth model depicts the small model at the base of the hill with a bubble through which reads, Waaa! and the big model resting at the plateau. The illustration is titled, habituation event: Separation.&#10;&#10;&#10;An illustration of a series of four panels depicting two oval models one small and one big on a plateau. The first and third panel depicts the small model at the base of the hill with a bubble through which reads, Waaa! and the big model resting at the plateau. The second panel depicts both the oval models at the base of a hill. The fourth panel depicts the small model at the base of the hill and the big model at the top of the hill. The illustration is titled, test event." title="FIGURE 7.28 Internal working models of attachment in infancy.">
            <a:extLst>
              <a:ext uri="{FF2B5EF4-FFF2-40B4-BE49-F238E27FC236}">
                <a16:creationId xmlns:a16="http://schemas.microsoft.com/office/drawing/2014/main" id="{568DBBBC-651E-407B-A87B-9712752EC58B}"/>
              </a:ext>
            </a:extLst>
          </p:cNvPr>
          <p:cNvPicPr>
            <a:picLocks noChangeAspect="1"/>
          </p:cNvPicPr>
          <p:nvPr/>
        </p:nvPicPr>
        <p:blipFill>
          <a:blip r:embed="rId2"/>
          <a:stretch>
            <a:fillRect/>
          </a:stretch>
        </p:blipFill>
        <p:spPr>
          <a:xfrm>
            <a:off x="1417900" y="1050749"/>
            <a:ext cx="9356200" cy="4756502"/>
          </a:xfrm>
          <a:prstGeom prst="rect">
            <a:avLst/>
          </a:prstGeom>
        </p:spPr>
      </p:pic>
    </p:spTree>
    <p:extLst>
      <p:ext uri="{BB962C8B-B14F-4D97-AF65-F5344CB8AC3E}">
        <p14:creationId xmlns:p14="http://schemas.microsoft.com/office/powerpoint/2010/main" val="285648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7.1 Romania’s abandoned children.</a:t>
            </a:r>
          </a:p>
        </p:txBody>
      </p:sp>
      <p:pic>
        <p:nvPicPr>
          <p:cNvPr id="3" name="Picture 2" descr="A photo of few children seated on a bed wearing head caps, covered with a single blanket in a confined space." title="FIGURE 7.1 Romania’s abandoned children.">
            <a:extLst>
              <a:ext uri="{FF2B5EF4-FFF2-40B4-BE49-F238E27FC236}">
                <a16:creationId xmlns:a16="http://schemas.microsoft.com/office/drawing/2014/main" id="{B26AAF52-E580-47B5-AE65-8C54BC9BBE8B}"/>
              </a:ext>
            </a:extLst>
          </p:cNvPr>
          <p:cNvPicPr>
            <a:picLocks noChangeAspect="1"/>
          </p:cNvPicPr>
          <p:nvPr/>
        </p:nvPicPr>
        <p:blipFill>
          <a:blip r:embed="rId2"/>
          <a:stretch>
            <a:fillRect/>
          </a:stretch>
        </p:blipFill>
        <p:spPr>
          <a:xfrm>
            <a:off x="2444990" y="899168"/>
            <a:ext cx="7302020" cy="5059665"/>
          </a:xfrm>
          <a:prstGeom prst="rect">
            <a:avLst/>
          </a:prstGeom>
        </p:spPr>
      </p:pic>
    </p:spTree>
    <p:extLst>
      <p:ext uri="{BB962C8B-B14F-4D97-AF65-F5344CB8AC3E}">
        <p14:creationId xmlns:p14="http://schemas.microsoft.com/office/powerpoint/2010/main" val="220663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7.2 Darwin claimed that emotions serve critical survival functions in animals and humans.</a:t>
            </a:r>
          </a:p>
        </p:txBody>
      </p:sp>
      <p:pic>
        <p:nvPicPr>
          <p:cNvPr id="3" name="Picture 2" descr="A photo of six children crying with eyes closed and mouth open." title="FIGURE 7.2 Darwin claimed that emotions serve critical survival functions in animals and humans.">
            <a:extLst>
              <a:ext uri="{FF2B5EF4-FFF2-40B4-BE49-F238E27FC236}">
                <a16:creationId xmlns:a16="http://schemas.microsoft.com/office/drawing/2014/main" id="{87532067-25A5-4967-A2A0-9B69978E70D0}"/>
              </a:ext>
            </a:extLst>
          </p:cNvPr>
          <p:cNvPicPr>
            <a:picLocks noChangeAspect="1"/>
          </p:cNvPicPr>
          <p:nvPr/>
        </p:nvPicPr>
        <p:blipFill>
          <a:blip r:embed="rId2"/>
          <a:stretch>
            <a:fillRect/>
          </a:stretch>
        </p:blipFill>
        <p:spPr>
          <a:xfrm>
            <a:off x="2796502" y="768019"/>
            <a:ext cx="6598996" cy="5321963"/>
          </a:xfrm>
          <a:prstGeom prst="rect">
            <a:avLst/>
          </a:prstGeom>
        </p:spPr>
      </p:pic>
    </p:spTree>
    <p:extLst>
      <p:ext uri="{BB962C8B-B14F-4D97-AF65-F5344CB8AC3E}">
        <p14:creationId xmlns:p14="http://schemas.microsoft.com/office/powerpoint/2010/main" val="166287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7.3 Disgust.</a:t>
            </a:r>
          </a:p>
        </p:txBody>
      </p:sp>
      <p:pic>
        <p:nvPicPr>
          <p:cNvPr id="3" name="Picture 2" descr="A photo of a child crying and twitching its lips while trying to push away the hand that is offering food. " title="FIGURE 7.3 Disgust.">
            <a:extLst>
              <a:ext uri="{FF2B5EF4-FFF2-40B4-BE49-F238E27FC236}">
                <a16:creationId xmlns:a16="http://schemas.microsoft.com/office/drawing/2014/main" id="{41958377-B387-418A-A0BD-E963ECD35574}"/>
              </a:ext>
            </a:extLst>
          </p:cNvPr>
          <p:cNvPicPr>
            <a:picLocks noChangeAspect="1"/>
          </p:cNvPicPr>
          <p:nvPr/>
        </p:nvPicPr>
        <p:blipFill>
          <a:blip r:embed="rId2"/>
          <a:stretch>
            <a:fillRect/>
          </a:stretch>
        </p:blipFill>
        <p:spPr>
          <a:xfrm>
            <a:off x="2585856" y="962414"/>
            <a:ext cx="7020288" cy="4933173"/>
          </a:xfrm>
          <a:prstGeom prst="rect">
            <a:avLst/>
          </a:prstGeom>
        </p:spPr>
      </p:pic>
    </p:spTree>
    <p:extLst>
      <p:ext uri="{BB962C8B-B14F-4D97-AF65-F5344CB8AC3E}">
        <p14:creationId xmlns:p14="http://schemas.microsoft.com/office/powerpoint/2010/main" val="172903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7.4 Social smiles emerge between 6 weeks and 3 months of age.</a:t>
            </a:r>
          </a:p>
        </p:txBody>
      </p:sp>
      <p:pic>
        <p:nvPicPr>
          <p:cNvPr id="3" name="Picture 2" descr="A photo of a child smiling while lying on the bed." title="FIGURE 7.4 Social smiles emerge between 6 weeks and 3 months of age.">
            <a:extLst>
              <a:ext uri="{FF2B5EF4-FFF2-40B4-BE49-F238E27FC236}">
                <a16:creationId xmlns:a16="http://schemas.microsoft.com/office/drawing/2014/main" id="{678A8CD1-20BC-4260-892E-CCB508B3ACE0}"/>
              </a:ext>
            </a:extLst>
          </p:cNvPr>
          <p:cNvPicPr>
            <a:picLocks noChangeAspect="1"/>
          </p:cNvPicPr>
          <p:nvPr/>
        </p:nvPicPr>
        <p:blipFill>
          <a:blip r:embed="rId2"/>
          <a:stretch>
            <a:fillRect/>
          </a:stretch>
        </p:blipFill>
        <p:spPr>
          <a:xfrm>
            <a:off x="3155070" y="1025660"/>
            <a:ext cx="5881860" cy="4806681"/>
          </a:xfrm>
          <a:prstGeom prst="rect">
            <a:avLst/>
          </a:prstGeom>
        </p:spPr>
      </p:pic>
    </p:spTree>
    <p:extLst>
      <p:ext uri="{BB962C8B-B14F-4D97-AF65-F5344CB8AC3E}">
        <p14:creationId xmlns:p14="http://schemas.microsoft.com/office/powerpoint/2010/main" val="267660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7.5 Infant anger and fear reactions increase from 4 to 16 months of age.</a:t>
            </a:r>
          </a:p>
        </p:txBody>
      </p:sp>
      <p:pic>
        <p:nvPicPr>
          <p:cNvPr id="3" name="Picture 2" descr="A graph shows the interpretations of infant distress around fear. The horizontal axis is labeled age in months, ranging from 4 to 16. The vertical axis is labeled predicted fear, ranging from negative 0 to 2. Data from the graph shows the increase in infants’ anger from 4, 1 to 16, 3.&#10;&#10;A graph shows the interpretations of infant distress around anger. The horizontal axis is labeled age in months, ranging from 4 to 16. The vertical axis is labeled predicated anger, ranging from negative 0 to 2. Data from the graph shows the increase in infants’ anger from 4, 0 to 12, 1." title="FIGURE 7.5 Infant anger and fear reactions increase from 4 to 16 months of age.">
            <a:extLst>
              <a:ext uri="{FF2B5EF4-FFF2-40B4-BE49-F238E27FC236}">
                <a16:creationId xmlns:a16="http://schemas.microsoft.com/office/drawing/2014/main" id="{FC377FC9-D873-42F9-88AF-8008D13D4490}"/>
              </a:ext>
            </a:extLst>
          </p:cNvPr>
          <p:cNvPicPr>
            <a:picLocks noChangeAspect="1"/>
          </p:cNvPicPr>
          <p:nvPr/>
        </p:nvPicPr>
        <p:blipFill>
          <a:blip r:embed="rId2"/>
          <a:stretch>
            <a:fillRect/>
          </a:stretch>
        </p:blipFill>
        <p:spPr>
          <a:xfrm>
            <a:off x="860973" y="1765887"/>
            <a:ext cx="10470054" cy="3326227"/>
          </a:xfrm>
          <a:prstGeom prst="rect">
            <a:avLst/>
          </a:prstGeom>
        </p:spPr>
      </p:pic>
    </p:spTree>
    <p:extLst>
      <p:ext uri="{BB962C8B-B14F-4D97-AF65-F5344CB8AC3E}">
        <p14:creationId xmlns:p14="http://schemas.microsoft.com/office/powerpoint/2010/main" val="1128955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5760"/>
          </a:xfrm>
        </p:spPr>
        <p:txBody>
          <a:bodyPr>
            <a:normAutofit/>
          </a:bodyPr>
          <a:lstStyle/>
          <a:p>
            <a:r>
              <a:rPr lang="en-US" dirty="0"/>
              <a:t>FIGURE 7.5 Infant anger and fear reactions increase from 4 to 16 months of age. </a:t>
            </a:r>
          </a:p>
        </p:txBody>
      </p:sp>
      <p:pic>
        <p:nvPicPr>
          <p:cNvPr id="3" name="Picture 2" descr="A graph shows the interpretations of infant distress around fear. The horizontal axis is labeled age in months, ranging from 4 to 16. The vertical axis is labeled predicted fear, ranging from negative 0 to 2. Data from the graph shows the increase in infants’ anger from 4, 1 to 16, 3." title="FIGURE 7.5 Infant anger and fear reactions increase from 4 to 16 months of age.">
            <a:extLst>
              <a:ext uri="{FF2B5EF4-FFF2-40B4-BE49-F238E27FC236}">
                <a16:creationId xmlns:a16="http://schemas.microsoft.com/office/drawing/2014/main" id="{72EE03CB-CD3A-43A4-91E6-48556C7069FD}"/>
              </a:ext>
            </a:extLst>
          </p:cNvPr>
          <p:cNvPicPr>
            <a:picLocks noChangeAspect="1"/>
          </p:cNvPicPr>
          <p:nvPr/>
        </p:nvPicPr>
        <p:blipFill>
          <a:blip r:embed="rId2"/>
          <a:stretch>
            <a:fillRect/>
          </a:stretch>
        </p:blipFill>
        <p:spPr>
          <a:xfrm>
            <a:off x="2743254" y="1215396"/>
            <a:ext cx="6705493" cy="4427209"/>
          </a:xfrm>
          <a:prstGeom prst="rect">
            <a:avLst/>
          </a:prstGeom>
        </p:spPr>
      </p:pic>
    </p:spTree>
    <p:extLst>
      <p:ext uri="{BB962C8B-B14F-4D97-AF65-F5344CB8AC3E}">
        <p14:creationId xmlns:p14="http://schemas.microsoft.com/office/powerpoint/2010/main" val="2350964777"/>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34735E286A8A478CDABE780C9EC78F" ma:contentTypeVersion="13" ma:contentTypeDescription="Create a new document." ma:contentTypeScope="" ma:versionID="9b8825675e62d57985c81b74d5b14a7f">
  <xsd:schema xmlns:xsd="http://www.w3.org/2001/XMLSchema" xmlns:xs="http://www.w3.org/2001/XMLSchema" xmlns:p="http://schemas.microsoft.com/office/2006/metadata/properties" xmlns:ns3="fd39d560-5c7d-4158-98a0-f420f8fdebce" xmlns:ns4="a6c716b4-9090-4de7-aadc-2aa5f812ad24" targetNamespace="http://schemas.microsoft.com/office/2006/metadata/properties" ma:root="true" ma:fieldsID="bdbc9fd47a72f6438c4442bb9222e145" ns3:_="" ns4:_="">
    <xsd:import namespace="fd39d560-5c7d-4158-98a0-f420f8fdebce"/>
    <xsd:import namespace="a6c716b4-9090-4de7-aadc-2aa5f812ad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9d560-5c7d-4158-98a0-f420f8fde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716b4-9090-4de7-aadc-2aa5f812ad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56919D-3723-464B-9967-427A087CBD61}">
  <ds:schemaRef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fd39d560-5c7d-4158-98a0-f420f8fdebce"/>
    <ds:schemaRef ds:uri="http://purl.org/dc/terms/"/>
    <ds:schemaRef ds:uri="a6c716b4-9090-4de7-aadc-2aa5f812ad24"/>
    <ds:schemaRef ds:uri="http://purl.org/dc/dcmitype/"/>
  </ds:schemaRefs>
</ds:datastoreItem>
</file>

<file path=customXml/itemProps2.xml><?xml version="1.0" encoding="utf-8"?>
<ds:datastoreItem xmlns:ds="http://schemas.openxmlformats.org/officeDocument/2006/customXml" ds:itemID="{7E307B2A-FA70-43CE-A010-B3D8154DE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39d560-5c7d-4158-98a0-f420f8fdebce"/>
    <ds:schemaRef ds:uri="a6c716b4-9090-4de7-aadc-2aa5f812a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57C1AB-C2BF-4446-AECB-681D578552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Oxford Template 2020-05-05</Template>
  <TotalTime>232</TotalTime>
  <Words>351</Words>
  <Application>Microsoft Office PowerPoint</Application>
  <PresentationFormat>Widescreen</PresentationFormat>
  <Paragraphs>40</Paragraphs>
  <Slides>36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ＭＳ Ｐゴシック</vt:lpstr>
      <vt:lpstr>Arial</vt:lpstr>
      <vt:lpstr>Calibri</vt:lpstr>
      <vt:lpstr>Text Content Templates</vt:lpstr>
      <vt:lpstr>Figure-Only Templates</vt:lpstr>
      <vt:lpstr>Child Development Context, Culture, and Cascades </vt:lpstr>
      <vt:lpstr>PART 2 Infancy and Toddlerhood</vt:lpstr>
      <vt:lpstr>1</vt:lpstr>
      <vt:lpstr>FIGURE 7.1 Romania’s abandoned children.</vt:lpstr>
      <vt:lpstr>FIGURE 7.2 Darwin claimed that emotions serve critical survival functions in animals and humans.</vt:lpstr>
      <vt:lpstr>FIGURE 7.3 Disgust.</vt:lpstr>
      <vt:lpstr>FIGURE 7.4 Social smiles emerge between 6 weeks and 3 months of age.</vt:lpstr>
      <vt:lpstr>FIGURE 7.5 Infant anger and fear reactions increase from 4 to 16 months of age.</vt:lpstr>
      <vt:lpstr>FIGURE 7.5 Infant anger and fear reactions increase from 4 to 16 months of age. </vt:lpstr>
      <vt:lpstr>FIGURE 7.5 Infant anger and fear reactions increase from 4 to 16 months of age.  </vt:lpstr>
      <vt:lpstr>FIGURE 7.6 Expressions of anger generalize to a range of situations in toddlerhood.</vt:lpstr>
      <vt:lpstr>FIGURE 7.7 Learning fear.</vt:lpstr>
      <vt:lpstr>FIGURE 7.8 Infants may be biased to attend to potentially threatening stimuli, without being afraid.</vt:lpstr>
      <vt:lpstr>FIGURE 7.9 Infants match emotions in the faces of other infants to the emotions expressed by their vocalizations.</vt:lpstr>
      <vt:lpstr>FIGURE 7.10 Infants match emotions with actions.</vt:lpstr>
      <vt:lpstr>FIGURE 7.11 Infants approach or avoid stimuli in line with the emotional reactions of other people.</vt:lpstr>
      <vt:lpstr>FIGURE 7.12 Effortful control.</vt:lpstr>
      <vt:lpstr>FIGURE 7.13 Rothbart and Bates’s temperament dimensions.</vt:lpstr>
      <vt:lpstr>FIGURE 7.14 Toddler temperament predicts adulthood traits.</vt:lpstr>
      <vt:lpstr>FIGURE 7.15 The still-face experiment.</vt:lpstr>
      <vt:lpstr>FIGURE 7.16 Technology distractions can affect infants’ emotional development.</vt:lpstr>
      <vt:lpstr>FIGURE 7.17 John Bowlby’s observations at the London Child Guidance Clinic.</vt:lpstr>
      <vt:lpstr>FIGURE 7.18 Imprinting.</vt:lpstr>
      <vt:lpstr>FIGURE 7.19 Harry Harlow’s studies of attachment in monkeys.</vt:lpstr>
      <vt:lpstr>FIGURE 7.20 Mary Ainsworth’s research on infant attachment.</vt:lpstr>
      <vt:lpstr>TABLE 7.1 The Eight Events of the Strange Situation</vt:lpstr>
      <vt:lpstr>FIGURE 7.21 Communal childrearing practices.</vt:lpstr>
      <vt:lpstr>FIGURE 7.22 Infants’ natural tendency toward prosocial behaviors.</vt:lpstr>
      <vt:lpstr>FIGURE 7.23 Helper-hinderer study.</vt:lpstr>
      <vt:lpstr>FIGURE 7.24 Self concept.</vt:lpstr>
      <vt:lpstr>FIGURE 7.25 The “ego view” and the “observer view” of an infant’s moving legs.</vt:lpstr>
      <vt:lpstr>FIGURE 7.26 Parental socialization of gender.</vt:lpstr>
      <vt:lpstr>FIGURE 7.26 Parental socialization of gender. </vt:lpstr>
      <vt:lpstr>FIGURE 7.26 Parental socialization of gender.  </vt:lpstr>
      <vt:lpstr>FIGURE 7.27 Margaret Mead.</vt:lpstr>
      <vt:lpstr>FIGURE 7.28 Internal working models of attachment in infancy.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Development</dc:title>
  <dc:creator>Oxford University Press</dc:creator>
  <cp:lastModifiedBy>Lacey, Peter</cp:lastModifiedBy>
  <cp:revision>42</cp:revision>
  <dcterms:created xsi:type="dcterms:W3CDTF">2021-01-21T20:31:29Z</dcterms:created>
  <dcterms:modified xsi:type="dcterms:W3CDTF">2021-11-09T16:59:38Z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2020-04-27T21:10:48Z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69912cf1-8f32-4f1f-9ade-00009ae8a75a</vt:lpwstr>
  </property>
  <property fmtid="{D5CDD505-2E9C-101B-9397-08002B2CF9AE}" pid="8" name="MSIP_Label_89f61502-7731-4690-a118-333634878cc9_ContentBits">
    <vt:lpwstr>0</vt:lpwstr>
  </property>
  <property fmtid="{D5CDD505-2E9C-101B-9397-08002B2CF9AE}" pid="9" name="ContentTypeId">
    <vt:lpwstr>0x0101006034735E286A8A478CDABE780C9EC78F</vt:lpwstr>
  </property>
</Properties>
</file>