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2.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3.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4.xml" ContentType="application/vnd.openxmlformats-officedocument.presentationml.comments+xml"/>
  <Override PartName="/ppt/notesSlides/notesSlide53.xml" ContentType="application/vnd.openxmlformats-officedocument.presentationml.notesSlide+xml"/>
  <Override PartName="/ppt/comments/comment5.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6.xml" ContentType="application/vnd.openxmlformats-officedocument.presentationml.comment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omments/comment7.xml" ContentType="application/vnd.openxmlformats-officedocument.presentationml.comment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omments/comment8.xml" ContentType="application/vnd.openxmlformats-officedocument.presentationml.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1" r:id="rId3"/>
    <p:sldMasterId id="2147483674" r:id="rId4"/>
    <p:sldMasterId id="2147483675" r:id="rId5"/>
  </p:sldMasterIdLst>
  <p:notesMasterIdLst>
    <p:notesMasterId r:id="rId136"/>
  </p:notesMasterIdLst>
  <p:handoutMasterIdLst>
    <p:handoutMasterId r:id="rId137"/>
  </p:handoutMasterIdLst>
  <p:sldIdLst>
    <p:sldId id="724" r:id="rId6"/>
    <p:sldId id="725" r:id="rId7"/>
    <p:sldId id="443" r:id="rId8"/>
    <p:sldId id="439" r:id="rId9"/>
    <p:sldId id="696" r:id="rId10"/>
    <p:sldId id="271" r:id="rId11"/>
    <p:sldId id="379" r:id="rId12"/>
    <p:sldId id="380" r:id="rId13"/>
    <p:sldId id="381" r:id="rId14"/>
    <p:sldId id="385" r:id="rId15"/>
    <p:sldId id="386" r:id="rId16"/>
    <p:sldId id="277" r:id="rId17"/>
    <p:sldId id="288" r:id="rId18"/>
    <p:sldId id="697" r:id="rId19"/>
    <p:sldId id="289" r:id="rId20"/>
    <p:sldId id="698" r:id="rId21"/>
    <p:sldId id="278" r:id="rId22"/>
    <p:sldId id="290" r:id="rId23"/>
    <p:sldId id="365" r:id="rId24"/>
    <p:sldId id="699" r:id="rId25"/>
    <p:sldId id="449" r:id="rId26"/>
    <p:sldId id="444" r:id="rId27"/>
    <p:sldId id="700" r:id="rId28"/>
    <p:sldId id="701" r:id="rId29"/>
    <p:sldId id="702" r:id="rId30"/>
    <p:sldId id="703" r:id="rId31"/>
    <p:sldId id="292" r:id="rId32"/>
    <p:sldId id="279" r:id="rId33"/>
    <p:sldId id="293" r:id="rId34"/>
    <p:sldId id="383" r:id="rId35"/>
    <p:sldId id="704" r:id="rId36"/>
    <p:sldId id="705" r:id="rId37"/>
    <p:sldId id="294" r:id="rId38"/>
    <p:sldId id="706" r:id="rId39"/>
    <p:sldId id="280" r:id="rId40"/>
    <p:sldId id="387" r:id="rId41"/>
    <p:sldId id="389" r:id="rId42"/>
    <p:sldId id="707" r:id="rId43"/>
    <p:sldId id="390" r:id="rId44"/>
    <p:sldId id="281" r:id="rId45"/>
    <p:sldId id="297" r:id="rId46"/>
    <p:sldId id="391" r:id="rId47"/>
    <p:sldId id="392" r:id="rId48"/>
    <p:sldId id="393" r:id="rId49"/>
    <p:sldId id="401" r:id="rId50"/>
    <p:sldId id="402" r:id="rId51"/>
    <p:sldId id="403" r:id="rId52"/>
    <p:sldId id="404" r:id="rId53"/>
    <p:sldId id="405" r:id="rId54"/>
    <p:sldId id="708" r:id="rId55"/>
    <p:sldId id="406" r:id="rId56"/>
    <p:sldId id="407" r:id="rId57"/>
    <p:sldId id="709" r:id="rId58"/>
    <p:sldId id="302" r:id="rId59"/>
    <p:sldId id="282" r:id="rId60"/>
    <p:sldId id="395" r:id="rId61"/>
    <p:sldId id="394" r:id="rId62"/>
    <p:sldId id="396" r:id="rId63"/>
    <p:sldId id="397" r:id="rId64"/>
    <p:sldId id="398" r:id="rId65"/>
    <p:sldId id="710" r:id="rId66"/>
    <p:sldId id="450" r:id="rId67"/>
    <p:sldId id="399" r:id="rId68"/>
    <p:sldId id="400" r:id="rId69"/>
    <p:sldId id="307" r:id="rId70"/>
    <p:sldId id="711" r:id="rId71"/>
    <p:sldId id="308" r:id="rId72"/>
    <p:sldId id="309" r:id="rId73"/>
    <p:sldId id="283" r:id="rId74"/>
    <p:sldId id="408" r:id="rId75"/>
    <p:sldId id="409" r:id="rId76"/>
    <p:sldId id="712" r:id="rId77"/>
    <p:sldId id="410" r:id="rId78"/>
    <p:sldId id="713" r:id="rId79"/>
    <p:sldId id="411" r:id="rId80"/>
    <p:sldId id="714" r:id="rId81"/>
    <p:sldId id="451" r:id="rId82"/>
    <p:sldId id="715" r:id="rId83"/>
    <p:sldId id="412" r:id="rId84"/>
    <p:sldId id="445" r:id="rId85"/>
    <p:sldId id="355" r:id="rId86"/>
    <p:sldId id="452" r:id="rId87"/>
    <p:sldId id="413" r:id="rId88"/>
    <p:sldId id="414" r:id="rId89"/>
    <p:sldId id="415" r:id="rId90"/>
    <p:sldId id="416" r:id="rId91"/>
    <p:sldId id="417" r:id="rId92"/>
    <p:sldId id="446" r:id="rId93"/>
    <p:sldId id="440" r:id="rId94"/>
    <p:sldId id="441" r:id="rId95"/>
    <p:sldId id="356" r:id="rId96"/>
    <p:sldId id="442" r:id="rId97"/>
    <p:sldId id="284" r:id="rId98"/>
    <p:sldId id="419" r:id="rId99"/>
    <p:sldId id="378" r:id="rId100"/>
    <p:sldId id="420" r:id="rId101"/>
    <p:sldId id="716" r:id="rId102"/>
    <p:sldId id="421" r:id="rId103"/>
    <p:sldId id="422" r:id="rId104"/>
    <p:sldId id="423" r:id="rId105"/>
    <p:sldId id="717" r:id="rId106"/>
    <p:sldId id="453" r:id="rId107"/>
    <p:sldId id="424" r:id="rId108"/>
    <p:sldId id="425" r:id="rId109"/>
    <p:sldId id="285" r:id="rId110"/>
    <p:sldId id="426" r:id="rId111"/>
    <p:sldId id="427" r:id="rId112"/>
    <p:sldId id="718" r:id="rId113"/>
    <p:sldId id="428" r:id="rId114"/>
    <p:sldId id="429" r:id="rId115"/>
    <p:sldId id="430" r:id="rId116"/>
    <p:sldId id="719" r:id="rId117"/>
    <p:sldId id="431" r:id="rId118"/>
    <p:sldId id="328" r:id="rId119"/>
    <p:sldId id="432" r:id="rId120"/>
    <p:sldId id="286" r:id="rId121"/>
    <p:sldId id="433" r:id="rId122"/>
    <p:sldId id="435" r:id="rId123"/>
    <p:sldId id="721" r:id="rId124"/>
    <p:sldId id="330" r:id="rId125"/>
    <p:sldId id="377" r:id="rId126"/>
    <p:sldId id="722" r:id="rId127"/>
    <p:sldId id="287" r:id="rId128"/>
    <p:sldId id="331" r:id="rId129"/>
    <p:sldId id="332" r:id="rId130"/>
    <p:sldId id="436" r:id="rId131"/>
    <p:sldId id="437" r:id="rId132"/>
    <p:sldId id="438" r:id="rId133"/>
    <p:sldId id="723" r:id="rId134"/>
    <p:sldId id="448" r:id="rId1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Makalah" initials="MM" lastIdx="16" clrIdx="0">
    <p:extLst>
      <p:ext uri="{19B8F6BF-5375-455C-9EA6-DF929625EA0E}">
        <p15:presenceInfo xmlns:p15="http://schemas.microsoft.com/office/powerpoint/2012/main" userId="S::Makalah.Moore@oup.com::ad8bb9ec-a02b-42ea-abed-d4284f671e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EA7"/>
    <a:srgbClr val="4070AA"/>
    <a:srgbClr val="4172AD"/>
    <a:srgbClr val="3D6AA1"/>
    <a:srgbClr val="4478B2"/>
    <a:srgbClr val="497DBB"/>
    <a:srgbClr val="405EA2"/>
    <a:srgbClr val="3A6598"/>
    <a:srgbClr val="386294"/>
    <a:srgbClr val="2D4E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8C7DE-00AD-4A4D-8CBE-68991F40736C}" v="5" dt="2021-09-30T18:34:06.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08" autoAdjust="0"/>
    <p:restoredTop sz="61747" autoAdjust="0"/>
  </p:normalViewPr>
  <p:slideViewPr>
    <p:cSldViewPr snapToGrid="0" snapToObjects="1">
      <p:cViewPr varScale="1">
        <p:scale>
          <a:sx n="64" d="100"/>
          <a:sy n="64" d="100"/>
        </p:scale>
        <p:origin x="63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microsoft.com/office/2015/10/relationships/revisionInfo" Target="revisionInfo.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Makalah" userId="ad8bb9ec-a02b-42ea-abed-d4284f671eb6" providerId="ADAL" clId="{CC08C7DE-00AD-4A4D-8CBE-68991F40736C}"/>
    <pc:docChg chg="custSel modSld">
      <pc:chgData name="MOORE, Makalah" userId="ad8bb9ec-a02b-42ea-abed-d4284f671eb6" providerId="ADAL" clId="{CC08C7DE-00AD-4A4D-8CBE-68991F40736C}" dt="2021-09-30T18:51:52.686" v="25" actId="20577"/>
      <pc:docMkLst>
        <pc:docMk/>
      </pc:docMkLst>
      <pc:sldChg chg="modSp mod">
        <pc:chgData name="MOORE, Makalah" userId="ad8bb9ec-a02b-42ea-abed-d4284f671eb6" providerId="ADAL" clId="{CC08C7DE-00AD-4A4D-8CBE-68991F40736C}" dt="2021-09-30T18:16:07.689" v="2" actId="20577"/>
        <pc:sldMkLst>
          <pc:docMk/>
          <pc:sldMk cId="1405837339" sldId="350"/>
        </pc:sldMkLst>
        <pc:spChg chg="mod">
          <ac:chgData name="MOORE, Makalah" userId="ad8bb9ec-a02b-42ea-abed-d4284f671eb6" providerId="ADAL" clId="{CC08C7DE-00AD-4A4D-8CBE-68991F40736C}" dt="2021-09-30T18:16:07.689" v="2" actId="20577"/>
          <ac:spMkLst>
            <pc:docMk/>
            <pc:sldMk cId="1405837339" sldId="350"/>
            <ac:spMk id="2" creationId="{00000000-0000-0000-0000-000000000000}"/>
          </ac:spMkLst>
        </pc:spChg>
      </pc:sldChg>
      <pc:sldChg chg="modSp mod">
        <pc:chgData name="MOORE, Makalah" userId="ad8bb9ec-a02b-42ea-abed-d4284f671eb6" providerId="ADAL" clId="{CC08C7DE-00AD-4A4D-8CBE-68991F40736C}" dt="2021-09-30T18:17:08.325" v="3" actId="20577"/>
        <pc:sldMkLst>
          <pc:docMk/>
          <pc:sldMk cId="662070482" sldId="351"/>
        </pc:sldMkLst>
        <pc:spChg chg="mod">
          <ac:chgData name="MOORE, Makalah" userId="ad8bb9ec-a02b-42ea-abed-d4284f671eb6" providerId="ADAL" clId="{CC08C7DE-00AD-4A4D-8CBE-68991F40736C}" dt="2021-09-30T18:17:08.325" v="3" actId="20577"/>
          <ac:spMkLst>
            <pc:docMk/>
            <pc:sldMk cId="662070482" sldId="351"/>
            <ac:spMk id="2" creationId="{00000000-0000-0000-0000-000000000000}"/>
          </ac:spMkLst>
        </pc:spChg>
      </pc:sldChg>
      <pc:sldChg chg="modSp mod">
        <pc:chgData name="MOORE, Makalah" userId="ad8bb9ec-a02b-42ea-abed-d4284f671eb6" providerId="ADAL" clId="{CC08C7DE-00AD-4A4D-8CBE-68991F40736C}" dt="2021-09-30T18:18:02.017" v="7" actId="20577"/>
        <pc:sldMkLst>
          <pc:docMk/>
          <pc:sldMk cId="1651069401" sldId="352"/>
        </pc:sldMkLst>
        <pc:spChg chg="mod">
          <ac:chgData name="MOORE, Makalah" userId="ad8bb9ec-a02b-42ea-abed-d4284f671eb6" providerId="ADAL" clId="{CC08C7DE-00AD-4A4D-8CBE-68991F40736C}" dt="2021-09-30T18:18:02.017" v="7" actId="20577"/>
          <ac:spMkLst>
            <pc:docMk/>
            <pc:sldMk cId="1651069401" sldId="352"/>
            <ac:spMk id="2" creationId="{00000000-0000-0000-0000-000000000000}"/>
          </ac:spMkLst>
        </pc:spChg>
      </pc:sldChg>
      <pc:sldChg chg="modSp mod">
        <pc:chgData name="MOORE, Makalah" userId="ad8bb9ec-a02b-42ea-abed-d4284f671eb6" providerId="ADAL" clId="{CC08C7DE-00AD-4A4D-8CBE-68991F40736C}" dt="2021-09-30T18:17:22.095" v="4" actId="20577"/>
        <pc:sldMkLst>
          <pc:docMk/>
          <pc:sldMk cId="1575272541" sldId="353"/>
        </pc:sldMkLst>
        <pc:spChg chg="mod">
          <ac:chgData name="MOORE, Makalah" userId="ad8bb9ec-a02b-42ea-abed-d4284f671eb6" providerId="ADAL" clId="{CC08C7DE-00AD-4A4D-8CBE-68991F40736C}" dt="2021-09-30T18:17:22.095" v="4" actId="20577"/>
          <ac:spMkLst>
            <pc:docMk/>
            <pc:sldMk cId="1575272541" sldId="353"/>
            <ac:spMk id="2" creationId="{00000000-0000-0000-0000-000000000000}"/>
          </ac:spMkLst>
        </pc:spChg>
      </pc:sldChg>
      <pc:sldChg chg="modSp mod">
        <pc:chgData name="MOORE, Makalah" userId="ad8bb9ec-a02b-42ea-abed-d4284f671eb6" providerId="ADAL" clId="{CC08C7DE-00AD-4A4D-8CBE-68991F40736C}" dt="2021-09-30T18:18:10.841" v="10" actId="20577"/>
        <pc:sldMkLst>
          <pc:docMk/>
          <pc:sldMk cId="3433916995" sldId="354"/>
        </pc:sldMkLst>
        <pc:spChg chg="mod">
          <ac:chgData name="MOORE, Makalah" userId="ad8bb9ec-a02b-42ea-abed-d4284f671eb6" providerId="ADAL" clId="{CC08C7DE-00AD-4A4D-8CBE-68991F40736C}" dt="2021-09-30T18:18:10.841" v="10" actId="20577"/>
          <ac:spMkLst>
            <pc:docMk/>
            <pc:sldMk cId="3433916995" sldId="354"/>
            <ac:spMk id="2" creationId="{00000000-0000-0000-0000-000000000000}"/>
          </ac:spMkLst>
        </pc:spChg>
      </pc:sldChg>
      <pc:sldChg chg="modSp mod">
        <pc:chgData name="MOORE, Makalah" userId="ad8bb9ec-a02b-42ea-abed-d4284f671eb6" providerId="ADAL" clId="{CC08C7DE-00AD-4A4D-8CBE-68991F40736C}" dt="2021-09-30T18:20:42.030" v="11" actId="20577"/>
        <pc:sldMkLst>
          <pc:docMk/>
          <pc:sldMk cId="3526930615" sldId="355"/>
        </pc:sldMkLst>
        <pc:spChg chg="mod">
          <ac:chgData name="MOORE, Makalah" userId="ad8bb9ec-a02b-42ea-abed-d4284f671eb6" providerId="ADAL" clId="{CC08C7DE-00AD-4A4D-8CBE-68991F40736C}" dt="2021-09-30T18:20:42.030" v="11" actId="20577"/>
          <ac:spMkLst>
            <pc:docMk/>
            <pc:sldMk cId="3526930615" sldId="355"/>
            <ac:spMk id="2" creationId="{00000000-0000-0000-0000-000000000000}"/>
          </ac:spMkLst>
        </pc:spChg>
      </pc:sldChg>
      <pc:sldChg chg="modSp mod">
        <pc:chgData name="MOORE, Makalah" userId="ad8bb9ec-a02b-42ea-abed-d4284f671eb6" providerId="ADAL" clId="{CC08C7DE-00AD-4A4D-8CBE-68991F40736C}" dt="2021-09-30T18:27:29.265" v="16" actId="20577"/>
        <pc:sldMkLst>
          <pc:docMk/>
          <pc:sldMk cId="3535218133" sldId="356"/>
        </pc:sldMkLst>
        <pc:spChg chg="mod">
          <ac:chgData name="MOORE, Makalah" userId="ad8bb9ec-a02b-42ea-abed-d4284f671eb6" providerId="ADAL" clId="{CC08C7DE-00AD-4A4D-8CBE-68991F40736C}" dt="2021-09-30T18:27:29.265" v="16" actId="20577"/>
          <ac:spMkLst>
            <pc:docMk/>
            <pc:sldMk cId="3535218133" sldId="356"/>
            <ac:spMk id="2" creationId="{00000000-0000-0000-0000-000000000000}"/>
          </ac:spMkLst>
        </pc:spChg>
      </pc:sldChg>
      <pc:sldChg chg="modSp mod">
        <pc:chgData name="MOORE, Makalah" userId="ad8bb9ec-a02b-42ea-abed-d4284f671eb6" providerId="ADAL" clId="{CC08C7DE-00AD-4A4D-8CBE-68991F40736C}" dt="2021-09-30T18:31:01.340" v="17" actId="20577"/>
        <pc:sldMkLst>
          <pc:docMk/>
          <pc:sldMk cId="3432733311" sldId="357"/>
        </pc:sldMkLst>
        <pc:spChg chg="mod">
          <ac:chgData name="MOORE, Makalah" userId="ad8bb9ec-a02b-42ea-abed-d4284f671eb6" providerId="ADAL" clId="{CC08C7DE-00AD-4A4D-8CBE-68991F40736C}" dt="2021-09-30T18:31:01.340" v="17" actId="20577"/>
          <ac:spMkLst>
            <pc:docMk/>
            <pc:sldMk cId="3432733311" sldId="357"/>
            <ac:spMk id="2" creationId="{00000000-0000-0000-0000-000000000000}"/>
          </ac:spMkLst>
        </pc:spChg>
      </pc:sldChg>
      <pc:sldChg chg="modSp mod">
        <pc:chgData name="MOORE, Makalah" userId="ad8bb9ec-a02b-42ea-abed-d4284f671eb6" providerId="ADAL" clId="{CC08C7DE-00AD-4A4D-8CBE-68991F40736C}" dt="2021-09-30T18:33:29.688" v="18" actId="20577"/>
        <pc:sldMkLst>
          <pc:docMk/>
          <pc:sldMk cId="401479840" sldId="358"/>
        </pc:sldMkLst>
        <pc:spChg chg="mod">
          <ac:chgData name="MOORE, Makalah" userId="ad8bb9ec-a02b-42ea-abed-d4284f671eb6" providerId="ADAL" clId="{CC08C7DE-00AD-4A4D-8CBE-68991F40736C}" dt="2021-09-30T18:33:29.688" v="18" actId="20577"/>
          <ac:spMkLst>
            <pc:docMk/>
            <pc:sldMk cId="401479840" sldId="358"/>
            <ac:spMk id="2" creationId="{00000000-0000-0000-0000-000000000000}"/>
          </ac:spMkLst>
        </pc:spChg>
      </pc:sldChg>
      <pc:sldChg chg="modSp mod">
        <pc:chgData name="MOORE, Makalah" userId="ad8bb9ec-a02b-42ea-abed-d4284f671eb6" providerId="ADAL" clId="{CC08C7DE-00AD-4A4D-8CBE-68991F40736C}" dt="2021-09-30T18:35:26.416" v="22" actId="20577"/>
        <pc:sldMkLst>
          <pc:docMk/>
          <pc:sldMk cId="2123749892" sldId="359"/>
        </pc:sldMkLst>
        <pc:spChg chg="mod">
          <ac:chgData name="MOORE, Makalah" userId="ad8bb9ec-a02b-42ea-abed-d4284f671eb6" providerId="ADAL" clId="{CC08C7DE-00AD-4A4D-8CBE-68991F40736C}" dt="2021-09-30T18:35:26.416" v="22" actId="20577"/>
          <ac:spMkLst>
            <pc:docMk/>
            <pc:sldMk cId="2123749892" sldId="359"/>
            <ac:spMk id="2" creationId="{00000000-0000-0000-0000-000000000000}"/>
          </ac:spMkLst>
        </pc:spChg>
      </pc:sldChg>
      <pc:sldChg chg="modSp mod">
        <pc:chgData name="MOORE, Makalah" userId="ad8bb9ec-a02b-42ea-abed-d4284f671eb6" providerId="ADAL" clId="{CC08C7DE-00AD-4A4D-8CBE-68991F40736C}" dt="2021-09-30T18:37:55.688" v="23" actId="20577"/>
        <pc:sldMkLst>
          <pc:docMk/>
          <pc:sldMk cId="2936006707" sldId="360"/>
        </pc:sldMkLst>
        <pc:spChg chg="mod">
          <ac:chgData name="MOORE, Makalah" userId="ad8bb9ec-a02b-42ea-abed-d4284f671eb6" providerId="ADAL" clId="{CC08C7DE-00AD-4A4D-8CBE-68991F40736C}" dt="2021-09-30T18:37:55.688" v="23" actId="20577"/>
          <ac:spMkLst>
            <pc:docMk/>
            <pc:sldMk cId="2936006707" sldId="360"/>
            <ac:spMk id="2" creationId="{00000000-0000-0000-0000-000000000000}"/>
          </ac:spMkLst>
        </pc:spChg>
      </pc:sldChg>
      <pc:sldChg chg="modSp mod">
        <pc:chgData name="MOORE, Makalah" userId="ad8bb9ec-a02b-42ea-abed-d4284f671eb6" providerId="ADAL" clId="{CC08C7DE-00AD-4A4D-8CBE-68991F40736C}" dt="2021-09-30T18:50:27.919" v="24" actId="20577"/>
        <pc:sldMkLst>
          <pc:docMk/>
          <pc:sldMk cId="589664692" sldId="362"/>
        </pc:sldMkLst>
        <pc:spChg chg="mod">
          <ac:chgData name="MOORE, Makalah" userId="ad8bb9ec-a02b-42ea-abed-d4284f671eb6" providerId="ADAL" clId="{CC08C7DE-00AD-4A4D-8CBE-68991F40736C}" dt="2021-09-30T18:50:27.919" v="24" actId="20577"/>
          <ac:spMkLst>
            <pc:docMk/>
            <pc:sldMk cId="589664692" sldId="362"/>
            <ac:spMk id="2" creationId="{00000000-0000-0000-0000-000000000000}"/>
          </ac:spMkLst>
        </pc:spChg>
      </pc:sldChg>
      <pc:sldChg chg="modSp mod">
        <pc:chgData name="MOORE, Makalah" userId="ad8bb9ec-a02b-42ea-abed-d4284f671eb6" providerId="ADAL" clId="{CC08C7DE-00AD-4A4D-8CBE-68991F40736C}" dt="2021-09-30T18:51:52.686" v="25" actId="20577"/>
        <pc:sldMkLst>
          <pc:docMk/>
          <pc:sldMk cId="2381741229" sldId="363"/>
        </pc:sldMkLst>
        <pc:spChg chg="mod">
          <ac:chgData name="MOORE, Makalah" userId="ad8bb9ec-a02b-42ea-abed-d4284f671eb6" providerId="ADAL" clId="{CC08C7DE-00AD-4A4D-8CBE-68991F40736C}" dt="2021-09-30T18:51:52.686" v="25" actId="20577"/>
          <ac:spMkLst>
            <pc:docMk/>
            <pc:sldMk cId="2381741229" sldId="363"/>
            <ac:spMk id="2" creationId="{00000000-0000-0000-0000-000000000000}"/>
          </ac:spMkLst>
        </pc:spChg>
      </pc:sldChg>
      <pc:sldChg chg="addCm modCm">
        <pc:chgData name="MOORE, Makalah" userId="ad8bb9ec-a02b-42ea-abed-d4284f671eb6" providerId="ADAL" clId="{CC08C7DE-00AD-4A4D-8CBE-68991F40736C}" dt="2021-09-30T18:15:26.365" v="1"/>
        <pc:sldMkLst>
          <pc:docMk/>
          <pc:sldMk cId="3555735724" sldId="400"/>
        </pc:sldMkLst>
      </pc:sldChg>
      <pc:sldChg chg="addCm modCm">
        <pc:chgData name="MOORE, Makalah" userId="ad8bb9ec-a02b-42ea-abed-d4284f671eb6" providerId="ADAL" clId="{CC08C7DE-00AD-4A4D-8CBE-68991F40736C}" dt="2021-09-30T18:27:12.696" v="15"/>
        <pc:sldMkLst>
          <pc:docMk/>
          <pc:sldMk cId="3216168166" sldId="412"/>
        </pc:sldMkLst>
      </pc:sldChg>
      <pc:sldChg chg="addCm modCm">
        <pc:chgData name="MOORE, Makalah" userId="ad8bb9ec-a02b-42ea-abed-d4284f671eb6" providerId="ADAL" clId="{CC08C7DE-00AD-4A4D-8CBE-68991F40736C}" dt="2021-09-30T18:17:50.099" v="6"/>
        <pc:sldMkLst>
          <pc:docMk/>
          <pc:sldMk cId="4169179801" sldId="451"/>
        </pc:sldMkLst>
      </pc:sldChg>
      <pc:sldChg chg="addCm modCm">
        <pc:chgData name="MOORE, Makalah" userId="ad8bb9ec-a02b-42ea-abed-d4284f671eb6" providerId="ADAL" clId="{CC08C7DE-00AD-4A4D-8CBE-68991F40736C}" dt="2021-09-30T18:21:04.903" v="13"/>
        <pc:sldMkLst>
          <pc:docMk/>
          <pc:sldMk cId="74401132" sldId="452"/>
        </pc:sldMkLst>
      </pc:sldChg>
      <pc:sldChg chg="addCm modCm">
        <pc:chgData name="MOORE, Makalah" userId="ad8bb9ec-a02b-42ea-abed-d4284f671eb6" providerId="ADAL" clId="{CC08C7DE-00AD-4A4D-8CBE-68991F40736C}" dt="2021-09-30T18:34:06.680" v="21"/>
        <pc:sldMkLst>
          <pc:docMk/>
          <pc:sldMk cId="3441347173" sldId="45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30T12:44:42.241" idx="2">
    <p:pos x="4032" y="1891"/>
    <p:text>Link requires access. Hopefullly it works.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30T13:02:06.304" idx="3">
    <p:pos x="3568" y="1840"/>
    <p:text>Link requires access. Hopefullly it works.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30T14:15:14.717" idx="4">
    <p:pos x="3387" y="1642"/>
    <p:text>Actions? Emotions?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30T14:17:45.092" idx="5">
    <p:pos x="3585" y="1934"/>
    <p:text>Link requires access. Hopefullly it works.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9-30T14:26:50.283" idx="7">
    <p:pos x="4264" y="2321"/>
    <p:text>Check chapter PDFs: Uganda? ( see also instructor's note for mistake)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30T14:21:01.702" idx="6">
    <p:pos x="1599" y="2072"/>
    <p:text>Link requires access. Hopefullly it works.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9-30T14:33:59.532" idx="8">
    <p:pos x="10" y="10"/>
    <p:text/>
    <p:extLst>
      <p:ext uri="{C676402C-5697-4E1C-873F-D02D1690AC5C}">
        <p15:threadingInfo xmlns:p15="http://schemas.microsoft.com/office/powerpoint/2012/main" timeZoneBias="240"/>
      </p:ext>
    </p:extLst>
  </p:cm>
  <p:cm authorId="1" dt="2021-09-30T14:34:02.605" idx="9">
    <p:pos x="4513" y="1702"/>
    <p:text>Link requires access. Hopefullly it works.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1-05T15:01:33.413" idx="13">
    <p:pos x="1573" y="2665"/>
    <p:text>Uncredited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39B91D-81E3-4C7D-B79D-C1A41B492D79}" type="datetimeFigureOut">
              <a:rPr lang="en-GB" smtClean="0"/>
              <a:t>09/11/2021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809B65-452D-48DD-B437-63E56D289B0A}" type="slidenum">
              <a:rPr lang="en-GB" smtClean="0"/>
              <a:t>‹#›</a:t>
            </a:fld>
            <a:endParaRPr lang="en-GB"/>
          </a:p>
        </p:txBody>
      </p:sp>
    </p:spTree>
    <p:extLst>
      <p:ext uri="{BB962C8B-B14F-4D97-AF65-F5344CB8AC3E}">
        <p14:creationId xmlns:p14="http://schemas.microsoft.com/office/powerpoint/2010/main" val="244671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6C0744-2FEF-4441-821D-70180A3709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7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18</a:t>
            </a:fld>
            <a:endParaRPr lang="en-US"/>
          </a:p>
        </p:txBody>
      </p:sp>
    </p:spTree>
    <p:extLst>
      <p:ext uri="{BB962C8B-B14F-4D97-AF65-F5344CB8AC3E}">
        <p14:creationId xmlns:p14="http://schemas.microsoft.com/office/powerpoint/2010/main" val="314665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19</a:t>
            </a:fld>
            <a:endParaRPr lang="en-US"/>
          </a:p>
        </p:txBody>
      </p:sp>
    </p:spTree>
    <p:extLst>
      <p:ext uri="{BB962C8B-B14F-4D97-AF65-F5344CB8AC3E}">
        <p14:creationId xmlns:p14="http://schemas.microsoft.com/office/powerpoint/2010/main" val="120337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413595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dirty="0"/>
              <a:t>To study infants’ development of anger, “arm restraint” lab tasks assessed infants’ reactions (anger) to their mothers’ gently holding down of their arms for 2 minutes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Stifter</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&amp;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Spinrad</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2002;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Moscardino</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&amp;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Axie</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2006).</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To study infants’ development of fear, </a:t>
            </a:r>
            <a:r>
              <a:rPr lang="en-US" sz="1200" dirty="0">
                <a:solidFill>
                  <a:srgbClr val="000000"/>
                </a:solidFill>
                <a:effectLst/>
                <a:latin typeface="Times New Roman" panose="02020603050405020304" pitchFamily="18" charset="0"/>
                <a:ea typeface="Times New Roman" panose="02020603050405020304" pitchFamily="18" charset="0"/>
              </a:rPr>
              <a:t>researchers have used images of both threatening (a snake) and non-threatening (a frog) stimuli to compare infants’ responses to each. Additionally, researchers may show infants a picture of something “fearful” (such as a toy spider) and observe infant responses (both behavioral and physiological).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22</a:t>
            </a:fld>
            <a:endParaRPr lang="en-US"/>
          </a:p>
        </p:txBody>
      </p:sp>
    </p:spTree>
    <p:extLst>
      <p:ext uri="{BB962C8B-B14F-4D97-AF65-F5344CB8AC3E}">
        <p14:creationId xmlns:p14="http://schemas.microsoft.com/office/powerpoint/2010/main" val="417382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dirty="0"/>
              <a:t>Emotions become more differentiated during the second and third years. Toddlers begin to show behaviors suggesting the emergence of self-conscious emotions. </a:t>
            </a:r>
          </a:p>
          <a:p>
            <a:endParaRPr lang="en-US" dirty="0"/>
          </a:p>
          <a:p>
            <a:r>
              <a:rPr lang="en-US" dirty="0"/>
              <a:t>For example, i</a:t>
            </a:r>
            <a:r>
              <a:rPr lang="en-US" sz="1800" dirty="0">
                <a:effectLst/>
                <a:latin typeface="Cambria" panose="02040503050406030204" pitchFamily="18" charset="0"/>
                <a:ea typeface="SimSun" panose="02010600030101010101" pitchFamily="2" charset="-122"/>
                <a:cs typeface="Arial" panose="020B0604020202020204" pitchFamily="34" charset="0"/>
              </a:rPr>
              <a:t>nfants avoid eye contact and hide their face when they are the center of attention, suggesting that they are embarrassed (Lewis, 1995).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As another example, toddlers express behaviors that suggest guilt, such as trying to fix a toy they broke, and shame, such as avoiding the person who owns the toy that the toddler broke (Barrett, Zahn-</a:t>
            </a:r>
            <a:r>
              <a:rPr lang="en-US" sz="1800" dirty="0" err="1">
                <a:effectLst/>
                <a:latin typeface="Cambria" panose="02040503050406030204" pitchFamily="18" charset="0"/>
                <a:ea typeface="SimSun" panose="02010600030101010101" pitchFamily="2" charset="-122"/>
                <a:cs typeface="Arial" panose="020B0604020202020204" pitchFamily="34" charset="0"/>
              </a:rPr>
              <a:t>waxler</a:t>
            </a:r>
            <a:r>
              <a:rPr lang="en-US" sz="1800" dirty="0">
                <a:effectLst/>
                <a:latin typeface="Cambria" panose="02040503050406030204" pitchFamily="18" charset="0"/>
                <a:ea typeface="SimSun" panose="02010600030101010101" pitchFamily="2" charset="-122"/>
                <a:cs typeface="Arial" panose="020B0604020202020204" pitchFamily="34" charset="0"/>
              </a:rPr>
              <a:t>, &amp; Cole, 1993).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27</a:t>
            </a:fld>
            <a:endParaRPr lang="en-US"/>
          </a:p>
        </p:txBody>
      </p:sp>
    </p:spTree>
    <p:extLst>
      <p:ext uri="{BB962C8B-B14F-4D97-AF65-F5344CB8AC3E}">
        <p14:creationId xmlns:p14="http://schemas.microsoft.com/office/powerpoint/2010/main" val="172793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Understanding emotions can be examined in two ways. First, do infants distinguish among different emotions in other people?</a:t>
            </a:r>
          </a:p>
          <a:p>
            <a:r>
              <a:rPr lang="en-US" dirty="0"/>
              <a:t> And second, how do infants use emotional information to guide their own behaviors?</a:t>
            </a:r>
          </a:p>
        </p:txBody>
      </p:sp>
      <p:sp>
        <p:nvSpPr>
          <p:cNvPr id="4" name="Slide Number Placeholder 3"/>
          <p:cNvSpPr>
            <a:spLocks noGrp="1"/>
          </p:cNvSpPr>
          <p:nvPr>
            <p:ph type="sldNum" sz="quarter" idx="5"/>
          </p:nvPr>
        </p:nvSpPr>
        <p:spPr/>
        <p:txBody>
          <a:bodyPr/>
          <a:lstStyle/>
          <a:p>
            <a:fld id="{556C0744-2FEF-4441-821D-70180A370937}" type="slidenum">
              <a:rPr lang="en-US" smtClean="0"/>
              <a:t>28</a:t>
            </a:fld>
            <a:endParaRPr lang="en-US"/>
          </a:p>
        </p:txBody>
      </p:sp>
    </p:spTree>
    <p:extLst>
      <p:ext uri="{BB962C8B-B14F-4D97-AF65-F5344CB8AC3E}">
        <p14:creationId xmlns:p14="http://schemas.microsoft.com/office/powerpoint/2010/main" val="247594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Researchers present infants with side-by side displays of two facial expressions, such as happy and sad, along with an audio recording of a voice that matches one of the facial expressions.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If infants look longer to the facial expression that matches the voice, it suggests that they have connected the emotions across visual and auditory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Also from text: “Young infants likewise respond to </a:t>
            </a:r>
            <a:r>
              <a:rPr lang="en-US" sz="1800" i="1" dirty="0">
                <a:solidFill>
                  <a:srgbClr val="000000"/>
                </a:solidFill>
                <a:effectLst/>
                <a:latin typeface="Cambria" panose="02040503050406030204" pitchFamily="18" charset="0"/>
                <a:ea typeface="SimSun" panose="02010600030101010101" pitchFamily="2" charset="-122"/>
                <a:cs typeface="Arial" panose="020B0604020202020204" pitchFamily="34" charset="0"/>
              </a:rPr>
              <a:t>gradations</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in the intensity of emotion expressions, such as by distinguishing between smiles that </a:t>
            </a:r>
            <a:r>
              <a:rPr lang="en-US" sz="1800" dirty="0">
                <a:effectLst/>
                <a:latin typeface="Cambria" panose="02040503050406030204" pitchFamily="18" charset="0"/>
                <a:ea typeface="SimSun" panose="02010600030101010101" pitchFamily="2" charset="-122"/>
                <a:cs typeface="Arial" panose="020B0604020202020204" pitchFamily="34" charset="0"/>
              </a:rPr>
              <a:t>are subtle versus full-blown.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 a clever habituation-novelty preference study (See Chapters 4 and 5) researchers examined 3-month-old infants’ perceptions of smiling in relation to their interactions with mothers at home (</a:t>
            </a:r>
            <a:r>
              <a:rPr lang="en-US" sz="1800" dirty="0" err="1">
                <a:effectLst/>
                <a:latin typeface="Cambria" panose="02040503050406030204" pitchFamily="18" charset="0"/>
                <a:ea typeface="SimSun" panose="02010600030101010101" pitchFamily="2" charset="-122"/>
                <a:cs typeface="Arial" panose="020B0604020202020204" pitchFamily="34" charset="0"/>
              </a:rPr>
              <a:t>Kuchuk</a:t>
            </a:r>
            <a:r>
              <a:rPr lang="en-US" sz="1800" dirty="0">
                <a:effectLst/>
                <a:latin typeface="Cambria" panose="02040503050406030204" pitchFamily="18" charset="0"/>
                <a:ea typeface="SimSun" panose="02010600030101010101" pitchFamily="2" charset="-122"/>
                <a:cs typeface="Arial" panose="020B0604020202020204" pitchFamily="34" charset="0"/>
              </a:rPr>
              <a:t>, </a:t>
            </a:r>
            <a:r>
              <a:rPr lang="en-US" sz="1800" dirty="0" err="1">
                <a:effectLst/>
                <a:latin typeface="Cambria" panose="02040503050406030204" pitchFamily="18" charset="0"/>
                <a:ea typeface="SimSun" panose="02010600030101010101" pitchFamily="2" charset="-122"/>
                <a:cs typeface="Arial" panose="020B0604020202020204" pitchFamily="34" charset="0"/>
              </a:rPr>
              <a:t>Vibbert</a:t>
            </a:r>
            <a:r>
              <a:rPr lang="en-US" sz="1800" dirty="0">
                <a:effectLst/>
                <a:latin typeface="Cambria" panose="02040503050406030204" pitchFamily="18" charset="0"/>
                <a:ea typeface="SimSun" panose="02010600030101010101" pitchFamily="2" charset="-122"/>
                <a:cs typeface="Arial" panose="020B0604020202020204" pitchFamily="34" charset="0"/>
              </a:rPr>
              <a:t>, &amp; Bornstein, 1986). Infants were shown a series of pictures of a female smiling, ranging from a subtle upturn of the lips to a full-blown smile with teeth exposed (Figure 7.9).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Mothers who more frequently encouraged their infants to look at them as they smiled had infants who were better able to distinguish among the different smile gradients. Infants looked longer to a picture of a smile of a different intensity after being habituated to a slightly larger or smaller smile.</a:t>
            </a:r>
            <a:endParaRPr lang="en-US" sz="1800" dirty="0">
              <a:effectLst/>
              <a:latin typeface="Times New Roman" panose="02020603050405020304" pitchFamily="18" charset="0"/>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29</a:t>
            </a:fld>
            <a:endParaRPr lang="en-US"/>
          </a:p>
        </p:txBody>
      </p:sp>
    </p:spTree>
    <p:extLst>
      <p:ext uri="{BB962C8B-B14F-4D97-AF65-F5344CB8AC3E}">
        <p14:creationId xmlns:p14="http://schemas.microsoft.com/office/powerpoint/2010/main" val="346744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experience, infants learn which voices belong to which faces, and match emotions across modalities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r>
              <a:rPr lang="en-US" sz="1800" dirty="0">
                <a:effectLst/>
                <a:latin typeface="Cambria" panose="02040503050406030204" pitchFamily="18" charset="0"/>
                <a:ea typeface="SimSun" panose="02010600030101010101" pitchFamily="2" charset="-122"/>
                <a:cs typeface="Arial" panose="020B0604020202020204" pitchFamily="34" charset="0"/>
              </a:rPr>
              <a:t>Researchers present infants with side-by side displays of two facial expressions, such as happy and sad, along with an audio recording of a voice that matches one of the facial expressions. If infants look longer to the facial expression that matches the voice, it suggests that they have connected the emotions across visual and auditory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By 5 months of age infants look longer to a positive facial expression when hearing a happy voice than when hearing an angry voice, and match facial expressions to voices at even younger ages when presented </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with their mothers’ faces (</a:t>
            </a:r>
            <a:r>
              <a:rPr lang="en-US" sz="18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Kahana</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-Kalman &amp; Walker-Andrews, 2001;  Vaillant, Molina, </a:t>
            </a:r>
            <a:r>
              <a:rPr lang="en-US" sz="18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Bahrick</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&amp; </a:t>
            </a:r>
            <a:r>
              <a:rPr lang="en-US" sz="18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Flom</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Late in the first year, infants </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match positive emotions to positive events (Skerry &amp;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Spelke</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2014), and by the second year, infants match negative emotions to negative events (e.g., Reschke,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Walle</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Flom</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&amp; Guenther, 2017; </a:t>
            </a:r>
            <a:r>
              <a:rPr lang="en-US" sz="18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Ruba</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Meltzoff, </a:t>
            </a:r>
            <a:r>
              <a:rPr lang="en-US" sz="18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Repacholi</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2019)</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30</a:t>
            </a:fld>
            <a:endParaRPr lang="en-US"/>
          </a:p>
        </p:txBody>
      </p:sp>
    </p:spTree>
    <p:extLst>
      <p:ext uri="{BB962C8B-B14F-4D97-AF65-F5344CB8AC3E}">
        <p14:creationId xmlns:p14="http://schemas.microsoft.com/office/powerpoint/2010/main" val="353030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800" dirty="0">
                <a:effectLst/>
                <a:latin typeface="Cambria" panose="02040503050406030204" pitchFamily="18" charset="0"/>
                <a:ea typeface="SimSun" panose="02010600030101010101" pitchFamily="2" charset="-122"/>
                <a:cs typeface="Arial" panose="020B0604020202020204" pitchFamily="34" charset="0"/>
              </a:rPr>
              <a:t>Donna Mumme and Anne Fernald (2003) examined 10- and 12-month-old infants’ behaviors after an experimenter’s different reactions to novel objects. Infants observed the experimenter’s neutral, positive, or negative reaction toward one of two unfamiliar objects.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Main finding: When later given the opportunity to play with the objects, 12-month-olds, but not 10-month-olds, avoided the object when the experimenter reacted negatively, but showed no avoidance when the experimenter reacted neutrally or positively.</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33</a:t>
            </a:fld>
            <a:endParaRPr lang="en-US"/>
          </a:p>
        </p:txBody>
      </p:sp>
    </p:spTree>
    <p:extLst>
      <p:ext uri="{BB962C8B-B14F-4D97-AF65-F5344CB8AC3E}">
        <p14:creationId xmlns:p14="http://schemas.microsoft.com/office/powerpoint/2010/main" val="148560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Infants develop in their abilities to regulate their emotions and in ”Effortful control”, which we review in the next slides</a:t>
            </a:r>
          </a:p>
        </p:txBody>
      </p:sp>
      <p:sp>
        <p:nvSpPr>
          <p:cNvPr id="4" name="Slide Number Placeholder 3"/>
          <p:cNvSpPr>
            <a:spLocks noGrp="1"/>
          </p:cNvSpPr>
          <p:nvPr>
            <p:ph type="sldNum" sz="quarter" idx="5"/>
          </p:nvPr>
        </p:nvSpPr>
        <p:spPr/>
        <p:txBody>
          <a:bodyPr/>
          <a:lstStyle/>
          <a:p>
            <a:fld id="{556C0744-2FEF-4441-821D-70180A370937}" type="slidenum">
              <a:rPr lang="en-US" smtClean="0"/>
              <a:t>35</a:t>
            </a:fld>
            <a:endParaRPr lang="en-US"/>
          </a:p>
        </p:txBody>
      </p:sp>
    </p:spTree>
    <p:extLst>
      <p:ext uri="{BB962C8B-B14F-4D97-AF65-F5344CB8AC3E}">
        <p14:creationId xmlns:p14="http://schemas.microsoft.com/office/powerpoint/2010/main" val="22456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50012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36</a:t>
            </a:fld>
            <a:endParaRPr lang="en-US"/>
          </a:p>
        </p:txBody>
      </p:sp>
    </p:spTree>
    <p:extLst>
      <p:ext uri="{BB962C8B-B14F-4D97-AF65-F5344CB8AC3E}">
        <p14:creationId xmlns:p14="http://schemas.microsoft.com/office/powerpoint/2010/main" val="160357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37</a:t>
            </a:fld>
            <a:endParaRPr lang="en-US"/>
          </a:p>
        </p:txBody>
      </p:sp>
    </p:spTree>
    <p:extLst>
      <p:ext uri="{BB962C8B-B14F-4D97-AF65-F5344CB8AC3E}">
        <p14:creationId xmlns:p14="http://schemas.microsoft.com/office/powerpoint/2010/main" val="215313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caption: </a:t>
            </a:r>
            <a:r>
              <a:rPr lang="en-US" sz="1200" dirty="0">
                <a:effectLst/>
                <a:latin typeface="Cambria" panose="02040503050406030204" pitchFamily="18" charset="0"/>
                <a:ea typeface="Times New Roman" panose="02020603050405020304" pitchFamily="18" charset="0"/>
              </a:rPr>
              <a:t>The attentional component of effortful control might be seen when a toddler looks away from a frightening scene on television or blocks her ears when hearing screaming, so as not to become distressed</a:t>
            </a:r>
            <a:r>
              <a:rPr lang="en-US" sz="1200" b="1" dirty="0">
                <a:effectLst/>
                <a:latin typeface="Cambria" panose="020405030504060302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38</a:t>
            </a:fld>
            <a:endParaRPr lang="en-US"/>
          </a:p>
        </p:txBody>
      </p:sp>
    </p:spTree>
    <p:extLst>
      <p:ext uri="{BB962C8B-B14F-4D97-AF65-F5344CB8AC3E}">
        <p14:creationId xmlns:p14="http://schemas.microsoft.com/office/powerpoint/2010/main" val="140438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39</a:t>
            </a:fld>
            <a:endParaRPr lang="en-US"/>
          </a:p>
        </p:txBody>
      </p:sp>
    </p:spTree>
    <p:extLst>
      <p:ext uri="{BB962C8B-B14F-4D97-AF65-F5344CB8AC3E}">
        <p14:creationId xmlns:p14="http://schemas.microsoft.com/office/powerpoint/2010/main" val="414649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Temperament differs from emotions in that it is stable over time, rather than fleeting.</a:t>
            </a:r>
          </a:p>
          <a:p>
            <a:endParaRPr lang="en-US" dirty="0"/>
          </a:p>
          <a:p>
            <a:r>
              <a:rPr lang="en-US" dirty="0"/>
              <a:t>Infants differ in their “temperament”, as shown by researchers including Mary Rothbart</a:t>
            </a:r>
          </a:p>
        </p:txBody>
      </p:sp>
      <p:sp>
        <p:nvSpPr>
          <p:cNvPr id="4" name="Slide Number Placeholder 3"/>
          <p:cNvSpPr>
            <a:spLocks noGrp="1"/>
          </p:cNvSpPr>
          <p:nvPr>
            <p:ph type="sldNum" sz="quarter" idx="5"/>
          </p:nvPr>
        </p:nvSpPr>
        <p:spPr/>
        <p:txBody>
          <a:bodyPr/>
          <a:lstStyle/>
          <a:p>
            <a:fld id="{556C0744-2FEF-4441-821D-70180A370937}" type="slidenum">
              <a:rPr lang="en-US" smtClean="0"/>
              <a:t>40</a:t>
            </a:fld>
            <a:endParaRPr lang="en-US"/>
          </a:p>
        </p:txBody>
      </p:sp>
    </p:spTree>
    <p:extLst>
      <p:ext uri="{BB962C8B-B14F-4D97-AF65-F5344CB8AC3E}">
        <p14:creationId xmlns:p14="http://schemas.microsoft.com/office/powerpoint/2010/main" val="993261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Notes:</a:t>
            </a:r>
          </a:p>
          <a:p>
            <a:endParaRPr lang="en-US" dirty="0"/>
          </a:p>
          <a:p>
            <a:r>
              <a:rPr lang="en-US" dirty="0"/>
              <a:t>From text: </a:t>
            </a:r>
            <a:r>
              <a:rPr lang="en-US" sz="1200" dirty="0">
                <a:effectLst/>
                <a:latin typeface="Cambria" panose="02040503050406030204" pitchFamily="18" charset="0"/>
                <a:ea typeface="SimSun" panose="02010600030101010101" pitchFamily="2" charset="-122"/>
                <a:cs typeface="Arial" panose="020B0604020202020204" pitchFamily="34" charset="0"/>
              </a:rPr>
              <a:t>To explore differences among infants in temperament, Thomas and Chess (1977) extensively interviewed mothers of 3-month-olds about their infants’ reactions to novel people and situations.</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Mothers reported on their infants’ energy level, positive and negative emotions, adaptability to change, rhythmicity (how regular an infant was in sleeping, eating etc.), general mood, and distractibility.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Based on mothers’ responses, they identified three temperament profiles.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41</a:t>
            </a:fld>
            <a:endParaRPr lang="en-US"/>
          </a:p>
        </p:txBody>
      </p:sp>
    </p:spTree>
    <p:extLst>
      <p:ext uri="{BB962C8B-B14F-4D97-AF65-F5344CB8AC3E}">
        <p14:creationId xmlns:p14="http://schemas.microsoft.com/office/powerpoint/2010/main" val="1190298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42</a:t>
            </a:fld>
            <a:endParaRPr lang="en-US"/>
          </a:p>
        </p:txBody>
      </p:sp>
    </p:spTree>
    <p:extLst>
      <p:ext uri="{BB962C8B-B14F-4D97-AF65-F5344CB8AC3E}">
        <p14:creationId xmlns:p14="http://schemas.microsoft.com/office/powerpoint/2010/main" val="2240240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43</a:t>
            </a:fld>
            <a:endParaRPr lang="en-US"/>
          </a:p>
        </p:txBody>
      </p:sp>
    </p:spTree>
    <p:extLst>
      <p:ext uri="{BB962C8B-B14F-4D97-AF65-F5344CB8AC3E}">
        <p14:creationId xmlns:p14="http://schemas.microsoft.com/office/powerpoint/2010/main" val="425733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44</a:t>
            </a:fld>
            <a:endParaRPr lang="en-US"/>
          </a:p>
        </p:txBody>
      </p:sp>
    </p:spTree>
    <p:extLst>
      <p:ext uri="{BB962C8B-B14F-4D97-AF65-F5344CB8AC3E}">
        <p14:creationId xmlns:p14="http://schemas.microsoft.com/office/powerpoint/2010/main" val="2907140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Building on the work of Thomas and Chess, Mary Rothbart and Jack Bates further measured temperament through parent reports and identified 6 dimensions of temperament.</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45</a:t>
            </a:fld>
            <a:endParaRPr lang="en-US"/>
          </a:p>
        </p:txBody>
      </p:sp>
    </p:spTree>
    <p:extLst>
      <p:ext uri="{BB962C8B-B14F-4D97-AF65-F5344CB8AC3E}">
        <p14:creationId xmlns:p14="http://schemas.microsoft.com/office/powerpoint/2010/main" val="77131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152364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46</a:t>
            </a:fld>
            <a:endParaRPr lang="en-US"/>
          </a:p>
        </p:txBody>
      </p:sp>
    </p:spTree>
    <p:extLst>
      <p:ext uri="{BB962C8B-B14F-4D97-AF65-F5344CB8AC3E}">
        <p14:creationId xmlns:p14="http://schemas.microsoft.com/office/powerpoint/2010/main" val="1155415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47</a:t>
            </a:fld>
            <a:endParaRPr lang="en-US"/>
          </a:p>
        </p:txBody>
      </p:sp>
    </p:spTree>
    <p:extLst>
      <p:ext uri="{BB962C8B-B14F-4D97-AF65-F5344CB8AC3E}">
        <p14:creationId xmlns:p14="http://schemas.microsoft.com/office/powerpoint/2010/main" val="266324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Based on the 6 dimensions of </a:t>
            </a:r>
            <a:r>
              <a:rPr lang="en-US" dirty="0" err="1"/>
              <a:t>temparement</a:t>
            </a:r>
            <a:r>
              <a:rPr lang="en-US" dirty="0"/>
              <a:t>, Rothbart and colleagues identified 3 broad components of temperament</a:t>
            </a:r>
          </a:p>
        </p:txBody>
      </p:sp>
      <p:sp>
        <p:nvSpPr>
          <p:cNvPr id="4" name="Slide Number Placeholder 3"/>
          <p:cNvSpPr>
            <a:spLocks noGrp="1"/>
          </p:cNvSpPr>
          <p:nvPr>
            <p:ph type="sldNum" sz="quarter" idx="5"/>
          </p:nvPr>
        </p:nvSpPr>
        <p:spPr/>
        <p:txBody>
          <a:bodyPr/>
          <a:lstStyle/>
          <a:p>
            <a:fld id="{556C0744-2FEF-4441-821D-70180A370937}" type="slidenum">
              <a:rPr lang="en-US" smtClean="0"/>
              <a:t>48</a:t>
            </a:fld>
            <a:endParaRPr lang="en-US"/>
          </a:p>
        </p:txBody>
      </p:sp>
    </p:spTree>
    <p:extLst>
      <p:ext uri="{BB962C8B-B14F-4D97-AF65-F5344CB8AC3E}">
        <p14:creationId xmlns:p14="http://schemas.microsoft.com/office/powerpoint/2010/main" val="4073540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endParaRPr lang="en-US" sz="1800" dirty="0">
              <a:effectLst/>
              <a:latin typeface="Cambria" panose="02040503050406030204" pitchFamily="18" charset="0"/>
              <a:ea typeface="SimSun" panose="02010600030101010101" pitchFamily="2" charset="-122"/>
              <a:cs typeface="Arial" panose="020B0604020202020204" pitchFamily="34" charset="0"/>
            </a:endParaRP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The temperament component of “Orienting” relates to the regulation of emotions as well:</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Infants who were more attentive during a block task were less likely to become frustrated during arm restraint and toy removal tasks than were infants with low attention (Calkins et al., 2002).</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And 9-month-old infants who were better able to attend to a picture without being distracted showed greater positive affect and less social withdrawal from peers than infants who had difficulty maintaining attention (Pérez-Edgar &amp; Fox, 2000).</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49</a:t>
            </a:fld>
            <a:endParaRPr lang="en-US"/>
          </a:p>
        </p:txBody>
      </p:sp>
    </p:spTree>
    <p:extLst>
      <p:ext uri="{BB962C8B-B14F-4D97-AF65-F5344CB8AC3E}">
        <p14:creationId xmlns:p14="http://schemas.microsoft.com/office/powerpoint/2010/main" val="130812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Mary Rothbart identified connections between infant and toddler temperaments and later adulthood traits, as revealed in the “big five of personality.”</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51</a:t>
            </a:fld>
            <a:endParaRPr lang="en-US"/>
          </a:p>
        </p:txBody>
      </p:sp>
    </p:spTree>
    <p:extLst>
      <p:ext uri="{BB962C8B-B14F-4D97-AF65-F5344CB8AC3E}">
        <p14:creationId xmlns:p14="http://schemas.microsoft.com/office/powerpoint/2010/main" val="283958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52</a:t>
            </a:fld>
            <a:endParaRPr lang="en-US"/>
          </a:p>
        </p:txBody>
      </p:sp>
    </p:spTree>
    <p:extLst>
      <p:ext uri="{BB962C8B-B14F-4D97-AF65-F5344CB8AC3E}">
        <p14:creationId xmlns:p14="http://schemas.microsoft.com/office/powerpoint/2010/main" val="3626152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What accounts for stability from early to later temperament?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The answer lies in the interaction between a child’s biology and environmental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The term evocative effects refers to a type of gene-environment association in which child characteristics affect the child’s experiences to further strengthen those characteristics. </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54</a:t>
            </a:fld>
            <a:endParaRPr lang="en-US"/>
          </a:p>
        </p:txBody>
      </p:sp>
    </p:spTree>
    <p:extLst>
      <p:ext uri="{BB962C8B-B14F-4D97-AF65-F5344CB8AC3E}">
        <p14:creationId xmlns:p14="http://schemas.microsoft.com/office/powerpoint/2010/main" val="341295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However, temperament is not a “fixed” trait for life. </a:t>
            </a:r>
          </a:p>
          <a:p>
            <a:endParaRPr lang="en-US" dirty="0"/>
          </a:p>
          <a:p>
            <a:r>
              <a:rPr lang="en-US" dirty="0"/>
              <a:t>Rather, social and contextual forces affect an infant’s temperament and how the infant learns to express and regulate their emotions and behaviors. </a:t>
            </a:r>
          </a:p>
        </p:txBody>
      </p:sp>
      <p:sp>
        <p:nvSpPr>
          <p:cNvPr id="4" name="Slide Number Placeholder 3"/>
          <p:cNvSpPr>
            <a:spLocks noGrp="1"/>
          </p:cNvSpPr>
          <p:nvPr>
            <p:ph type="sldNum" sz="quarter" idx="5"/>
          </p:nvPr>
        </p:nvSpPr>
        <p:spPr/>
        <p:txBody>
          <a:bodyPr/>
          <a:lstStyle/>
          <a:p>
            <a:fld id="{556C0744-2FEF-4441-821D-70180A370937}" type="slidenum">
              <a:rPr lang="en-US" smtClean="0"/>
              <a:t>55</a:t>
            </a:fld>
            <a:endParaRPr lang="en-US"/>
          </a:p>
        </p:txBody>
      </p:sp>
    </p:spTree>
    <p:extLst>
      <p:ext uri="{BB962C8B-B14F-4D97-AF65-F5344CB8AC3E}">
        <p14:creationId xmlns:p14="http://schemas.microsoft.com/office/powerpoint/2010/main" val="81997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56</a:t>
            </a:fld>
            <a:endParaRPr lang="en-US"/>
          </a:p>
        </p:txBody>
      </p:sp>
    </p:spTree>
    <p:extLst>
      <p:ext uri="{BB962C8B-B14F-4D97-AF65-F5344CB8AC3E}">
        <p14:creationId xmlns:p14="http://schemas.microsoft.com/office/powerpoint/2010/main" val="382525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Example of goodness of fit in infants’ daily life experiences: An infant with high negativity encounters a family reunion with unfamiliar adults in the home. The infant’s negative reaction may escalate if the infant is forced into the arms of an unfamiliar adult. </a:t>
            </a:r>
          </a:p>
          <a:p>
            <a:endParaRPr lang="en-US" dirty="0"/>
          </a:p>
          <a:p>
            <a:r>
              <a:rPr lang="en-US" dirty="0"/>
              <a:t>On the other hand, if the infant is given some time to adjust to the situation, a more positive, comfortable reaction to the family reunion may take place.</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57</a:t>
            </a:fld>
            <a:endParaRPr lang="en-US"/>
          </a:p>
        </p:txBody>
      </p:sp>
    </p:spTree>
    <p:extLst>
      <p:ext uri="{BB962C8B-B14F-4D97-AF65-F5344CB8AC3E}">
        <p14:creationId xmlns:p14="http://schemas.microsoft.com/office/powerpoint/2010/main" val="261329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u="sng" dirty="0"/>
              <a:t>Instructor’s Note</a:t>
            </a:r>
            <a:r>
              <a:rPr lang="en-US" dirty="0"/>
              <a:t>:</a:t>
            </a:r>
          </a:p>
          <a:p>
            <a:pPr algn="l"/>
            <a:endParaRPr lang="en-US" dirty="0"/>
          </a:p>
          <a:p>
            <a:pPr algn="l"/>
            <a:r>
              <a:rPr lang="en-US" dirty="0"/>
              <a:t>Universally, emotions can be characterized by 5 key features.</a:t>
            </a:r>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1136567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58</a:t>
            </a:fld>
            <a:endParaRPr lang="en-US"/>
          </a:p>
        </p:txBody>
      </p:sp>
    </p:spTree>
    <p:extLst>
      <p:ext uri="{BB962C8B-B14F-4D97-AF65-F5344CB8AC3E}">
        <p14:creationId xmlns:p14="http://schemas.microsoft.com/office/powerpoint/2010/main" val="3287752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Parents’ abilities to regulate their emotional experiences also affect their infants’ emotional development.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59</a:t>
            </a:fld>
            <a:endParaRPr lang="en-US"/>
          </a:p>
        </p:txBody>
      </p:sp>
    </p:spTree>
    <p:extLst>
      <p:ext uri="{BB962C8B-B14F-4D97-AF65-F5344CB8AC3E}">
        <p14:creationId xmlns:p14="http://schemas.microsoft.com/office/powerpoint/2010/main" val="3700267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In this experiment, a researcher instructs mothers to interact naturally with their infants for 3 minutes as usual, and to then interact with their infants for another 3 minutes while maintaining a flat, unresponsive still face (Figure 7.15).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After the still-face period, mothers resume natural interactions and soothe their infants if necessary.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Typically, infants become upset by their mother’s still face, and engage in strategies such as looking away to alleviate their distress (Cohn &amp; </a:t>
            </a:r>
            <a:r>
              <a:rPr lang="en-US" sz="1200" dirty="0" err="1">
                <a:effectLst/>
                <a:latin typeface="Cambria" panose="02040503050406030204" pitchFamily="18" charset="0"/>
                <a:ea typeface="SimSun" panose="02010600030101010101" pitchFamily="2" charset="-122"/>
                <a:cs typeface="Arial" panose="020B0604020202020204" pitchFamily="34" charset="0"/>
              </a:rPr>
              <a:t>Tronick</a:t>
            </a:r>
            <a:r>
              <a:rPr lang="en-US" sz="1200" dirty="0">
                <a:effectLst/>
                <a:latin typeface="Cambria" panose="02040503050406030204" pitchFamily="18" charset="0"/>
                <a:ea typeface="SimSun" panose="02010600030101010101" pitchFamily="2" charset="-122"/>
                <a:cs typeface="Arial" panose="020B0604020202020204" pitchFamily="34" charset="0"/>
              </a:rPr>
              <a:t>, 1983; </a:t>
            </a:r>
            <a:r>
              <a:rPr lang="en-US" sz="1200" dirty="0" err="1">
                <a:effectLst/>
                <a:latin typeface="Cambria" panose="02040503050406030204" pitchFamily="18" charset="0"/>
                <a:ea typeface="SimSun" panose="02010600030101010101" pitchFamily="2" charset="-122"/>
                <a:cs typeface="Arial" panose="020B0604020202020204" pitchFamily="34" charset="0"/>
              </a:rPr>
              <a:t>Ekas</a:t>
            </a:r>
            <a:r>
              <a:rPr lang="en-US" sz="1200" dirty="0">
                <a:effectLst/>
                <a:latin typeface="Cambria" panose="02040503050406030204" pitchFamily="18" charset="0"/>
                <a:ea typeface="SimSun" panose="02010600030101010101" pitchFamily="2" charset="-122"/>
                <a:cs typeface="Arial" panose="020B0604020202020204" pitchFamily="34" charset="0"/>
              </a:rPr>
              <a:t>, </a:t>
            </a:r>
            <a:r>
              <a:rPr lang="en-US" sz="1200" dirty="0" err="1">
                <a:effectLst/>
                <a:latin typeface="Cambria" panose="02040503050406030204" pitchFamily="18" charset="0"/>
                <a:ea typeface="SimSun" panose="02010600030101010101" pitchFamily="2" charset="-122"/>
                <a:cs typeface="Arial" panose="020B0604020202020204" pitchFamily="34" charset="0"/>
              </a:rPr>
              <a:t>Lickenbrock</a:t>
            </a:r>
            <a:r>
              <a:rPr lang="en-US" sz="1200" dirty="0">
                <a:effectLst/>
                <a:latin typeface="Cambria" panose="02040503050406030204" pitchFamily="18" charset="0"/>
                <a:ea typeface="SimSun" panose="02010600030101010101" pitchFamily="2" charset="-122"/>
                <a:cs typeface="Arial" panose="020B0604020202020204" pitchFamily="34" charset="0"/>
              </a:rPr>
              <a:t>, &amp; </a:t>
            </a:r>
            <a:r>
              <a:rPr lang="en-US" sz="1200" dirty="0" err="1">
                <a:effectLst/>
                <a:latin typeface="Cambria" panose="02040503050406030204" pitchFamily="18" charset="0"/>
                <a:ea typeface="SimSun" panose="02010600030101010101" pitchFamily="2" charset="-122"/>
                <a:cs typeface="Arial" panose="020B0604020202020204" pitchFamily="34" charset="0"/>
              </a:rPr>
              <a:t>Braungart-Rieker</a:t>
            </a:r>
            <a:r>
              <a:rPr lang="en-US" sz="1200" dirty="0">
                <a:effectLst/>
                <a:latin typeface="Cambria" panose="02040503050406030204" pitchFamily="18" charset="0"/>
                <a:ea typeface="SimSun" panose="02010600030101010101" pitchFamily="2" charset="-122"/>
                <a:cs typeface="Arial" panose="020B0604020202020204" pitchFamily="34" charset="0"/>
              </a:rPr>
              <a:t>, 2013).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When mothers re-engage their babies, infants typically calm down. Infants who are able to calm down and regulate their emotions after being distressed are thought to be securely attached to their caregivers.</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60</a:t>
            </a:fld>
            <a:endParaRPr lang="en-US"/>
          </a:p>
        </p:txBody>
      </p:sp>
    </p:spTree>
    <p:extLst>
      <p:ext uri="{BB962C8B-B14F-4D97-AF65-F5344CB8AC3E}">
        <p14:creationId xmlns:p14="http://schemas.microsoft.com/office/powerpoint/2010/main" val="2660780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62</a:t>
            </a:fld>
            <a:endParaRPr lang="en-US"/>
          </a:p>
        </p:txBody>
      </p:sp>
    </p:spTree>
    <p:extLst>
      <p:ext uri="{BB962C8B-B14F-4D97-AF65-F5344CB8AC3E}">
        <p14:creationId xmlns:p14="http://schemas.microsoft.com/office/powerpoint/2010/main" val="2459777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63</a:t>
            </a:fld>
            <a:endParaRPr lang="en-US"/>
          </a:p>
        </p:txBody>
      </p:sp>
    </p:spTree>
    <p:extLst>
      <p:ext uri="{BB962C8B-B14F-4D97-AF65-F5344CB8AC3E}">
        <p14:creationId xmlns:p14="http://schemas.microsoft.com/office/powerpoint/2010/main" val="1333053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Interaction synchrony and maternal warmth fosters infants’ emotion regulation months and even years later (</a:t>
            </a:r>
            <a:r>
              <a:rPr lang="en-US" sz="1200" dirty="0">
                <a:effectLst/>
                <a:latin typeface="Cambria" panose="02040503050406030204" pitchFamily="18" charset="0"/>
                <a:ea typeface="SimSun" panose="02010600030101010101" pitchFamily="2" charset="-122"/>
                <a:cs typeface="Arial" panose="020B0604020202020204" pitchFamily="34" charset="0"/>
              </a:rPr>
              <a:t>Brady-Smith et al., 2013; </a:t>
            </a:r>
            <a:r>
              <a:rPr lang="en-US" sz="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Feldman, </a:t>
            </a:r>
            <a:r>
              <a:rPr lang="en-US" sz="12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Magori</a:t>
            </a:r>
            <a:r>
              <a:rPr lang="en-US" sz="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-Cohen, </a:t>
            </a:r>
            <a:r>
              <a:rPr lang="en-US" sz="12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Galili</a:t>
            </a:r>
            <a:r>
              <a:rPr lang="en-US" sz="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Singer &amp; </a:t>
            </a:r>
            <a:r>
              <a:rPr lang="en-US" sz="12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Louzoun</a:t>
            </a:r>
            <a:r>
              <a:rPr lang="en-US" sz="12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2011).</a:t>
            </a:r>
            <a:r>
              <a:rPr lang="en-US" sz="1200" dirty="0">
                <a:effectLst/>
                <a:latin typeface="Cambria" panose="02040503050406030204" pitchFamily="18" charset="0"/>
                <a:ea typeface="SimSun" panose="02010600030101010101" pitchFamily="2" charset="-122"/>
              </a:rPr>
              <a:t> </a:t>
            </a:r>
          </a:p>
          <a:p>
            <a:endParaRPr lang="en-US" sz="1200" dirty="0">
              <a:effectLst/>
              <a:latin typeface="Times New Roman" panose="02020603050405020304" pitchFamily="18" charset="0"/>
              <a:ea typeface="SimSun" panose="02010600030101010101" pitchFamily="2" charset="-122"/>
            </a:endParaRPr>
          </a:p>
          <a:p>
            <a:r>
              <a:rPr lang="en-US" sz="1200" dirty="0">
                <a:effectLst/>
                <a:latin typeface="Cambria" panose="02040503050406030204" pitchFamily="18" charset="0"/>
                <a:ea typeface="SimSun" panose="02010600030101010101" pitchFamily="2" charset="-122"/>
                <a:cs typeface="Arial" panose="020B0604020202020204" pitchFamily="34" charset="0"/>
              </a:rPr>
              <a:t>Parental anger, harshness, and other negative and controlling behaviors impede toddlers’ development of emotion regulation, amplify stress in toddlers and young children, and at extremes, can cascade to psychopathology and emotional problems in children (Calkins et al., 1998; Cicchetti &amp; </a:t>
            </a:r>
            <a:r>
              <a:rPr lang="en-US" sz="1200" dirty="0" err="1">
                <a:effectLst/>
                <a:latin typeface="Cambria" panose="02040503050406030204" pitchFamily="18" charset="0"/>
                <a:ea typeface="SimSun" panose="02010600030101010101" pitchFamily="2" charset="-122"/>
                <a:cs typeface="Arial" panose="020B0604020202020204" pitchFamily="34" charset="0"/>
              </a:rPr>
              <a:t>Rogosch</a:t>
            </a:r>
            <a:r>
              <a:rPr lang="en-US" sz="1200" dirty="0">
                <a:effectLst/>
                <a:latin typeface="Cambria" panose="02040503050406030204" pitchFamily="18" charset="0"/>
                <a:ea typeface="SimSun" panose="02010600030101010101" pitchFamily="2" charset="-122"/>
                <a:cs typeface="Arial" panose="020B0604020202020204" pitchFamily="34" charset="0"/>
              </a:rPr>
              <a:t>, 2012; Gunnar &amp; Vazquez, 2006; Strang, Hanson, &amp; Pollak, 2012).</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64</a:t>
            </a:fld>
            <a:endParaRPr lang="en-US"/>
          </a:p>
        </p:txBody>
      </p:sp>
    </p:spTree>
    <p:extLst>
      <p:ext uri="{BB962C8B-B14F-4D97-AF65-F5344CB8AC3E}">
        <p14:creationId xmlns:p14="http://schemas.microsoft.com/office/powerpoint/2010/main" val="185256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Mothers who reported frequent mobile device use had infants who were less positive in their affect during the initial phase of the still-face procedure and who showed less recovery at reunion</a:t>
            </a:r>
            <a:r>
              <a:rPr lang="en-US" sz="1800" dirty="0">
                <a:effectLst/>
                <a:latin typeface="Cambria" panose="02040503050406030204" pitchFamily="18" charset="0"/>
                <a:ea typeface="SimSun" panose="02010600030101010101" pitchFamily="2" charset="-122"/>
                <a:cs typeface="Times New Roman" panose="02020603050405020304" pitchFamily="18" charset="0"/>
              </a:rPr>
              <a:t> than were infants of low users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Myruski</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Gulyayeva</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Birk</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Pérez-Edgar, Buss, &amp; Dennis-</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Tiwary</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2018).</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65</a:t>
            </a:fld>
            <a:endParaRPr lang="en-US"/>
          </a:p>
        </p:txBody>
      </p:sp>
    </p:spTree>
    <p:extLst>
      <p:ext uri="{BB962C8B-B14F-4D97-AF65-F5344CB8AC3E}">
        <p14:creationId xmlns:p14="http://schemas.microsoft.com/office/powerpoint/2010/main" val="274493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Arial" panose="020B0604020202020204" pitchFamily="34" charset="0"/>
              </a:rPr>
              <a:t>Views around what makes an infant “difficult” vary across cultures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Arial" panose="020B0604020202020204" pitchFamily="34" charset="0"/>
              </a:rPr>
              <a:t>Example:   In Kenya, where shared caregiving was typical, infants who were unable to adapt to multiple caregivers were considered to be difficult.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Arial" panose="020B0604020202020204" pitchFamily="34" charset="0"/>
              </a:rPr>
              <a:t>But in communities where a primary caregiver was the norm, the infant's distress at being handed off to multiple caregivers was expected (Super &amp; Harkness, 1986).</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67</a:t>
            </a:fld>
            <a:endParaRPr lang="en-US"/>
          </a:p>
        </p:txBody>
      </p:sp>
    </p:spTree>
    <p:extLst>
      <p:ext uri="{BB962C8B-B14F-4D97-AF65-F5344CB8AC3E}">
        <p14:creationId xmlns:p14="http://schemas.microsoft.com/office/powerpoint/2010/main" val="3191360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Adults from Western nations and adults from East Asia differ in their categorization of the six basic emotions—happy, surprise, fear, disgust, anger, and sad.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Adults from East Asia have a harder time distinguishing among these emotions in faces than do adults from Western nations, and they primarily base their ratings of emotion intensity on the eyes, whereas adults from Western nations tend to attend to other parts of the face such as the mouth (Jack et al., 2012).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68</a:t>
            </a:fld>
            <a:endParaRPr lang="en-US"/>
          </a:p>
        </p:txBody>
      </p:sp>
    </p:spTree>
    <p:extLst>
      <p:ext uri="{BB962C8B-B14F-4D97-AF65-F5344CB8AC3E}">
        <p14:creationId xmlns:p14="http://schemas.microsoft.com/office/powerpoint/2010/main" val="3599502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70</a:t>
            </a:fld>
            <a:endParaRPr lang="en-US"/>
          </a:p>
        </p:txBody>
      </p:sp>
    </p:spTree>
    <p:extLst>
      <p:ext uri="{BB962C8B-B14F-4D97-AF65-F5344CB8AC3E}">
        <p14:creationId xmlns:p14="http://schemas.microsoft.com/office/powerpoint/2010/main" val="318942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Evolutionary theory emphasizes the universality of emotions and their adaptive functions.</a:t>
            </a:r>
          </a:p>
        </p:txBody>
      </p:sp>
      <p:sp>
        <p:nvSpPr>
          <p:cNvPr id="4" name="Slide Number Placeholder 3"/>
          <p:cNvSpPr>
            <a:spLocks noGrp="1"/>
          </p:cNvSpPr>
          <p:nvPr>
            <p:ph type="sldNum" sz="quarter" idx="5"/>
          </p:nvPr>
        </p:nvSpPr>
        <p:spPr/>
        <p:txBody>
          <a:bodyPr/>
          <a:lstStyle/>
          <a:p>
            <a:fld id="{556C0744-2FEF-4441-821D-70180A370937}" type="slidenum">
              <a:rPr lang="en-US" smtClean="0"/>
              <a:t>12</a:t>
            </a:fld>
            <a:endParaRPr lang="en-US"/>
          </a:p>
        </p:txBody>
      </p:sp>
    </p:spTree>
    <p:extLst>
      <p:ext uri="{BB962C8B-B14F-4D97-AF65-F5344CB8AC3E}">
        <p14:creationId xmlns:p14="http://schemas.microsoft.com/office/powerpoint/2010/main" val="4004809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John Bowlby was an English psychiatrist whose interest in attachment stemmed from his volunteer work in a residential school for maladjusted children. </a:t>
            </a:r>
          </a:p>
          <a:p>
            <a:endPar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endParaRPr>
          </a:p>
          <a:p>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The initial distress of young children upon separation from their mothers gave way to despair and detachment. </a:t>
            </a:r>
          </a:p>
          <a:p>
            <a:endPar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endParaRPr>
          </a:p>
          <a:p>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Separated children were emotionally disturbed, depressed or listless, and unable to develop normal relationships. Even when reunited with their mothers, they remained anxious and defensive (Bowlby, 1953). </a:t>
            </a:r>
          </a:p>
          <a:p>
            <a:endPar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endParaRPr>
          </a:p>
          <a:p>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Bowlby’s observations led to his ethological theory of attachment (Bowlby, 1958, 1963).</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71</a:t>
            </a:fld>
            <a:endParaRPr lang="en-US"/>
          </a:p>
        </p:txBody>
      </p:sp>
    </p:spTree>
    <p:extLst>
      <p:ext uri="{BB962C8B-B14F-4D97-AF65-F5344CB8AC3E}">
        <p14:creationId xmlns:p14="http://schemas.microsoft.com/office/powerpoint/2010/main" val="1856230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The work of Konrad Lorenz lent support to Bowlby’s theory by showing that c</a:t>
            </a:r>
            <a:r>
              <a:rPr lang="en-US" sz="1800" dirty="0">
                <a:effectLst/>
                <a:latin typeface="Cambria" panose="02040503050406030204" pitchFamily="18" charset="0"/>
                <a:ea typeface="SimSun" panose="02010600030101010101" pitchFamily="2" charset="-122"/>
                <a:cs typeface="Arial" panose="020B0604020202020204" pitchFamily="34" charset="0"/>
              </a:rPr>
              <a:t>ertain animal species were predisposed to follow whatever moving thing they saw during a specific critical period early in life, a phenomenon referred to as imprinting.</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73</a:t>
            </a:fld>
            <a:endParaRPr lang="en-US"/>
          </a:p>
        </p:txBody>
      </p:sp>
    </p:spTree>
    <p:extLst>
      <p:ext uri="{BB962C8B-B14F-4D97-AF65-F5344CB8AC3E}">
        <p14:creationId xmlns:p14="http://schemas.microsoft.com/office/powerpoint/2010/main" val="1358602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Harlow’s work offered additional support to Bowlby’s theory of attachment.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Harlow separated infant monkeys from their mothers and placed them in a cage that contained two “surrogate” mothers: a wire monkey that fed the infants milk and a cloth monkey that provided warmth and contact comfort.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The monkeys would spend most of their days clinging to the cloth monkey, and only approached the wire monkey to 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When exposed to a frightening stimulus, the monkeys fled to the warm, cloth surrogate for comfort, and monkeys whose cloth surrogates were removed displayed high anxiety and fear (Figure 7.19) (Harlow, 1958).</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75</a:t>
            </a:fld>
            <a:endParaRPr lang="en-US"/>
          </a:p>
        </p:txBody>
      </p:sp>
    </p:spTree>
    <p:extLst>
      <p:ext uri="{BB962C8B-B14F-4D97-AF65-F5344CB8AC3E}">
        <p14:creationId xmlns:p14="http://schemas.microsoft.com/office/powerpoint/2010/main" val="19221268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Developmental psychologist Mary Ainsworth </a:t>
            </a:r>
            <a:r>
              <a:rPr lang="en-US" sz="1200" dirty="0">
                <a:effectLst/>
                <a:latin typeface="Cambria" panose="02040503050406030204" pitchFamily="18" charset="0"/>
                <a:ea typeface="SimSun" panose="02010600030101010101" pitchFamily="2" charset="-122"/>
                <a:cs typeface="Arial" panose="020B0604020202020204" pitchFamily="34" charset="0"/>
              </a:rPr>
              <a:t>sought to test Bowlby’s ethological theory by examining attachment formation between infants and mothers.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She accompanied her husband to the East African Institute of Social Research in Kampala, Uganda in 1954, where she conducted an observational study of Ganda infants and mothers (Figure 7.20). Ainsworth interviewed mothers about their childcare practices and infants’ development and observed infants’ interactions with mothers and other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Ainsworth observed that infants actively sought contact with their mothers when they were afraid, hurt, hungry, and when their mothers left their vicinity. They treated mothers as a secure base from which to explore and showed distress at separation.</a:t>
            </a:r>
            <a:endParaRPr lang="en-US" sz="12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79</a:t>
            </a:fld>
            <a:endParaRPr lang="en-US"/>
          </a:p>
        </p:txBody>
      </p:sp>
    </p:spTree>
    <p:extLst>
      <p:ext uri="{BB962C8B-B14F-4D97-AF65-F5344CB8AC3E}">
        <p14:creationId xmlns:p14="http://schemas.microsoft.com/office/powerpoint/2010/main" val="2032583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SimSun" panose="02010600030101010101" pitchFamily="2" charset="-122"/>
                <a:cs typeface="Arial" panose="020B0604020202020204" pitchFamily="34" charset="0"/>
              </a:rPr>
              <a:t>Upon returning to </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the United States, Ainsworth embarked on a longitudinal study of attachment at Johns Hopkins University. She visited local i</a:t>
            </a:r>
            <a:r>
              <a:rPr lang="en-US" sz="1800" dirty="0">
                <a:effectLst/>
                <a:latin typeface="Cambria" panose="02040503050406030204" pitchFamily="18" charset="0"/>
                <a:ea typeface="SimSun" panose="02010600030101010101" pitchFamily="2" charset="-122"/>
                <a:cs typeface="Arial" panose="020B0604020202020204" pitchFamily="34" charset="0"/>
              </a:rPr>
              <a:t>nfant–mother pairs every 3 weeks from 3 to 54 weeks after the infant’s birth, recording infant attachment behaviors and mothers’ responses.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When infants were around 12 months, she assessed them in an experiment called the Strange Situation, which soon became a popular method for studying infant attachment.</a:t>
            </a:r>
          </a:p>
          <a:p>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 this procedure, the infant and mother visited a laboratory playroom, where after being introduced to the unfamiliar room, the infant experienced a series of separations from caregiver and exposures to a stranger.</a:t>
            </a:r>
          </a:p>
          <a:p>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From her observations, which she replicated in larger samples, A</a:t>
            </a:r>
            <a:r>
              <a:rPr lang="en-US" sz="1200" dirty="0">
                <a:effectLst/>
                <a:latin typeface="Cambria" panose="02040503050406030204" pitchFamily="18" charset="0"/>
                <a:ea typeface="SimSun" panose="02010600030101010101" pitchFamily="2" charset="-122"/>
                <a:cs typeface="Arial" panose="020B0604020202020204" pitchFamily="34" charset="0"/>
              </a:rPr>
              <a:t>insworth and colleagues identified three groups of infant attachment (Ainsworth &amp; Bell, 1969; Bretherton &amp; Ainsworth, 1974).</a:t>
            </a:r>
            <a:endParaRPr lang="en-US" sz="12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80</a:t>
            </a:fld>
            <a:endParaRPr lang="en-US"/>
          </a:p>
        </p:txBody>
      </p:sp>
    </p:spTree>
    <p:extLst>
      <p:ext uri="{BB962C8B-B14F-4D97-AF65-F5344CB8AC3E}">
        <p14:creationId xmlns:p14="http://schemas.microsoft.com/office/powerpoint/2010/main" val="2712868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81</a:t>
            </a:fld>
            <a:endParaRPr lang="en-US"/>
          </a:p>
        </p:txBody>
      </p:sp>
    </p:spTree>
    <p:extLst>
      <p:ext uri="{BB962C8B-B14F-4D97-AF65-F5344CB8AC3E}">
        <p14:creationId xmlns:p14="http://schemas.microsoft.com/office/powerpoint/2010/main" val="2454588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82</a:t>
            </a:fld>
            <a:endParaRPr lang="en-US"/>
          </a:p>
        </p:txBody>
      </p:sp>
    </p:spTree>
    <p:extLst>
      <p:ext uri="{BB962C8B-B14F-4D97-AF65-F5344CB8AC3E}">
        <p14:creationId xmlns:p14="http://schemas.microsoft.com/office/powerpoint/2010/main" val="4203855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83</a:t>
            </a:fld>
            <a:endParaRPr lang="en-US"/>
          </a:p>
        </p:txBody>
      </p:sp>
    </p:spTree>
    <p:extLst>
      <p:ext uri="{BB962C8B-B14F-4D97-AF65-F5344CB8AC3E}">
        <p14:creationId xmlns:p14="http://schemas.microsoft.com/office/powerpoint/2010/main" val="37808483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84</a:t>
            </a:fld>
            <a:endParaRPr lang="en-US"/>
          </a:p>
        </p:txBody>
      </p:sp>
    </p:spTree>
    <p:extLst>
      <p:ext uri="{BB962C8B-B14F-4D97-AF65-F5344CB8AC3E}">
        <p14:creationId xmlns:p14="http://schemas.microsoft.com/office/powerpoint/2010/main" val="2709584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85</a:t>
            </a:fld>
            <a:endParaRPr lang="en-US"/>
          </a:p>
        </p:txBody>
      </p:sp>
    </p:spTree>
    <p:extLst>
      <p:ext uri="{BB962C8B-B14F-4D97-AF65-F5344CB8AC3E}">
        <p14:creationId xmlns:p14="http://schemas.microsoft.com/office/powerpoint/2010/main" val="145361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cs typeface="Arial" panose="020B0604020202020204" pitchFamily="34" charset="0"/>
              </a:rPr>
              <a:t>Evidence for universality begins with finding that humans and nonhumans display similar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cs typeface="Arial" panose="020B0604020202020204" pitchFamily="34" charset="0"/>
              </a:rPr>
              <a:t>Darwin first to state this in 1872.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cs typeface="Arial" panose="020B0604020202020204" pitchFamily="34" charset="0"/>
              </a:rPr>
              <a:t>Ekman asked adults from the United States, Japan, Brazil, Argentina, Chile, and a preliterate community in New Guinea to identify emotions of characters in a story by pointing to one of several photos of facial expressions. Adults across the different cultural communities generally interpreted the facial expressions in the same way.</a:t>
            </a:r>
            <a:endParaRPr lang="en-US" sz="1800" dirty="0">
              <a:effectLst/>
              <a:latin typeface="Cambria" panose="02040503050406030204" pitchFamily="18"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13</a:t>
            </a:fld>
            <a:endParaRPr lang="en-US"/>
          </a:p>
        </p:txBody>
      </p:sp>
    </p:spTree>
    <p:extLst>
      <p:ext uri="{BB962C8B-B14F-4D97-AF65-F5344CB8AC3E}">
        <p14:creationId xmlns:p14="http://schemas.microsoft.com/office/powerpoint/2010/main" val="2328983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Years later, researchers Main and Solomon (1990) identified a fourth attachment style that did not fit with Ainsworth’s three groups: disorganized attachment.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Infants with disorganized attachment displayed contradictory behaviors and emotions (such as fear followed by laughter) and disorganized movements, freezing, and apprehension toward the mother.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Subsequent research identified associations between infants’ disorganized attachment and experiences of abuse or neglect (Baer &amp; Martinez, 2006; </a:t>
            </a:r>
            <a:r>
              <a:rPr lang="en-US" sz="1800" dirty="0">
                <a:effectLst/>
                <a:latin typeface="Times New Roman" panose="02020603050405020304" pitchFamily="18" charset="0"/>
                <a:ea typeface="Times New Roman" panose="02020603050405020304" pitchFamily="18" charset="0"/>
              </a:rPr>
              <a:t>Granqvist, </a:t>
            </a:r>
            <a:r>
              <a:rPr lang="en-US" sz="1800" dirty="0" err="1">
                <a:effectLst/>
                <a:latin typeface="Times New Roman" panose="02020603050405020304" pitchFamily="18" charset="0"/>
                <a:ea typeface="Times New Roman" panose="02020603050405020304" pitchFamily="18" charset="0"/>
              </a:rPr>
              <a:t>Sroufe</a:t>
            </a:r>
            <a:r>
              <a:rPr lang="en-US" sz="1800" dirty="0">
                <a:effectLst/>
                <a:latin typeface="Times New Roman" panose="02020603050405020304" pitchFamily="18" charset="0"/>
                <a:ea typeface="Times New Roman" panose="02020603050405020304" pitchFamily="18" charset="0"/>
              </a:rPr>
              <a:t>, et al., 2017)</a:t>
            </a:r>
            <a:r>
              <a:rPr lang="en-US" sz="1800" dirty="0">
                <a:effectLst/>
                <a:latin typeface="Cambria" panose="02040503050406030204" pitchFamily="18" charset="0"/>
                <a:ea typeface="SimSun" panose="02010600030101010101" pitchFamily="2" charset="-122"/>
                <a:cs typeface="Arial" panose="020B0604020202020204" pitchFamily="34" charset="0"/>
              </a:rPr>
              <a:t>. Infants’ experiences of their caregivers as psychologically unavailable and a source of alarm or fear may explain why some infants develop disorganized attachment (Hesse &amp; Main, 2006; Solomon &amp; George, 2011).</a:t>
            </a:r>
            <a:endParaRPr lang="en-US" sz="1800" dirty="0">
              <a:effectLst/>
              <a:latin typeface="Times New Roman" panose="02020603050405020304" pitchFamily="18" charset="0"/>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86</a:t>
            </a:fld>
            <a:endParaRPr lang="en-US"/>
          </a:p>
        </p:txBody>
      </p:sp>
    </p:spTree>
    <p:extLst>
      <p:ext uri="{BB962C8B-B14F-4D97-AF65-F5344CB8AC3E}">
        <p14:creationId xmlns:p14="http://schemas.microsoft.com/office/powerpoint/2010/main" val="205982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87</a:t>
            </a:fld>
            <a:endParaRPr lang="en-US"/>
          </a:p>
        </p:txBody>
      </p:sp>
    </p:spTree>
    <p:extLst>
      <p:ext uri="{BB962C8B-B14F-4D97-AF65-F5344CB8AC3E}">
        <p14:creationId xmlns:p14="http://schemas.microsoft.com/office/powerpoint/2010/main" val="251963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r>
              <a:rPr lang="en-US" sz="1200" dirty="0">
                <a:effectLst/>
                <a:latin typeface="Cambria" panose="02040503050406030204" pitchFamily="18" charset="0"/>
                <a:ea typeface="SimSun" panose="02010600030101010101" pitchFamily="2" charset="-122"/>
                <a:cs typeface="Arial" panose="020B0604020202020204" pitchFamily="34" charset="0"/>
              </a:rPr>
              <a:t>Mary Ainsworth pioneered cross-cultural work in attachment </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(Ainsworth &amp; Marvin, 1995)</a:t>
            </a:r>
            <a:r>
              <a:rPr lang="en-US" sz="1200" dirty="0">
                <a:effectLst/>
                <a:latin typeface="Cambria" panose="02040503050406030204" pitchFamily="18" charset="0"/>
                <a:ea typeface="SimSun" panose="02010600030101010101" pitchFamily="2" charset="-122"/>
                <a:cs typeface="Arial" panose="020B0604020202020204" pitchFamily="34" charset="0"/>
              </a:rPr>
              <a:t>. Ainsworth observed that Ugandan infants displayed more intense protest when separated from their mothers compared to infants in Baltimore, perhaps because Ugandan infants were not accustomed to being separated from their mothers. </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Additionally, U.S. infants frequently accompanied their caregivers to out-of-home settings, such as the grocery store, post office, sibling’s school, and so forth, where they regularly encountered strangers.</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In Uganda, infants remained in or near their homes and rarely encountered strangers.</a:t>
            </a:r>
          </a:p>
          <a:p>
            <a:endParaRPr lang="en-US" sz="1200" dirty="0">
              <a:effectLst/>
              <a:latin typeface="Cambria" panose="02040503050406030204" pitchFamily="18" charset="0"/>
              <a:ea typeface="SimSun" panose="02010600030101010101" pitchFamily="2" charset="-122"/>
              <a:cs typeface="Arial" panose="020B0604020202020204" pitchFamily="34" charset="0"/>
            </a:endParaRPr>
          </a:p>
          <a:p>
            <a:r>
              <a:rPr lang="en-US" sz="1200" dirty="0">
                <a:effectLst/>
                <a:latin typeface="Cambria" panose="02040503050406030204" pitchFamily="18" charset="0"/>
                <a:ea typeface="SimSun" panose="02010600030101010101" pitchFamily="2" charset="-122"/>
                <a:cs typeface="Arial" panose="020B0604020202020204" pitchFamily="34" charset="0"/>
              </a:rPr>
              <a:t>Ainsworth speculated that such differences in infant experiences explained the different reactions of infants to the Strange Situation.</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88</a:t>
            </a:fld>
            <a:endParaRPr lang="en-US"/>
          </a:p>
        </p:txBody>
      </p:sp>
    </p:spTree>
    <p:extLst>
      <p:ext uri="{BB962C8B-B14F-4D97-AF65-F5344CB8AC3E}">
        <p14:creationId xmlns:p14="http://schemas.microsoft.com/office/powerpoint/2010/main" val="473030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Cultural differences in child-care arrangements may likewise affect infant attachment. </a:t>
            </a:r>
          </a:p>
          <a:p>
            <a:endPar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 some cultural communities one or two parents raise infants in a nuclear family; whereas in others multiple caregivers may be involved, including grandparents and other relatives, siblings, and friends.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89</a:t>
            </a:fld>
            <a:endParaRPr lang="en-US"/>
          </a:p>
        </p:txBody>
      </p:sp>
    </p:spTree>
    <p:extLst>
      <p:ext uri="{BB962C8B-B14F-4D97-AF65-F5344CB8AC3E}">
        <p14:creationId xmlns:p14="http://schemas.microsoft.com/office/powerpoint/2010/main" val="27338223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Lamb observed U.S. mother-infant and father-infant interactions at home when infants were at 15, 18, 21, and 24 months and in a laboratory context at 14 months (Lamb, 1977). </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Infants expressed similar attachment behaviors—smiles, looks, vocalizations, and seeking proximity—toward their mothers and fathers.</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Perhaps more surprisingly, infants of all ages showed </a:t>
            </a:r>
            <a:r>
              <a:rPr lang="en-US" sz="1200" i="1" dirty="0">
                <a:solidFill>
                  <a:srgbClr val="000000"/>
                </a:solidFill>
                <a:effectLst/>
                <a:latin typeface="Cambria" panose="02040503050406030204" pitchFamily="18" charset="0"/>
                <a:ea typeface="SimSun" panose="02010600030101010101" pitchFamily="2" charset="-122"/>
                <a:cs typeface="Arial" panose="020B0604020202020204" pitchFamily="34" charset="0"/>
              </a:rPr>
              <a:t>more</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attachment behaviors toward fathers than toward mothers. Infants may have shown a father-preference because fathers engage infants in more play than do mothers, especially in the 2</a:t>
            </a:r>
            <a:r>
              <a:rPr lang="en-US" sz="1200" baseline="300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nd</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to 3</a:t>
            </a:r>
            <a:r>
              <a:rPr lang="en-US" sz="1200" baseline="300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rd</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years of life (Clarke-Stewart, 1978; Paquette, 2004). </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Moreover, infants raised primarily by fathers seek comfort from their fathers, rather than mothers, under stressful conditions (Geiger, 1996; Lamb, 1977).</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90</a:t>
            </a:fld>
            <a:endParaRPr lang="en-US"/>
          </a:p>
        </p:txBody>
      </p:sp>
    </p:spTree>
    <p:extLst>
      <p:ext uri="{BB962C8B-B14F-4D97-AF65-F5344CB8AC3E}">
        <p14:creationId xmlns:p14="http://schemas.microsoft.com/office/powerpoint/2010/main" val="11591028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91</a:t>
            </a:fld>
            <a:endParaRPr lang="en-US"/>
          </a:p>
        </p:txBody>
      </p:sp>
    </p:spTree>
    <p:extLst>
      <p:ext uri="{BB962C8B-B14F-4D97-AF65-F5344CB8AC3E}">
        <p14:creationId xmlns:p14="http://schemas.microsoft.com/office/powerpoint/2010/main" val="36881775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47625" indent="0" fontAlgn="base">
              <a:lnSpc>
                <a:spcPct val="200000"/>
              </a:lnSpc>
              <a:spcBef>
                <a:spcPts val="0"/>
              </a:spcBef>
              <a:spcAft>
                <a:spcPts val="0"/>
              </a:spcAft>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From text : </a:t>
            </a:r>
          </a:p>
          <a:p>
            <a:pPr marL="0" marR="47625" indent="0" fontAlgn="base">
              <a:lnSpc>
                <a:spcPct val="200000"/>
              </a:lnSpc>
              <a:spcBef>
                <a:spcPts val="0"/>
              </a:spcBef>
              <a:spcAft>
                <a:spcPts val="0"/>
              </a:spcAft>
            </a:pPr>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47625" indent="0" fontAlgn="base">
              <a:lnSpc>
                <a:spcPct val="200000"/>
              </a:lnSpc>
              <a:spcBef>
                <a:spcPts val="0"/>
              </a:spcBef>
              <a:spcAft>
                <a:spcPts val="0"/>
              </a:spcAft>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 some cultural contexts, parents relinquish responsibility for the care of their infants to grandparents for an extended period of years, during which parents are in minimal contact with their children. Some immigrants to North America send their infants back to their country of origin after giving birth, where grandparents and other relatives raise them (Bohr &amp;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Tse</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 2009). </a:t>
            </a:r>
          </a:p>
          <a:p>
            <a:pPr marL="0" marR="47625" indent="0" fontAlgn="base">
              <a:lnSpc>
                <a:spcPct val="200000"/>
              </a:lnSpc>
              <a:spcBef>
                <a:spcPts val="0"/>
              </a:spcBef>
              <a:spcAft>
                <a:spcPts val="0"/>
              </a:spcAft>
            </a:pPr>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pPr marL="0" marR="47625" indent="0" fontAlgn="base">
              <a:lnSpc>
                <a:spcPct val="200000"/>
              </a:lnSpc>
              <a:spcBef>
                <a:spcPts val="0"/>
              </a:spcBef>
              <a:spcAft>
                <a:spcPts val="0"/>
              </a:spcAft>
            </a:pP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Years later, these “satellite babies” return to their biological parents and attend school in their adopted country. From the perspectives of the parents, economic and social needs drive the decision to send their infants back to the home country. Parents believe they are offering their infants a chance to be reared by loving grandparents while they work to establish an economic foundation before their child returns to the United States, for example, to begin school. </a:t>
            </a:r>
          </a:p>
          <a:p>
            <a:pPr marL="0" marR="47625" indent="0" fontAlgn="base">
              <a:lnSpc>
                <a:spcPct val="200000"/>
              </a:lnSpc>
              <a:spcBef>
                <a:spcPts val="0"/>
              </a:spcBef>
              <a:spcAft>
                <a:spcPts val="0"/>
              </a:spcAft>
            </a:pPr>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However, according to attachment theory, prolonged infant-parent separation, and the subsequent disruption from relationships with grandparents and relatives, could have long-term, adverse developmental consequences.</a:t>
            </a:r>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 fact, children who have been separated from their parents for lengthy periods of time, and then reunited, have been found to suffer depression and mental health problems as adolescents (</a:t>
            </a:r>
            <a:r>
              <a:rPr lang="en-US" sz="1200" dirty="0" err="1">
                <a:solidFill>
                  <a:srgbClr val="000000"/>
                </a:solidFill>
                <a:effectLst/>
                <a:latin typeface="Cambria" panose="02040503050406030204" pitchFamily="18" charset="0"/>
                <a:ea typeface="SimSun" panose="02010600030101010101" pitchFamily="2" charset="-122"/>
                <a:cs typeface="Arial" panose="020B0604020202020204" pitchFamily="34" charset="0"/>
              </a:rPr>
              <a:t>Suårez</a:t>
            </a:r>
            <a:r>
              <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-Orozco, Todorova, &amp; Louie, 2002). </a:t>
            </a:r>
            <a:endParaRPr lang="en-US" dirty="0"/>
          </a:p>
          <a:p>
            <a:endParaRPr lang="en-US" sz="1200" dirty="0">
              <a:solidFill>
                <a:srgbClr val="000000"/>
              </a:solidFill>
              <a:effectLst/>
              <a:latin typeface="Cambria" panose="02040503050406030204" pitchFamily="18"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92</a:t>
            </a:fld>
            <a:endParaRPr lang="en-US"/>
          </a:p>
        </p:txBody>
      </p:sp>
    </p:spTree>
    <p:extLst>
      <p:ext uri="{BB962C8B-B14F-4D97-AF65-F5344CB8AC3E}">
        <p14:creationId xmlns:p14="http://schemas.microsoft.com/office/powerpoint/2010/main" val="16183577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Beyond infants’ relationships with primary caregivers, infants display a keen interest in peers and people outside the family and engage in a rich variety of behaviors that may be precursors to mature forms of moral behavior and reasoning. </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93</a:t>
            </a:fld>
            <a:endParaRPr lang="en-US"/>
          </a:p>
        </p:txBody>
      </p:sp>
    </p:spTree>
    <p:extLst>
      <p:ext uri="{BB962C8B-B14F-4D97-AF65-F5344CB8AC3E}">
        <p14:creationId xmlns:p14="http://schemas.microsoft.com/office/powerpoint/2010/main" val="1125375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Infants ages 1 to 3 months already respond differently to peers than they do to mothers or their own image in a mirror (Field, 1979; Fogel, 1979). Midway through the first year, infants smile and vocalize toward other infants (</a:t>
            </a:r>
            <a:r>
              <a:rPr lang="en-US" sz="1800" dirty="0" err="1">
                <a:effectLst/>
                <a:latin typeface="Cambria" panose="02040503050406030204" pitchFamily="18" charset="0"/>
                <a:ea typeface="SimSun" panose="02010600030101010101" pitchFamily="2" charset="-122"/>
                <a:cs typeface="Arial" panose="020B0604020202020204" pitchFamily="34" charset="0"/>
              </a:rPr>
              <a:t>Maudry</a:t>
            </a:r>
            <a:r>
              <a:rPr lang="en-US" sz="1800" dirty="0">
                <a:effectLst/>
                <a:latin typeface="Cambria" panose="02040503050406030204" pitchFamily="18" charset="0"/>
                <a:ea typeface="SimSun" panose="02010600030101010101" pitchFamily="2" charset="-122"/>
                <a:cs typeface="Arial" panose="020B0604020202020204" pitchFamily="34" charset="0"/>
              </a:rPr>
              <a:t> &amp; </a:t>
            </a:r>
            <a:r>
              <a:rPr lang="en-US" sz="1800" dirty="0" err="1">
                <a:effectLst/>
                <a:latin typeface="Cambria" panose="02040503050406030204" pitchFamily="18" charset="0"/>
                <a:ea typeface="SimSun" panose="02010600030101010101" pitchFamily="2" charset="-122"/>
                <a:cs typeface="Arial" panose="020B0604020202020204" pitchFamily="34" charset="0"/>
              </a:rPr>
              <a:t>Nekula</a:t>
            </a:r>
            <a:r>
              <a:rPr lang="en-US" sz="1800" dirty="0">
                <a:effectLst/>
                <a:latin typeface="Cambria" panose="02040503050406030204" pitchFamily="18" charset="0"/>
                <a:ea typeface="SimSun" panose="02010600030101010101" pitchFamily="2" charset="-122"/>
                <a:cs typeface="Arial" panose="020B0604020202020204" pitchFamily="34" charset="0"/>
              </a:rPr>
              <a:t>, 1939; </a:t>
            </a:r>
            <a:r>
              <a:rPr lang="en-US" sz="1800" dirty="0" err="1">
                <a:effectLst/>
                <a:latin typeface="Cambria" panose="02040503050406030204" pitchFamily="18" charset="0"/>
                <a:ea typeface="SimSun" panose="02010600030101010101" pitchFamily="2" charset="-122"/>
                <a:cs typeface="Arial" panose="020B0604020202020204" pitchFamily="34" charset="0"/>
              </a:rPr>
              <a:t>Vandell</a:t>
            </a:r>
            <a:r>
              <a:rPr lang="en-US" sz="1800" dirty="0">
                <a:effectLst/>
                <a:latin typeface="Cambria" panose="02040503050406030204" pitchFamily="18" charset="0"/>
                <a:ea typeface="SimSun" panose="02010600030101010101" pitchFamily="2" charset="-122"/>
                <a:cs typeface="Arial" panose="020B0604020202020204" pitchFamily="34" charset="0"/>
              </a:rPr>
              <a:t>, Wilson, &amp; Buchanan, 1980).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94</a:t>
            </a:fld>
            <a:endParaRPr lang="en-US"/>
          </a:p>
        </p:txBody>
      </p:sp>
    </p:spTree>
    <p:extLst>
      <p:ext uri="{BB962C8B-B14F-4D97-AF65-F5344CB8AC3E}">
        <p14:creationId xmlns:p14="http://schemas.microsoft.com/office/powerpoint/2010/main" val="21908088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For instance, an examiner may pretend to be distressed or in need of help and observe how infants respond. Infants as young as 14 and 18 months helped an experimenter pick up toys that were out of reach (</a:t>
            </a:r>
            <a:r>
              <a:rPr lang="en-US" sz="1800" dirty="0" err="1">
                <a:effectLst/>
                <a:latin typeface="Cambria" panose="02040503050406030204" pitchFamily="18" charset="0"/>
                <a:ea typeface="SimSun" panose="02010600030101010101" pitchFamily="2" charset="-122"/>
                <a:cs typeface="Arial" panose="020B0604020202020204" pitchFamily="34" charset="0"/>
              </a:rPr>
              <a:t>Warneken</a:t>
            </a:r>
            <a:r>
              <a:rPr lang="en-US" sz="1800" dirty="0">
                <a:effectLst/>
                <a:latin typeface="Cambria" panose="02040503050406030204" pitchFamily="18" charset="0"/>
                <a:ea typeface="SimSun" panose="02010600030101010101" pitchFamily="2" charset="-122"/>
                <a:cs typeface="Arial" panose="020B0604020202020204" pitchFamily="34" charset="0"/>
              </a:rPr>
              <a:t> &amp; </a:t>
            </a:r>
            <a:r>
              <a:rPr lang="en-US" sz="1800" dirty="0" err="1">
                <a:effectLst/>
                <a:latin typeface="Cambria" panose="02040503050406030204" pitchFamily="18" charset="0"/>
                <a:ea typeface="SimSun" panose="02010600030101010101" pitchFamily="2" charset="-122"/>
                <a:cs typeface="Arial" panose="020B0604020202020204" pitchFamily="34" charset="0"/>
              </a:rPr>
              <a:t>Tomasello</a:t>
            </a:r>
            <a:r>
              <a:rPr lang="en-US" sz="1800" dirty="0">
                <a:effectLst/>
                <a:latin typeface="Cambria" panose="02040503050406030204" pitchFamily="18" charset="0"/>
                <a:ea typeface="SimSun" panose="02010600030101010101" pitchFamily="2" charset="-122"/>
                <a:cs typeface="Arial" panose="020B0604020202020204" pitchFamily="34" charset="0"/>
              </a:rPr>
              <a:t>, 2007), and 18- and 24-month-old toddlers shared their food with an experimenter who had not received any food during “snack time” (</a:t>
            </a:r>
            <a:r>
              <a:rPr lang="en-US" sz="1800" dirty="0" err="1">
                <a:effectLst/>
                <a:latin typeface="Cambria" panose="02040503050406030204" pitchFamily="18" charset="0"/>
                <a:ea typeface="SimSun" panose="02010600030101010101" pitchFamily="2" charset="-122"/>
                <a:cs typeface="Arial" panose="020B0604020202020204" pitchFamily="34" charset="0"/>
              </a:rPr>
              <a:t>Dunfield</a:t>
            </a:r>
            <a:r>
              <a:rPr lang="en-US" sz="1800" dirty="0">
                <a:effectLst/>
                <a:latin typeface="Cambria" panose="02040503050406030204" pitchFamily="18" charset="0"/>
                <a:ea typeface="SimSun" panose="02010600030101010101" pitchFamily="2" charset="-122"/>
                <a:cs typeface="Arial" panose="020B0604020202020204" pitchFamily="34" charset="0"/>
              </a:rPr>
              <a:t> et al.,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Toddlers of 30 months willingly offered a favorite blanket or toy to comfort a distressed experimenter (Brownell et al., 2009). However, toddlers’ propensity to help depends on the friendliness, helpfulness, and trustworthiness of the other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Toddlers 21 months of age preferred to help people who shared a toy or showed a willingness to share in a previous interaction than to help those who did not (</a:t>
            </a:r>
            <a:r>
              <a:rPr lang="en-US" sz="1800" dirty="0" err="1">
                <a:effectLst/>
                <a:latin typeface="Cambria" panose="02040503050406030204" pitchFamily="18" charset="0"/>
                <a:ea typeface="SimSun" panose="02010600030101010101" pitchFamily="2" charset="-122"/>
                <a:cs typeface="Arial" panose="020B0604020202020204" pitchFamily="34" charset="0"/>
              </a:rPr>
              <a:t>Dunfield</a:t>
            </a:r>
            <a:r>
              <a:rPr lang="en-US" sz="1800" dirty="0">
                <a:effectLst/>
                <a:latin typeface="Cambria" panose="02040503050406030204" pitchFamily="18" charset="0"/>
                <a:ea typeface="SimSun" panose="02010600030101010101" pitchFamily="2" charset="-122"/>
                <a:cs typeface="Arial" panose="020B0604020202020204" pitchFamily="34" charset="0"/>
              </a:rPr>
              <a:t> &amp; Kuhlmeier, 2010).</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95</a:t>
            </a:fld>
            <a:endParaRPr lang="en-US"/>
          </a:p>
        </p:txBody>
      </p:sp>
    </p:spTree>
    <p:extLst>
      <p:ext uri="{BB962C8B-B14F-4D97-AF65-F5344CB8AC3E}">
        <p14:creationId xmlns:p14="http://schemas.microsoft.com/office/powerpoint/2010/main" val="423550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461316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96</a:t>
            </a:fld>
            <a:endParaRPr lang="en-US"/>
          </a:p>
        </p:txBody>
      </p:sp>
    </p:spTree>
    <p:extLst>
      <p:ext uri="{BB962C8B-B14F-4D97-AF65-F5344CB8AC3E}">
        <p14:creationId xmlns:p14="http://schemas.microsoft.com/office/powerpoint/2010/main" val="3138297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98</a:t>
            </a:fld>
            <a:endParaRPr lang="en-US"/>
          </a:p>
        </p:txBody>
      </p:sp>
    </p:spTree>
    <p:extLst>
      <p:ext uri="{BB962C8B-B14F-4D97-AF65-F5344CB8AC3E}">
        <p14:creationId xmlns:p14="http://schemas.microsoft.com/office/powerpoint/2010/main" val="393148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dirty="0"/>
              <a:t>Helper-hinderer studies are studies </a:t>
            </a:r>
            <a:r>
              <a:rPr lang="en-US" sz="1200" dirty="0">
                <a:effectLst/>
                <a:latin typeface="Cambria" panose="02040503050406030204" pitchFamily="18" charset="0"/>
                <a:ea typeface="MS Mincho" panose="02020609040205080304" pitchFamily="49" charset="-128"/>
                <a:cs typeface="Times New Roman" panose="02020603050405020304" pitchFamily="18" charset="0"/>
              </a:rPr>
              <a:t>that assess infants’ moral understanding and evaluation by presenting infants with “helping” and “hurting” puppets (for example) and then testing whether infants behave differently toward the “helper” or “hinderer”.</a:t>
            </a:r>
          </a:p>
          <a:p>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Five- and 8-month-old infants preferred antisocial characters who harmed hinderers to prosocial characters who helped hinderers (Hamlin et al., 2011). For example, in a helper-hinderer type study, infants observed puppets who helped or hindered another puppet who was attempting to achieve a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They were then introduced to new characters who either took a dropped ball away from or gave the ball back to the prosocial helper or antisocial hinderer.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Both groups of infants preferred the character who gave the ball to the prosocial helper. However, only 8-month-olds preferred the agent who took the ball away from the antisocial hinderer. Younger infants continued to prefer the giver.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Thus, as infants approach the end of the first year, they may recognize and support the notion of retribution toward antisocial agents.</a:t>
            </a:r>
            <a:endParaRPr lang="en-US" sz="12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99</a:t>
            </a:fld>
            <a:endParaRPr lang="en-US"/>
          </a:p>
        </p:txBody>
      </p:sp>
    </p:spTree>
    <p:extLst>
      <p:ext uri="{BB962C8B-B14F-4D97-AF65-F5344CB8AC3E}">
        <p14:creationId xmlns:p14="http://schemas.microsoft.com/office/powerpoint/2010/main" val="31696725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SimSun" panose="02010600030101010101" pitchFamily="2" charset="-122"/>
                <a:cs typeface="Arial" panose="020B0604020202020204" pitchFamily="34" charset="0"/>
              </a:rPr>
              <a:t>Instructor’s Note</a:t>
            </a:r>
            <a:r>
              <a:rPr lang="en-US" sz="1800" dirty="0">
                <a:effectLst/>
                <a:latin typeface="Cambria" panose="02040503050406030204" pitchFamily="18" charset="0"/>
                <a:ea typeface="SimSun" panose="02010600030101010101" pitchFamily="2" charset="-122"/>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Five- and 8-month-old infants preferred antisocial characters who harmed hinderers to prosocial characters who helped hinderers (Hamlin et al.,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For example, in a helper-hinderer type study, infants observed puppets who helped or hindered another puppet who was attempting to achieve a goal. They were then introduced to new characters who either took a dropped ball away from or gave the ball back to the prosocial helper or antisocial hinderer. Both groups of infants preferred the character who gave the ball to the prosocial helper. However, only 8-month-olds preferred the agent who took the ball away from the antisocial hinderer. Younger infants continued to prefer the giver.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Thus, as infants approach the end of the first year, they may recognize and support the notion of retribution toward antisocial agents. </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100</a:t>
            </a:fld>
            <a:endParaRPr lang="en-US"/>
          </a:p>
        </p:txBody>
      </p:sp>
    </p:spTree>
    <p:extLst>
      <p:ext uri="{BB962C8B-B14F-4D97-AF65-F5344CB8AC3E}">
        <p14:creationId xmlns:p14="http://schemas.microsoft.com/office/powerpoint/2010/main" val="29743077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102</a:t>
            </a:fld>
            <a:endParaRPr lang="en-US"/>
          </a:p>
        </p:txBody>
      </p:sp>
    </p:spTree>
    <p:extLst>
      <p:ext uri="{BB962C8B-B14F-4D97-AF65-F5344CB8AC3E}">
        <p14:creationId xmlns:p14="http://schemas.microsoft.com/office/powerpoint/2010/main" val="35243952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u="sng" dirty="0">
                <a:effectLst/>
                <a:latin typeface="Cambria" panose="02040503050406030204" pitchFamily="18" charset="0"/>
                <a:ea typeface="SimSun" panose="02010600030101010101" pitchFamily="2" charset="-122"/>
                <a:cs typeface="Arial" panose="020B0604020202020204" pitchFamily="34" charset="0"/>
              </a:rPr>
              <a:t>Instructor’s Note</a:t>
            </a:r>
            <a:r>
              <a:rPr lang="en-US" sz="1800" dirty="0">
                <a:effectLst/>
                <a:latin typeface="Cambria" panose="02040503050406030204" pitchFamily="18" charset="0"/>
                <a:ea typeface="SimSun" panose="02010600030101010101" pitchFamily="2" charset="-122"/>
                <a:cs typeface="Arial" panose="020B0604020202020204" pitchFamily="34" charset="0"/>
              </a:rPr>
              <a:t>:</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From text:</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As infants grow in their “helpfulness” over the second year of life, they increasingly display negative behaviors such as hitting, biting, kicking and so on (Dahl, 2016, 2018).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There are 2 major forms of aggression that children display: physical and relational.</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103</a:t>
            </a:fld>
            <a:endParaRPr lang="en-US"/>
          </a:p>
        </p:txBody>
      </p:sp>
    </p:spTree>
    <p:extLst>
      <p:ext uri="{BB962C8B-B14F-4D97-AF65-F5344CB8AC3E}">
        <p14:creationId xmlns:p14="http://schemas.microsoft.com/office/powerpoint/2010/main" val="2697892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Relational aggression begins to emerge in toddlers, though it is rare. They might play with one peer and ignore another, although their intentions in doing so are unclear. </a:t>
            </a:r>
          </a:p>
          <a:p>
            <a:endParaRPr lang="en-US" dirty="0"/>
          </a:p>
          <a:p>
            <a:r>
              <a:rPr lang="en-US" dirty="0"/>
              <a:t>Later in development, we will see that children intentionally engage in relational aggression.</a:t>
            </a:r>
          </a:p>
        </p:txBody>
      </p:sp>
      <p:sp>
        <p:nvSpPr>
          <p:cNvPr id="4" name="Slide Number Placeholder 3"/>
          <p:cNvSpPr>
            <a:spLocks noGrp="1"/>
          </p:cNvSpPr>
          <p:nvPr>
            <p:ph type="sldNum" sz="quarter" idx="5"/>
          </p:nvPr>
        </p:nvSpPr>
        <p:spPr/>
        <p:txBody>
          <a:bodyPr/>
          <a:lstStyle/>
          <a:p>
            <a:fld id="{556C0744-2FEF-4441-821D-70180A370937}" type="slidenum">
              <a:rPr lang="en-US" smtClean="0"/>
              <a:t>104</a:t>
            </a:fld>
            <a:endParaRPr lang="en-US"/>
          </a:p>
        </p:txBody>
      </p:sp>
    </p:spTree>
    <p:extLst>
      <p:ext uri="{BB962C8B-B14F-4D97-AF65-F5344CB8AC3E}">
        <p14:creationId xmlns:p14="http://schemas.microsoft.com/office/powerpoint/2010/main" val="26963801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SimSun" panose="02010600030101010101" pitchFamily="2" charset="-122"/>
                <a:cs typeface="Arial" panose="020B0604020202020204" pitchFamily="34" charset="0"/>
              </a:rPr>
              <a:t>Infants’ understanding of the self, although basic, sets the stage for understanding and relating to others. And so, researchers and philosophers have long been intrigued with the developmental origins of self-identity: </a:t>
            </a:r>
            <a:r>
              <a:rPr lang="en-US" sz="1800" dirty="0">
                <a:solidFill>
                  <a:srgbClr val="000000"/>
                </a:solidFill>
                <a:effectLst/>
                <a:latin typeface="Cambria" panose="02040503050406030204" pitchFamily="18" charset="0"/>
                <a:ea typeface="SimSun" panose="02010600030101010101" pitchFamily="2" charset="-122"/>
                <a:cs typeface="Arial" panose="020B0604020202020204" pitchFamily="34" charset="0"/>
              </a:rPr>
              <a:t>In what ways do infants experience a sense of self? How does infants’ understanding of the self change over the first years of life?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105</a:t>
            </a:fld>
            <a:endParaRPr lang="en-US"/>
          </a:p>
        </p:txBody>
      </p:sp>
    </p:spTree>
    <p:extLst>
      <p:ext uri="{BB962C8B-B14F-4D97-AF65-F5344CB8AC3E}">
        <p14:creationId xmlns:p14="http://schemas.microsoft.com/office/powerpoint/2010/main" val="12161459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Self-identity consists of 2 main selves: conceptual and subjective.</a:t>
            </a:r>
          </a:p>
        </p:txBody>
      </p:sp>
      <p:sp>
        <p:nvSpPr>
          <p:cNvPr id="4" name="Slide Number Placeholder 3"/>
          <p:cNvSpPr>
            <a:spLocks noGrp="1"/>
          </p:cNvSpPr>
          <p:nvPr>
            <p:ph type="sldNum" sz="quarter" idx="5"/>
          </p:nvPr>
        </p:nvSpPr>
        <p:spPr/>
        <p:txBody>
          <a:bodyPr/>
          <a:lstStyle/>
          <a:p>
            <a:fld id="{556C0744-2FEF-4441-821D-70180A370937}" type="slidenum">
              <a:rPr lang="en-US" smtClean="0"/>
              <a:t>106</a:t>
            </a:fld>
            <a:endParaRPr lang="en-US"/>
          </a:p>
        </p:txBody>
      </p:sp>
    </p:spTree>
    <p:extLst>
      <p:ext uri="{BB962C8B-B14F-4D97-AF65-F5344CB8AC3E}">
        <p14:creationId xmlns:p14="http://schemas.microsoft.com/office/powerpoint/2010/main" val="42544675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107</a:t>
            </a:fld>
            <a:endParaRPr lang="en-US"/>
          </a:p>
        </p:txBody>
      </p:sp>
    </p:spTree>
    <p:extLst>
      <p:ext uri="{BB962C8B-B14F-4D97-AF65-F5344CB8AC3E}">
        <p14:creationId xmlns:p14="http://schemas.microsoft.com/office/powerpoint/2010/main" val="414627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27136229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SimSun" panose="02010600030101010101" pitchFamily="2" charset="-122"/>
                <a:cs typeface="Arial" panose="020B0604020202020204" pitchFamily="34" charset="0"/>
              </a:rPr>
              <a:t>The subjective self further divides into the ecological self and interpersonal self.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109</a:t>
            </a:fld>
            <a:endParaRPr lang="en-US"/>
          </a:p>
        </p:txBody>
      </p:sp>
    </p:spTree>
    <p:extLst>
      <p:ext uri="{BB962C8B-B14F-4D97-AF65-F5344CB8AC3E}">
        <p14:creationId xmlns:p14="http://schemas.microsoft.com/office/powerpoint/2010/main" val="33688690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110</a:t>
            </a:fld>
            <a:endParaRPr lang="en-US"/>
          </a:p>
        </p:txBody>
      </p:sp>
    </p:spTree>
    <p:extLst>
      <p:ext uri="{BB962C8B-B14F-4D97-AF65-F5344CB8AC3E}">
        <p14:creationId xmlns:p14="http://schemas.microsoft.com/office/powerpoint/2010/main" val="17158127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mbria" panose="02040503050406030204" pitchFamily="18" charset="0"/>
                <a:ea typeface="SimSun" panose="02010600030101010101" pitchFamily="2" charset="-122"/>
                <a:cs typeface="Arial" panose="020B0604020202020204" pitchFamily="34" charset="0"/>
              </a:rPr>
              <a:t>Developmentalists Philippe </a:t>
            </a:r>
            <a:r>
              <a:rPr lang="en-US" sz="1200" dirty="0" err="1">
                <a:effectLst/>
                <a:latin typeface="Cambria" panose="02040503050406030204" pitchFamily="18" charset="0"/>
                <a:ea typeface="SimSun" panose="02010600030101010101" pitchFamily="2" charset="-122"/>
                <a:cs typeface="Arial" panose="020B0604020202020204" pitchFamily="34" charset="0"/>
              </a:rPr>
              <a:t>Rochat</a:t>
            </a:r>
            <a:r>
              <a:rPr lang="en-US" sz="1200" dirty="0">
                <a:effectLst/>
                <a:latin typeface="Cambria" panose="02040503050406030204" pitchFamily="18" charset="0"/>
                <a:ea typeface="SimSun" panose="02010600030101010101" pitchFamily="2" charset="-122"/>
                <a:cs typeface="Arial" panose="020B0604020202020204" pitchFamily="34" charset="0"/>
              </a:rPr>
              <a:t> and Susan </a:t>
            </a:r>
            <a:r>
              <a:rPr lang="en-US" sz="1200" dirty="0" err="1">
                <a:effectLst/>
                <a:latin typeface="Cambria" panose="02040503050406030204" pitchFamily="18" charset="0"/>
                <a:ea typeface="SimSun" panose="02010600030101010101" pitchFamily="2" charset="-122"/>
                <a:cs typeface="Arial" panose="020B0604020202020204" pitchFamily="34" charset="0"/>
              </a:rPr>
              <a:t>Hespos</a:t>
            </a:r>
            <a:r>
              <a:rPr lang="en-US" sz="1200" dirty="0">
                <a:effectLst/>
                <a:latin typeface="Cambria" panose="02040503050406030204" pitchFamily="18" charset="0"/>
                <a:ea typeface="SimSun" panose="02010600030101010101" pitchFamily="2" charset="-122"/>
                <a:cs typeface="Arial" panose="020B0604020202020204" pitchFamily="34" charset="0"/>
              </a:rPr>
              <a:t> (1997) designed a clever </a:t>
            </a:r>
            <a:r>
              <a:rPr lang="en-US" sz="1200" dirty="0">
                <a:solidFill>
                  <a:schemeClr val="tx1"/>
                </a:solidFill>
                <a:effectLst/>
                <a:latin typeface="Cambria" panose="02040503050406030204" pitchFamily="18" charset="0"/>
                <a:ea typeface="SimSun" panose="02010600030101010101" pitchFamily="2" charset="-122"/>
                <a:cs typeface="Arial" panose="020B0604020202020204" pitchFamily="34" charset="0"/>
              </a:rPr>
              <a:t>method—the single touch and double touch experiment- to investigate whether very young infants can distinguish their own actions from the actions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mbria" panose="02040503050406030204" pitchFamily="18" charset="0"/>
                <a:ea typeface="SimSun" panose="02010600030101010101" pitchFamily="2" charset="-122"/>
                <a:cs typeface="Arial" panose="020B0604020202020204" pitchFamily="34" charset="0"/>
              </a:rPr>
              <a:t>In their experiment, they observed the responses of newborns and 4-week-old infants to touches arising from self-stimulation, when infants touch their own cheek with a finger, to their responses to other-stimulation, when an experimenter’s finger touches the infant’s cheek. Infants were more likely to turn their heads and open their mouths, as though preparing to breastfeed, when an experimenter touched their cheeks (other stimulation) than when they touched their own cheeks (self-stimulation).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effectLst/>
                <a:latin typeface="Cambria" panose="02040503050406030204" pitchFamily="18" charset="0"/>
                <a:ea typeface="SimSun" panose="02010600030101010101" pitchFamily="2" charset="-122"/>
                <a:cs typeface="Arial" panose="020B0604020202020204" pitchFamily="34" charset="0"/>
              </a:rPr>
              <a:t>Rochat</a:t>
            </a:r>
            <a:r>
              <a:rPr lang="en-US" sz="1200" dirty="0">
                <a:solidFill>
                  <a:schemeClr val="tx1"/>
                </a:solidFill>
                <a:effectLst/>
                <a:latin typeface="Cambria" panose="02040503050406030204" pitchFamily="18" charset="0"/>
                <a:ea typeface="SimSun" panose="02010600030101010101" pitchFamily="2" charset="-122"/>
                <a:cs typeface="Arial" panose="020B0604020202020204" pitchFamily="34" charset="0"/>
              </a:rPr>
              <a:t> inferred that infants’ early ability to differentiate self from other touches is explained by the different sensory experiences associated with the two types of touches</a:t>
            </a:r>
            <a:r>
              <a:rPr lang="en-US" sz="1200" dirty="0">
                <a:effectLst/>
                <a:latin typeface="Cambria" panose="02040503050406030204" pitchFamily="18" charset="0"/>
                <a:ea typeface="SimSun" panose="02010600030101010101" pitchFamily="2" charset="-122"/>
                <a:cs typeface="Arial" panose="020B0604020202020204" pitchFamily="34" charset="0"/>
              </a:rPr>
              <a:t>. When infants touch themselves, they experience a “double touch,” receiving tactile feedback on both finger and cheek as well as feedback from their moving arm. In contrast, touches by other people result in a “single touch” of a finger to cheek in this case—the distinction that inspired the name of the experiment.</a:t>
            </a:r>
            <a:endParaRPr lang="en-US" sz="12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111</a:t>
            </a:fld>
            <a:endParaRPr lang="en-US"/>
          </a:p>
        </p:txBody>
      </p:sp>
    </p:spTree>
    <p:extLst>
      <p:ext uri="{BB962C8B-B14F-4D97-AF65-F5344CB8AC3E}">
        <p14:creationId xmlns:p14="http://schemas.microsoft.com/office/powerpoint/2010/main" val="42111651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SimSun" panose="02010600030101010101" pitchFamily="2" charset="-122"/>
                <a:cs typeface="Arial" panose="020B0604020202020204" pitchFamily="34" charset="0"/>
              </a:rPr>
              <a:t>Instructor’s Note</a:t>
            </a:r>
            <a:r>
              <a:rPr lang="en-US" sz="1800" dirty="0">
                <a:effectLst/>
                <a:latin typeface="Cambria" panose="02040503050406030204" pitchFamily="18" charset="0"/>
                <a:ea typeface="SimSun" panose="02010600030101010101" pitchFamily="2" charset="-122"/>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From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Infants further display their sense of the ecological self through their reactions to contingency experiences, environmental effects that arise from one’s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Infants recognize, for example, when they have caused a mobile to move by kicking their legs (</a:t>
            </a:r>
            <a:r>
              <a:rPr lang="en-US" sz="1800" dirty="0" err="1">
                <a:effectLst/>
                <a:latin typeface="Cambria" panose="02040503050406030204" pitchFamily="18" charset="0"/>
                <a:ea typeface="SimSun" panose="02010600030101010101" pitchFamily="2" charset="-122"/>
                <a:cs typeface="Arial" panose="020B0604020202020204" pitchFamily="34" charset="0"/>
              </a:rPr>
              <a:t>Rovee</a:t>
            </a:r>
            <a:r>
              <a:rPr lang="en-US" sz="1800" dirty="0">
                <a:effectLst/>
                <a:latin typeface="Cambria" panose="02040503050406030204" pitchFamily="18" charset="0"/>
                <a:ea typeface="SimSun" panose="02010600030101010101" pitchFamily="2" charset="-122"/>
                <a:cs typeface="Arial" panose="020B0604020202020204" pitchFamily="34" charset="0"/>
              </a:rPr>
              <a:t>-Collier, 1989) or brought a picture into view by sucking on a nipple (</a:t>
            </a:r>
            <a:r>
              <a:rPr lang="en-US" sz="1800" dirty="0" err="1">
                <a:effectLst/>
                <a:latin typeface="Cambria" panose="02040503050406030204" pitchFamily="18" charset="0"/>
                <a:ea typeface="SimSun" panose="02010600030101010101" pitchFamily="2" charset="-122"/>
                <a:cs typeface="Arial" panose="020B0604020202020204" pitchFamily="34" charset="0"/>
              </a:rPr>
              <a:t>Siqueland</a:t>
            </a:r>
            <a:r>
              <a:rPr lang="en-US" sz="1800" dirty="0">
                <a:effectLst/>
                <a:latin typeface="Cambria" panose="02040503050406030204" pitchFamily="18" charset="0"/>
                <a:ea typeface="SimSun" panose="02010600030101010101" pitchFamily="2" charset="-122"/>
                <a:cs typeface="Arial" panose="020B0604020202020204" pitchFamily="34" charset="0"/>
              </a:rPr>
              <a:t> &amp; </a:t>
            </a:r>
            <a:r>
              <a:rPr lang="en-US" sz="1800" dirty="0" err="1">
                <a:effectLst/>
                <a:latin typeface="Cambria" panose="02040503050406030204" pitchFamily="18" charset="0"/>
                <a:ea typeface="SimSun" panose="02010600030101010101" pitchFamily="2" charset="-122"/>
                <a:cs typeface="Arial" panose="020B0604020202020204" pitchFamily="34" charset="0"/>
              </a:rPr>
              <a:t>Delucua</a:t>
            </a:r>
            <a:r>
              <a:rPr lang="en-US" sz="1800" dirty="0">
                <a:effectLst/>
                <a:latin typeface="Cambria" panose="02040503050406030204" pitchFamily="18" charset="0"/>
                <a:ea typeface="SimSun" panose="02010600030101010101" pitchFamily="2" charset="-122"/>
                <a:cs typeface="Arial" panose="020B0604020202020204" pitchFamily="34" charset="0"/>
              </a:rPr>
              <a:t>, 1969).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And, infants’ perceptions of contingency extends to social interactions—the interpersonal self—as illustrated in a clever experiment conducted 3 decades ago. </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113</a:t>
            </a:fld>
            <a:endParaRPr lang="en-US"/>
          </a:p>
        </p:txBody>
      </p:sp>
    </p:spTree>
    <p:extLst>
      <p:ext uri="{BB962C8B-B14F-4D97-AF65-F5344CB8AC3E}">
        <p14:creationId xmlns:p14="http://schemas.microsoft.com/office/powerpoint/2010/main" val="19070507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Michael Lewis and Jeanne Brooks-Gunn were the first to study infants’ objective self in 1979 by dabbing rouge on the noses of 9-, 12-, and 18-month-old infants who stood in front of a mirror.</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Nine- and 12-month-olds reached out and touched the mirror to rub off the rouge, seemingly not realizing that they were observing themselves in the reflection. </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In contrast, the 18-month-old toddlers wiped their noses when they saw their reflection in the mirror.</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114</a:t>
            </a:fld>
            <a:endParaRPr lang="en-US"/>
          </a:p>
        </p:txBody>
      </p:sp>
    </p:spTree>
    <p:extLst>
      <p:ext uri="{BB962C8B-B14F-4D97-AF65-F5344CB8AC3E}">
        <p14:creationId xmlns:p14="http://schemas.microsoft.com/office/powerpoint/2010/main" val="35886969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mbria" panose="02040503050406030204" pitchFamily="18" charset="0"/>
                <a:ea typeface="SimSun" panose="02010600030101010101" pitchFamily="2" charset="-122"/>
                <a:cs typeface="Arial" panose="020B0604020202020204" pitchFamily="34" charset="0"/>
              </a:rPr>
              <a:t>Instructor’s Note</a:t>
            </a:r>
            <a:r>
              <a:rPr lang="en-US" sz="1800" dirty="0">
                <a:effectLst/>
                <a:latin typeface="Cambria" panose="02040503050406030204" pitchFamily="18" charset="0"/>
                <a:ea typeface="SimSun" panose="02010600030101010101" pitchFamily="2" charset="-122"/>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From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Gender self-labeling indicates that toddlers have formed a basic gender identity, which refers to knowing that one is a boy or a girl.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Toddlers of 24 to 30 months of age also demonstrate their understanding of gender categories by pointing to boys and girls in photographs or a picture of their own gender when asked (Martin, Ruble, &amp; </a:t>
            </a:r>
            <a:r>
              <a:rPr lang="en-US" sz="1800" dirty="0" err="1">
                <a:effectLst/>
                <a:latin typeface="Cambria" panose="02040503050406030204" pitchFamily="18" charset="0"/>
                <a:ea typeface="SimSun" panose="02010600030101010101" pitchFamily="2" charset="-122"/>
                <a:cs typeface="Arial" panose="020B0604020202020204" pitchFamily="34" charset="0"/>
              </a:rPr>
              <a:t>Szkrybalo</a:t>
            </a:r>
            <a:r>
              <a:rPr lang="en-US" sz="1800" dirty="0">
                <a:effectLst/>
                <a:latin typeface="Cambria" panose="02040503050406030204" pitchFamily="18" charset="0"/>
                <a:ea typeface="SimSun" panose="02010600030101010101" pitchFamily="2" charset="-122"/>
                <a:cs typeface="Arial" panose="020B0604020202020204" pitchFamily="34" charset="0"/>
              </a:rPr>
              <a:t>, 2002; </a:t>
            </a:r>
            <a:r>
              <a:rPr lang="en-US" sz="1800" dirty="0" err="1">
                <a:effectLst/>
                <a:latin typeface="Cambria" panose="02040503050406030204" pitchFamily="18" charset="0"/>
                <a:ea typeface="SimSun" panose="02010600030101010101" pitchFamily="2" charset="-122"/>
                <a:cs typeface="Arial" panose="020B0604020202020204" pitchFamily="34" charset="0"/>
              </a:rPr>
              <a:t>Stennes</a:t>
            </a:r>
            <a:r>
              <a:rPr lang="en-US" sz="1800" dirty="0">
                <a:effectLst/>
                <a:latin typeface="Cambria" panose="02040503050406030204" pitchFamily="18" charset="0"/>
                <a:ea typeface="SimSun" panose="02010600030101010101" pitchFamily="2" charset="-122"/>
                <a:cs typeface="Arial" panose="020B0604020202020204" pitchFamily="34" charset="0"/>
              </a:rPr>
              <a:t> et al., 2005).</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115</a:t>
            </a:fld>
            <a:endParaRPr lang="en-US"/>
          </a:p>
        </p:txBody>
      </p:sp>
    </p:spTree>
    <p:extLst>
      <p:ext uri="{BB962C8B-B14F-4D97-AF65-F5344CB8AC3E}">
        <p14:creationId xmlns:p14="http://schemas.microsoft.com/office/powerpoint/2010/main" val="1225052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r>
              <a:rPr lang="en-US" sz="1800" dirty="0">
                <a:effectLst/>
                <a:latin typeface="Cambria" panose="02040503050406030204" pitchFamily="18" charset="0"/>
                <a:ea typeface="SimSun" panose="02010600030101010101" pitchFamily="2" charset="-122"/>
                <a:cs typeface="Arial" panose="020B0604020202020204" pitchFamily="34" charset="0"/>
              </a:rPr>
              <a:t>Context and culture may influence development of the conceptual self, in particular gender development.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116</a:t>
            </a:fld>
            <a:endParaRPr lang="en-US"/>
          </a:p>
        </p:txBody>
      </p:sp>
    </p:spTree>
    <p:extLst>
      <p:ext uri="{BB962C8B-B14F-4D97-AF65-F5344CB8AC3E}">
        <p14:creationId xmlns:p14="http://schemas.microsoft.com/office/powerpoint/2010/main" val="38340882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u="sng" dirty="0">
                <a:effectLst/>
                <a:latin typeface="Cambria" panose="02040503050406030204" pitchFamily="18" charset="0"/>
                <a:ea typeface="SimSun" panose="02010600030101010101" pitchFamily="2" charset="-122"/>
                <a:cs typeface="Arial" panose="020B0604020202020204" pitchFamily="34" charset="0"/>
              </a:rPr>
              <a:t>Instructor’s Note</a:t>
            </a:r>
            <a:r>
              <a:rPr lang="en-US" sz="1800" dirty="0">
                <a:effectLst/>
                <a:latin typeface="Cambria" panose="02040503050406030204" pitchFamily="18" charset="0"/>
                <a:ea typeface="SimSun" panose="02010600030101010101" pitchFamily="2" charset="-122"/>
                <a:cs typeface="Arial" panose="020B0604020202020204" pitchFamily="34" charset="0"/>
              </a:rPr>
              <a:t>:</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From text: Parents’ differential treatment of boy and girl infants cannot be attributed to infant behaviors alone, as shown in experimental manipulation of infant gender</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In the Baby “X” studies, experimenters labeled the </a:t>
            </a:r>
            <a:r>
              <a:rPr lang="en-US" sz="1800" i="1" dirty="0">
                <a:effectLst/>
                <a:latin typeface="Cambria" panose="02040503050406030204" pitchFamily="18" charset="0"/>
                <a:ea typeface="SimSun" panose="02010600030101010101" pitchFamily="2" charset="-122"/>
                <a:cs typeface="Arial" panose="020B0604020202020204" pitchFamily="34" charset="0"/>
              </a:rPr>
              <a:t>same</a:t>
            </a:r>
            <a:r>
              <a:rPr lang="en-US" sz="1800" dirty="0">
                <a:effectLst/>
                <a:latin typeface="Cambria" panose="02040503050406030204" pitchFamily="18" charset="0"/>
                <a:ea typeface="SimSun" panose="02010600030101010101" pitchFamily="2" charset="-122"/>
                <a:cs typeface="Arial" panose="020B0604020202020204" pitchFamily="34" charset="0"/>
              </a:rPr>
              <a:t> infant as a “boy” or “girl” and observed how people talked about and interacted with the baby. </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Infants labeled as “boys” were rated as bigger, stronger, and louder compared to infants labeled as “girls.” </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Infants labeled as girls received more talk and nurturance from adults than did infants labeled as boys. </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In a review of 23 Baby “X” studies, adults were more likely to encourage activity and whole-body stimulation with infants labeled as boys. The </a:t>
            </a:r>
            <a:r>
              <a:rPr lang="en-US" sz="1800" i="1" dirty="0">
                <a:effectLst/>
                <a:latin typeface="Cambria" panose="02040503050406030204" pitchFamily="18" charset="0"/>
                <a:ea typeface="SimSun" panose="02010600030101010101" pitchFamily="2" charset="-122"/>
                <a:cs typeface="Arial" panose="020B0604020202020204" pitchFamily="34" charset="0"/>
              </a:rPr>
              <a:t>actual</a:t>
            </a:r>
            <a:r>
              <a:rPr lang="en-US" sz="1800" dirty="0">
                <a:effectLst/>
                <a:latin typeface="Cambria" panose="02040503050406030204" pitchFamily="18" charset="0"/>
                <a:ea typeface="SimSun" panose="02010600030101010101" pitchFamily="2" charset="-122"/>
                <a:cs typeface="Arial" panose="020B0604020202020204" pitchFamily="34" charset="0"/>
              </a:rPr>
              <a:t> sex of the infant in the studies had no effect on how people viewed or treated them (Stern &amp; </a:t>
            </a:r>
            <a:r>
              <a:rPr lang="en-US" sz="1800" dirty="0" err="1">
                <a:effectLst/>
                <a:latin typeface="Cambria" panose="02040503050406030204" pitchFamily="18" charset="0"/>
                <a:ea typeface="SimSun" panose="02010600030101010101" pitchFamily="2" charset="-122"/>
                <a:cs typeface="Arial" panose="020B0604020202020204" pitchFamily="34" charset="0"/>
              </a:rPr>
              <a:t>Karraker</a:t>
            </a:r>
            <a:r>
              <a:rPr lang="en-US" sz="1800" dirty="0">
                <a:effectLst/>
                <a:latin typeface="Cambria" panose="02040503050406030204" pitchFamily="18" charset="0"/>
                <a:ea typeface="SimSun" panose="02010600030101010101" pitchFamily="2" charset="-122"/>
                <a:cs typeface="Arial" panose="020B0604020202020204" pitchFamily="34" charset="0"/>
              </a:rPr>
              <a:t>, 1989). </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Of course, Baby X studies and other highly cited studies on parents’ socialization of gender date back many years. Clearly, a growing number of parents aim to be gender-neutral in their parenting today. Nonetheless, observations of children’s rooms and toys reveal gender differences that mirror findings reported decades ago (MacPhee &amp; Prendergast, 2018). </a:t>
            </a:r>
          </a:p>
          <a:p>
            <a:pPr marL="0" marR="0" indent="457200">
              <a:lnSpc>
                <a:spcPct val="200000"/>
              </a:lnSpc>
              <a:spcBef>
                <a:spcPts val="0"/>
              </a:spcBef>
              <a:spcAft>
                <a:spcPts val="0"/>
              </a:spcAft>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indent="457200">
              <a:lnSpc>
                <a:spcPct val="200000"/>
              </a:lnSpc>
              <a:spcBef>
                <a:spcPts val="0"/>
              </a:spcBef>
              <a:spcAft>
                <a:spcPts val="0"/>
              </a:spcAft>
            </a:pPr>
            <a:r>
              <a:rPr lang="en-US" sz="1800" dirty="0">
                <a:effectLst/>
                <a:latin typeface="Cambria" panose="02040503050406030204" pitchFamily="18" charset="0"/>
                <a:ea typeface="SimSun" panose="02010600030101010101" pitchFamily="2" charset="-122"/>
                <a:cs typeface="Arial" panose="020B0604020202020204" pitchFamily="34" charset="0"/>
              </a:rPr>
              <a:t>Although blatant differences in parents’ behaviors towards girls and boys may be rare, parents implicitly socialize gender in subtle but impactful ways, including through the products they buy and how they respond to children’s behaviors (</a:t>
            </a:r>
            <a:r>
              <a:rPr lang="en-US" sz="1800" dirty="0" err="1">
                <a:effectLst/>
                <a:latin typeface="Cambria" panose="02040503050406030204" pitchFamily="18" charset="0"/>
                <a:ea typeface="SimSun" panose="02010600030101010101" pitchFamily="2" charset="-122"/>
                <a:cs typeface="Arial" panose="020B0604020202020204" pitchFamily="34" charset="0"/>
              </a:rPr>
              <a:t>Mesman</a:t>
            </a:r>
            <a:r>
              <a:rPr lang="en-US" sz="1800" dirty="0">
                <a:effectLst/>
                <a:latin typeface="Cambria" panose="02040503050406030204" pitchFamily="18" charset="0"/>
                <a:ea typeface="SimSun" panose="02010600030101010101" pitchFamily="2" charset="-122"/>
                <a:cs typeface="Arial" panose="020B0604020202020204" pitchFamily="34" charset="0"/>
              </a:rPr>
              <a:t> &amp; Groeneveld, 2018).</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117</a:t>
            </a:fld>
            <a:endParaRPr lang="en-US"/>
          </a:p>
        </p:txBody>
      </p:sp>
    </p:spTree>
    <p:extLst>
      <p:ext uri="{BB962C8B-B14F-4D97-AF65-F5344CB8AC3E}">
        <p14:creationId xmlns:p14="http://schemas.microsoft.com/office/powerpoint/2010/main" val="19447017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200" dirty="0">
                <a:effectLst/>
                <a:latin typeface="Cambria" panose="02040503050406030204" pitchFamily="18" charset="0"/>
                <a:ea typeface="Times New Roman" panose="02020603050405020304" pitchFamily="18" charset="0"/>
                <a:cs typeface="Times New Roman" panose="02020603050405020304" pitchFamily="18" charset="0"/>
              </a:rPr>
              <a:t>When researchers asked parents of 5- and 12-month old infants to report the toys they had at home, male children had more trucks than dolls at both ages, and female children had 3 times more pink toys than did male children at 5 months and 5 times more pink toys by the time they were a year old (</a:t>
            </a:r>
            <a:r>
              <a:rPr lang="en-US" sz="1200" dirty="0" err="1">
                <a:effectLst/>
                <a:latin typeface="Cambria" panose="02040503050406030204" pitchFamily="18" charset="0"/>
                <a:ea typeface="Times New Roman" panose="02020603050405020304" pitchFamily="18" charset="0"/>
                <a:cs typeface="Times New Roman" panose="02020603050405020304" pitchFamily="18" charset="0"/>
              </a:rPr>
              <a:t>Boe</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 &amp; Woods, 2018). In turn, the gendered nature of toys fed into infants’ toy play by 12 months of age.</a:t>
            </a:r>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118</a:t>
            </a:fld>
            <a:endParaRPr lang="en-US"/>
          </a:p>
        </p:txBody>
      </p:sp>
    </p:spTree>
    <p:extLst>
      <p:ext uri="{BB962C8B-B14F-4D97-AF65-F5344CB8AC3E}">
        <p14:creationId xmlns:p14="http://schemas.microsoft.com/office/powerpoint/2010/main" val="4514654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sz="1800" dirty="0">
                <a:effectLst/>
                <a:latin typeface="Cambria" panose="02040503050406030204" pitchFamily="18" charset="0"/>
                <a:ea typeface="SimSun" panose="02010600030101010101" pitchFamily="2" charset="-122"/>
                <a:cs typeface="Arial" panose="020B0604020202020204" pitchFamily="34" charset="0"/>
              </a:rPr>
              <a:t>From text:</a:t>
            </a:r>
          </a:p>
          <a:p>
            <a:endParaRPr lang="en-US" sz="1800" dirty="0">
              <a:effectLst/>
              <a:latin typeface="Cambria" panose="02040503050406030204" pitchFamily="18" charset="0"/>
              <a:ea typeface="SimSun" panose="02010600030101010101" pitchFamily="2" charset="-122"/>
              <a:cs typeface="Arial" panose="020B0604020202020204" pitchFamily="34" charset="0"/>
            </a:endParaRPr>
          </a:p>
          <a:p>
            <a:r>
              <a:rPr lang="en-US" sz="1800" dirty="0">
                <a:effectLst/>
                <a:latin typeface="Cambria" panose="02040503050406030204" pitchFamily="18" charset="0"/>
                <a:ea typeface="SimSun" panose="02010600030101010101" pitchFamily="2" charset="-122"/>
                <a:cs typeface="Arial" panose="020B0604020202020204" pitchFamily="34" charset="0"/>
              </a:rPr>
              <a:t>Gender socialization may look different across cultural communities. Still, based on existing evidence, differences in the roles of men and women in cultural life influence how boys and girls are raised.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120</a:t>
            </a:fld>
            <a:endParaRPr lang="en-US"/>
          </a:p>
        </p:txBody>
      </p:sp>
    </p:spTree>
    <p:extLst>
      <p:ext uri="{BB962C8B-B14F-4D97-AF65-F5344CB8AC3E}">
        <p14:creationId xmlns:p14="http://schemas.microsoft.com/office/powerpoint/2010/main" val="19731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Emotional expressions are the very first ways that infants communicate, before infants begin to talk.</a:t>
            </a:r>
          </a:p>
        </p:txBody>
      </p:sp>
      <p:sp>
        <p:nvSpPr>
          <p:cNvPr id="4" name="Slide Number Placeholder 3"/>
          <p:cNvSpPr>
            <a:spLocks noGrp="1"/>
          </p:cNvSpPr>
          <p:nvPr>
            <p:ph type="sldNum" sz="quarter" idx="5"/>
          </p:nvPr>
        </p:nvSpPr>
        <p:spPr/>
        <p:txBody>
          <a:bodyPr/>
          <a:lstStyle/>
          <a:p>
            <a:fld id="{556C0744-2FEF-4441-821D-70180A370937}" type="slidenum">
              <a:rPr lang="en-US" smtClean="0"/>
              <a:t>17</a:t>
            </a:fld>
            <a:endParaRPr lang="en-US"/>
          </a:p>
        </p:txBody>
      </p:sp>
    </p:spTree>
    <p:extLst>
      <p:ext uri="{BB962C8B-B14F-4D97-AF65-F5344CB8AC3E}">
        <p14:creationId xmlns:p14="http://schemas.microsoft.com/office/powerpoint/2010/main" val="2963546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121</a:t>
            </a:fld>
            <a:endParaRPr lang="en-US"/>
          </a:p>
        </p:txBody>
      </p:sp>
    </p:spTree>
    <p:extLst>
      <p:ext uri="{BB962C8B-B14F-4D97-AF65-F5344CB8AC3E}">
        <p14:creationId xmlns:p14="http://schemas.microsoft.com/office/powerpoint/2010/main" val="17706293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Emotional and social development in the first years of life can cascade to language learning, school readiness, academic achievement, and social functioning. </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123</a:t>
            </a:fld>
            <a:endParaRPr lang="en-US"/>
          </a:p>
        </p:txBody>
      </p:sp>
    </p:spTree>
    <p:extLst>
      <p:ext uri="{BB962C8B-B14F-4D97-AF65-F5344CB8AC3E}">
        <p14:creationId xmlns:p14="http://schemas.microsoft.com/office/powerpoint/2010/main" val="31712371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124</a:t>
            </a:fld>
            <a:endParaRPr lang="en-US"/>
          </a:p>
        </p:txBody>
      </p:sp>
    </p:spTree>
    <p:extLst>
      <p:ext uri="{BB962C8B-B14F-4D97-AF65-F5344CB8AC3E}">
        <p14:creationId xmlns:p14="http://schemas.microsoft.com/office/powerpoint/2010/main" val="34597027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125</a:t>
            </a:fld>
            <a:endParaRPr lang="en-US"/>
          </a:p>
        </p:txBody>
      </p:sp>
    </p:spTree>
    <p:extLst>
      <p:ext uri="{BB962C8B-B14F-4D97-AF65-F5344CB8AC3E}">
        <p14:creationId xmlns:p14="http://schemas.microsoft.com/office/powerpoint/2010/main" val="26216139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126</a:t>
            </a:fld>
            <a:endParaRPr lang="en-US"/>
          </a:p>
        </p:txBody>
      </p:sp>
    </p:spTree>
    <p:extLst>
      <p:ext uri="{BB962C8B-B14F-4D97-AF65-F5344CB8AC3E}">
        <p14:creationId xmlns:p14="http://schemas.microsoft.com/office/powerpoint/2010/main" val="21574726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127</a:t>
            </a:fld>
            <a:endParaRPr lang="en-US"/>
          </a:p>
        </p:txBody>
      </p:sp>
    </p:spTree>
    <p:extLst>
      <p:ext uri="{BB962C8B-B14F-4D97-AF65-F5344CB8AC3E}">
        <p14:creationId xmlns:p14="http://schemas.microsoft.com/office/powerpoint/2010/main" val="2205947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Instructor’s Note</a:t>
            </a:r>
            <a:r>
              <a:rPr lang="en-US" dirty="0"/>
              <a:t>:</a:t>
            </a:r>
          </a:p>
          <a:p>
            <a:endParaRPr lang="en-US" dirty="0"/>
          </a:p>
          <a:p>
            <a:r>
              <a:rPr lang="en-US" dirty="0"/>
              <a:t>From text: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Patterns of interaction between infants and caregivers solidify and extend to other relationships—from peers to teachers to romantic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SimSun" panose="02010600030101010101" pitchFamily="2" charset="-122"/>
                <a:cs typeface="Arial" panose="020B0604020202020204" pitchFamily="34" charset="0"/>
              </a:rPr>
              <a:t>Infants who are neglected, abandoned, or otherwise deprived of a loving relationship with one or more caregivers suffer severe emotional, social, and cognitive problems throughout life.</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128</a:t>
            </a:fld>
            <a:endParaRPr lang="en-US"/>
          </a:p>
        </p:txBody>
      </p:sp>
    </p:spTree>
    <p:extLst>
      <p:ext uri="{BB962C8B-B14F-4D97-AF65-F5344CB8AC3E}">
        <p14:creationId xmlns:p14="http://schemas.microsoft.com/office/powerpoint/2010/main" val="1994247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3A6598"/>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F133E3D-6990-4EF3-A6C3-94D9092AF81F}"/>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609600" y="1600201"/>
            <a:ext cx="10972800" cy="4175125"/>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4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23066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766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25570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7286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38337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13633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78227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9028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71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609600" y="1600201"/>
            <a:ext cx="10972800" cy="4175125"/>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94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48602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38769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327629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217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dirty="0"/>
              <a:t>Click to edit Master title style</a:t>
            </a:r>
          </a:p>
        </p:txBody>
      </p:sp>
      <p:sp>
        <p:nvSpPr>
          <p:cNvPr id="6"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a:solidFill>
                  <a:schemeClr val="accent1">
                    <a:lumMod val="75000"/>
                  </a:schemeClr>
                </a:solidFill>
              </a:defRPr>
            </a:lvl1pPr>
          </a:lstStyle>
          <a:p>
            <a:pPr lvl="0"/>
            <a:r>
              <a:rPr lang="en-US" dirty="0"/>
              <a:t>Click to edit Master text styles</a:t>
            </a:r>
          </a:p>
          <a:p>
            <a:pPr lvl="0"/>
            <a:r>
              <a:rPr lang="en-US" dirty="0"/>
              <a:t>Click to edit Master text styles</a:t>
            </a:r>
          </a:p>
        </p:txBody>
      </p:sp>
      <p:pic>
        <p:nvPicPr>
          <p:cNvPr id="4" name="Picture 3">
            <a:extLst>
              <a:ext uri="{FF2B5EF4-FFF2-40B4-BE49-F238E27FC236}">
                <a16:creationId xmlns:a16="http://schemas.microsoft.com/office/drawing/2014/main" id="{BB270461-5061-4414-803B-C583AB6622A7}"/>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60036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C21ADE0-5C6C-4D2E-BA8D-9FAB5A6E626E}"/>
              </a:ext>
            </a:extLst>
          </p:cNvPr>
          <p:cNvPicPr>
            <a:picLocks noChangeAspect="1"/>
          </p:cNvPicPr>
          <p:nvPr userDrawn="1"/>
        </p:nvPicPr>
        <p:blipFill>
          <a:blip r:embed="rId2"/>
          <a:stretch>
            <a:fillRect/>
          </a:stretch>
        </p:blipFill>
        <p:spPr>
          <a:xfrm>
            <a:off x="0" y="6331318"/>
            <a:ext cx="1551709" cy="526682"/>
          </a:xfrm>
          <a:prstGeom prst="rect">
            <a:avLst/>
          </a:prstGeom>
        </p:spPr>
      </p:pic>
    </p:spTree>
    <p:extLst>
      <p:ext uri="{BB962C8B-B14F-4D97-AF65-F5344CB8AC3E}">
        <p14:creationId xmlns:p14="http://schemas.microsoft.com/office/powerpoint/2010/main" val="428887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11/9/2021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410148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11/9/2021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4811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11/9/2021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174439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AED55-5527-4FC3-B0D9-1BC4E0FB944D}" type="datetimeFigureOut">
              <a:rPr lang="en-US" smtClean="0"/>
              <a:t>11/9/2021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48496" y="6356351"/>
            <a:ext cx="28448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3793512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ti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39" t="208" r="79" b="371"/>
          <a:stretch/>
        </p:blipFill>
        <p:spPr bwMode="auto">
          <a:xfrm>
            <a:off x="6707" y="1063"/>
            <a:ext cx="12206496" cy="6848986"/>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7" name="Footer Placeholder 3"/>
          <p:cNvSpPr txBox="1">
            <a:spLocks/>
          </p:cNvSpPr>
          <p:nvPr/>
        </p:nvSpPr>
        <p:spPr>
          <a:xfrm>
            <a:off x="1551710" y="6423728"/>
            <a:ext cx="368940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rPr>
              <a:t>© Oxford</a:t>
            </a:r>
            <a:r>
              <a:rPr lang="en-US" sz="1000" baseline="0" dirty="0">
                <a:solidFill>
                  <a:schemeClr val="bg1"/>
                </a:solidFill>
              </a:rPr>
              <a:t> University Press, </a:t>
            </a:r>
            <a:r>
              <a:rPr lang="en-US" sz="1000" dirty="0">
                <a:solidFill>
                  <a:schemeClr val="bg1"/>
                </a:solidFill>
              </a:rPr>
              <a:t>2022</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pic>
        <p:nvPicPr>
          <p:cNvPr id="9" name="Picture 8">
            <a:extLst>
              <a:ext uri="{FF2B5EF4-FFF2-40B4-BE49-F238E27FC236}">
                <a16:creationId xmlns:a16="http://schemas.microsoft.com/office/drawing/2014/main" id="{DB11EB2B-0846-4623-8B27-CF24A81847A5}"/>
              </a:ext>
            </a:extLst>
          </p:cNvPr>
          <p:cNvPicPr>
            <a:picLocks noChangeAspect="1"/>
          </p:cNvPicPr>
          <p:nvPr/>
        </p:nvPicPr>
        <p:blipFill>
          <a:blip r:embed="rId11"/>
          <a:stretch>
            <a:fillRect/>
          </a:stretch>
        </p:blipFill>
        <p:spPr>
          <a:xfrm>
            <a:off x="0" y="6331318"/>
            <a:ext cx="1551709" cy="526682"/>
          </a:xfrm>
          <a:prstGeom prst="rect">
            <a:avLst/>
          </a:prstGeom>
        </p:spPr>
      </p:pic>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Lst>
  <p:txStyles>
    <p:titleStyle>
      <a:lvl1pPr algn="ctr"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299859366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hyperlink" Target="https://iws.oupsupport.com/video/access/content/tamis-lemonda1e-student-resources/tamis-lemonda1e-video-7-5" TargetMode="External"/><Relationship Id="rId2" Type="http://schemas.openxmlformats.org/officeDocument/2006/relationships/notesSlide" Target="../notesSlides/notesSlide74.xml"/><Relationship Id="rId1" Type="http://schemas.openxmlformats.org/officeDocument/2006/relationships/slideLayout" Target="../slideLayouts/slideLayout10.xml"/><Relationship Id="rId4" Type="http://schemas.openxmlformats.org/officeDocument/2006/relationships/comments" Target="../comments/commen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84.xml"/><Relationship Id="rId1" Type="http://schemas.openxmlformats.org/officeDocument/2006/relationships/slideLayout" Target="../slideLayouts/slideLayout10.xml"/><Relationship Id="rId4" Type="http://schemas.openxmlformats.org/officeDocument/2006/relationships/comments" Target="../comments/commen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iws.oupsupport.com/video/access/content/tamis-lemonda1e-student-resources/tamis-lemonda1e-video-7-1"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s://iws.oupsupport.com/video/access/content/tamis-lemonda1e-student-resources/tamis-lemonda1e-video-7-2"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s://iws.oupsupport.com/video/access/content/tamis-lemonda1e-student-resources/tamis-lemonda1e-video-7-3" TargetMode="Externa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hyperlink" Target="https://iws.oupsupport.com/video/access/content/tamis-lemonda1e-student-resources/tamis-lemonda1e-video-7-4"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comments" Target="../comments/commen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er">
            <a:extLst>
              <a:ext uri="{FF2B5EF4-FFF2-40B4-BE49-F238E27FC236}">
                <a16:creationId xmlns:a16="http://schemas.microsoft.com/office/drawing/2014/main" id="{A690F72B-F27E-40FD-93DD-6A3F12B6EEC6}"/>
              </a:ext>
            </a:extLst>
          </p:cNvPr>
          <p:cNvPicPr>
            <a:picLocks noChangeAspect="1"/>
          </p:cNvPicPr>
          <p:nvPr/>
        </p:nvPicPr>
        <p:blipFill>
          <a:blip r:embed="rId3"/>
          <a:stretch>
            <a:fillRect/>
          </a:stretch>
        </p:blipFill>
        <p:spPr>
          <a:xfrm>
            <a:off x="4404173" y="2132563"/>
            <a:ext cx="3383654" cy="4337421"/>
          </a:xfrm>
          <a:prstGeom prst="rect">
            <a:avLst/>
          </a:prstGeom>
        </p:spPr>
      </p:pic>
      <p:sp>
        <p:nvSpPr>
          <p:cNvPr id="10" name="TextBox 9">
            <a:extLst>
              <a:ext uri="{FF2B5EF4-FFF2-40B4-BE49-F238E27FC236}">
                <a16:creationId xmlns:a16="http://schemas.microsoft.com/office/drawing/2014/main" id="{1324372F-CFF1-437E-9107-99135A84C917}"/>
              </a:ext>
            </a:extLst>
          </p:cNvPr>
          <p:cNvSpPr txBox="1"/>
          <p:nvPr/>
        </p:nvSpPr>
        <p:spPr>
          <a:xfrm>
            <a:off x="3046956" y="1715638"/>
            <a:ext cx="609391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by Catherine S. Tamis-</a:t>
            </a:r>
            <a:r>
              <a:rPr kumimoji="0" lang="en-US" sz="2400" b="0" i="0" u="none" strike="noStrike" kern="1200" cap="none" spc="0" normalizeH="0" baseline="0" noProof="0" dirty="0" err="1">
                <a:ln>
                  <a:noFill/>
                </a:ln>
                <a:solidFill>
                  <a:srgbClr val="1F497D"/>
                </a:solidFill>
                <a:effectLst/>
                <a:uLnTx/>
                <a:uFillTx/>
                <a:latin typeface="Calibri"/>
                <a:ea typeface="+mn-ea"/>
                <a:cs typeface="+mn-cs"/>
              </a:rPr>
              <a:t>LeMonda</a:t>
            </a: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6" name="Title 5">
            <a:extLst>
              <a:ext uri="{FF2B5EF4-FFF2-40B4-BE49-F238E27FC236}">
                <a16:creationId xmlns:a16="http://schemas.microsoft.com/office/drawing/2014/main" id="{CFD327BB-85EC-4DCE-918C-4F8B3649DB72}"/>
              </a:ext>
            </a:extLst>
          </p:cNvPr>
          <p:cNvSpPr>
            <a:spLocks noGrp="1"/>
          </p:cNvSpPr>
          <p:nvPr>
            <p:ph type="title"/>
          </p:nvPr>
        </p:nvSpPr>
        <p:spPr/>
        <p:txBody>
          <a:bodyPr>
            <a:normAutofit fontScale="90000"/>
          </a:bodyPr>
          <a:lstStyle/>
          <a:p>
            <a:r>
              <a:rPr lang="en-US" sz="4400" dirty="0">
                <a:solidFill>
                  <a:srgbClr val="1F497D"/>
                </a:solidFill>
              </a:rPr>
              <a:t>Child Development</a:t>
            </a:r>
            <a:br>
              <a:rPr lang="en-US" sz="4400" dirty="0">
                <a:solidFill>
                  <a:srgbClr val="1F497D"/>
                </a:solidFill>
              </a:rPr>
            </a:br>
            <a:r>
              <a:rPr lang="en-US" b="0" i="0" dirty="0">
                <a:solidFill>
                  <a:srgbClr val="1F497D"/>
                </a:solidFill>
              </a:rPr>
              <a:t>Context, Culture, and Cascades</a:t>
            </a:r>
            <a:r>
              <a:rPr lang="en-US" dirty="0">
                <a:solidFill>
                  <a:srgbClr val="1F497D"/>
                </a:solidFill>
              </a:rPr>
              <a:t> </a:t>
            </a:r>
            <a:br>
              <a:rPr lang="en-US" sz="2400" b="0" i="0" dirty="0">
                <a:solidFill>
                  <a:prstClr val="black"/>
                </a:solidFill>
              </a:rPr>
            </a:br>
            <a:endParaRPr lang="en-US" dirty="0"/>
          </a:p>
        </p:txBody>
      </p:sp>
    </p:spTree>
    <p:extLst>
      <p:ext uri="{BB962C8B-B14F-4D97-AF65-F5344CB8AC3E}">
        <p14:creationId xmlns:p14="http://schemas.microsoft.com/office/powerpoint/2010/main" val="342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lstStyle/>
          <a:p>
            <a:r>
              <a:rPr lang="en-US" dirty="0"/>
              <a:t>Feature 4: Emotional Expression</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lstStyle/>
          <a:p>
            <a:r>
              <a:rPr lang="en-US" dirty="0"/>
              <a:t>The outward display of an emotion</a:t>
            </a:r>
          </a:p>
          <a:p>
            <a:pPr lvl="1"/>
            <a:r>
              <a:rPr lang="en-US" sz="3200" dirty="0"/>
              <a:t>Infant </a:t>
            </a:r>
            <a:r>
              <a:rPr lang="en-US" sz="3200" u="sng" dirty="0"/>
              <a:t>cries</a:t>
            </a:r>
            <a:r>
              <a:rPr lang="en-US" sz="3200" dirty="0"/>
              <a:t> during distress</a:t>
            </a:r>
          </a:p>
          <a:p>
            <a:pPr lvl="1"/>
            <a:r>
              <a:rPr lang="en-US" sz="3200" dirty="0"/>
              <a:t>Infant </a:t>
            </a:r>
            <a:r>
              <a:rPr lang="en-US" sz="3200" u="sng" dirty="0"/>
              <a:t>smiles</a:t>
            </a:r>
            <a:r>
              <a:rPr lang="en-US" sz="3200" dirty="0"/>
              <a:t> when happy</a:t>
            </a:r>
          </a:p>
          <a:p>
            <a:pPr lvl="1"/>
            <a:endParaRPr lang="en-US" dirty="0"/>
          </a:p>
          <a:p>
            <a:pPr lvl="1"/>
            <a:endParaRPr lang="en-US" dirty="0"/>
          </a:p>
        </p:txBody>
      </p:sp>
    </p:spTree>
    <p:extLst>
      <p:ext uri="{BB962C8B-B14F-4D97-AF65-F5344CB8AC3E}">
        <p14:creationId xmlns:p14="http://schemas.microsoft.com/office/powerpoint/2010/main" val="31512859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Retribution</a:t>
            </a:r>
          </a:p>
        </p:txBody>
      </p:sp>
      <p:sp>
        <p:nvSpPr>
          <p:cNvPr id="3" name="Text Placeholder 2"/>
          <p:cNvSpPr>
            <a:spLocks noGrp="1"/>
          </p:cNvSpPr>
          <p:nvPr>
            <p:ph type="body" sz="quarter" idx="10"/>
          </p:nvPr>
        </p:nvSpPr>
        <p:spPr/>
        <p:txBody>
          <a:bodyPr>
            <a:normAutofit/>
          </a:bodyPr>
          <a:lstStyle/>
          <a:p>
            <a:r>
              <a:rPr lang="en-US" dirty="0"/>
              <a:t>The tendency to punish or support people who misbehave</a:t>
            </a:r>
          </a:p>
          <a:p>
            <a:pPr lvl="1"/>
            <a:r>
              <a:rPr lang="en-US" sz="3200" dirty="0"/>
              <a:t>By the end of the first year, infants begin to recognize the idea of retribution toward antisocial persons</a:t>
            </a:r>
          </a:p>
          <a:p>
            <a:pPr lvl="1"/>
            <a:r>
              <a:rPr lang="en-US" sz="3200" dirty="0"/>
              <a:t>After 2 years of age, infants increasingly display behaviors of moral retribution</a:t>
            </a:r>
          </a:p>
          <a:p>
            <a:pPr lvl="1"/>
            <a:endParaRPr lang="en-US" sz="3200" dirty="0"/>
          </a:p>
        </p:txBody>
      </p:sp>
    </p:spTree>
    <p:extLst>
      <p:ext uri="{BB962C8B-B14F-4D97-AF65-F5344CB8AC3E}">
        <p14:creationId xmlns:p14="http://schemas.microsoft.com/office/powerpoint/2010/main" val="3431034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7.23 Helper-hinderer study.</a:t>
            </a:r>
          </a:p>
        </p:txBody>
      </p:sp>
      <p:pic>
        <p:nvPicPr>
          <p:cNvPr id="3" name="Picture 2" descr="Two illustrations of two objects with googly eyes beside each other over the slope of a hill. The photo to the left shows an upward arrow indicating a square help a circle climb the hill. The photo to the right shows a downward arrow indicating a triangle push a circle down the hill." title="FIGURE 7.23 Helper-hinderer study.">
            <a:extLst>
              <a:ext uri="{FF2B5EF4-FFF2-40B4-BE49-F238E27FC236}">
                <a16:creationId xmlns:a16="http://schemas.microsoft.com/office/drawing/2014/main" id="{C092EA56-F951-41A0-9C45-0ECDD26F8F5C}"/>
              </a:ext>
            </a:extLst>
          </p:cNvPr>
          <p:cNvPicPr>
            <a:picLocks noChangeAspect="1"/>
          </p:cNvPicPr>
          <p:nvPr/>
        </p:nvPicPr>
        <p:blipFill>
          <a:blip r:embed="rId2"/>
          <a:stretch>
            <a:fillRect/>
          </a:stretch>
        </p:blipFill>
        <p:spPr>
          <a:xfrm>
            <a:off x="1159980" y="1974979"/>
            <a:ext cx="9872041" cy="2908043"/>
          </a:xfrm>
          <a:prstGeom prst="rect">
            <a:avLst/>
          </a:prstGeom>
        </p:spPr>
      </p:pic>
    </p:spTree>
    <p:extLst>
      <p:ext uri="{BB962C8B-B14F-4D97-AF65-F5344CB8AC3E}">
        <p14:creationId xmlns:p14="http://schemas.microsoft.com/office/powerpoint/2010/main" val="690237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7F2-1074-4E9A-BBDF-C7CC8269E387}"/>
              </a:ext>
            </a:extLst>
          </p:cNvPr>
          <p:cNvSpPr>
            <a:spLocks noGrp="1"/>
          </p:cNvSpPr>
          <p:nvPr>
            <p:ph type="title"/>
          </p:nvPr>
        </p:nvSpPr>
        <p:spPr/>
        <p:txBody>
          <a:bodyPr>
            <a:normAutofit/>
          </a:bodyPr>
          <a:lstStyle/>
          <a:p>
            <a:r>
              <a:rPr lang="en-US" dirty="0"/>
              <a:t>Research in Action Video: Helpers and Hinderers</a:t>
            </a:r>
          </a:p>
        </p:txBody>
      </p:sp>
      <p:sp>
        <p:nvSpPr>
          <p:cNvPr id="3" name="Text Placeholder 2">
            <a:extLst>
              <a:ext uri="{FF2B5EF4-FFF2-40B4-BE49-F238E27FC236}">
                <a16:creationId xmlns:a16="http://schemas.microsoft.com/office/drawing/2014/main" id="{46587A99-5C07-45B2-8B52-8CDE6688A5F0}"/>
              </a:ext>
            </a:extLst>
          </p:cNvPr>
          <p:cNvSpPr>
            <a:spLocks noGrp="1"/>
          </p:cNvSpPr>
          <p:nvPr>
            <p:ph type="body" sz="quarter" idx="10"/>
          </p:nvPr>
        </p:nvSpPr>
        <p:spPr/>
        <p:txBody>
          <a:bodyPr/>
          <a:lstStyle/>
          <a:p>
            <a:pPr marL="0" indent="0">
              <a:buNone/>
            </a:pPr>
            <a:r>
              <a:rPr lang="en-US" dirty="0"/>
              <a:t>Watch the video here:</a:t>
            </a:r>
          </a:p>
          <a:p>
            <a:pPr marL="0" indent="0">
              <a:buNone/>
            </a:pPr>
            <a:endParaRPr lang="en-US" dirty="0"/>
          </a:p>
          <a:p>
            <a:pPr marL="0" indent="0">
              <a:buNone/>
            </a:pPr>
            <a:r>
              <a:rPr lang="en-US" dirty="0">
                <a:hlinkClick r:id="rId3"/>
              </a:rPr>
              <a:t>Research in Action Video: Helpers and Hinderers</a:t>
            </a:r>
            <a:endParaRPr lang="en-US" dirty="0"/>
          </a:p>
        </p:txBody>
      </p:sp>
    </p:spTree>
    <p:extLst>
      <p:ext uri="{BB962C8B-B14F-4D97-AF65-F5344CB8AC3E}">
        <p14:creationId xmlns:p14="http://schemas.microsoft.com/office/powerpoint/2010/main" val="34413471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Aggression</a:t>
            </a:r>
          </a:p>
        </p:txBody>
      </p:sp>
      <p:sp>
        <p:nvSpPr>
          <p:cNvPr id="3" name="Text Placeholder 2"/>
          <p:cNvSpPr>
            <a:spLocks noGrp="1"/>
          </p:cNvSpPr>
          <p:nvPr>
            <p:ph type="body" sz="quarter" idx="10"/>
          </p:nvPr>
        </p:nvSpPr>
        <p:spPr/>
        <p:txBody>
          <a:bodyPr>
            <a:normAutofit/>
          </a:bodyPr>
          <a:lstStyle/>
          <a:p>
            <a:r>
              <a:rPr lang="en-US" dirty="0"/>
              <a:t>Behavior causing physical harm to others</a:t>
            </a:r>
          </a:p>
          <a:p>
            <a:pPr lvl="1"/>
            <a:r>
              <a:rPr lang="en-US" sz="3200" dirty="0"/>
              <a:t>Hitting</a:t>
            </a:r>
          </a:p>
          <a:p>
            <a:pPr lvl="1"/>
            <a:r>
              <a:rPr lang="en-US" sz="3200" dirty="0"/>
              <a:t>Pushing</a:t>
            </a:r>
          </a:p>
          <a:p>
            <a:pPr lvl="1"/>
            <a:r>
              <a:rPr lang="en-US" sz="3200" dirty="0"/>
              <a:t>Kicking</a:t>
            </a:r>
          </a:p>
          <a:p>
            <a:pPr lvl="1"/>
            <a:r>
              <a:rPr lang="en-US" sz="3200" dirty="0"/>
              <a:t>Biting</a:t>
            </a:r>
          </a:p>
        </p:txBody>
      </p:sp>
    </p:spTree>
    <p:extLst>
      <p:ext uri="{BB962C8B-B14F-4D97-AF65-F5344CB8AC3E}">
        <p14:creationId xmlns:p14="http://schemas.microsoft.com/office/powerpoint/2010/main" val="38370453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Aggression</a:t>
            </a:r>
          </a:p>
        </p:txBody>
      </p:sp>
      <p:sp>
        <p:nvSpPr>
          <p:cNvPr id="3" name="Text Placeholder 2"/>
          <p:cNvSpPr>
            <a:spLocks noGrp="1"/>
          </p:cNvSpPr>
          <p:nvPr>
            <p:ph type="body" sz="quarter" idx="10"/>
          </p:nvPr>
        </p:nvSpPr>
        <p:spPr/>
        <p:txBody>
          <a:bodyPr>
            <a:normAutofit/>
          </a:bodyPr>
          <a:lstStyle/>
          <a:p>
            <a:r>
              <a:rPr lang="en-US" dirty="0"/>
              <a:t>A type of non-physical aggression in which harm is caused by hurting someone’s relationships or social status</a:t>
            </a:r>
          </a:p>
          <a:p>
            <a:pPr lvl="1"/>
            <a:r>
              <a:rPr lang="en-US" sz="3200" dirty="0"/>
              <a:t>Threatening to withdraw a friendship</a:t>
            </a:r>
          </a:p>
          <a:p>
            <a:pPr lvl="1"/>
            <a:r>
              <a:rPr lang="en-US" sz="3200" dirty="0"/>
              <a:t>Withdrawing a friendship</a:t>
            </a:r>
          </a:p>
          <a:p>
            <a:pPr lvl="1"/>
            <a:r>
              <a:rPr lang="en-US" sz="3200" dirty="0"/>
              <a:t>Ignoring a peer</a:t>
            </a:r>
          </a:p>
          <a:p>
            <a:pPr lvl="1"/>
            <a:r>
              <a:rPr lang="en-US" sz="3200" dirty="0"/>
              <a:t>Excluding a peer</a:t>
            </a:r>
          </a:p>
        </p:txBody>
      </p:sp>
    </p:spTree>
    <p:extLst>
      <p:ext uri="{BB962C8B-B14F-4D97-AF65-F5344CB8AC3E}">
        <p14:creationId xmlns:p14="http://schemas.microsoft.com/office/powerpoint/2010/main" val="4300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Self-Identity</a:t>
            </a:r>
          </a:p>
        </p:txBody>
      </p:sp>
      <p:sp>
        <p:nvSpPr>
          <p:cNvPr id="3" name="Text Placeholder 2"/>
          <p:cNvSpPr>
            <a:spLocks noGrp="1"/>
          </p:cNvSpPr>
          <p:nvPr>
            <p:ph type="body" sz="quarter" idx="10"/>
          </p:nvPr>
        </p:nvSpPr>
        <p:spPr/>
        <p:txBody>
          <a:bodyPr/>
          <a:lstStyle/>
          <a:p>
            <a:r>
              <a:rPr lang="en-US" dirty="0"/>
              <a:t>Aspects of self</a:t>
            </a:r>
          </a:p>
          <a:p>
            <a:r>
              <a:rPr lang="en-US" dirty="0"/>
              <a:t>Ecological and interpersonal selves</a:t>
            </a:r>
          </a:p>
          <a:p>
            <a:r>
              <a:rPr lang="en-US" dirty="0"/>
              <a:t>Objective self</a:t>
            </a:r>
          </a:p>
          <a:p>
            <a:endParaRPr lang="en-US" dirty="0"/>
          </a:p>
          <a:p>
            <a:endParaRPr lang="en-US" dirty="0"/>
          </a:p>
        </p:txBody>
      </p:sp>
    </p:spTree>
    <p:extLst>
      <p:ext uri="{BB962C8B-B14F-4D97-AF65-F5344CB8AC3E}">
        <p14:creationId xmlns:p14="http://schemas.microsoft.com/office/powerpoint/2010/main" val="13059884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Self</a:t>
            </a:r>
          </a:p>
        </p:txBody>
      </p:sp>
      <p:sp>
        <p:nvSpPr>
          <p:cNvPr id="3" name="Text Placeholder 2"/>
          <p:cNvSpPr>
            <a:spLocks noGrp="1"/>
          </p:cNvSpPr>
          <p:nvPr>
            <p:ph type="body" sz="quarter" idx="10"/>
          </p:nvPr>
        </p:nvSpPr>
        <p:spPr/>
        <p:txBody>
          <a:bodyPr>
            <a:normAutofit/>
          </a:bodyPr>
          <a:lstStyle/>
          <a:p>
            <a:r>
              <a:rPr lang="en-US" dirty="0"/>
              <a:t>The characteristics a person uses to describe oneself</a:t>
            </a:r>
          </a:p>
          <a:p>
            <a:pPr lvl="1"/>
            <a:r>
              <a:rPr lang="en-US" sz="3200" dirty="0"/>
              <a:t>The “me” </a:t>
            </a:r>
          </a:p>
          <a:p>
            <a:pPr lvl="1"/>
            <a:r>
              <a:rPr lang="en-US" sz="3200" dirty="0"/>
              <a:t>The “objective self”</a:t>
            </a:r>
          </a:p>
        </p:txBody>
      </p:sp>
    </p:spTree>
    <p:extLst>
      <p:ext uri="{BB962C8B-B14F-4D97-AF65-F5344CB8AC3E}">
        <p14:creationId xmlns:p14="http://schemas.microsoft.com/office/powerpoint/2010/main" val="4310107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Self</a:t>
            </a:r>
          </a:p>
        </p:txBody>
      </p:sp>
      <p:sp>
        <p:nvSpPr>
          <p:cNvPr id="3" name="Text Placeholder 2"/>
          <p:cNvSpPr>
            <a:spLocks noGrp="1"/>
          </p:cNvSpPr>
          <p:nvPr>
            <p:ph type="body" sz="quarter" idx="10"/>
          </p:nvPr>
        </p:nvSpPr>
        <p:spPr/>
        <p:txBody>
          <a:bodyPr>
            <a:normAutofit/>
          </a:bodyPr>
          <a:lstStyle/>
          <a:p>
            <a:r>
              <a:rPr lang="en-US" dirty="0"/>
              <a:t>The characteristics a person uses to describe oneself, as a unique entity in the environment</a:t>
            </a:r>
          </a:p>
          <a:p>
            <a:pPr lvl="1"/>
            <a:r>
              <a:rPr lang="en-US" sz="3200" dirty="0"/>
              <a:t>The “I” of the self</a:t>
            </a:r>
          </a:p>
        </p:txBody>
      </p:sp>
    </p:spTree>
    <p:extLst>
      <p:ext uri="{BB962C8B-B14F-4D97-AF65-F5344CB8AC3E}">
        <p14:creationId xmlns:p14="http://schemas.microsoft.com/office/powerpoint/2010/main" val="2667957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7.24 Self concept.</a:t>
            </a:r>
          </a:p>
        </p:txBody>
      </p:sp>
      <p:pic>
        <p:nvPicPr>
          <p:cNvPr id="3" name="Picture 2" descr="An illustration of the various divisions of the self-concept. The self-concept is divided into two types the subjective self and objective self. The subjective self is further divided into ecological self and interpersonal self. The objective self comprises recognition contemplation." title="FIGURE 7.24 Self concept.">
            <a:extLst>
              <a:ext uri="{FF2B5EF4-FFF2-40B4-BE49-F238E27FC236}">
                <a16:creationId xmlns:a16="http://schemas.microsoft.com/office/drawing/2014/main" id="{7D608DEC-66F9-45F6-B382-62AD1EAAD141}"/>
              </a:ext>
            </a:extLst>
          </p:cNvPr>
          <p:cNvPicPr>
            <a:picLocks noChangeAspect="1"/>
          </p:cNvPicPr>
          <p:nvPr/>
        </p:nvPicPr>
        <p:blipFill>
          <a:blip r:embed="rId2"/>
          <a:stretch>
            <a:fillRect/>
          </a:stretch>
        </p:blipFill>
        <p:spPr>
          <a:xfrm>
            <a:off x="1619144" y="1247967"/>
            <a:ext cx="8953712" cy="4362067"/>
          </a:xfrm>
          <a:prstGeom prst="rect">
            <a:avLst/>
          </a:prstGeom>
        </p:spPr>
      </p:pic>
    </p:spTree>
    <p:extLst>
      <p:ext uri="{BB962C8B-B14F-4D97-AF65-F5344CB8AC3E}">
        <p14:creationId xmlns:p14="http://schemas.microsoft.com/office/powerpoint/2010/main" val="6643298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Ecological Self of the Subjective Self</a:t>
            </a:r>
          </a:p>
        </p:txBody>
      </p:sp>
      <p:sp>
        <p:nvSpPr>
          <p:cNvPr id="3" name="Text Placeholder 2"/>
          <p:cNvSpPr>
            <a:spLocks noGrp="1"/>
          </p:cNvSpPr>
          <p:nvPr>
            <p:ph type="body" sz="quarter" idx="10"/>
          </p:nvPr>
        </p:nvSpPr>
        <p:spPr/>
        <p:txBody>
          <a:bodyPr>
            <a:normAutofit/>
          </a:bodyPr>
          <a:lstStyle/>
          <a:p>
            <a:r>
              <a:rPr lang="en-US" dirty="0"/>
              <a:t>The perception of one’s body in relation to the physical environment</a:t>
            </a:r>
          </a:p>
          <a:p>
            <a:pPr lvl="1"/>
            <a:r>
              <a:rPr lang="en-US" sz="3200" dirty="0"/>
              <a:t>Feeling your feet move as you walk</a:t>
            </a:r>
          </a:p>
          <a:p>
            <a:pPr lvl="1"/>
            <a:r>
              <a:rPr lang="en-US" sz="3200" dirty="0"/>
              <a:t>Feeling your arms move as you reach</a:t>
            </a:r>
          </a:p>
        </p:txBody>
      </p:sp>
    </p:spTree>
    <p:extLst>
      <p:ext uri="{BB962C8B-B14F-4D97-AF65-F5344CB8AC3E}">
        <p14:creationId xmlns:p14="http://schemas.microsoft.com/office/powerpoint/2010/main" val="85783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lstStyle/>
          <a:p>
            <a:r>
              <a:rPr lang="en-US" dirty="0"/>
              <a:t>Feature 5: Communicative Function</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lstStyle/>
          <a:p>
            <a:r>
              <a:rPr lang="en-US" dirty="0"/>
              <a:t>What an emotion communicates to others</a:t>
            </a:r>
          </a:p>
          <a:p>
            <a:pPr lvl="1"/>
            <a:r>
              <a:rPr lang="en-US" sz="3200" dirty="0"/>
              <a:t>Infant cries communicate they are unhappy to caregivers</a:t>
            </a:r>
          </a:p>
          <a:p>
            <a:pPr lvl="1"/>
            <a:r>
              <a:rPr lang="en-US" sz="3200" dirty="0"/>
              <a:t>The caregiver in turn offers comfort in  the form of a hug, feeding, and so on</a:t>
            </a:r>
          </a:p>
          <a:p>
            <a:pPr lvl="1"/>
            <a:endParaRPr lang="en-US" dirty="0"/>
          </a:p>
          <a:p>
            <a:pPr lvl="1"/>
            <a:endParaRPr lang="en-US" dirty="0"/>
          </a:p>
        </p:txBody>
      </p:sp>
    </p:spTree>
    <p:extLst>
      <p:ext uri="{BB962C8B-B14F-4D97-AF65-F5344CB8AC3E}">
        <p14:creationId xmlns:p14="http://schemas.microsoft.com/office/powerpoint/2010/main" val="39746745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Self of the Subjective Self</a:t>
            </a:r>
          </a:p>
        </p:txBody>
      </p:sp>
      <p:sp>
        <p:nvSpPr>
          <p:cNvPr id="3" name="Text Placeholder 2"/>
          <p:cNvSpPr>
            <a:spLocks noGrp="1"/>
          </p:cNvSpPr>
          <p:nvPr>
            <p:ph type="body" sz="quarter" idx="10"/>
          </p:nvPr>
        </p:nvSpPr>
        <p:spPr/>
        <p:txBody>
          <a:bodyPr>
            <a:normAutofit/>
          </a:bodyPr>
          <a:lstStyle/>
          <a:p>
            <a:r>
              <a:rPr lang="en-US" dirty="0"/>
              <a:t>The perception of oneself in relation to other people</a:t>
            </a:r>
          </a:p>
          <a:p>
            <a:pPr lvl="1"/>
            <a:r>
              <a:rPr lang="en-US" sz="3200" dirty="0"/>
              <a:t>Back-and-forth exchanges with others </a:t>
            </a:r>
          </a:p>
          <a:p>
            <a:pPr lvl="1"/>
            <a:r>
              <a:rPr lang="en-US" sz="3200" dirty="0"/>
              <a:t>Eye contact </a:t>
            </a:r>
          </a:p>
        </p:txBody>
      </p:sp>
    </p:spTree>
    <p:extLst>
      <p:ext uri="{BB962C8B-B14F-4D97-AF65-F5344CB8AC3E}">
        <p14:creationId xmlns:p14="http://schemas.microsoft.com/office/powerpoint/2010/main" val="2969846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Touch and Double Touch Experiment</a:t>
            </a:r>
          </a:p>
        </p:txBody>
      </p:sp>
      <p:sp>
        <p:nvSpPr>
          <p:cNvPr id="3" name="Text Placeholder 2"/>
          <p:cNvSpPr>
            <a:spLocks noGrp="1"/>
          </p:cNvSpPr>
          <p:nvPr>
            <p:ph type="body" sz="quarter" idx="10"/>
          </p:nvPr>
        </p:nvSpPr>
        <p:spPr/>
        <p:txBody>
          <a:bodyPr>
            <a:normAutofit/>
          </a:bodyPr>
          <a:lstStyle/>
          <a:p>
            <a:r>
              <a:rPr lang="en-US" dirty="0"/>
              <a:t>An experiment to test infant self-awareness (subjective self)</a:t>
            </a:r>
          </a:p>
          <a:p>
            <a:pPr lvl="1"/>
            <a:r>
              <a:rPr lang="en-US" sz="3200" dirty="0"/>
              <a:t>Do young infants distinguish between an experimenter touching the infant’s cheek (single-touch; other-stimulation) and the infant’s own touch of the cheek (double-touch, self-stimulation)?</a:t>
            </a:r>
          </a:p>
          <a:p>
            <a:pPr lvl="1"/>
            <a:r>
              <a:rPr lang="en-US" sz="3200" dirty="0"/>
              <a:t>Do they recognize their body moving?</a:t>
            </a:r>
          </a:p>
        </p:txBody>
      </p:sp>
    </p:spTree>
    <p:extLst>
      <p:ext uri="{BB962C8B-B14F-4D97-AF65-F5344CB8AC3E}">
        <p14:creationId xmlns:p14="http://schemas.microsoft.com/office/powerpoint/2010/main" val="88385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7.25 The “ego view” and the “observer view” of an infant’s moving legs.</a:t>
            </a:r>
          </a:p>
        </p:txBody>
      </p:sp>
      <p:pic>
        <p:nvPicPr>
          <p:cNvPr id="3" name="Picture 2" descr="A photo of a side view of an infant’s moving legs to the left and a top view of an infant’s moving legs to the right." title="FIGURE 7.25 The “ego view” and the “observer view” of an infant’s moving legs.">
            <a:extLst>
              <a:ext uri="{FF2B5EF4-FFF2-40B4-BE49-F238E27FC236}">
                <a16:creationId xmlns:a16="http://schemas.microsoft.com/office/drawing/2014/main" id="{6E6932CE-1F12-4C45-A1C3-E1E0CDE22A68}"/>
              </a:ext>
            </a:extLst>
          </p:cNvPr>
          <p:cNvPicPr>
            <a:picLocks noChangeAspect="1"/>
          </p:cNvPicPr>
          <p:nvPr/>
        </p:nvPicPr>
        <p:blipFill>
          <a:blip r:embed="rId2"/>
          <a:stretch>
            <a:fillRect/>
          </a:stretch>
        </p:blipFill>
        <p:spPr>
          <a:xfrm>
            <a:off x="3023422" y="735234"/>
            <a:ext cx="6145156" cy="5387533"/>
          </a:xfrm>
          <a:prstGeom prst="rect">
            <a:avLst/>
          </a:prstGeom>
        </p:spPr>
      </p:pic>
    </p:spTree>
    <p:extLst>
      <p:ext uri="{BB962C8B-B14F-4D97-AF65-F5344CB8AC3E}">
        <p14:creationId xmlns:p14="http://schemas.microsoft.com/office/powerpoint/2010/main" val="2773435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Experiences</a:t>
            </a:r>
          </a:p>
        </p:txBody>
      </p:sp>
      <p:sp>
        <p:nvSpPr>
          <p:cNvPr id="3" name="Text Placeholder 2"/>
          <p:cNvSpPr>
            <a:spLocks noGrp="1"/>
          </p:cNvSpPr>
          <p:nvPr>
            <p:ph type="body" sz="quarter" idx="10"/>
          </p:nvPr>
        </p:nvSpPr>
        <p:spPr/>
        <p:txBody>
          <a:bodyPr>
            <a:normAutofit/>
          </a:bodyPr>
          <a:lstStyle/>
          <a:p>
            <a:r>
              <a:rPr lang="en-US" dirty="0"/>
              <a:t>Environmental effects arising from infant actions, thought to reflect the ecological self</a:t>
            </a:r>
          </a:p>
          <a:p>
            <a:pPr lvl="1"/>
            <a:r>
              <a:rPr lang="en-US" sz="3200" dirty="0"/>
              <a:t>Mobile moving in response to a swipe</a:t>
            </a:r>
          </a:p>
          <a:p>
            <a:pPr lvl="1"/>
            <a:endParaRPr lang="en-US" sz="3200" dirty="0"/>
          </a:p>
        </p:txBody>
      </p:sp>
    </p:spTree>
    <p:extLst>
      <p:ext uri="{BB962C8B-B14F-4D97-AF65-F5344CB8AC3E}">
        <p14:creationId xmlns:p14="http://schemas.microsoft.com/office/powerpoint/2010/main" val="13058558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The Objective Self</a:t>
            </a:r>
          </a:p>
        </p:txBody>
      </p:sp>
      <p:sp>
        <p:nvSpPr>
          <p:cNvPr id="3" name="Text Placeholder 2"/>
          <p:cNvSpPr>
            <a:spLocks noGrp="1"/>
          </p:cNvSpPr>
          <p:nvPr>
            <p:ph type="body" sz="quarter" idx="10"/>
          </p:nvPr>
        </p:nvSpPr>
        <p:spPr>
          <a:xfrm>
            <a:off x="1981200" y="1654176"/>
            <a:ext cx="8229600" cy="4175125"/>
          </a:xfrm>
        </p:spPr>
        <p:txBody>
          <a:bodyPr>
            <a:normAutofit/>
          </a:bodyPr>
          <a:lstStyle/>
          <a:p>
            <a:r>
              <a:rPr lang="en-US" dirty="0">
                <a:effectLst/>
                <a:ea typeface="MS Mincho" panose="02020609040205080304" pitchFamily="49" charset="-128"/>
                <a:cs typeface="Calibri" panose="020F0502020204030204" pitchFamily="34" charset="0"/>
              </a:rPr>
              <a:t>An infant’s objective/conceptual self typically emerges around the second year</a:t>
            </a:r>
          </a:p>
          <a:p>
            <a:r>
              <a:rPr lang="en-US" dirty="0">
                <a:ea typeface="MS Mincho" panose="02020609040205080304" pitchFamily="49" charset="-128"/>
                <a:cs typeface="Calibri" panose="020F0502020204030204" pitchFamily="34" charset="0"/>
              </a:rPr>
              <a:t>Toddlers start to think about themselves objectively as they would about others (rouge test/experiment)</a:t>
            </a:r>
          </a:p>
          <a:p>
            <a:endParaRPr lang="en-US" dirty="0">
              <a:ea typeface="MS Mincho" panose="02020609040205080304" pitchFamily="49" charset="-128"/>
              <a:cs typeface="Calibri" panose="020F0502020204030204" pitchFamily="34" charset="0"/>
            </a:endParaRPr>
          </a:p>
        </p:txBody>
      </p:sp>
      <p:pic>
        <p:nvPicPr>
          <p:cNvPr id="4" name="Picture 3" descr="A photo graph of a toddler observing herself in the mirror.">
            <a:extLst>
              <a:ext uri="{FF2B5EF4-FFF2-40B4-BE49-F238E27FC236}">
                <a16:creationId xmlns:a16="http://schemas.microsoft.com/office/drawing/2014/main" id="{40F3C0A7-DCA5-AB49-BE7A-5CB09CE355D9}"/>
              </a:ext>
            </a:extLst>
          </p:cNvPr>
          <p:cNvPicPr>
            <a:picLocks noChangeAspect="1"/>
          </p:cNvPicPr>
          <p:nvPr/>
        </p:nvPicPr>
        <p:blipFill>
          <a:blip r:embed="rId3"/>
          <a:stretch>
            <a:fillRect/>
          </a:stretch>
        </p:blipFill>
        <p:spPr>
          <a:xfrm>
            <a:off x="5691868" y="3981450"/>
            <a:ext cx="3299732" cy="1847850"/>
          </a:xfrm>
          <a:prstGeom prst="rect">
            <a:avLst/>
          </a:prstGeom>
        </p:spPr>
      </p:pic>
    </p:spTree>
    <p:extLst>
      <p:ext uri="{BB962C8B-B14F-4D97-AF65-F5344CB8AC3E}">
        <p14:creationId xmlns:p14="http://schemas.microsoft.com/office/powerpoint/2010/main" val="31726446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a:t>
            </a:r>
          </a:p>
        </p:txBody>
      </p:sp>
      <p:sp>
        <p:nvSpPr>
          <p:cNvPr id="3" name="Text Placeholder 2"/>
          <p:cNvSpPr>
            <a:spLocks noGrp="1"/>
          </p:cNvSpPr>
          <p:nvPr>
            <p:ph type="body" sz="quarter" idx="10"/>
          </p:nvPr>
        </p:nvSpPr>
        <p:spPr/>
        <p:txBody>
          <a:bodyPr>
            <a:normAutofit/>
          </a:bodyPr>
          <a:lstStyle/>
          <a:p>
            <a:r>
              <a:rPr lang="en-US" dirty="0"/>
              <a:t>Knowing that one is a boy or a girl</a:t>
            </a:r>
          </a:p>
          <a:p>
            <a:pPr lvl="1"/>
            <a:r>
              <a:rPr lang="en-US" sz="3200" dirty="0"/>
              <a:t>Gender self-labeling as demonstrated by toddlers </a:t>
            </a:r>
          </a:p>
        </p:txBody>
      </p:sp>
    </p:spTree>
    <p:extLst>
      <p:ext uri="{BB962C8B-B14F-4D97-AF65-F5344CB8AC3E}">
        <p14:creationId xmlns:p14="http://schemas.microsoft.com/office/powerpoint/2010/main" val="35661666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Contexts of Self-Identity</a:t>
            </a:r>
          </a:p>
        </p:txBody>
      </p:sp>
      <p:sp>
        <p:nvSpPr>
          <p:cNvPr id="3" name="Text Placeholder 2"/>
          <p:cNvSpPr>
            <a:spLocks noGrp="1"/>
          </p:cNvSpPr>
          <p:nvPr>
            <p:ph type="body" sz="quarter" idx="10"/>
          </p:nvPr>
        </p:nvSpPr>
        <p:spPr/>
        <p:txBody>
          <a:bodyPr/>
          <a:lstStyle/>
          <a:p>
            <a:r>
              <a:rPr lang="en-US" dirty="0"/>
              <a:t>Gender socialization and the home context</a:t>
            </a:r>
          </a:p>
          <a:p>
            <a:r>
              <a:rPr lang="en-US" dirty="0"/>
              <a:t>Gender socialization and the cultural context</a:t>
            </a:r>
          </a:p>
          <a:p>
            <a:endParaRPr lang="en-US" dirty="0"/>
          </a:p>
        </p:txBody>
      </p:sp>
    </p:spTree>
    <p:extLst>
      <p:ext uri="{BB962C8B-B14F-4D97-AF65-F5344CB8AC3E}">
        <p14:creationId xmlns:p14="http://schemas.microsoft.com/office/powerpoint/2010/main" val="1317899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“X” Studies</a:t>
            </a:r>
          </a:p>
        </p:txBody>
      </p:sp>
      <p:sp>
        <p:nvSpPr>
          <p:cNvPr id="3" name="Text Placeholder 2"/>
          <p:cNvSpPr>
            <a:spLocks noGrp="1"/>
          </p:cNvSpPr>
          <p:nvPr>
            <p:ph type="body" sz="quarter" idx="10"/>
          </p:nvPr>
        </p:nvSpPr>
        <p:spPr/>
        <p:txBody>
          <a:bodyPr>
            <a:normAutofit/>
          </a:bodyPr>
          <a:lstStyle/>
          <a:p>
            <a:r>
              <a:rPr lang="en-US" dirty="0"/>
              <a:t>Researchers label the same infant as a “boy” or a “girl” </a:t>
            </a:r>
          </a:p>
          <a:p>
            <a:r>
              <a:rPr lang="en-US" dirty="0"/>
              <a:t>They then observe how caregivers or adults talk and interact with the infant based on the labeled gender</a:t>
            </a:r>
          </a:p>
        </p:txBody>
      </p:sp>
    </p:spTree>
    <p:extLst>
      <p:ext uri="{BB962C8B-B14F-4D97-AF65-F5344CB8AC3E}">
        <p14:creationId xmlns:p14="http://schemas.microsoft.com/office/powerpoint/2010/main" val="5079406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Socialization of Gendered Behaviors</a:t>
            </a:r>
          </a:p>
        </p:txBody>
      </p:sp>
      <p:sp>
        <p:nvSpPr>
          <p:cNvPr id="3" name="Text Placeholder 2"/>
          <p:cNvSpPr>
            <a:spLocks noGrp="1"/>
          </p:cNvSpPr>
          <p:nvPr>
            <p:ph type="body" sz="quarter" idx="10"/>
          </p:nvPr>
        </p:nvSpPr>
        <p:spPr/>
        <p:txBody>
          <a:bodyPr>
            <a:normAutofit/>
          </a:bodyPr>
          <a:lstStyle/>
          <a:p>
            <a:r>
              <a:rPr lang="en-US" dirty="0"/>
              <a:t>Parents select and offer specific toys to their boys and girls in their homes</a:t>
            </a:r>
          </a:p>
          <a:p>
            <a:pPr lvl="1"/>
            <a:r>
              <a:rPr lang="en-US" sz="3200" dirty="0"/>
              <a:t>Parents buying girls dolls and tea sets</a:t>
            </a:r>
          </a:p>
          <a:p>
            <a:pPr lvl="1"/>
            <a:r>
              <a:rPr lang="en-US" sz="3200" dirty="0"/>
              <a:t>Parents buying boys trucks and cars</a:t>
            </a:r>
          </a:p>
        </p:txBody>
      </p:sp>
    </p:spTree>
    <p:extLst>
      <p:ext uri="{BB962C8B-B14F-4D97-AF65-F5344CB8AC3E}">
        <p14:creationId xmlns:p14="http://schemas.microsoft.com/office/powerpoint/2010/main" val="14259291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7.26 Parental socialization of gender.</a:t>
            </a:r>
          </a:p>
        </p:txBody>
      </p:sp>
      <p:pic>
        <p:nvPicPr>
          <p:cNvPr id="3" name="Picture 2" descr="A photo of a child on top of a makeover fenced slide with adjustable slope angles.&#10;&#10;Two bar graphs shows the pattern indicating the response of parents to the fall of infant based on infant’s gender. The horizontal axis is labeled participant, ranging from 0 to 23. The vertical axis is labeled difference in degrees, ranging from negative 30 to 20. Red and blue bars denote the values of girls and boys respectively. " title="FIGURE 7.26 Parental socialization of gender.">
            <a:extLst>
              <a:ext uri="{FF2B5EF4-FFF2-40B4-BE49-F238E27FC236}">
                <a16:creationId xmlns:a16="http://schemas.microsoft.com/office/drawing/2014/main" id="{4362478B-7103-4EEF-8792-1DAF9D211A19}"/>
              </a:ext>
            </a:extLst>
          </p:cNvPr>
          <p:cNvPicPr>
            <a:picLocks noChangeAspect="1"/>
          </p:cNvPicPr>
          <p:nvPr/>
        </p:nvPicPr>
        <p:blipFill>
          <a:blip r:embed="rId2"/>
          <a:stretch>
            <a:fillRect/>
          </a:stretch>
        </p:blipFill>
        <p:spPr>
          <a:xfrm>
            <a:off x="3536576" y="622583"/>
            <a:ext cx="5118849" cy="5612834"/>
          </a:xfrm>
          <a:prstGeom prst="rect">
            <a:avLst/>
          </a:prstGeom>
        </p:spPr>
      </p:pic>
    </p:spTree>
    <p:extLst>
      <p:ext uri="{BB962C8B-B14F-4D97-AF65-F5344CB8AC3E}">
        <p14:creationId xmlns:p14="http://schemas.microsoft.com/office/powerpoint/2010/main" val="214423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0750"/>
            <a:ext cx="8229600" cy="1325562"/>
          </a:xfrm>
        </p:spPr>
        <p:txBody>
          <a:bodyPr>
            <a:normAutofit/>
          </a:bodyPr>
          <a:lstStyle/>
          <a:p>
            <a:r>
              <a:rPr lang="en-US" dirty="0"/>
              <a:t>Evolutionary Theory and </a:t>
            </a:r>
            <a:br>
              <a:rPr lang="en-US" dirty="0"/>
            </a:br>
            <a:r>
              <a:rPr lang="en-US" dirty="0"/>
              <a:t>the Functions of Emotions</a:t>
            </a:r>
          </a:p>
        </p:txBody>
      </p:sp>
      <p:sp>
        <p:nvSpPr>
          <p:cNvPr id="3" name="Text Placeholder 2"/>
          <p:cNvSpPr>
            <a:spLocks noGrp="1"/>
          </p:cNvSpPr>
          <p:nvPr>
            <p:ph type="body" sz="quarter" idx="10"/>
          </p:nvPr>
        </p:nvSpPr>
        <p:spPr>
          <a:xfrm>
            <a:off x="1981200" y="1736313"/>
            <a:ext cx="8229600" cy="4175125"/>
          </a:xfrm>
        </p:spPr>
        <p:txBody>
          <a:bodyPr/>
          <a:lstStyle/>
          <a:p>
            <a:r>
              <a:rPr lang="en-US" dirty="0"/>
              <a:t>Emotions are universal</a:t>
            </a:r>
          </a:p>
          <a:p>
            <a:r>
              <a:rPr lang="en-US" dirty="0"/>
              <a:t>Emotions are adaptive</a:t>
            </a:r>
          </a:p>
          <a:p>
            <a:endParaRPr lang="en-US" dirty="0"/>
          </a:p>
        </p:txBody>
      </p:sp>
    </p:spTree>
    <p:extLst>
      <p:ext uri="{BB962C8B-B14F-4D97-AF65-F5344CB8AC3E}">
        <p14:creationId xmlns:p14="http://schemas.microsoft.com/office/powerpoint/2010/main" val="12035712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Gender Socialization and the Cultural Context</a:t>
            </a:r>
          </a:p>
        </p:txBody>
      </p:sp>
      <p:sp>
        <p:nvSpPr>
          <p:cNvPr id="3" name="Text Placeholder 2"/>
          <p:cNvSpPr>
            <a:spLocks noGrp="1"/>
          </p:cNvSpPr>
          <p:nvPr>
            <p:ph type="body" sz="quarter" idx="10"/>
          </p:nvPr>
        </p:nvSpPr>
        <p:spPr>
          <a:xfrm>
            <a:off x="1981200" y="1654176"/>
            <a:ext cx="8229600" cy="4175125"/>
          </a:xfrm>
        </p:spPr>
        <p:txBody>
          <a:bodyPr>
            <a:noAutofit/>
          </a:bodyPr>
          <a:lstStyle/>
          <a:p>
            <a:r>
              <a:rPr lang="en-US" dirty="0">
                <a:ea typeface="MS Mincho" panose="02020609040205080304" pitchFamily="49" charset="-128"/>
                <a:cs typeface="Calibri" panose="020F0502020204030204" pitchFamily="34" charset="0"/>
              </a:rPr>
              <a:t>Anthropologist Margaret Mead </a:t>
            </a:r>
            <a:r>
              <a:rPr lang="en-US" dirty="0">
                <a:effectLst/>
                <a:ea typeface="Times New Roman" panose="02020603050405020304" pitchFamily="18" charset="0"/>
              </a:rPr>
              <a:t>observed males and females in the communities of the Arapesh, Mundugumor, and </a:t>
            </a:r>
            <a:r>
              <a:rPr lang="en-US" dirty="0" err="1">
                <a:effectLst/>
                <a:ea typeface="Times New Roman" panose="02020603050405020304" pitchFamily="18" charset="0"/>
              </a:rPr>
              <a:t>Tchambuli</a:t>
            </a:r>
            <a:endParaRPr lang="en-US" dirty="0">
              <a:effectLst/>
              <a:ea typeface="Times New Roman" panose="02020603050405020304" pitchFamily="18" charset="0"/>
            </a:endParaRPr>
          </a:p>
          <a:p>
            <a:pPr lvl="1"/>
            <a:r>
              <a:rPr lang="en-US" dirty="0">
                <a:effectLst/>
                <a:ea typeface="Times New Roman" panose="02020603050405020304" pitchFamily="18" charset="0"/>
              </a:rPr>
              <a:t>In the Arapesh society, males and females were both gentle and responsive</a:t>
            </a:r>
          </a:p>
          <a:p>
            <a:pPr lvl="1"/>
            <a:r>
              <a:rPr lang="en-US" dirty="0">
                <a:effectLst/>
                <a:ea typeface="Times New Roman" panose="02020603050405020304" pitchFamily="18" charset="0"/>
              </a:rPr>
              <a:t> In the Mundugumor society, both males and females were aggressive and violent</a:t>
            </a:r>
          </a:p>
        </p:txBody>
      </p:sp>
    </p:spTree>
    <p:extLst>
      <p:ext uri="{BB962C8B-B14F-4D97-AF65-F5344CB8AC3E}">
        <p14:creationId xmlns:p14="http://schemas.microsoft.com/office/powerpoint/2010/main" val="15460690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1200" y="1654176"/>
            <a:ext cx="8229600" cy="4175125"/>
          </a:xfrm>
        </p:spPr>
        <p:txBody>
          <a:bodyPr>
            <a:noAutofit/>
          </a:bodyPr>
          <a:lstStyle/>
          <a:p>
            <a:r>
              <a:rPr lang="en-US" dirty="0">
                <a:ea typeface="MS Mincho" panose="02020609040205080304" pitchFamily="49" charset="-128"/>
                <a:cs typeface="Calibri" panose="020F0502020204030204" pitchFamily="34" charset="0"/>
              </a:rPr>
              <a:t>Margaret Mead observations (continued): </a:t>
            </a:r>
          </a:p>
          <a:p>
            <a:pPr lvl="1"/>
            <a:r>
              <a:rPr lang="en-US" dirty="0">
                <a:effectLst/>
                <a:ea typeface="Times New Roman" panose="02020603050405020304" pitchFamily="18" charset="0"/>
              </a:rPr>
              <a:t>In the </a:t>
            </a:r>
            <a:r>
              <a:rPr lang="en-US" dirty="0" err="1">
                <a:effectLst/>
                <a:ea typeface="Times New Roman" panose="02020603050405020304" pitchFamily="18" charset="0"/>
              </a:rPr>
              <a:t>Tchambuli</a:t>
            </a:r>
            <a:r>
              <a:rPr lang="en-US" dirty="0">
                <a:effectLst/>
                <a:ea typeface="Times New Roman" panose="02020603050405020304" pitchFamily="18" charset="0"/>
              </a:rPr>
              <a:t> society, females were dominant and males were less responsible</a:t>
            </a:r>
          </a:p>
          <a:p>
            <a:pPr lvl="1"/>
            <a:r>
              <a:rPr lang="en-US" dirty="0">
                <a:ea typeface="Times New Roman" panose="02020603050405020304" pitchFamily="18" charset="0"/>
              </a:rPr>
              <a:t>As pioneered by Mead, gender roles are social constructed in different ways across cultural communities throughout history</a:t>
            </a:r>
            <a:endParaRPr lang="en-US" dirty="0">
              <a:ea typeface="MS Mincho" panose="02020609040205080304" pitchFamily="49" charset="-128"/>
              <a:cs typeface="Calibri" panose="020F0502020204030204" pitchFamily="34" charset="0"/>
            </a:endParaRPr>
          </a:p>
        </p:txBody>
      </p:sp>
      <p:sp>
        <p:nvSpPr>
          <p:cNvPr id="4" name="Title 1">
            <a:extLst>
              <a:ext uri="{FF2B5EF4-FFF2-40B4-BE49-F238E27FC236}">
                <a16:creationId xmlns:a16="http://schemas.microsoft.com/office/drawing/2014/main" id="{11517A9E-0AC9-4206-8000-4C5E489787FC}"/>
              </a:ext>
            </a:extLst>
          </p:cNvPr>
          <p:cNvSpPr>
            <a:spLocks noGrp="1"/>
          </p:cNvSpPr>
          <p:nvPr>
            <p:ph type="title"/>
          </p:nvPr>
        </p:nvSpPr>
        <p:spPr>
          <a:xfrm>
            <a:off x="1328058" y="511175"/>
            <a:ext cx="9731828" cy="1143000"/>
          </a:xfrm>
        </p:spPr>
        <p:txBody>
          <a:bodyPr>
            <a:noAutofit/>
          </a:bodyPr>
          <a:lstStyle/>
          <a:p>
            <a:r>
              <a:rPr lang="en-US" dirty="0"/>
              <a:t>Gender Socialization and the Cultural Context, Continued</a:t>
            </a:r>
          </a:p>
        </p:txBody>
      </p:sp>
    </p:spTree>
    <p:extLst>
      <p:ext uri="{BB962C8B-B14F-4D97-AF65-F5344CB8AC3E}">
        <p14:creationId xmlns:p14="http://schemas.microsoft.com/office/powerpoint/2010/main" val="12531177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7.27 Margaret Mead.</a:t>
            </a:r>
          </a:p>
        </p:txBody>
      </p:sp>
      <p:pic>
        <p:nvPicPr>
          <p:cNvPr id="3" name="Picture 2" descr="A black and white photo of Margaret Mead interacting with a child on a women's lap. She is surrounded by a group of women from Indonesia wearing head wraps and draped in gowns." title="FIGURE 7.27 Margaret Mead.">
            <a:extLst>
              <a:ext uri="{FF2B5EF4-FFF2-40B4-BE49-F238E27FC236}">
                <a16:creationId xmlns:a16="http://schemas.microsoft.com/office/drawing/2014/main" id="{61C7C853-7F60-4CC2-869C-855D552C4E29}"/>
              </a:ext>
            </a:extLst>
          </p:cNvPr>
          <p:cNvPicPr>
            <a:picLocks noChangeAspect="1"/>
          </p:cNvPicPr>
          <p:nvPr/>
        </p:nvPicPr>
        <p:blipFill>
          <a:blip r:embed="rId2"/>
          <a:stretch>
            <a:fillRect/>
          </a:stretch>
        </p:blipFill>
        <p:spPr>
          <a:xfrm>
            <a:off x="2332874" y="867545"/>
            <a:ext cx="7526253" cy="5122910"/>
          </a:xfrm>
          <a:prstGeom prst="rect">
            <a:avLst/>
          </a:prstGeom>
        </p:spPr>
      </p:pic>
    </p:spTree>
    <p:extLst>
      <p:ext uri="{BB962C8B-B14F-4D97-AF65-F5344CB8AC3E}">
        <p14:creationId xmlns:p14="http://schemas.microsoft.com/office/powerpoint/2010/main" val="20496767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Developmental Cascades</a:t>
            </a:r>
            <a:br>
              <a:rPr lang="en-US" dirty="0"/>
            </a:br>
            <a:endParaRPr lang="en-US" dirty="0"/>
          </a:p>
        </p:txBody>
      </p:sp>
      <p:sp>
        <p:nvSpPr>
          <p:cNvPr id="3" name="Text Placeholder 2"/>
          <p:cNvSpPr>
            <a:spLocks noGrp="1"/>
          </p:cNvSpPr>
          <p:nvPr>
            <p:ph type="body" sz="quarter" idx="10"/>
          </p:nvPr>
        </p:nvSpPr>
        <p:spPr/>
        <p:txBody>
          <a:bodyPr/>
          <a:lstStyle/>
          <a:p>
            <a:r>
              <a:rPr lang="en-US" dirty="0"/>
              <a:t>Emotion regulation and language learning</a:t>
            </a:r>
          </a:p>
          <a:p>
            <a:r>
              <a:rPr lang="en-US" dirty="0"/>
              <a:t>Emotion regulation and preschool learning</a:t>
            </a:r>
          </a:p>
          <a:p>
            <a:r>
              <a:rPr lang="en-US" dirty="0"/>
              <a:t>Emotion regulation and later social functioning</a:t>
            </a:r>
          </a:p>
          <a:p>
            <a:r>
              <a:rPr lang="en-US" dirty="0"/>
              <a:t>Attachment and later adjustment</a:t>
            </a:r>
          </a:p>
          <a:p>
            <a:endParaRPr lang="en-US" dirty="0"/>
          </a:p>
        </p:txBody>
      </p:sp>
    </p:spTree>
    <p:extLst>
      <p:ext uri="{BB962C8B-B14F-4D97-AF65-F5344CB8AC3E}">
        <p14:creationId xmlns:p14="http://schemas.microsoft.com/office/powerpoint/2010/main" val="10925248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Emotion Regulation and Language Learning</a:t>
            </a:r>
          </a:p>
        </p:txBody>
      </p:sp>
      <p:sp>
        <p:nvSpPr>
          <p:cNvPr id="3" name="Text Placeholder 2"/>
          <p:cNvSpPr>
            <a:spLocks noGrp="1"/>
          </p:cNvSpPr>
          <p:nvPr>
            <p:ph type="body" sz="quarter" idx="10"/>
          </p:nvPr>
        </p:nvSpPr>
        <p:spPr>
          <a:xfrm>
            <a:off x="1981200" y="1654176"/>
            <a:ext cx="8229600" cy="4175125"/>
          </a:xfrm>
        </p:spPr>
        <p:txBody>
          <a:bodyPr>
            <a:normAutofit/>
          </a:bodyPr>
          <a:lstStyle/>
          <a:p>
            <a:r>
              <a:rPr lang="en-US" dirty="0">
                <a:ea typeface="MS Mincho" panose="02020609040205080304" pitchFamily="49" charset="-128"/>
                <a:cs typeface="Calibri" panose="020F0502020204030204" pitchFamily="34" charset="0"/>
              </a:rPr>
              <a:t>Infants with some developmental control over their emotions may be better able to attend to people talking and learn words</a:t>
            </a:r>
          </a:p>
          <a:p>
            <a:r>
              <a:rPr lang="en-US" dirty="0">
                <a:ea typeface="MS Mincho" panose="02020609040205080304" pitchFamily="49" charset="-128"/>
                <a:cs typeface="Calibri" panose="020F0502020204030204" pitchFamily="34" charset="0"/>
              </a:rPr>
              <a:t>In contrast, infants who are very aroused by emotions may take longer to develop language skills (e.g., Bloom, 1993) </a:t>
            </a:r>
            <a:endParaRPr lang="en-US" dirty="0">
              <a:effectLst/>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1936268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Emotion Regulation and Preschool Learning</a:t>
            </a:r>
          </a:p>
        </p:txBody>
      </p:sp>
      <p:sp>
        <p:nvSpPr>
          <p:cNvPr id="3" name="Text Placeholder 2"/>
          <p:cNvSpPr>
            <a:spLocks noGrp="1"/>
          </p:cNvSpPr>
          <p:nvPr>
            <p:ph type="body" sz="quarter" idx="10"/>
          </p:nvPr>
        </p:nvSpPr>
        <p:spPr>
          <a:xfrm>
            <a:off x="1981200" y="1654176"/>
            <a:ext cx="8229600" cy="4175125"/>
          </a:xfrm>
        </p:spPr>
        <p:txBody>
          <a:bodyPr>
            <a:normAutofit/>
          </a:bodyPr>
          <a:lstStyle/>
          <a:p>
            <a:r>
              <a:rPr lang="en-US" dirty="0">
                <a:effectLst/>
                <a:latin typeface="Calibri" panose="020F0502020204030204" pitchFamily="34" charset="0"/>
                <a:ea typeface="MS Mincho" panose="02020609040205080304" pitchFamily="49" charset="-128"/>
                <a:cs typeface="Calibri" panose="020F0502020204030204" pitchFamily="34" charset="0"/>
              </a:rPr>
              <a:t>Challenges with effortful control in the first year of life may interfere with later:</a:t>
            </a:r>
          </a:p>
          <a:p>
            <a:pPr lvl="1"/>
            <a:r>
              <a:rPr lang="en-US" sz="3200" dirty="0">
                <a:latin typeface="Calibri" panose="020F0502020204030204" pitchFamily="34" charset="0"/>
                <a:ea typeface="MS Mincho" panose="02020609040205080304" pitchFamily="49" charset="-128"/>
                <a:cs typeface="Calibri" panose="020F0502020204030204" pitchFamily="34" charset="0"/>
              </a:rPr>
              <a:t> Task persistence </a:t>
            </a:r>
          </a:p>
          <a:p>
            <a:pPr lvl="1"/>
            <a:r>
              <a:rPr lang="en-US" sz="3200" dirty="0">
                <a:latin typeface="Calibri" panose="020F0502020204030204" pitchFamily="34" charset="0"/>
                <a:ea typeface="MS Mincho" panose="02020609040205080304" pitchFamily="49" charset="-128"/>
                <a:cs typeface="Calibri" panose="020F0502020204030204" pitchFamily="34" charset="0"/>
              </a:rPr>
              <a:t>Academic achievement</a:t>
            </a:r>
          </a:p>
          <a:p>
            <a:pPr lvl="1"/>
            <a:r>
              <a:rPr lang="en-US" sz="3200" dirty="0">
                <a:latin typeface="Calibri" panose="020F0502020204030204" pitchFamily="34" charset="0"/>
                <a:ea typeface="MS Mincho" panose="02020609040205080304" pitchFamily="49" charset="-128"/>
                <a:cs typeface="Calibri" panose="020F0502020204030204" pitchFamily="34" charset="0"/>
              </a:rPr>
              <a:t> Moral maturity</a:t>
            </a:r>
          </a:p>
          <a:p>
            <a:pPr lvl="1"/>
            <a:r>
              <a:rPr lang="en-US" sz="3200" dirty="0">
                <a:latin typeface="Calibri" panose="020F0502020204030204" pitchFamily="34" charset="0"/>
                <a:ea typeface="MS Mincho" panose="02020609040205080304" pitchFamily="49" charset="-128"/>
                <a:cs typeface="Calibri" panose="020F0502020204030204" pitchFamily="34" charset="0"/>
              </a:rPr>
              <a:t>Positive relationships with adults and peers </a:t>
            </a:r>
            <a:r>
              <a:rPr lang="en-US" sz="2400" dirty="0">
                <a:latin typeface="Calibri" panose="020F0502020204030204" pitchFamily="34" charset="0"/>
                <a:ea typeface="MS Mincho" panose="02020609040205080304" pitchFamily="49" charset="-128"/>
                <a:cs typeface="Calibri" panose="020F0502020204030204" pitchFamily="34" charset="0"/>
              </a:rPr>
              <a:t>(e.g., Eisenberg, 2010)</a:t>
            </a:r>
          </a:p>
        </p:txBody>
      </p:sp>
    </p:spTree>
    <p:extLst>
      <p:ext uri="{BB962C8B-B14F-4D97-AF65-F5344CB8AC3E}">
        <p14:creationId xmlns:p14="http://schemas.microsoft.com/office/powerpoint/2010/main" val="26497684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4658"/>
            <a:ext cx="8229600" cy="1143000"/>
          </a:xfrm>
        </p:spPr>
        <p:txBody>
          <a:bodyPr>
            <a:noAutofit/>
          </a:bodyPr>
          <a:lstStyle/>
          <a:p>
            <a:r>
              <a:rPr lang="en-US" dirty="0"/>
              <a:t>Emotion Regulation and Later Social Functioning</a:t>
            </a:r>
          </a:p>
        </p:txBody>
      </p:sp>
      <p:sp>
        <p:nvSpPr>
          <p:cNvPr id="3" name="Text Placeholder 2"/>
          <p:cNvSpPr>
            <a:spLocks noGrp="1"/>
          </p:cNvSpPr>
          <p:nvPr>
            <p:ph type="body" sz="quarter" idx="10"/>
          </p:nvPr>
        </p:nvSpPr>
        <p:spPr/>
        <p:txBody>
          <a:bodyPr>
            <a:noAutofit/>
          </a:bodyPr>
          <a:lstStyle/>
          <a:p>
            <a:r>
              <a:rPr lang="en-US" dirty="0"/>
              <a:t>Early challenges with emotion regulation may hamper social interactions later</a:t>
            </a:r>
          </a:p>
          <a:p>
            <a:pPr lvl="1"/>
            <a:r>
              <a:rPr lang="en-US" sz="3200" dirty="0"/>
              <a:t>Withdrawal from social situations</a:t>
            </a:r>
          </a:p>
          <a:p>
            <a:pPr lvl="1"/>
            <a:r>
              <a:rPr lang="en-US" sz="3200" dirty="0"/>
              <a:t>Engaging in aggressive behaviors</a:t>
            </a:r>
          </a:p>
        </p:txBody>
      </p:sp>
    </p:spTree>
    <p:extLst>
      <p:ext uri="{BB962C8B-B14F-4D97-AF65-F5344CB8AC3E}">
        <p14:creationId xmlns:p14="http://schemas.microsoft.com/office/powerpoint/2010/main" val="41845353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4658"/>
            <a:ext cx="8229600" cy="1143000"/>
          </a:xfrm>
        </p:spPr>
        <p:txBody>
          <a:bodyPr>
            <a:noAutofit/>
          </a:bodyPr>
          <a:lstStyle/>
          <a:p>
            <a:r>
              <a:rPr lang="en-US" dirty="0"/>
              <a:t>Emotion Regulation and Later Social Functioning </a:t>
            </a:r>
            <a:r>
              <a:rPr lang="en-US" sz="1200" dirty="0"/>
              <a:t>2</a:t>
            </a:r>
          </a:p>
        </p:txBody>
      </p:sp>
      <p:sp>
        <p:nvSpPr>
          <p:cNvPr id="3" name="Text Placeholder 2"/>
          <p:cNvSpPr>
            <a:spLocks noGrp="1"/>
          </p:cNvSpPr>
          <p:nvPr>
            <p:ph type="body" sz="quarter" idx="10"/>
          </p:nvPr>
        </p:nvSpPr>
        <p:spPr/>
        <p:txBody>
          <a:bodyPr>
            <a:noAutofit/>
          </a:bodyPr>
          <a:lstStyle/>
          <a:p>
            <a:r>
              <a:rPr lang="en-US" dirty="0"/>
              <a:t>Externalizing behaviors: Problem behaviors directed to the external environment </a:t>
            </a:r>
          </a:p>
          <a:p>
            <a:pPr lvl="1"/>
            <a:r>
              <a:rPr lang="en-US" sz="3200" dirty="0"/>
              <a:t>Physical aggression</a:t>
            </a:r>
          </a:p>
          <a:p>
            <a:pPr lvl="1"/>
            <a:r>
              <a:rPr lang="en-US" sz="3200" dirty="0"/>
              <a:t>Disobeying rules</a:t>
            </a:r>
          </a:p>
          <a:p>
            <a:pPr lvl="1"/>
            <a:r>
              <a:rPr lang="en-US" sz="3200" dirty="0"/>
              <a:t>Destroying property</a:t>
            </a:r>
          </a:p>
        </p:txBody>
      </p:sp>
    </p:spTree>
    <p:extLst>
      <p:ext uri="{BB962C8B-B14F-4D97-AF65-F5344CB8AC3E}">
        <p14:creationId xmlns:p14="http://schemas.microsoft.com/office/powerpoint/2010/main" val="39133870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4658"/>
            <a:ext cx="8229600" cy="1143000"/>
          </a:xfrm>
        </p:spPr>
        <p:txBody>
          <a:bodyPr>
            <a:noAutofit/>
          </a:bodyPr>
          <a:lstStyle/>
          <a:p>
            <a:r>
              <a:rPr lang="en-US" dirty="0"/>
              <a:t>Attachment and Later Adjustment</a:t>
            </a:r>
          </a:p>
        </p:txBody>
      </p:sp>
      <p:sp>
        <p:nvSpPr>
          <p:cNvPr id="3" name="Text Placeholder 2"/>
          <p:cNvSpPr>
            <a:spLocks noGrp="1"/>
          </p:cNvSpPr>
          <p:nvPr>
            <p:ph type="body" sz="quarter" idx="10"/>
          </p:nvPr>
        </p:nvSpPr>
        <p:spPr/>
        <p:txBody>
          <a:bodyPr>
            <a:noAutofit/>
          </a:bodyPr>
          <a:lstStyle/>
          <a:p>
            <a:r>
              <a:rPr lang="en-US" dirty="0"/>
              <a:t>Internal working models</a:t>
            </a:r>
          </a:p>
          <a:p>
            <a:pPr lvl="1"/>
            <a:r>
              <a:rPr lang="en-US" sz="3200" dirty="0"/>
              <a:t>Mental representation of one’s attachment relationship with the primary caregiver</a:t>
            </a:r>
          </a:p>
          <a:p>
            <a:pPr lvl="1"/>
            <a:r>
              <a:rPr lang="en-US" sz="3200" dirty="0"/>
              <a:t>Internal working models establish models for future social relationships</a:t>
            </a:r>
          </a:p>
        </p:txBody>
      </p:sp>
    </p:spTree>
    <p:extLst>
      <p:ext uri="{BB962C8B-B14F-4D97-AF65-F5344CB8AC3E}">
        <p14:creationId xmlns:p14="http://schemas.microsoft.com/office/powerpoint/2010/main" val="39589290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7.28 Internal working models of attachment in infancy.</a:t>
            </a:r>
          </a:p>
        </p:txBody>
      </p:sp>
      <p:pic>
        <p:nvPicPr>
          <p:cNvPr id="3" name="Picture 2" descr="An illustration of a series of four panels depicting two oval models one small and one big on a plateau. The first panel depicts both the oval models at the base of a hill. The second panel depicts the small model at the base of the hill and the big model halfway from a small plateau. The third panel depicts the small model at the base of the hill and the big model at the base of the plateau. The fourth model depicts the small model at the base of the hill with a bubble through which reads, Waaa! and the big model resting at the plateau. The illustration is titled, habituation event: Separation.&#10;&#10;&#10;An illustration of a series of four panels depicting two oval models one small and one big on a plateau. The first and third panel depicts the small model at the base of the hill with a bubble through which reads, Waaa! and the big model resting at the plateau. The second panel depicts both the oval models at the base of a hill. The fourth panel depicts the small model at the base of the hill and the big model at the top of the hill. The illustration is titled, test event." title="FIGURE 7.28 Internal working models of attachment in infancy.">
            <a:extLst>
              <a:ext uri="{FF2B5EF4-FFF2-40B4-BE49-F238E27FC236}">
                <a16:creationId xmlns:a16="http://schemas.microsoft.com/office/drawing/2014/main" id="{568DBBBC-651E-407B-A87B-9712752EC58B}"/>
              </a:ext>
            </a:extLst>
          </p:cNvPr>
          <p:cNvPicPr>
            <a:picLocks noChangeAspect="1"/>
          </p:cNvPicPr>
          <p:nvPr/>
        </p:nvPicPr>
        <p:blipFill>
          <a:blip r:embed="rId2"/>
          <a:stretch>
            <a:fillRect/>
          </a:stretch>
        </p:blipFill>
        <p:spPr>
          <a:xfrm>
            <a:off x="1417900" y="1050749"/>
            <a:ext cx="9356200" cy="4756502"/>
          </a:xfrm>
          <a:prstGeom prst="rect">
            <a:avLst/>
          </a:prstGeom>
        </p:spPr>
      </p:pic>
    </p:spTree>
    <p:extLst>
      <p:ext uri="{BB962C8B-B14F-4D97-AF65-F5344CB8AC3E}">
        <p14:creationId xmlns:p14="http://schemas.microsoft.com/office/powerpoint/2010/main" val="285648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Emotions Universal?</a:t>
            </a:r>
          </a:p>
        </p:txBody>
      </p:sp>
      <p:sp>
        <p:nvSpPr>
          <p:cNvPr id="3" name="Text Placeholder 2"/>
          <p:cNvSpPr>
            <a:spLocks noGrp="1"/>
          </p:cNvSpPr>
          <p:nvPr>
            <p:ph type="body" sz="quarter" idx="10"/>
          </p:nvPr>
        </p:nvSpPr>
        <p:spPr/>
        <p:txBody>
          <a:bodyPr>
            <a:noAutofit/>
          </a:bodyPr>
          <a:lstStyle/>
          <a:p>
            <a:r>
              <a:rPr lang="en-US" dirty="0"/>
              <a:t>Basic emotions and cultural similarities </a:t>
            </a:r>
          </a:p>
          <a:p>
            <a:pPr lvl="1"/>
            <a:r>
              <a:rPr lang="en-US" sz="3200" dirty="0"/>
              <a:t>Charles Darwin: humans and non-humans display basic facial expressions</a:t>
            </a:r>
          </a:p>
          <a:p>
            <a:pPr lvl="1"/>
            <a:r>
              <a:rPr lang="en-US" sz="3200" dirty="0"/>
              <a:t>6 basic emotions: anger, fear, surprise, disgust, happiness, and sadness.</a:t>
            </a:r>
          </a:p>
          <a:p>
            <a:pPr lvl="1"/>
            <a:r>
              <a:rPr lang="en-US" sz="3200" dirty="0"/>
              <a:t>Paul Ekman: humans are hardwired for 6 basic emotions (and possibly contempt)</a:t>
            </a:r>
          </a:p>
        </p:txBody>
      </p:sp>
    </p:spTree>
    <p:extLst>
      <p:ext uri="{BB962C8B-B14F-4D97-AF65-F5344CB8AC3E}">
        <p14:creationId xmlns:p14="http://schemas.microsoft.com/office/powerpoint/2010/main" val="36367805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F5CB-728B-3040-B112-3CBD7861903E}"/>
              </a:ext>
            </a:extLst>
          </p:cNvPr>
          <p:cNvSpPr>
            <a:spLocks noGrp="1"/>
          </p:cNvSpPr>
          <p:nvPr>
            <p:ph type="title"/>
          </p:nvPr>
        </p:nvSpPr>
        <p:spPr/>
        <p:txBody>
          <a:bodyPr/>
          <a:lstStyle/>
          <a:p>
            <a:r>
              <a:rPr lang="en-US" dirty="0"/>
              <a:t>In Closing…..</a:t>
            </a:r>
          </a:p>
        </p:txBody>
      </p:sp>
      <p:sp>
        <p:nvSpPr>
          <p:cNvPr id="3" name="Text Placeholder 2">
            <a:extLst>
              <a:ext uri="{FF2B5EF4-FFF2-40B4-BE49-F238E27FC236}">
                <a16:creationId xmlns:a16="http://schemas.microsoft.com/office/drawing/2014/main" id="{5F3D0C02-1F78-A843-90FE-F683B20EBDD4}"/>
              </a:ext>
            </a:extLst>
          </p:cNvPr>
          <p:cNvSpPr>
            <a:spLocks noGrp="1"/>
          </p:cNvSpPr>
          <p:nvPr>
            <p:ph type="body" sz="quarter" idx="10"/>
          </p:nvPr>
        </p:nvSpPr>
        <p:spPr>
          <a:xfrm>
            <a:off x="1981200" y="1417638"/>
            <a:ext cx="8439150" cy="5162550"/>
          </a:xfrm>
        </p:spPr>
        <p:txBody>
          <a:bodyPr>
            <a:normAutofit/>
          </a:bodyPr>
          <a:lstStyle/>
          <a:p>
            <a:r>
              <a:rPr lang="en-US" dirty="0"/>
              <a:t>Infants show rapid change in understanding, expressing, and regulating emotions</a:t>
            </a:r>
          </a:p>
          <a:p>
            <a:r>
              <a:rPr lang="en-US" dirty="0"/>
              <a:t>Social relationships extend to caregivers and peers, with infants showing the rudiments of morality</a:t>
            </a:r>
          </a:p>
          <a:p>
            <a:r>
              <a:rPr lang="en-US" dirty="0"/>
              <a:t>Infants have an early sense of identity</a:t>
            </a:r>
          </a:p>
          <a:p>
            <a:r>
              <a:rPr lang="en-US" dirty="0"/>
              <a:t>Emotion and social development unfold in multiple contexts and reverberate across domains and time</a:t>
            </a:r>
          </a:p>
          <a:p>
            <a:endParaRPr lang="en-US" dirty="0"/>
          </a:p>
        </p:txBody>
      </p:sp>
    </p:spTree>
    <p:extLst>
      <p:ext uri="{BB962C8B-B14F-4D97-AF65-F5344CB8AC3E}">
        <p14:creationId xmlns:p14="http://schemas.microsoft.com/office/powerpoint/2010/main" val="413532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 Darwin claimed that emotions serve critical survival functions in animals and humans.</a:t>
            </a:r>
          </a:p>
        </p:txBody>
      </p:sp>
      <p:pic>
        <p:nvPicPr>
          <p:cNvPr id="3" name="Picture 2" descr="A photo of six children crying with eyes closed and mouth open." title="FIGURE 7.2 Darwin claimed that emotions serve critical survival functions in animals and humans.">
            <a:extLst>
              <a:ext uri="{FF2B5EF4-FFF2-40B4-BE49-F238E27FC236}">
                <a16:creationId xmlns:a16="http://schemas.microsoft.com/office/drawing/2014/main" id="{87532067-25A5-4967-A2A0-9B69978E70D0}"/>
              </a:ext>
            </a:extLst>
          </p:cNvPr>
          <p:cNvPicPr>
            <a:picLocks noChangeAspect="1"/>
          </p:cNvPicPr>
          <p:nvPr/>
        </p:nvPicPr>
        <p:blipFill>
          <a:blip r:embed="rId2"/>
          <a:stretch>
            <a:fillRect/>
          </a:stretch>
        </p:blipFill>
        <p:spPr>
          <a:xfrm>
            <a:off x="2796502" y="768019"/>
            <a:ext cx="6598996" cy="5321963"/>
          </a:xfrm>
          <a:prstGeom prst="rect">
            <a:avLst/>
          </a:prstGeom>
        </p:spPr>
      </p:pic>
    </p:spTree>
    <p:extLst>
      <p:ext uri="{BB962C8B-B14F-4D97-AF65-F5344CB8AC3E}">
        <p14:creationId xmlns:p14="http://schemas.microsoft.com/office/powerpoint/2010/main" val="166287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Emotions Adaptive? Yes! They Serve:</a:t>
            </a:r>
          </a:p>
        </p:txBody>
      </p:sp>
      <p:sp>
        <p:nvSpPr>
          <p:cNvPr id="3" name="Text Placeholder 2"/>
          <p:cNvSpPr>
            <a:spLocks noGrp="1"/>
          </p:cNvSpPr>
          <p:nvPr>
            <p:ph type="body" sz="quarter" idx="10"/>
          </p:nvPr>
        </p:nvSpPr>
        <p:spPr/>
        <p:txBody>
          <a:bodyPr>
            <a:normAutofit/>
          </a:bodyPr>
          <a:lstStyle/>
          <a:p>
            <a:r>
              <a:rPr lang="en-US" dirty="0"/>
              <a:t>Regulatory functions: </a:t>
            </a:r>
          </a:p>
          <a:p>
            <a:pPr lvl="1"/>
            <a:r>
              <a:rPr lang="en-US" sz="3200" dirty="0"/>
              <a:t>Emotions prepare individuals to respond to threats in the environment and thus survive</a:t>
            </a:r>
          </a:p>
          <a:p>
            <a:r>
              <a:rPr lang="en-US" dirty="0"/>
              <a:t>Social functions: </a:t>
            </a:r>
          </a:p>
          <a:p>
            <a:pPr lvl="1"/>
            <a:r>
              <a:rPr lang="en-US" sz="3200" dirty="0"/>
              <a:t>Communicate meaningful social information with the face, voice, and body</a:t>
            </a:r>
          </a:p>
        </p:txBody>
      </p:sp>
    </p:spTree>
    <p:extLst>
      <p:ext uri="{BB962C8B-B14F-4D97-AF65-F5344CB8AC3E}">
        <p14:creationId xmlns:p14="http://schemas.microsoft.com/office/powerpoint/2010/main" val="404899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7.3 Disgust.</a:t>
            </a:r>
          </a:p>
        </p:txBody>
      </p:sp>
      <p:pic>
        <p:nvPicPr>
          <p:cNvPr id="3" name="Picture 2" descr="A photo of a child crying and twitching its lips while trying to push away the hand that is offering food. " title="FIGURE 7.3 Disgust.">
            <a:extLst>
              <a:ext uri="{FF2B5EF4-FFF2-40B4-BE49-F238E27FC236}">
                <a16:creationId xmlns:a16="http://schemas.microsoft.com/office/drawing/2014/main" id="{41958377-B387-418A-A0BD-E963ECD35574}"/>
              </a:ext>
            </a:extLst>
          </p:cNvPr>
          <p:cNvPicPr>
            <a:picLocks noChangeAspect="1"/>
          </p:cNvPicPr>
          <p:nvPr/>
        </p:nvPicPr>
        <p:blipFill>
          <a:blip r:embed="rId3"/>
          <a:stretch>
            <a:fillRect/>
          </a:stretch>
        </p:blipFill>
        <p:spPr>
          <a:xfrm>
            <a:off x="2585856" y="962414"/>
            <a:ext cx="7020288" cy="4933173"/>
          </a:xfrm>
          <a:prstGeom prst="rect">
            <a:avLst/>
          </a:prstGeom>
        </p:spPr>
      </p:pic>
    </p:spTree>
    <p:extLst>
      <p:ext uri="{BB962C8B-B14F-4D97-AF65-F5344CB8AC3E}">
        <p14:creationId xmlns:p14="http://schemas.microsoft.com/office/powerpoint/2010/main" val="172903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The Expression of Emotions: </a:t>
            </a:r>
            <a:br>
              <a:rPr lang="en-US" dirty="0"/>
            </a:br>
            <a:r>
              <a:rPr lang="en-US" dirty="0"/>
              <a:t>“The Language of the Baby” </a:t>
            </a:r>
            <a:r>
              <a:rPr lang="en-US" sz="2400" dirty="0"/>
              <a:t>(</a:t>
            </a:r>
            <a:r>
              <a:rPr lang="en-US" sz="2400" dirty="0" err="1"/>
              <a:t>Emde</a:t>
            </a:r>
            <a:r>
              <a:rPr lang="en-US" sz="2400" dirty="0"/>
              <a:t>, 1980)</a:t>
            </a:r>
          </a:p>
        </p:txBody>
      </p:sp>
      <p:sp>
        <p:nvSpPr>
          <p:cNvPr id="3" name="Text Placeholder 2"/>
          <p:cNvSpPr>
            <a:spLocks noGrp="1"/>
          </p:cNvSpPr>
          <p:nvPr>
            <p:ph type="body" sz="quarter" idx="10"/>
          </p:nvPr>
        </p:nvSpPr>
        <p:spPr>
          <a:xfrm>
            <a:off x="1981200" y="1738224"/>
            <a:ext cx="8229600" cy="4175125"/>
          </a:xfrm>
        </p:spPr>
        <p:txBody>
          <a:bodyPr/>
          <a:lstStyle/>
          <a:p>
            <a:r>
              <a:rPr lang="en-US" dirty="0"/>
              <a:t>Infant positive emotions</a:t>
            </a:r>
          </a:p>
          <a:p>
            <a:r>
              <a:rPr lang="en-US" dirty="0"/>
              <a:t>Infant negative emotions</a:t>
            </a:r>
          </a:p>
          <a:p>
            <a:endParaRPr lang="en-US" dirty="0"/>
          </a:p>
        </p:txBody>
      </p:sp>
    </p:spTree>
    <p:extLst>
      <p:ext uri="{BB962C8B-B14F-4D97-AF65-F5344CB8AC3E}">
        <p14:creationId xmlns:p14="http://schemas.microsoft.com/office/powerpoint/2010/main" val="308943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2207"/>
            <a:ext cx="8229600" cy="1143000"/>
          </a:xfrm>
        </p:spPr>
        <p:txBody>
          <a:bodyPr>
            <a:noAutofit/>
          </a:bodyPr>
          <a:lstStyle/>
          <a:p>
            <a:r>
              <a:rPr lang="en-US" dirty="0"/>
              <a:t>Infant Positive Emotions: </a:t>
            </a:r>
            <a:br>
              <a:rPr lang="en-US" dirty="0"/>
            </a:br>
            <a:r>
              <a:rPr lang="en-US" dirty="0"/>
              <a:t>Development of Smiles</a:t>
            </a:r>
          </a:p>
        </p:txBody>
      </p:sp>
      <p:sp>
        <p:nvSpPr>
          <p:cNvPr id="3" name="Text Placeholder 2"/>
          <p:cNvSpPr>
            <a:spLocks noGrp="1"/>
          </p:cNvSpPr>
          <p:nvPr>
            <p:ph type="body" sz="quarter" idx="10"/>
          </p:nvPr>
        </p:nvSpPr>
        <p:spPr>
          <a:xfrm>
            <a:off x="1981200" y="1605207"/>
            <a:ext cx="8394192" cy="5385498"/>
          </a:xfrm>
        </p:spPr>
        <p:txBody>
          <a:bodyPr>
            <a:normAutofit/>
          </a:bodyPr>
          <a:lstStyle/>
          <a:p>
            <a:r>
              <a:rPr lang="en-US" dirty="0"/>
              <a:t>The earliest (seeming) smiles: </a:t>
            </a:r>
          </a:p>
          <a:p>
            <a:pPr lvl="1"/>
            <a:r>
              <a:rPr lang="en-US" sz="3200" dirty="0"/>
              <a:t>Newborns: Brief</a:t>
            </a:r>
          </a:p>
          <a:p>
            <a:pPr lvl="1"/>
            <a:r>
              <a:rPr lang="en-US" sz="3200" dirty="0"/>
              <a:t>Do not signal happiness as at older ages</a:t>
            </a:r>
          </a:p>
          <a:p>
            <a:r>
              <a:rPr lang="en-US" dirty="0"/>
              <a:t>“Social smiles”: </a:t>
            </a:r>
          </a:p>
          <a:p>
            <a:pPr lvl="1"/>
            <a:r>
              <a:rPr lang="en-US" sz="3200" dirty="0"/>
              <a:t>Between 6 weeks and 3 months </a:t>
            </a:r>
          </a:p>
          <a:p>
            <a:pPr lvl="1"/>
            <a:r>
              <a:rPr lang="en-US" sz="3200" dirty="0"/>
              <a:t>Upturned cheeks, at first directed toward primary caregivers</a:t>
            </a:r>
          </a:p>
          <a:p>
            <a:pPr marL="0" indent="0">
              <a:buNone/>
            </a:pPr>
            <a:endParaRPr lang="en-US" dirty="0"/>
          </a:p>
        </p:txBody>
      </p:sp>
    </p:spTree>
    <p:extLst>
      <p:ext uri="{BB962C8B-B14F-4D97-AF65-F5344CB8AC3E}">
        <p14:creationId xmlns:p14="http://schemas.microsoft.com/office/powerpoint/2010/main" val="389175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1200" y="1605207"/>
            <a:ext cx="8394192" cy="5385498"/>
          </a:xfrm>
        </p:spPr>
        <p:txBody>
          <a:bodyPr>
            <a:normAutofit/>
          </a:bodyPr>
          <a:lstStyle/>
          <a:p>
            <a:r>
              <a:rPr lang="en-US" dirty="0"/>
              <a:t>Extending smiles:</a:t>
            </a:r>
          </a:p>
          <a:p>
            <a:pPr lvl="1"/>
            <a:r>
              <a:rPr lang="en-US" sz="3200" dirty="0"/>
              <a:t>3 to  8</a:t>
            </a:r>
            <a:r>
              <a:rPr lang="en-US" sz="3200" baseline="30000" dirty="0"/>
              <a:t> </a:t>
            </a:r>
            <a:r>
              <a:rPr lang="en-US" sz="3200" dirty="0"/>
              <a:t>weeks: smiles to external stimuli</a:t>
            </a:r>
          </a:p>
          <a:p>
            <a:pPr lvl="1"/>
            <a:r>
              <a:rPr lang="en-US" sz="3200" dirty="0"/>
              <a:t>~4 months: infants smile in response to smiles of familiar people </a:t>
            </a:r>
          </a:p>
          <a:p>
            <a:pPr lvl="1"/>
            <a:r>
              <a:rPr lang="en-US" sz="3200" dirty="0"/>
              <a:t>End of first year: different smiles in different situations and to different people</a:t>
            </a:r>
          </a:p>
          <a:p>
            <a:pPr marL="0" indent="0">
              <a:buNone/>
            </a:pPr>
            <a:endParaRPr lang="en-US" dirty="0"/>
          </a:p>
        </p:txBody>
      </p:sp>
      <p:sp>
        <p:nvSpPr>
          <p:cNvPr id="4" name="Title 1">
            <a:extLst>
              <a:ext uri="{FF2B5EF4-FFF2-40B4-BE49-F238E27FC236}">
                <a16:creationId xmlns:a16="http://schemas.microsoft.com/office/drawing/2014/main" id="{E4CCE703-6FAA-431C-9E8C-46AFE4B723ED}"/>
              </a:ext>
            </a:extLst>
          </p:cNvPr>
          <p:cNvSpPr>
            <a:spLocks noGrp="1"/>
          </p:cNvSpPr>
          <p:nvPr>
            <p:ph type="title"/>
          </p:nvPr>
        </p:nvSpPr>
        <p:spPr>
          <a:xfrm>
            <a:off x="1981200" y="462207"/>
            <a:ext cx="8229600" cy="1143000"/>
          </a:xfrm>
        </p:spPr>
        <p:txBody>
          <a:bodyPr>
            <a:noAutofit/>
          </a:bodyPr>
          <a:lstStyle/>
          <a:p>
            <a:r>
              <a:rPr lang="en-US" dirty="0"/>
              <a:t>Infant Positive Emotions: </a:t>
            </a:r>
            <a:br>
              <a:rPr lang="en-US" dirty="0"/>
            </a:br>
            <a:r>
              <a:rPr lang="en-US" dirty="0"/>
              <a:t>Extending Smiles</a:t>
            </a:r>
          </a:p>
        </p:txBody>
      </p:sp>
    </p:spTree>
    <p:extLst>
      <p:ext uri="{BB962C8B-B14F-4D97-AF65-F5344CB8AC3E}">
        <p14:creationId xmlns:p14="http://schemas.microsoft.com/office/powerpoint/2010/main" val="187625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8" y="667745"/>
            <a:ext cx="1261929" cy="323568"/>
          </a:xfrm>
        </p:spPr>
        <p:txBody>
          <a:bodyPr>
            <a:normAutofit fontScale="90000"/>
          </a:bodyPr>
          <a:lstStyle/>
          <a:p>
            <a:r>
              <a:rPr lang="en-US" dirty="0">
                <a:solidFill>
                  <a:schemeClr val="bg1"/>
                </a:solidFill>
              </a:rPr>
              <a:t>1</a:t>
            </a:r>
          </a:p>
        </p:txBody>
      </p:sp>
      <p:pic>
        <p:nvPicPr>
          <p:cNvPr id="4" name="Picture 3" descr="A photo of father cuddling and kissing his child." title="Emotional and Social Development in Infancy and Toddlerhood">
            <a:extLst>
              <a:ext uri="{FF2B5EF4-FFF2-40B4-BE49-F238E27FC236}">
                <a16:creationId xmlns:a16="http://schemas.microsoft.com/office/drawing/2014/main" id="{E1225F29-06D5-4BA8-B70D-035BA11EA345}"/>
              </a:ext>
            </a:extLst>
          </p:cNvPr>
          <p:cNvPicPr>
            <a:picLocks noChangeAspect="1"/>
          </p:cNvPicPr>
          <p:nvPr/>
        </p:nvPicPr>
        <p:blipFill>
          <a:blip r:embed="rId2"/>
          <a:stretch>
            <a:fillRect/>
          </a:stretch>
        </p:blipFill>
        <p:spPr>
          <a:xfrm>
            <a:off x="2887001" y="1565601"/>
            <a:ext cx="6417997" cy="4705990"/>
          </a:xfrm>
          <a:prstGeom prst="rect">
            <a:avLst/>
          </a:prstGeom>
        </p:spPr>
      </p:pic>
      <p:sp>
        <p:nvSpPr>
          <p:cNvPr id="5" name="Title 1">
            <a:extLst>
              <a:ext uri="{FF2B5EF4-FFF2-40B4-BE49-F238E27FC236}">
                <a16:creationId xmlns:a16="http://schemas.microsoft.com/office/drawing/2014/main" id="{CE7845BD-440E-4CE1-B895-0CE3F43861EE}"/>
              </a:ext>
            </a:extLst>
          </p:cNvPr>
          <p:cNvSpPr txBox="1">
            <a:spLocks/>
          </p:cNvSpPr>
          <p:nvPr/>
        </p:nvSpPr>
        <p:spPr>
          <a:xfrm>
            <a:off x="450575" y="999071"/>
            <a:ext cx="11317356" cy="566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r>
              <a:rPr lang="en-US" dirty="0">
                <a:solidFill>
                  <a:schemeClr val="tx1"/>
                </a:solidFill>
              </a:rPr>
              <a:t>Chapter 7: Emotional and Social Development in Infancy and Toddlerhood</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52914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7.4 Social smiles emerge between 6 weeks and 3 months of age.</a:t>
            </a:r>
          </a:p>
        </p:txBody>
      </p:sp>
      <p:pic>
        <p:nvPicPr>
          <p:cNvPr id="3" name="Picture 2" descr="A photo of a child smiling while lying on the bed." title="FIGURE 7.4 Social smiles emerge between 6 weeks and 3 months of age.">
            <a:extLst>
              <a:ext uri="{FF2B5EF4-FFF2-40B4-BE49-F238E27FC236}">
                <a16:creationId xmlns:a16="http://schemas.microsoft.com/office/drawing/2014/main" id="{678A8CD1-20BC-4260-892E-CCB508B3ACE0}"/>
              </a:ext>
            </a:extLst>
          </p:cNvPr>
          <p:cNvPicPr>
            <a:picLocks noChangeAspect="1"/>
          </p:cNvPicPr>
          <p:nvPr/>
        </p:nvPicPr>
        <p:blipFill>
          <a:blip r:embed="rId2"/>
          <a:stretch>
            <a:fillRect/>
          </a:stretch>
        </p:blipFill>
        <p:spPr>
          <a:xfrm>
            <a:off x="3155070" y="1025660"/>
            <a:ext cx="5881860" cy="4806681"/>
          </a:xfrm>
          <a:prstGeom prst="rect">
            <a:avLst/>
          </a:prstGeom>
        </p:spPr>
      </p:pic>
    </p:spTree>
    <p:extLst>
      <p:ext uri="{BB962C8B-B14F-4D97-AF65-F5344CB8AC3E}">
        <p14:creationId xmlns:p14="http://schemas.microsoft.com/office/powerpoint/2010/main" val="267660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843-DBF9-4AD5-ADF1-28B091F277C1}"/>
              </a:ext>
            </a:extLst>
          </p:cNvPr>
          <p:cNvSpPr>
            <a:spLocks noGrp="1"/>
          </p:cNvSpPr>
          <p:nvPr>
            <p:ph type="title"/>
          </p:nvPr>
        </p:nvSpPr>
        <p:spPr/>
        <p:txBody>
          <a:bodyPr/>
          <a:lstStyle/>
          <a:p>
            <a:r>
              <a:rPr lang="en-US" dirty="0"/>
              <a:t>Research in Action Video: Social Smiles</a:t>
            </a:r>
          </a:p>
        </p:txBody>
      </p:sp>
      <p:sp>
        <p:nvSpPr>
          <p:cNvPr id="3" name="Text Placeholder 2">
            <a:extLst>
              <a:ext uri="{FF2B5EF4-FFF2-40B4-BE49-F238E27FC236}">
                <a16:creationId xmlns:a16="http://schemas.microsoft.com/office/drawing/2014/main" id="{66AB8C06-2EF4-4ACB-948E-E542F0B9013F}"/>
              </a:ext>
            </a:extLst>
          </p:cNvPr>
          <p:cNvSpPr>
            <a:spLocks noGrp="1"/>
          </p:cNvSpPr>
          <p:nvPr>
            <p:ph type="body" sz="quarter" idx="10"/>
          </p:nvPr>
        </p:nvSpPr>
        <p:spPr>
          <a:xfrm>
            <a:off x="1981200" y="2470245"/>
            <a:ext cx="8229600" cy="3305080"/>
          </a:xfrm>
        </p:spPr>
        <p:txBody>
          <a:bodyPr/>
          <a:lstStyle/>
          <a:p>
            <a:pPr marL="0" indent="0">
              <a:buNone/>
            </a:pPr>
            <a:r>
              <a:rPr lang="en-US" dirty="0"/>
              <a:t>Watch the video here:</a:t>
            </a:r>
          </a:p>
          <a:p>
            <a:pPr marL="0" indent="0">
              <a:buNone/>
            </a:pPr>
            <a:r>
              <a:rPr lang="en-US" dirty="0">
                <a:hlinkClick r:id="rId3"/>
              </a:rPr>
              <a:t>Research in Action Video: Social Smiles</a:t>
            </a:r>
            <a:endParaRPr lang="en-US" dirty="0"/>
          </a:p>
          <a:p>
            <a:pPr marL="0" indent="0">
              <a:buNone/>
            </a:pPr>
            <a:endParaRPr lang="en-US" dirty="0">
              <a:solidFill>
                <a:srgbClr val="800080"/>
              </a:solidFill>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89544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2207"/>
            <a:ext cx="8229600" cy="1143000"/>
          </a:xfrm>
        </p:spPr>
        <p:txBody>
          <a:bodyPr>
            <a:noAutofit/>
          </a:bodyPr>
          <a:lstStyle/>
          <a:p>
            <a:r>
              <a:rPr lang="en-US" dirty="0"/>
              <a:t>Infant Negative Emotions</a:t>
            </a:r>
          </a:p>
        </p:txBody>
      </p:sp>
      <p:sp>
        <p:nvSpPr>
          <p:cNvPr id="3" name="Text Placeholder 2"/>
          <p:cNvSpPr>
            <a:spLocks noGrp="1"/>
          </p:cNvSpPr>
          <p:nvPr>
            <p:ph type="body" sz="quarter" idx="10"/>
          </p:nvPr>
        </p:nvSpPr>
        <p:spPr>
          <a:xfrm>
            <a:off x="1898904" y="1472502"/>
            <a:ext cx="8394192" cy="5385498"/>
          </a:xfrm>
        </p:spPr>
        <p:txBody>
          <a:bodyPr>
            <a:normAutofit/>
          </a:bodyPr>
          <a:lstStyle/>
          <a:p>
            <a:r>
              <a:rPr lang="en-US" dirty="0"/>
              <a:t>Anger: </a:t>
            </a:r>
          </a:p>
          <a:p>
            <a:pPr lvl="1"/>
            <a:r>
              <a:rPr lang="en-US" sz="3200" dirty="0"/>
              <a:t>Grows in intensity and frequency from 4-16 months </a:t>
            </a:r>
            <a:r>
              <a:rPr lang="en-US" sz="2400" dirty="0"/>
              <a:t>(e.g., </a:t>
            </a:r>
            <a:r>
              <a:rPr lang="en-US" sz="2400" dirty="0" err="1"/>
              <a:t>Braungart-Rieker</a:t>
            </a:r>
            <a:r>
              <a:rPr lang="en-US" sz="2400" dirty="0"/>
              <a:t>, Hill-</a:t>
            </a:r>
            <a:r>
              <a:rPr lang="en-US" sz="2400" dirty="0" err="1"/>
              <a:t>Soderlund</a:t>
            </a:r>
            <a:r>
              <a:rPr lang="en-US" sz="2400" dirty="0"/>
              <a:t>, &amp; </a:t>
            </a:r>
            <a:r>
              <a:rPr lang="en-US" sz="2400" dirty="0" err="1"/>
              <a:t>Karrass</a:t>
            </a:r>
            <a:r>
              <a:rPr lang="en-US" sz="2400" dirty="0"/>
              <a:t>, 2010)</a:t>
            </a:r>
          </a:p>
          <a:p>
            <a:r>
              <a:rPr lang="en-US" dirty="0"/>
              <a:t>Fear: </a:t>
            </a:r>
          </a:p>
          <a:p>
            <a:pPr lvl="1"/>
            <a:r>
              <a:rPr lang="en-US" sz="3200" dirty="0"/>
              <a:t>Infants display “fear” in threatening situations</a:t>
            </a:r>
          </a:p>
          <a:p>
            <a:pPr lvl="1"/>
            <a:r>
              <a:rPr lang="en-US" sz="3200" dirty="0"/>
              <a:t>Evolutionary origins to fear may exist</a:t>
            </a:r>
          </a:p>
          <a:p>
            <a:pPr marL="0" indent="0">
              <a:buNone/>
            </a:pPr>
            <a:endParaRPr lang="en-US" dirty="0"/>
          </a:p>
        </p:txBody>
      </p:sp>
    </p:spTree>
    <p:extLst>
      <p:ext uri="{BB962C8B-B14F-4D97-AF65-F5344CB8AC3E}">
        <p14:creationId xmlns:p14="http://schemas.microsoft.com/office/powerpoint/2010/main" val="105114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7.5 Infant anger and fear reactions increase from 4 to 16 months of age.</a:t>
            </a:r>
          </a:p>
        </p:txBody>
      </p:sp>
      <p:pic>
        <p:nvPicPr>
          <p:cNvPr id="3" name="Picture 2" descr="A graph shows the interpretations of infant distress around fear. The horizontal axis is labeled age in months, ranging from 4 to 16. The vertical axis is labeled predicted fear, ranging from negative 0 to 2. Data from the graph shows the increase in infants’ anger from 4, 1 to 16, 3.&#10;&#10;A graph shows the interpretations of infant distress around anger. The horizontal axis is labeled age in months, ranging from 4 to 16. The vertical axis is labeled predicated anger, ranging from negative 0 to 2. Data from the graph shows the increase in infants’ anger from 4, 0 to 12, 1." title="FIGURE 7.5 Infant anger and fear reactions increase from 4 to 16 months of age.">
            <a:extLst>
              <a:ext uri="{FF2B5EF4-FFF2-40B4-BE49-F238E27FC236}">
                <a16:creationId xmlns:a16="http://schemas.microsoft.com/office/drawing/2014/main" id="{FC377FC9-D873-42F9-88AF-8008D13D4490}"/>
              </a:ext>
            </a:extLst>
          </p:cNvPr>
          <p:cNvPicPr>
            <a:picLocks noChangeAspect="1"/>
          </p:cNvPicPr>
          <p:nvPr/>
        </p:nvPicPr>
        <p:blipFill>
          <a:blip r:embed="rId2"/>
          <a:stretch>
            <a:fillRect/>
          </a:stretch>
        </p:blipFill>
        <p:spPr>
          <a:xfrm>
            <a:off x="860973" y="1765887"/>
            <a:ext cx="10470054" cy="3326227"/>
          </a:xfrm>
          <a:prstGeom prst="rect">
            <a:avLst/>
          </a:prstGeom>
        </p:spPr>
      </p:pic>
    </p:spTree>
    <p:extLst>
      <p:ext uri="{BB962C8B-B14F-4D97-AF65-F5344CB8AC3E}">
        <p14:creationId xmlns:p14="http://schemas.microsoft.com/office/powerpoint/2010/main" val="112895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7.6 Expressions of anger generalize to a range of situations in toddlerhood.</a:t>
            </a:r>
          </a:p>
        </p:txBody>
      </p:sp>
      <p:pic>
        <p:nvPicPr>
          <p:cNvPr id="3" name="Picture 2" descr="A photo of a child crying while trying to get down from a crib." title="FIGURE 7.6 Expressions of anger generalize to a range of situations in toddlerhood.">
            <a:extLst>
              <a:ext uri="{FF2B5EF4-FFF2-40B4-BE49-F238E27FC236}">
                <a16:creationId xmlns:a16="http://schemas.microsoft.com/office/drawing/2014/main" id="{FD7BA221-D648-4B8A-AB92-BA2955815057}"/>
              </a:ext>
            </a:extLst>
          </p:cNvPr>
          <p:cNvPicPr>
            <a:picLocks noChangeAspect="1"/>
          </p:cNvPicPr>
          <p:nvPr/>
        </p:nvPicPr>
        <p:blipFill>
          <a:blip r:embed="rId2"/>
          <a:stretch>
            <a:fillRect/>
          </a:stretch>
        </p:blipFill>
        <p:spPr>
          <a:xfrm>
            <a:off x="2585856" y="1183774"/>
            <a:ext cx="7020288" cy="4490452"/>
          </a:xfrm>
          <a:prstGeom prst="rect">
            <a:avLst/>
          </a:prstGeom>
        </p:spPr>
      </p:pic>
    </p:spTree>
    <p:extLst>
      <p:ext uri="{BB962C8B-B14F-4D97-AF65-F5344CB8AC3E}">
        <p14:creationId xmlns:p14="http://schemas.microsoft.com/office/powerpoint/2010/main" val="408159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7.7 Learning fear.</a:t>
            </a:r>
          </a:p>
        </p:txBody>
      </p:sp>
      <p:pic>
        <p:nvPicPr>
          <p:cNvPr id="3" name="Picture 2" descr="A photo of a child sitting on a caregiver’s lap and watching television surrounded by a speaker at the sides and a camera at the center panel. The pictures of a hippopotamus and snake are displayed on the screen." title="FIGURE 7.7 Learning fear.">
            <a:extLst>
              <a:ext uri="{FF2B5EF4-FFF2-40B4-BE49-F238E27FC236}">
                <a16:creationId xmlns:a16="http://schemas.microsoft.com/office/drawing/2014/main" id="{3DD382CE-024B-4CB7-BB20-9F7A14608526}"/>
              </a:ext>
            </a:extLst>
          </p:cNvPr>
          <p:cNvPicPr>
            <a:picLocks noChangeAspect="1"/>
          </p:cNvPicPr>
          <p:nvPr/>
        </p:nvPicPr>
        <p:blipFill>
          <a:blip r:embed="rId2"/>
          <a:stretch>
            <a:fillRect/>
          </a:stretch>
        </p:blipFill>
        <p:spPr>
          <a:xfrm>
            <a:off x="3951420" y="730978"/>
            <a:ext cx="4289161" cy="5396045"/>
          </a:xfrm>
          <a:prstGeom prst="rect">
            <a:avLst/>
          </a:prstGeom>
        </p:spPr>
      </p:pic>
    </p:spTree>
    <p:extLst>
      <p:ext uri="{BB962C8B-B14F-4D97-AF65-F5344CB8AC3E}">
        <p14:creationId xmlns:p14="http://schemas.microsoft.com/office/powerpoint/2010/main" val="3503401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7.8 Infants may be biased to attend to potentially threatening stimuli, without being afraid.</a:t>
            </a:r>
          </a:p>
        </p:txBody>
      </p:sp>
      <p:pic>
        <p:nvPicPr>
          <p:cNvPr id="3" name="Picture 2" descr="A photo of a big monkey holding a small baby monkey in its lap." title="FIGURE 7.8 Infants may be biased to attend to potentially threatening stimuli, without being afraid.">
            <a:extLst>
              <a:ext uri="{FF2B5EF4-FFF2-40B4-BE49-F238E27FC236}">
                <a16:creationId xmlns:a16="http://schemas.microsoft.com/office/drawing/2014/main" id="{7F3C545D-370E-400F-B988-0CE13DD2F934}"/>
              </a:ext>
            </a:extLst>
          </p:cNvPr>
          <p:cNvPicPr>
            <a:picLocks noChangeAspect="1"/>
          </p:cNvPicPr>
          <p:nvPr/>
        </p:nvPicPr>
        <p:blipFill>
          <a:blip r:embed="rId2"/>
          <a:stretch>
            <a:fillRect/>
          </a:stretch>
        </p:blipFill>
        <p:spPr>
          <a:xfrm>
            <a:off x="1190855" y="1186649"/>
            <a:ext cx="9810290" cy="4484703"/>
          </a:xfrm>
          <a:prstGeom prst="rect">
            <a:avLst/>
          </a:prstGeom>
        </p:spPr>
      </p:pic>
    </p:spTree>
    <p:extLst>
      <p:ext uri="{BB962C8B-B14F-4D97-AF65-F5344CB8AC3E}">
        <p14:creationId xmlns:p14="http://schemas.microsoft.com/office/powerpoint/2010/main" val="216117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Self-Conscious Emotions</a:t>
            </a:r>
          </a:p>
        </p:txBody>
      </p:sp>
      <p:sp>
        <p:nvSpPr>
          <p:cNvPr id="3" name="Text Placeholder 2"/>
          <p:cNvSpPr>
            <a:spLocks noGrp="1"/>
          </p:cNvSpPr>
          <p:nvPr>
            <p:ph type="body" sz="quarter" idx="10"/>
          </p:nvPr>
        </p:nvSpPr>
        <p:spPr/>
        <p:txBody>
          <a:bodyPr>
            <a:normAutofit/>
          </a:bodyPr>
          <a:lstStyle/>
          <a:p>
            <a:r>
              <a:rPr lang="en-US" dirty="0"/>
              <a:t>Emotions related to a sense of self and awareness of others</a:t>
            </a:r>
          </a:p>
          <a:p>
            <a:pPr lvl="1"/>
            <a:r>
              <a:rPr lang="en-US" sz="3200" dirty="0"/>
              <a:t>Pride</a:t>
            </a:r>
          </a:p>
          <a:p>
            <a:pPr lvl="1"/>
            <a:r>
              <a:rPr lang="en-US" sz="3200" dirty="0"/>
              <a:t>Embarrassment</a:t>
            </a:r>
          </a:p>
          <a:p>
            <a:pPr lvl="1"/>
            <a:r>
              <a:rPr lang="en-US" sz="3200" dirty="0"/>
              <a:t>Guilt</a:t>
            </a:r>
          </a:p>
          <a:p>
            <a:pPr lvl="1"/>
            <a:r>
              <a:rPr lang="en-US" sz="3200" dirty="0"/>
              <a:t>Shame</a:t>
            </a:r>
          </a:p>
        </p:txBody>
      </p:sp>
    </p:spTree>
    <p:extLst>
      <p:ext uri="{BB962C8B-B14F-4D97-AF65-F5344CB8AC3E}">
        <p14:creationId xmlns:p14="http://schemas.microsoft.com/office/powerpoint/2010/main" val="360404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894"/>
            <a:ext cx="8229600" cy="1325562"/>
          </a:xfrm>
        </p:spPr>
        <p:txBody>
          <a:bodyPr>
            <a:normAutofit/>
          </a:bodyPr>
          <a:lstStyle/>
          <a:p>
            <a:r>
              <a:rPr lang="en-US" dirty="0"/>
              <a:t>Understanding Emotions</a:t>
            </a:r>
          </a:p>
        </p:txBody>
      </p:sp>
      <p:sp>
        <p:nvSpPr>
          <p:cNvPr id="3" name="Text Placeholder 2"/>
          <p:cNvSpPr>
            <a:spLocks noGrp="1"/>
          </p:cNvSpPr>
          <p:nvPr>
            <p:ph type="body" sz="quarter" idx="10"/>
          </p:nvPr>
        </p:nvSpPr>
        <p:spPr>
          <a:xfrm>
            <a:off x="1981200" y="1745457"/>
            <a:ext cx="8229600" cy="4175125"/>
          </a:xfrm>
        </p:spPr>
        <p:txBody>
          <a:bodyPr/>
          <a:lstStyle/>
          <a:p>
            <a:r>
              <a:rPr lang="en-US" dirty="0"/>
              <a:t>Discriminating emotions</a:t>
            </a:r>
          </a:p>
          <a:p>
            <a:r>
              <a:rPr lang="en-US" dirty="0"/>
              <a:t>Using emotional information</a:t>
            </a:r>
          </a:p>
          <a:p>
            <a:pPr marL="0" indent="0">
              <a:buNone/>
            </a:pPr>
            <a:endParaRPr lang="en-US" dirty="0"/>
          </a:p>
        </p:txBody>
      </p:sp>
    </p:spTree>
    <p:extLst>
      <p:ext uri="{BB962C8B-B14F-4D97-AF65-F5344CB8AC3E}">
        <p14:creationId xmlns:p14="http://schemas.microsoft.com/office/powerpoint/2010/main" val="2872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Discriminating Emotions</a:t>
            </a:r>
          </a:p>
        </p:txBody>
      </p:sp>
      <p:sp>
        <p:nvSpPr>
          <p:cNvPr id="3" name="Text Placeholder 2"/>
          <p:cNvSpPr>
            <a:spLocks noGrp="1"/>
          </p:cNvSpPr>
          <p:nvPr>
            <p:ph type="body" sz="quarter" idx="10"/>
          </p:nvPr>
        </p:nvSpPr>
        <p:spPr>
          <a:xfrm>
            <a:off x="1981200" y="1600200"/>
            <a:ext cx="8229600" cy="4425462"/>
          </a:xfrm>
        </p:spPr>
        <p:txBody>
          <a:bodyPr>
            <a:normAutofit/>
          </a:bodyPr>
          <a:lstStyle/>
          <a:p>
            <a:r>
              <a:rPr lang="en-US" dirty="0"/>
              <a:t>The ability to distinguish among emotional expressions </a:t>
            </a:r>
            <a:r>
              <a:rPr lang="en-US" sz="2400" dirty="0"/>
              <a:t>(</a:t>
            </a:r>
            <a:r>
              <a:rPr lang="en-US" sz="2400" dirty="0" err="1"/>
              <a:t>Camras</a:t>
            </a:r>
            <a:r>
              <a:rPr lang="en-US" sz="2400" dirty="0"/>
              <a:t> &amp; Shuster, 2013)</a:t>
            </a:r>
          </a:p>
          <a:p>
            <a:pPr lvl="1"/>
            <a:r>
              <a:rPr lang="en-US" sz="3200" dirty="0"/>
              <a:t>Newborns discriminate among emotions (e.g., open eyes to happy speech)</a:t>
            </a:r>
          </a:p>
          <a:p>
            <a:pPr lvl="1"/>
            <a:r>
              <a:rPr lang="en-US" sz="3200" dirty="0"/>
              <a:t>3-month old infants detect gradations in the intensity of emotion expressions (e.g., subtle versus full-blown smiles)</a:t>
            </a:r>
          </a:p>
          <a:p>
            <a:pPr marL="0" indent="0">
              <a:buNone/>
            </a:pPr>
            <a:endParaRPr lang="en-US" dirty="0"/>
          </a:p>
        </p:txBody>
      </p:sp>
    </p:spTree>
    <p:extLst>
      <p:ext uri="{BB962C8B-B14F-4D97-AF65-F5344CB8AC3E}">
        <p14:creationId xmlns:p14="http://schemas.microsoft.com/office/powerpoint/2010/main" val="232259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0850"/>
            <a:ext cx="8229600" cy="1325562"/>
          </a:xfrm>
        </p:spPr>
        <p:txBody>
          <a:bodyPr>
            <a:normAutofit/>
          </a:bodyPr>
          <a:lstStyle/>
          <a:p>
            <a:r>
              <a:rPr lang="en-US" sz="3600" dirty="0"/>
              <a:t>Overview of Chapter Topics</a:t>
            </a:r>
          </a:p>
        </p:txBody>
      </p:sp>
      <p:sp>
        <p:nvSpPr>
          <p:cNvPr id="3" name="Text Placeholder 2"/>
          <p:cNvSpPr>
            <a:spLocks noGrp="1"/>
          </p:cNvSpPr>
          <p:nvPr>
            <p:ph type="body" sz="quarter" idx="10"/>
          </p:nvPr>
        </p:nvSpPr>
        <p:spPr>
          <a:xfrm>
            <a:off x="1981200" y="1287462"/>
            <a:ext cx="8229600" cy="4427538"/>
          </a:xfrm>
        </p:spPr>
        <p:txBody>
          <a:bodyPr/>
          <a:lstStyle/>
          <a:p>
            <a:r>
              <a:rPr lang="en-US" dirty="0"/>
              <a:t>Emotional Development</a:t>
            </a:r>
          </a:p>
          <a:p>
            <a:pPr lvl="1"/>
            <a:r>
              <a:rPr lang="en-US" sz="3200" dirty="0"/>
              <a:t>Emotional development</a:t>
            </a:r>
          </a:p>
          <a:p>
            <a:pPr lvl="1"/>
            <a:r>
              <a:rPr lang="en-US" sz="3200" dirty="0"/>
              <a:t>Temperament</a:t>
            </a:r>
          </a:p>
          <a:p>
            <a:r>
              <a:rPr lang="en-US" dirty="0"/>
              <a:t>Social Development </a:t>
            </a:r>
          </a:p>
          <a:p>
            <a:pPr lvl="1"/>
            <a:r>
              <a:rPr lang="en-US" sz="3200" dirty="0"/>
              <a:t>Attachment</a:t>
            </a:r>
          </a:p>
          <a:p>
            <a:pPr lvl="1"/>
            <a:r>
              <a:rPr lang="en-US" sz="3200" dirty="0"/>
              <a:t>Peer relationships and origins of morality</a:t>
            </a:r>
          </a:p>
          <a:p>
            <a:pPr lvl="1"/>
            <a:r>
              <a:rPr lang="en-US" sz="3200" dirty="0"/>
              <a:t>Emerging self-identity</a:t>
            </a:r>
          </a:p>
          <a:p>
            <a:r>
              <a:rPr lang="en-US" dirty="0"/>
              <a:t>Focus on Contexts, Culture, &amp; Cascades</a:t>
            </a:r>
          </a:p>
        </p:txBody>
      </p:sp>
    </p:spTree>
    <p:extLst>
      <p:ext uri="{BB962C8B-B14F-4D97-AF65-F5344CB8AC3E}">
        <p14:creationId xmlns:p14="http://schemas.microsoft.com/office/powerpoint/2010/main" val="3999138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Discriminating Emotions: Matching Studies</a:t>
            </a:r>
          </a:p>
        </p:txBody>
      </p:sp>
      <p:sp>
        <p:nvSpPr>
          <p:cNvPr id="3" name="Text Placeholder 2"/>
          <p:cNvSpPr>
            <a:spLocks noGrp="1"/>
          </p:cNvSpPr>
          <p:nvPr>
            <p:ph type="body" sz="quarter" idx="10"/>
          </p:nvPr>
        </p:nvSpPr>
        <p:spPr/>
        <p:txBody>
          <a:bodyPr>
            <a:normAutofit/>
          </a:bodyPr>
          <a:lstStyle/>
          <a:p>
            <a:r>
              <a:rPr lang="en-US" dirty="0"/>
              <a:t>Assess whether infants match emotional content across different modalities</a:t>
            </a:r>
          </a:p>
          <a:p>
            <a:pPr lvl="1"/>
            <a:r>
              <a:rPr lang="en-US" sz="3200" dirty="0"/>
              <a:t>Smiling face goes with happy voice</a:t>
            </a:r>
          </a:p>
          <a:p>
            <a:pPr lvl="1"/>
            <a:r>
              <a:rPr lang="en-US" sz="3200" dirty="0"/>
              <a:t>Upset face goes with sad voice</a:t>
            </a:r>
          </a:p>
        </p:txBody>
      </p:sp>
    </p:spTree>
    <p:extLst>
      <p:ext uri="{BB962C8B-B14F-4D97-AF65-F5344CB8AC3E}">
        <p14:creationId xmlns:p14="http://schemas.microsoft.com/office/powerpoint/2010/main" val="18801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7.9 Infants match emotions in the faces of other infants to the emotions expressed by their vocalizations.</a:t>
            </a:r>
          </a:p>
        </p:txBody>
      </p:sp>
      <p:pic>
        <p:nvPicPr>
          <p:cNvPr id="3" name="Picture 2" descr="A photo of series of two panels on the top and bottom with sad and happy facial expressions of four infants. The panel on the top is labeled part 1 and depicts an infant with a frowning face to the left and a happy face to the right. The panel on the bottom is labeled part 2 and depicts an infant with a crying face to the left and a happy face to the right. The top of the panels to the left is labeled negative. The top of the panels to the right is labeled positive." title="FIGURE 7.9 Infants match emotions in the faces of other infants to the emotions expressed by their vocalizations.">
            <a:extLst>
              <a:ext uri="{FF2B5EF4-FFF2-40B4-BE49-F238E27FC236}">
                <a16:creationId xmlns:a16="http://schemas.microsoft.com/office/drawing/2014/main" id="{526EC881-49F4-452A-801A-4CDD733F9BA5}"/>
              </a:ext>
            </a:extLst>
          </p:cNvPr>
          <p:cNvPicPr>
            <a:picLocks noChangeAspect="1"/>
          </p:cNvPicPr>
          <p:nvPr/>
        </p:nvPicPr>
        <p:blipFill>
          <a:blip r:embed="rId2"/>
          <a:stretch>
            <a:fillRect/>
          </a:stretch>
        </p:blipFill>
        <p:spPr>
          <a:xfrm>
            <a:off x="2289798" y="785039"/>
            <a:ext cx="7612405" cy="5287922"/>
          </a:xfrm>
          <a:prstGeom prst="rect">
            <a:avLst/>
          </a:prstGeom>
        </p:spPr>
      </p:pic>
    </p:spTree>
    <p:extLst>
      <p:ext uri="{BB962C8B-B14F-4D97-AF65-F5344CB8AC3E}">
        <p14:creationId xmlns:p14="http://schemas.microsoft.com/office/powerpoint/2010/main" val="1729217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7.10 Infants match emotions with actions.</a:t>
            </a:r>
          </a:p>
        </p:txBody>
      </p:sp>
      <p:pic>
        <p:nvPicPr>
          <p:cNvPr id="3" name="Picture 2" descr="A photo of a series of five panels in four rows depicting actions of two individuals toward a puppet. The first two panels depict a smiling face exhibiting different actions toward a puppet while touching, cuddling, and patting. The second two panels depict a frowning face exhibiting different actions toward a puppet while touching, hitting, and pressing it." title="FIGURE 7.10 Infants match emotions with actions.">
            <a:extLst>
              <a:ext uri="{FF2B5EF4-FFF2-40B4-BE49-F238E27FC236}">
                <a16:creationId xmlns:a16="http://schemas.microsoft.com/office/drawing/2014/main" id="{0CB4AD16-B30B-4B85-9D99-CD174C3C7332}"/>
              </a:ext>
            </a:extLst>
          </p:cNvPr>
          <p:cNvPicPr>
            <a:picLocks noChangeAspect="1"/>
          </p:cNvPicPr>
          <p:nvPr/>
        </p:nvPicPr>
        <p:blipFill>
          <a:blip r:embed="rId2"/>
          <a:stretch>
            <a:fillRect/>
          </a:stretch>
        </p:blipFill>
        <p:spPr>
          <a:xfrm>
            <a:off x="2507642" y="797865"/>
            <a:ext cx="7176716" cy="5262270"/>
          </a:xfrm>
          <a:prstGeom prst="rect">
            <a:avLst/>
          </a:prstGeom>
        </p:spPr>
      </p:pic>
    </p:spTree>
    <p:extLst>
      <p:ext uri="{BB962C8B-B14F-4D97-AF65-F5344CB8AC3E}">
        <p14:creationId xmlns:p14="http://schemas.microsoft.com/office/powerpoint/2010/main" val="298126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1175"/>
            <a:ext cx="8229600" cy="1143000"/>
          </a:xfrm>
        </p:spPr>
        <p:txBody>
          <a:bodyPr>
            <a:noAutofit/>
          </a:bodyPr>
          <a:lstStyle/>
          <a:p>
            <a:r>
              <a:rPr lang="en-US" dirty="0"/>
              <a:t>Using Emotional Information: </a:t>
            </a:r>
            <a:br>
              <a:rPr lang="en-US" dirty="0"/>
            </a:br>
            <a:r>
              <a:rPr lang="en-US" dirty="0"/>
              <a:t>Social Referencing</a:t>
            </a:r>
          </a:p>
        </p:txBody>
      </p:sp>
      <p:sp>
        <p:nvSpPr>
          <p:cNvPr id="3" name="Text Placeholder 2"/>
          <p:cNvSpPr>
            <a:spLocks noGrp="1"/>
          </p:cNvSpPr>
          <p:nvPr>
            <p:ph type="body" sz="quarter" idx="10"/>
          </p:nvPr>
        </p:nvSpPr>
        <p:spPr>
          <a:xfrm>
            <a:off x="1981200" y="1667120"/>
            <a:ext cx="8229600" cy="4175125"/>
          </a:xfrm>
        </p:spPr>
        <p:txBody>
          <a:bodyPr>
            <a:normAutofit/>
          </a:bodyPr>
          <a:lstStyle/>
          <a:p>
            <a:r>
              <a:rPr lang="en-US" dirty="0"/>
              <a:t>Using emotions (social referencing) entails seeking and using social information in ambiguous situations</a:t>
            </a:r>
          </a:p>
          <a:p>
            <a:pPr lvl="1"/>
            <a:r>
              <a:rPr lang="en-US" sz="3200" dirty="0"/>
              <a:t>During first year, infants are limited in social referencing abilities</a:t>
            </a:r>
          </a:p>
          <a:p>
            <a:pPr lvl="1"/>
            <a:r>
              <a:rPr lang="en-US" sz="3200" dirty="0"/>
              <a:t>By about 12 months, infants avoid objects of others’ expressed fear</a:t>
            </a:r>
          </a:p>
        </p:txBody>
      </p:sp>
    </p:spTree>
    <p:extLst>
      <p:ext uri="{BB962C8B-B14F-4D97-AF65-F5344CB8AC3E}">
        <p14:creationId xmlns:p14="http://schemas.microsoft.com/office/powerpoint/2010/main" val="91847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7.11 Infants approach or avoid stimuli in line with the emotional reactions of other people.</a:t>
            </a:r>
          </a:p>
        </p:txBody>
      </p:sp>
      <p:pic>
        <p:nvPicPr>
          <p:cNvPr id="3" name="Picture 2" descr="An illustration of an infant reacting in response to the mother’s expression toward an object placed between them. A right arrow from the infant's face and a left arrow from the mother's face indicate toward an object. A right arrow indicated toward the mother with her eyes and mouth wide open from the infant. The text above the infant reads, infant references mother’s face and avoids the novel object. The text above the mother reads, mother shows fear in her face.&#10;&#10;&#10;An illustration of an infant reacting in response to the mother’s expression toward an object placed between them. A right arrow from the infant's face and a left arrow from the mother's face indicate toward an object. The text above the infant reads, infant references mother’s face and reaches for the novel object. The text above the mother reads, mother shows happy face. A right arrow indicated toward the mother with a smile on her eyes and face." title="FIGURE 7.11 Infants approach or avoid stimuli in line with the emotional reactions of other people.">
            <a:extLst>
              <a:ext uri="{FF2B5EF4-FFF2-40B4-BE49-F238E27FC236}">
                <a16:creationId xmlns:a16="http://schemas.microsoft.com/office/drawing/2014/main" id="{043D706E-7540-43A7-ABFE-085BF0D6A369}"/>
              </a:ext>
            </a:extLst>
          </p:cNvPr>
          <p:cNvPicPr>
            <a:picLocks noChangeAspect="1"/>
          </p:cNvPicPr>
          <p:nvPr/>
        </p:nvPicPr>
        <p:blipFill>
          <a:blip r:embed="rId2"/>
          <a:stretch>
            <a:fillRect/>
          </a:stretch>
        </p:blipFill>
        <p:spPr>
          <a:xfrm>
            <a:off x="2927571" y="820624"/>
            <a:ext cx="6336859" cy="5216752"/>
          </a:xfrm>
          <a:prstGeom prst="rect">
            <a:avLst/>
          </a:prstGeom>
        </p:spPr>
      </p:pic>
    </p:spTree>
    <p:extLst>
      <p:ext uri="{BB962C8B-B14F-4D97-AF65-F5344CB8AC3E}">
        <p14:creationId xmlns:p14="http://schemas.microsoft.com/office/powerpoint/2010/main" val="226752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Regulating Emotions</a:t>
            </a:r>
          </a:p>
        </p:txBody>
      </p:sp>
      <p:sp>
        <p:nvSpPr>
          <p:cNvPr id="3" name="Text Placeholder 2"/>
          <p:cNvSpPr>
            <a:spLocks noGrp="1"/>
          </p:cNvSpPr>
          <p:nvPr>
            <p:ph type="body" sz="quarter" idx="10"/>
          </p:nvPr>
        </p:nvSpPr>
        <p:spPr/>
        <p:txBody>
          <a:bodyPr/>
          <a:lstStyle/>
          <a:p>
            <a:r>
              <a:rPr lang="en-US" dirty="0"/>
              <a:t>Development in infant emotion regulation</a:t>
            </a:r>
          </a:p>
          <a:p>
            <a:r>
              <a:rPr lang="en-US" dirty="0"/>
              <a:t>Effortful control</a:t>
            </a:r>
          </a:p>
          <a:p>
            <a:endParaRPr lang="en-US" dirty="0"/>
          </a:p>
        </p:txBody>
      </p:sp>
    </p:spTree>
    <p:extLst>
      <p:ext uri="{BB962C8B-B14F-4D97-AF65-F5344CB8AC3E}">
        <p14:creationId xmlns:p14="http://schemas.microsoft.com/office/powerpoint/2010/main" val="87894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Emotion Regulation</a:t>
            </a:r>
          </a:p>
        </p:txBody>
      </p:sp>
      <p:sp>
        <p:nvSpPr>
          <p:cNvPr id="3" name="Text Placeholder 2"/>
          <p:cNvSpPr>
            <a:spLocks noGrp="1"/>
          </p:cNvSpPr>
          <p:nvPr>
            <p:ph type="body" sz="quarter" idx="10"/>
          </p:nvPr>
        </p:nvSpPr>
        <p:spPr>
          <a:xfrm>
            <a:off x="1981200" y="1600200"/>
            <a:ext cx="8229600" cy="4425462"/>
          </a:xfrm>
        </p:spPr>
        <p:txBody>
          <a:bodyPr>
            <a:normAutofit/>
          </a:bodyPr>
          <a:lstStyle/>
          <a:p>
            <a:r>
              <a:rPr lang="en-US" dirty="0"/>
              <a:t>The monitoring, evaluating, and moderating of emotional responses </a:t>
            </a:r>
            <a:r>
              <a:rPr lang="en-US" sz="2400" dirty="0"/>
              <a:t>(Calkins &amp; Hall, 2007)</a:t>
            </a:r>
          </a:p>
          <a:p>
            <a:pPr lvl="1"/>
            <a:r>
              <a:rPr lang="en-US" sz="3200" dirty="0"/>
              <a:t>At first, infants have little control over their emotions and rely on external regulation</a:t>
            </a:r>
          </a:p>
          <a:p>
            <a:pPr lvl="1"/>
            <a:r>
              <a:rPr lang="en-US" sz="3200" dirty="0"/>
              <a:t>By the end of the first year, infants begin to independently control their emotions (e.g., sucking a thumb for comfort)</a:t>
            </a:r>
            <a:endParaRPr lang="en-US" dirty="0"/>
          </a:p>
        </p:txBody>
      </p:sp>
    </p:spTree>
    <p:extLst>
      <p:ext uri="{BB962C8B-B14F-4D97-AF65-F5344CB8AC3E}">
        <p14:creationId xmlns:p14="http://schemas.microsoft.com/office/powerpoint/2010/main" val="1742653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Effortful Control</a:t>
            </a:r>
          </a:p>
        </p:txBody>
      </p:sp>
      <p:sp>
        <p:nvSpPr>
          <p:cNvPr id="3" name="Text Placeholder 2"/>
          <p:cNvSpPr>
            <a:spLocks noGrp="1"/>
          </p:cNvSpPr>
          <p:nvPr>
            <p:ph type="body" sz="quarter" idx="10"/>
          </p:nvPr>
        </p:nvSpPr>
        <p:spPr>
          <a:xfrm>
            <a:off x="1981200" y="1600200"/>
            <a:ext cx="8229600" cy="4425462"/>
          </a:xfrm>
        </p:spPr>
        <p:txBody>
          <a:bodyPr>
            <a:normAutofit/>
          </a:bodyPr>
          <a:lstStyle/>
          <a:p>
            <a:r>
              <a:rPr lang="en-US" dirty="0"/>
              <a:t>The capacity to voluntarily regulate attention and behaviors when responding to emotionally challenging situations </a:t>
            </a:r>
            <a:r>
              <a:rPr lang="en-US" sz="2400" dirty="0"/>
              <a:t>(Eisenberg, Smith, </a:t>
            </a:r>
            <a:r>
              <a:rPr lang="en-US" sz="2400" dirty="0" err="1"/>
              <a:t>Spinrad</a:t>
            </a:r>
            <a:r>
              <a:rPr lang="en-US" sz="2400" dirty="0"/>
              <a:t>, 2019; Rothbart &amp; Bates, 2006)</a:t>
            </a:r>
          </a:p>
          <a:p>
            <a:pPr lvl="1"/>
            <a:r>
              <a:rPr lang="en-US" sz="3200" dirty="0"/>
              <a:t>Child looks away from a frightening scene</a:t>
            </a:r>
          </a:p>
          <a:p>
            <a:pPr lvl="1"/>
            <a:r>
              <a:rPr lang="en-US" sz="3200" dirty="0"/>
              <a:t>Child inhibits an impulse to throw a toy when upset</a:t>
            </a:r>
          </a:p>
          <a:p>
            <a:pPr marL="457200" lvl="1" indent="0">
              <a:buNone/>
            </a:pPr>
            <a:endParaRPr lang="en-US" sz="3200" dirty="0"/>
          </a:p>
        </p:txBody>
      </p:sp>
    </p:spTree>
    <p:extLst>
      <p:ext uri="{BB962C8B-B14F-4D97-AF65-F5344CB8AC3E}">
        <p14:creationId xmlns:p14="http://schemas.microsoft.com/office/powerpoint/2010/main" val="475152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7.12 Effortful control.</a:t>
            </a:r>
          </a:p>
        </p:txBody>
      </p:sp>
      <p:pic>
        <p:nvPicPr>
          <p:cNvPr id="3" name="Picture 2" descr="A photo of a small boy closing both his ears with his hands." title="FIGURE 7.12 Effortful control.">
            <a:extLst>
              <a:ext uri="{FF2B5EF4-FFF2-40B4-BE49-F238E27FC236}">
                <a16:creationId xmlns:a16="http://schemas.microsoft.com/office/drawing/2014/main" id="{E4284986-4553-4D92-B36F-665F0C11DDC7}"/>
              </a:ext>
            </a:extLst>
          </p:cNvPr>
          <p:cNvPicPr>
            <a:picLocks noChangeAspect="1"/>
          </p:cNvPicPr>
          <p:nvPr/>
        </p:nvPicPr>
        <p:blipFill>
          <a:blip r:embed="rId3"/>
          <a:stretch>
            <a:fillRect/>
          </a:stretch>
        </p:blipFill>
        <p:spPr>
          <a:xfrm>
            <a:off x="3019953" y="784175"/>
            <a:ext cx="6152095" cy="5289650"/>
          </a:xfrm>
          <a:prstGeom prst="rect">
            <a:avLst/>
          </a:prstGeom>
        </p:spPr>
      </p:pic>
    </p:spTree>
    <p:extLst>
      <p:ext uri="{BB962C8B-B14F-4D97-AF65-F5344CB8AC3E}">
        <p14:creationId xmlns:p14="http://schemas.microsoft.com/office/powerpoint/2010/main" val="235601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Inhibitory Control</a:t>
            </a:r>
          </a:p>
        </p:txBody>
      </p:sp>
      <p:sp>
        <p:nvSpPr>
          <p:cNvPr id="3" name="Text Placeholder 2"/>
          <p:cNvSpPr>
            <a:spLocks noGrp="1"/>
          </p:cNvSpPr>
          <p:nvPr>
            <p:ph type="body" sz="quarter" idx="10"/>
          </p:nvPr>
        </p:nvSpPr>
        <p:spPr>
          <a:xfrm>
            <a:off x="1981200" y="1600200"/>
            <a:ext cx="8229600" cy="4425462"/>
          </a:xfrm>
        </p:spPr>
        <p:txBody>
          <a:bodyPr>
            <a:normAutofit/>
          </a:bodyPr>
          <a:lstStyle/>
          <a:p>
            <a:r>
              <a:rPr lang="en-US" dirty="0"/>
              <a:t>The suppression of a dominant/preferred response in favor of an acceptable response </a:t>
            </a:r>
            <a:r>
              <a:rPr lang="en-US" sz="2400" dirty="0"/>
              <a:t>(Diamond, 1991; Eisenberg et al., 2010)</a:t>
            </a:r>
          </a:p>
          <a:p>
            <a:pPr lvl="1"/>
            <a:r>
              <a:rPr lang="en-US" sz="3200" dirty="0"/>
              <a:t>Attention and behavioral components of effortful control require inhibitory control</a:t>
            </a:r>
          </a:p>
          <a:p>
            <a:pPr lvl="1"/>
            <a:r>
              <a:rPr lang="en-US" sz="3200" dirty="0"/>
              <a:t>Example: Child resists a cupcake before dinner (dominant response) to eat dinner instead (acceptable response)</a:t>
            </a:r>
          </a:p>
        </p:txBody>
      </p:sp>
    </p:spTree>
    <p:extLst>
      <p:ext uri="{BB962C8B-B14F-4D97-AF65-F5344CB8AC3E}">
        <p14:creationId xmlns:p14="http://schemas.microsoft.com/office/powerpoint/2010/main" val="426337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0850"/>
            <a:ext cx="8229600" cy="1325562"/>
          </a:xfrm>
        </p:spPr>
        <p:txBody>
          <a:bodyPr>
            <a:normAutofit/>
          </a:bodyPr>
          <a:lstStyle/>
          <a:p>
            <a:r>
              <a:rPr lang="en-US" sz="3600" dirty="0"/>
              <a:t>Emotional Development is Vital to Healthy</a:t>
            </a:r>
            <a:br>
              <a:rPr lang="en-US" sz="3600" dirty="0"/>
            </a:br>
            <a:r>
              <a:rPr lang="en-US" sz="3600" dirty="0"/>
              <a:t>Development</a:t>
            </a:r>
          </a:p>
        </p:txBody>
      </p:sp>
      <p:sp>
        <p:nvSpPr>
          <p:cNvPr id="3" name="Text Placeholder 2"/>
          <p:cNvSpPr>
            <a:spLocks noGrp="1"/>
          </p:cNvSpPr>
          <p:nvPr>
            <p:ph type="body" sz="quarter" idx="10"/>
          </p:nvPr>
        </p:nvSpPr>
        <p:spPr>
          <a:xfrm>
            <a:off x="1981200" y="1782763"/>
            <a:ext cx="8229600" cy="4175125"/>
          </a:xfrm>
        </p:spPr>
        <p:txBody>
          <a:bodyPr/>
          <a:lstStyle/>
          <a:p>
            <a:r>
              <a:rPr lang="en-US" dirty="0"/>
              <a:t>Universal &amp; adaptive</a:t>
            </a:r>
          </a:p>
          <a:p>
            <a:r>
              <a:rPr lang="en-US" dirty="0"/>
              <a:t>Development involves understanding, producing, and regulating emotions</a:t>
            </a:r>
          </a:p>
          <a:p>
            <a:r>
              <a:rPr lang="en-US" dirty="0"/>
              <a:t>Social contexts may support or hinder emotional development</a:t>
            </a:r>
          </a:p>
        </p:txBody>
      </p:sp>
    </p:spTree>
    <p:extLst>
      <p:ext uri="{BB962C8B-B14F-4D97-AF65-F5344CB8AC3E}">
        <p14:creationId xmlns:p14="http://schemas.microsoft.com/office/powerpoint/2010/main" val="3509710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Temperament: Overview</a:t>
            </a:r>
          </a:p>
        </p:txBody>
      </p:sp>
      <p:sp>
        <p:nvSpPr>
          <p:cNvPr id="3" name="Text Placeholder 2"/>
          <p:cNvSpPr>
            <a:spLocks noGrp="1"/>
          </p:cNvSpPr>
          <p:nvPr>
            <p:ph type="body" sz="quarter" idx="10"/>
          </p:nvPr>
        </p:nvSpPr>
        <p:spPr/>
        <p:txBody>
          <a:bodyPr/>
          <a:lstStyle/>
          <a:p>
            <a:r>
              <a:rPr lang="en-US" dirty="0"/>
              <a:t>The history of temperament studies</a:t>
            </a:r>
          </a:p>
          <a:p>
            <a:r>
              <a:rPr lang="en-US" dirty="0"/>
              <a:t>Mary Rothbart’s 6 dimensions of temperament</a:t>
            </a:r>
          </a:p>
          <a:p>
            <a:r>
              <a:rPr lang="en-US" dirty="0"/>
              <a:t>Stability</a:t>
            </a:r>
          </a:p>
        </p:txBody>
      </p:sp>
    </p:spTree>
    <p:extLst>
      <p:ext uri="{BB962C8B-B14F-4D97-AF65-F5344CB8AC3E}">
        <p14:creationId xmlns:p14="http://schemas.microsoft.com/office/powerpoint/2010/main" val="3208354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Temperament</a:t>
            </a:r>
          </a:p>
        </p:txBody>
      </p:sp>
      <p:sp>
        <p:nvSpPr>
          <p:cNvPr id="3" name="Text Placeholder 2"/>
          <p:cNvSpPr>
            <a:spLocks noGrp="1"/>
          </p:cNvSpPr>
          <p:nvPr>
            <p:ph type="body" sz="quarter" idx="10"/>
          </p:nvPr>
        </p:nvSpPr>
        <p:spPr/>
        <p:txBody>
          <a:bodyPr>
            <a:normAutofit/>
          </a:bodyPr>
          <a:lstStyle/>
          <a:p>
            <a:r>
              <a:rPr lang="en-US" dirty="0"/>
              <a:t>A person’s intensity of reactivity and regulation of emotions, activity, and attention (Rothbart, </a:t>
            </a:r>
            <a:r>
              <a:rPr lang="en-US" dirty="0" err="1"/>
              <a:t>Derryberry</a:t>
            </a:r>
            <a:r>
              <a:rPr lang="en-US" dirty="0"/>
              <a:t>, &amp; Hershey, 2000)</a:t>
            </a:r>
          </a:p>
          <a:p>
            <a:r>
              <a:rPr lang="en-US" dirty="0"/>
              <a:t>3 profiles identified by Thomas &amp; Chess:</a:t>
            </a:r>
          </a:p>
          <a:p>
            <a:pPr lvl="1"/>
            <a:r>
              <a:rPr lang="en-US" dirty="0"/>
              <a:t>Easy</a:t>
            </a:r>
          </a:p>
          <a:p>
            <a:pPr lvl="1"/>
            <a:r>
              <a:rPr lang="en-US" dirty="0"/>
              <a:t>Difficult</a:t>
            </a:r>
          </a:p>
          <a:p>
            <a:pPr lvl="1"/>
            <a:r>
              <a:rPr lang="en-US" dirty="0"/>
              <a:t>Slow to warm up</a:t>
            </a:r>
          </a:p>
          <a:p>
            <a:pPr marL="457200" lvl="1" indent="0">
              <a:buNone/>
            </a:pPr>
            <a:endParaRPr lang="en-US" dirty="0"/>
          </a:p>
        </p:txBody>
      </p:sp>
    </p:spTree>
    <p:extLst>
      <p:ext uri="{BB962C8B-B14F-4D97-AF65-F5344CB8AC3E}">
        <p14:creationId xmlns:p14="http://schemas.microsoft.com/office/powerpoint/2010/main" val="3543505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Easy Babies</a:t>
            </a:r>
          </a:p>
        </p:txBody>
      </p:sp>
      <p:sp>
        <p:nvSpPr>
          <p:cNvPr id="3" name="Text Placeholder 2"/>
          <p:cNvSpPr>
            <a:spLocks noGrp="1"/>
          </p:cNvSpPr>
          <p:nvPr>
            <p:ph type="body" sz="quarter" idx="10"/>
          </p:nvPr>
        </p:nvSpPr>
        <p:spPr/>
        <p:txBody>
          <a:bodyPr>
            <a:normAutofit/>
          </a:bodyPr>
          <a:lstStyle/>
          <a:p>
            <a:r>
              <a:rPr lang="en-US" dirty="0"/>
              <a:t>Infants have regular eating and sleeping patterns and are adaptive to the environment</a:t>
            </a:r>
          </a:p>
          <a:p>
            <a:pPr lvl="1"/>
            <a:r>
              <a:rPr lang="en-US" sz="3200" dirty="0"/>
              <a:t>Display positive emotions</a:t>
            </a:r>
          </a:p>
          <a:p>
            <a:pPr lvl="1"/>
            <a:r>
              <a:rPr lang="en-US" sz="3200" dirty="0"/>
              <a:t>Approach new stimuli in their environment</a:t>
            </a:r>
          </a:p>
        </p:txBody>
      </p:sp>
    </p:spTree>
    <p:extLst>
      <p:ext uri="{BB962C8B-B14F-4D97-AF65-F5344CB8AC3E}">
        <p14:creationId xmlns:p14="http://schemas.microsoft.com/office/powerpoint/2010/main" val="1884497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Difficult Babies</a:t>
            </a:r>
          </a:p>
        </p:txBody>
      </p:sp>
      <p:sp>
        <p:nvSpPr>
          <p:cNvPr id="3" name="Text Placeholder 2"/>
          <p:cNvSpPr>
            <a:spLocks noGrp="1"/>
          </p:cNvSpPr>
          <p:nvPr>
            <p:ph type="body" sz="quarter" idx="10"/>
          </p:nvPr>
        </p:nvSpPr>
        <p:spPr/>
        <p:txBody>
          <a:bodyPr>
            <a:normAutofit/>
          </a:bodyPr>
          <a:lstStyle/>
          <a:p>
            <a:r>
              <a:rPr lang="en-US" dirty="0"/>
              <a:t>Infants have irregular eating and sleeping patterns and take a long time to adapt to the environment</a:t>
            </a:r>
          </a:p>
          <a:p>
            <a:pPr lvl="1"/>
            <a:r>
              <a:rPr lang="en-US" sz="3200" dirty="0"/>
              <a:t>Cry frequently</a:t>
            </a:r>
          </a:p>
          <a:p>
            <a:pPr lvl="1"/>
            <a:r>
              <a:rPr lang="en-US" sz="3200" dirty="0"/>
              <a:t>Withdraw from novel situations</a:t>
            </a:r>
          </a:p>
        </p:txBody>
      </p:sp>
    </p:spTree>
    <p:extLst>
      <p:ext uri="{BB962C8B-B14F-4D97-AF65-F5344CB8AC3E}">
        <p14:creationId xmlns:p14="http://schemas.microsoft.com/office/powerpoint/2010/main" val="456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Slow-To-Warm Up Babies</a:t>
            </a:r>
          </a:p>
        </p:txBody>
      </p:sp>
      <p:sp>
        <p:nvSpPr>
          <p:cNvPr id="3" name="Text Placeholder 2"/>
          <p:cNvSpPr>
            <a:spLocks noGrp="1"/>
          </p:cNvSpPr>
          <p:nvPr>
            <p:ph type="body" sz="quarter" idx="10"/>
          </p:nvPr>
        </p:nvSpPr>
        <p:spPr/>
        <p:txBody>
          <a:bodyPr>
            <a:normAutofit/>
          </a:bodyPr>
          <a:lstStyle/>
          <a:p>
            <a:r>
              <a:rPr lang="en-US" dirty="0"/>
              <a:t>Infants with low activity and intensity</a:t>
            </a:r>
          </a:p>
          <a:p>
            <a:pPr lvl="1"/>
            <a:r>
              <a:rPr lang="en-US" sz="3200" dirty="0"/>
              <a:t>Slow to adapt to new situations</a:t>
            </a:r>
          </a:p>
          <a:p>
            <a:pPr lvl="1"/>
            <a:r>
              <a:rPr lang="en-US" sz="3200" dirty="0"/>
              <a:t>Tend to withdraw from novel situations</a:t>
            </a:r>
          </a:p>
        </p:txBody>
      </p:sp>
    </p:spTree>
    <p:extLst>
      <p:ext uri="{BB962C8B-B14F-4D97-AF65-F5344CB8AC3E}">
        <p14:creationId xmlns:p14="http://schemas.microsoft.com/office/powerpoint/2010/main" val="376024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2207"/>
            <a:ext cx="8229600" cy="1143000"/>
          </a:xfrm>
        </p:spPr>
        <p:txBody>
          <a:bodyPr>
            <a:noAutofit/>
          </a:bodyPr>
          <a:lstStyle/>
          <a:p>
            <a:r>
              <a:rPr lang="en-US" dirty="0"/>
              <a:t>Mary Rothbart’s 6 Dimensions of Temperament: Activity and Positive Affect</a:t>
            </a:r>
          </a:p>
        </p:txBody>
      </p:sp>
      <p:sp>
        <p:nvSpPr>
          <p:cNvPr id="3" name="Text Placeholder 2"/>
          <p:cNvSpPr>
            <a:spLocks noGrp="1"/>
          </p:cNvSpPr>
          <p:nvPr>
            <p:ph type="body" sz="quarter" idx="10"/>
          </p:nvPr>
        </p:nvSpPr>
        <p:spPr>
          <a:xfrm>
            <a:off x="1981200" y="1816223"/>
            <a:ext cx="8394192" cy="5385498"/>
          </a:xfrm>
        </p:spPr>
        <p:txBody>
          <a:bodyPr>
            <a:normAutofit/>
          </a:bodyPr>
          <a:lstStyle/>
          <a:p>
            <a:r>
              <a:rPr lang="en-US" dirty="0"/>
              <a:t>Activity: Infants’ level of gross motor activity</a:t>
            </a:r>
          </a:p>
          <a:p>
            <a:pPr lvl="1"/>
            <a:r>
              <a:rPr lang="en-US" sz="3200" dirty="0"/>
              <a:t>Movement of arms, legs, torso</a:t>
            </a:r>
          </a:p>
          <a:p>
            <a:pPr lvl="1"/>
            <a:r>
              <a:rPr lang="en-US" sz="3200" dirty="0"/>
              <a:t>Squirming</a:t>
            </a:r>
          </a:p>
          <a:p>
            <a:r>
              <a:rPr lang="en-US" dirty="0"/>
              <a:t>Positive affect: Infants’ expressions of happiness</a:t>
            </a:r>
          </a:p>
          <a:p>
            <a:pPr lvl="1"/>
            <a:r>
              <a:rPr lang="en-US" sz="3200" dirty="0"/>
              <a:t>Smiling</a:t>
            </a:r>
          </a:p>
          <a:p>
            <a:pPr lvl="1"/>
            <a:r>
              <a:rPr lang="en-US" sz="3200" dirty="0"/>
              <a:t>Laughter</a:t>
            </a:r>
          </a:p>
          <a:p>
            <a:pPr marL="0" indent="0">
              <a:buNone/>
            </a:pPr>
            <a:endParaRPr lang="en-US" dirty="0"/>
          </a:p>
        </p:txBody>
      </p:sp>
    </p:spTree>
    <p:extLst>
      <p:ext uri="{BB962C8B-B14F-4D97-AF65-F5344CB8AC3E}">
        <p14:creationId xmlns:p14="http://schemas.microsoft.com/office/powerpoint/2010/main" val="4289189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92490" y="1774210"/>
            <a:ext cx="8584441" cy="5216495"/>
          </a:xfrm>
        </p:spPr>
        <p:txBody>
          <a:bodyPr>
            <a:normAutofit/>
          </a:bodyPr>
          <a:lstStyle/>
          <a:p>
            <a:r>
              <a:rPr lang="en-US" dirty="0"/>
              <a:t>Fear: Infant’s intensity of reaction to novel stimuli; inhibition</a:t>
            </a:r>
          </a:p>
          <a:p>
            <a:pPr lvl="1"/>
            <a:r>
              <a:rPr lang="en-US" sz="3200" dirty="0"/>
              <a:t>Baby is wary in approach of new situations</a:t>
            </a:r>
          </a:p>
          <a:p>
            <a:pPr lvl="1"/>
            <a:r>
              <a:rPr lang="en-US" sz="3200" dirty="0"/>
              <a:t>Withdraws from unfamiliar people</a:t>
            </a:r>
          </a:p>
          <a:p>
            <a:r>
              <a:rPr lang="en-US" dirty="0"/>
              <a:t>Distress to limitations: Infant’s distress in relation to desired goals </a:t>
            </a:r>
          </a:p>
          <a:p>
            <a:pPr lvl="1"/>
            <a:r>
              <a:rPr lang="en-US" sz="3200" dirty="0"/>
              <a:t>E.g., infant gets distressed waiting for food</a:t>
            </a:r>
          </a:p>
          <a:p>
            <a:pPr lvl="1"/>
            <a:r>
              <a:rPr lang="en-US" sz="3200" dirty="0"/>
              <a:t>E.g., infant cries when being dressed</a:t>
            </a:r>
          </a:p>
          <a:p>
            <a:pPr marL="0" indent="0">
              <a:buNone/>
            </a:pPr>
            <a:endParaRPr lang="en-US" dirty="0"/>
          </a:p>
        </p:txBody>
      </p:sp>
      <p:sp>
        <p:nvSpPr>
          <p:cNvPr id="4" name="Title 1">
            <a:extLst>
              <a:ext uri="{FF2B5EF4-FFF2-40B4-BE49-F238E27FC236}">
                <a16:creationId xmlns:a16="http://schemas.microsoft.com/office/drawing/2014/main" id="{F4EB1BCF-0DD4-4BB4-A3FB-5813F5DB8809}"/>
              </a:ext>
            </a:extLst>
          </p:cNvPr>
          <p:cNvSpPr>
            <a:spLocks noGrp="1"/>
          </p:cNvSpPr>
          <p:nvPr>
            <p:ph type="title"/>
          </p:nvPr>
        </p:nvSpPr>
        <p:spPr>
          <a:xfrm>
            <a:off x="1524000" y="462207"/>
            <a:ext cx="9144000" cy="1448480"/>
          </a:xfrm>
        </p:spPr>
        <p:txBody>
          <a:bodyPr>
            <a:noAutofit/>
          </a:bodyPr>
          <a:lstStyle/>
          <a:p>
            <a:r>
              <a:rPr lang="en-US" dirty="0"/>
              <a:t>Mary Rothbart’s 6 Dimensions of Temperament: Fear and Distress to Limitations</a:t>
            </a:r>
          </a:p>
        </p:txBody>
      </p:sp>
    </p:spTree>
    <p:extLst>
      <p:ext uri="{BB962C8B-B14F-4D97-AF65-F5344CB8AC3E}">
        <p14:creationId xmlns:p14="http://schemas.microsoft.com/office/powerpoint/2010/main" val="90359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1200" y="2033516"/>
            <a:ext cx="8394192" cy="5030776"/>
          </a:xfrm>
        </p:spPr>
        <p:txBody>
          <a:bodyPr>
            <a:normAutofit/>
          </a:bodyPr>
          <a:lstStyle/>
          <a:p>
            <a:r>
              <a:rPr lang="en-US" dirty="0" err="1"/>
              <a:t>Soothability</a:t>
            </a:r>
            <a:r>
              <a:rPr lang="en-US" dirty="0"/>
              <a:t>: Infant’s reduction of fussing, crying, or distress when soothed by an adult</a:t>
            </a:r>
          </a:p>
          <a:p>
            <a:pPr lvl="1"/>
            <a:r>
              <a:rPr lang="en-US" sz="3200" dirty="0"/>
              <a:t>Infant stops crying when parent gives bottle</a:t>
            </a:r>
          </a:p>
          <a:p>
            <a:r>
              <a:rPr lang="en-US" dirty="0"/>
              <a:t>Attention: Infant’s vocalizing, looking at, and engagement with an object</a:t>
            </a:r>
          </a:p>
          <a:p>
            <a:pPr lvl="1"/>
            <a:r>
              <a:rPr lang="en-US" sz="3200" dirty="0"/>
              <a:t>Infant’s focus on stacking blocks</a:t>
            </a:r>
          </a:p>
          <a:p>
            <a:pPr marL="0" indent="0">
              <a:buNone/>
            </a:pPr>
            <a:endParaRPr lang="en-US" dirty="0"/>
          </a:p>
        </p:txBody>
      </p:sp>
      <p:sp>
        <p:nvSpPr>
          <p:cNvPr id="4" name="Title 1">
            <a:extLst>
              <a:ext uri="{FF2B5EF4-FFF2-40B4-BE49-F238E27FC236}">
                <a16:creationId xmlns:a16="http://schemas.microsoft.com/office/drawing/2014/main" id="{F8EBA62B-68E1-4227-BE30-A2A7F2E9008B}"/>
              </a:ext>
            </a:extLst>
          </p:cNvPr>
          <p:cNvSpPr>
            <a:spLocks noGrp="1"/>
          </p:cNvSpPr>
          <p:nvPr>
            <p:ph type="title"/>
          </p:nvPr>
        </p:nvSpPr>
        <p:spPr>
          <a:xfrm>
            <a:off x="1981200" y="462207"/>
            <a:ext cx="8229600" cy="1143000"/>
          </a:xfrm>
        </p:spPr>
        <p:txBody>
          <a:bodyPr>
            <a:noAutofit/>
          </a:bodyPr>
          <a:lstStyle/>
          <a:p>
            <a:r>
              <a:rPr lang="en-US" dirty="0"/>
              <a:t>Mary Rothbart’s 6 Dimensions of Temperament: </a:t>
            </a:r>
            <a:r>
              <a:rPr lang="en-US" dirty="0" err="1"/>
              <a:t>Soothability</a:t>
            </a:r>
            <a:r>
              <a:rPr lang="en-US" dirty="0"/>
              <a:t> and Attention</a:t>
            </a:r>
          </a:p>
        </p:txBody>
      </p:sp>
    </p:spTree>
    <p:extLst>
      <p:ext uri="{BB962C8B-B14F-4D97-AF65-F5344CB8AC3E}">
        <p14:creationId xmlns:p14="http://schemas.microsoft.com/office/powerpoint/2010/main" val="1852930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2207"/>
            <a:ext cx="8229600" cy="1143000"/>
          </a:xfrm>
        </p:spPr>
        <p:txBody>
          <a:bodyPr>
            <a:noAutofit/>
          </a:bodyPr>
          <a:lstStyle/>
          <a:p>
            <a:r>
              <a:rPr lang="en-US" dirty="0"/>
              <a:t>3 Components of Temperament: Surgency and Negative Reactivity</a:t>
            </a:r>
          </a:p>
        </p:txBody>
      </p:sp>
      <p:sp>
        <p:nvSpPr>
          <p:cNvPr id="3" name="Text Placeholder 2"/>
          <p:cNvSpPr>
            <a:spLocks noGrp="1"/>
          </p:cNvSpPr>
          <p:nvPr>
            <p:ph type="body" sz="quarter" idx="10"/>
          </p:nvPr>
        </p:nvSpPr>
        <p:spPr>
          <a:xfrm>
            <a:off x="1898904" y="1746913"/>
            <a:ext cx="8394192" cy="5098510"/>
          </a:xfrm>
        </p:spPr>
        <p:txBody>
          <a:bodyPr>
            <a:normAutofit/>
          </a:bodyPr>
          <a:lstStyle/>
          <a:p>
            <a:r>
              <a:rPr lang="en-US" dirty="0"/>
              <a:t>Surgency: A measure of an infant’s activity level and intensity of pleasure </a:t>
            </a:r>
          </a:p>
          <a:p>
            <a:pPr lvl="1"/>
            <a:r>
              <a:rPr lang="en-US" sz="3200" dirty="0"/>
              <a:t>Displays of happiness (smiling, laughter)</a:t>
            </a:r>
          </a:p>
          <a:p>
            <a:r>
              <a:rPr lang="en-US" dirty="0"/>
              <a:t>Negative reactivity: An infant’s fear, frustration, sadness, and low </a:t>
            </a:r>
            <a:r>
              <a:rPr lang="en-US" dirty="0" err="1"/>
              <a:t>soothability</a:t>
            </a:r>
            <a:endParaRPr lang="en-US" dirty="0"/>
          </a:p>
          <a:p>
            <a:pPr lvl="1"/>
            <a:r>
              <a:rPr lang="en-US" sz="3200" dirty="0"/>
              <a:t>Easily becoming distressed by unfamiliar events or people; difficulty in controlling negative emotions</a:t>
            </a:r>
          </a:p>
          <a:p>
            <a:pPr marL="0" indent="0">
              <a:buNone/>
            </a:pPr>
            <a:endParaRPr lang="en-US" dirty="0"/>
          </a:p>
        </p:txBody>
      </p:sp>
    </p:spTree>
    <p:extLst>
      <p:ext uri="{BB962C8B-B14F-4D97-AF65-F5344CB8AC3E}">
        <p14:creationId xmlns:p14="http://schemas.microsoft.com/office/powerpoint/2010/main" val="1838814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30916" y="2314891"/>
            <a:ext cx="8394192" cy="5385498"/>
          </a:xfrm>
        </p:spPr>
        <p:txBody>
          <a:bodyPr>
            <a:normAutofit/>
          </a:bodyPr>
          <a:lstStyle/>
          <a:p>
            <a:r>
              <a:rPr lang="en-US" dirty="0"/>
              <a:t>Orienting regulation: An infant’s ability to regulate attention toward goals</a:t>
            </a:r>
          </a:p>
          <a:p>
            <a:pPr lvl="1"/>
            <a:r>
              <a:rPr lang="en-US" sz="3200" dirty="0"/>
              <a:t>Infants high on orienting are better able to regulate their emotions </a:t>
            </a:r>
            <a:r>
              <a:rPr lang="en-US" sz="2400" dirty="0"/>
              <a:t>(Rothbart, Posner, &amp; Boylan, 1990)</a:t>
            </a:r>
          </a:p>
        </p:txBody>
      </p:sp>
      <p:sp>
        <p:nvSpPr>
          <p:cNvPr id="4" name="Title 1">
            <a:extLst>
              <a:ext uri="{FF2B5EF4-FFF2-40B4-BE49-F238E27FC236}">
                <a16:creationId xmlns:a16="http://schemas.microsoft.com/office/drawing/2014/main" id="{7F2E6F56-D4D9-4CEE-8327-26383DB2AB5F}"/>
              </a:ext>
            </a:extLst>
          </p:cNvPr>
          <p:cNvSpPr>
            <a:spLocks noGrp="1"/>
          </p:cNvSpPr>
          <p:nvPr>
            <p:ph type="title"/>
          </p:nvPr>
        </p:nvSpPr>
        <p:spPr>
          <a:xfrm>
            <a:off x="1981200" y="462207"/>
            <a:ext cx="8229600" cy="1143000"/>
          </a:xfrm>
        </p:spPr>
        <p:txBody>
          <a:bodyPr>
            <a:noAutofit/>
          </a:bodyPr>
          <a:lstStyle/>
          <a:p>
            <a:r>
              <a:rPr lang="en-US" dirty="0"/>
              <a:t>3 Components of Temperament: Orienting Regulation</a:t>
            </a:r>
          </a:p>
        </p:txBody>
      </p:sp>
    </p:spTree>
    <p:extLst>
      <p:ext uri="{BB962C8B-B14F-4D97-AF65-F5344CB8AC3E}">
        <p14:creationId xmlns:p14="http://schemas.microsoft.com/office/powerpoint/2010/main" val="363348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 Romania’s abandoned children.</a:t>
            </a:r>
          </a:p>
        </p:txBody>
      </p:sp>
      <p:pic>
        <p:nvPicPr>
          <p:cNvPr id="3" name="Picture 2" descr="A photo of few children seated on a bed wearing head caps, covered with a single blanket in a confined space." title="FIGURE 7.1 Romania’s abandoned children.">
            <a:extLst>
              <a:ext uri="{FF2B5EF4-FFF2-40B4-BE49-F238E27FC236}">
                <a16:creationId xmlns:a16="http://schemas.microsoft.com/office/drawing/2014/main" id="{B26AAF52-E580-47B5-AE65-8C54BC9BBE8B}"/>
              </a:ext>
            </a:extLst>
          </p:cNvPr>
          <p:cNvPicPr>
            <a:picLocks noChangeAspect="1"/>
          </p:cNvPicPr>
          <p:nvPr/>
        </p:nvPicPr>
        <p:blipFill>
          <a:blip r:embed="rId2"/>
          <a:stretch>
            <a:fillRect/>
          </a:stretch>
        </p:blipFill>
        <p:spPr>
          <a:xfrm>
            <a:off x="2444990" y="899168"/>
            <a:ext cx="7302020" cy="5059665"/>
          </a:xfrm>
          <a:prstGeom prst="rect">
            <a:avLst/>
          </a:prstGeom>
        </p:spPr>
      </p:pic>
    </p:spTree>
    <p:extLst>
      <p:ext uri="{BB962C8B-B14F-4D97-AF65-F5344CB8AC3E}">
        <p14:creationId xmlns:p14="http://schemas.microsoft.com/office/powerpoint/2010/main" val="2206634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7.13 Rothbart and Bates’s temperament dimensions.</a:t>
            </a:r>
          </a:p>
        </p:txBody>
      </p:sp>
      <p:pic>
        <p:nvPicPr>
          <p:cNvPr id="3" name="Picture 2" descr="An illustration listing the features of the components of temperament dimensions. The features depicted are listed as follows. Temperament dimensions: 1. Activity. 2. Positive effect. 3. Fear. 4. Distress to limitations. 5. Child positive effect R U phase. 6. Attention. The features of the components are as follows. Negative reactivity indexes infant fear, frustration, sadness, and low c. Surgency measures an infant’s activity level and intensity of pleasure. Orienting regulation refers to an infant’s ability to regulate attention toward goals and away from distressing situations." title="FIGURE 7.13 Rothbart and Bates’s temperament dimensions.">
            <a:extLst>
              <a:ext uri="{FF2B5EF4-FFF2-40B4-BE49-F238E27FC236}">
                <a16:creationId xmlns:a16="http://schemas.microsoft.com/office/drawing/2014/main" id="{658CCC76-F210-4AF8-9420-55BFFB253943}"/>
              </a:ext>
            </a:extLst>
          </p:cNvPr>
          <p:cNvPicPr>
            <a:picLocks noChangeAspect="1"/>
          </p:cNvPicPr>
          <p:nvPr/>
        </p:nvPicPr>
        <p:blipFill>
          <a:blip r:embed="rId2"/>
          <a:stretch>
            <a:fillRect/>
          </a:stretch>
        </p:blipFill>
        <p:spPr>
          <a:xfrm>
            <a:off x="964464" y="985412"/>
            <a:ext cx="10263073" cy="4887176"/>
          </a:xfrm>
          <a:prstGeom prst="rect">
            <a:avLst/>
          </a:prstGeom>
        </p:spPr>
      </p:pic>
    </p:spTree>
    <p:extLst>
      <p:ext uri="{BB962C8B-B14F-4D97-AF65-F5344CB8AC3E}">
        <p14:creationId xmlns:p14="http://schemas.microsoft.com/office/powerpoint/2010/main" val="3862527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2207"/>
            <a:ext cx="8229600" cy="1143000"/>
          </a:xfrm>
        </p:spPr>
        <p:txBody>
          <a:bodyPr>
            <a:noAutofit/>
          </a:bodyPr>
          <a:lstStyle/>
          <a:p>
            <a:r>
              <a:rPr lang="en-US" dirty="0"/>
              <a:t>Temperament Stability: “Big Five of Personality” </a:t>
            </a:r>
            <a:r>
              <a:rPr lang="en-US" sz="2400" dirty="0"/>
              <a:t>(Rothbart, 2007)</a:t>
            </a:r>
          </a:p>
        </p:txBody>
      </p:sp>
      <p:sp>
        <p:nvSpPr>
          <p:cNvPr id="3" name="Text Placeholder 2"/>
          <p:cNvSpPr>
            <a:spLocks noGrp="1"/>
          </p:cNvSpPr>
          <p:nvPr>
            <p:ph type="body" sz="quarter" idx="10"/>
          </p:nvPr>
        </p:nvSpPr>
        <p:spPr>
          <a:xfrm>
            <a:off x="1898904" y="1611470"/>
            <a:ext cx="8394192" cy="5385498"/>
          </a:xfrm>
        </p:spPr>
        <p:txBody>
          <a:bodyPr>
            <a:normAutofit/>
          </a:bodyPr>
          <a:lstStyle/>
          <a:p>
            <a:r>
              <a:rPr lang="en-US" dirty="0"/>
              <a:t>Openness: </a:t>
            </a:r>
          </a:p>
          <a:p>
            <a:pPr lvl="1"/>
            <a:r>
              <a:rPr lang="en-US" dirty="0"/>
              <a:t>Degree of intellectual curiosity and openness to new experiences</a:t>
            </a:r>
          </a:p>
          <a:p>
            <a:r>
              <a:rPr lang="en-US" dirty="0"/>
              <a:t>Conscientiousness: </a:t>
            </a:r>
          </a:p>
          <a:p>
            <a:pPr lvl="1"/>
            <a:r>
              <a:rPr lang="en-US" dirty="0"/>
              <a:t>Tendency to be organized and self-disciplined</a:t>
            </a:r>
          </a:p>
          <a:p>
            <a:r>
              <a:rPr lang="en-US" dirty="0"/>
              <a:t>Extraversion: </a:t>
            </a:r>
          </a:p>
          <a:p>
            <a:pPr lvl="1"/>
            <a:r>
              <a:rPr lang="en-US" dirty="0"/>
              <a:t>Energy, surgency, outgoingness, and the tendency to seek stimulation socially</a:t>
            </a:r>
          </a:p>
          <a:p>
            <a:pPr marL="0" indent="0">
              <a:buNone/>
            </a:pPr>
            <a:endParaRPr lang="en-US" dirty="0"/>
          </a:p>
        </p:txBody>
      </p:sp>
    </p:spTree>
    <p:extLst>
      <p:ext uri="{BB962C8B-B14F-4D97-AF65-F5344CB8AC3E}">
        <p14:creationId xmlns:p14="http://schemas.microsoft.com/office/powerpoint/2010/main" val="423042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98904" y="1611470"/>
            <a:ext cx="8394192" cy="5385498"/>
          </a:xfrm>
        </p:spPr>
        <p:txBody>
          <a:bodyPr>
            <a:normAutofit/>
          </a:bodyPr>
          <a:lstStyle/>
          <a:p>
            <a:r>
              <a:rPr lang="en-US" dirty="0"/>
              <a:t>Neuroticism: </a:t>
            </a:r>
          </a:p>
          <a:p>
            <a:pPr lvl="1"/>
            <a:r>
              <a:rPr lang="en-US" dirty="0"/>
              <a:t>Vulnerability to quickly experiencing unpleasant emotions</a:t>
            </a:r>
          </a:p>
          <a:p>
            <a:r>
              <a:rPr lang="en-US" dirty="0"/>
              <a:t>Agreeableness: </a:t>
            </a:r>
          </a:p>
          <a:p>
            <a:pPr lvl="1"/>
            <a:r>
              <a:rPr lang="en-US" dirty="0"/>
              <a:t>Tendency to be compassionate and cooperative</a:t>
            </a:r>
          </a:p>
          <a:p>
            <a:pPr marL="0" indent="0">
              <a:buNone/>
            </a:pPr>
            <a:endParaRPr lang="en-US" dirty="0"/>
          </a:p>
        </p:txBody>
      </p:sp>
      <p:sp>
        <p:nvSpPr>
          <p:cNvPr id="4" name="Title 1">
            <a:extLst>
              <a:ext uri="{FF2B5EF4-FFF2-40B4-BE49-F238E27FC236}">
                <a16:creationId xmlns:a16="http://schemas.microsoft.com/office/drawing/2014/main" id="{1CF4FC2A-D239-4036-8ABD-A81FC2C3769A}"/>
              </a:ext>
            </a:extLst>
          </p:cNvPr>
          <p:cNvSpPr>
            <a:spLocks noGrp="1"/>
          </p:cNvSpPr>
          <p:nvPr>
            <p:ph type="title"/>
          </p:nvPr>
        </p:nvSpPr>
        <p:spPr>
          <a:xfrm>
            <a:off x="1981200" y="462207"/>
            <a:ext cx="8229600" cy="1143000"/>
          </a:xfrm>
        </p:spPr>
        <p:txBody>
          <a:bodyPr>
            <a:noAutofit/>
          </a:bodyPr>
          <a:lstStyle/>
          <a:p>
            <a:r>
              <a:rPr lang="en-US" dirty="0"/>
              <a:t>Temperament Stability: “Big Five of Personality” </a:t>
            </a:r>
            <a:r>
              <a:rPr lang="en-US" sz="2400" dirty="0"/>
              <a:t>(Rothbart, 2007), </a:t>
            </a:r>
            <a:r>
              <a:rPr lang="en-US" dirty="0"/>
              <a:t>Continued</a:t>
            </a:r>
          </a:p>
        </p:txBody>
      </p:sp>
    </p:spTree>
    <p:extLst>
      <p:ext uri="{BB962C8B-B14F-4D97-AF65-F5344CB8AC3E}">
        <p14:creationId xmlns:p14="http://schemas.microsoft.com/office/powerpoint/2010/main" val="271994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7.14 Toddler temperament predicts adulthood traits.</a:t>
            </a:r>
          </a:p>
        </p:txBody>
      </p:sp>
      <p:pic>
        <p:nvPicPr>
          <p:cNvPr id="3" name="Picture 2" descr="An illustration lists the infant temperament and adult personality traits. The traits listed are as follows. Infant Temperament: Negative reactivity. Orienting regulation. Effortful control. Surgency. Adult Personality: Big Five. Openness to experience. Conscientiousness. Extraversion Agreeableness. Neuroticism." title="FIGURE 7.14 Toddler temperament predicts adulthood traits.">
            <a:extLst>
              <a:ext uri="{FF2B5EF4-FFF2-40B4-BE49-F238E27FC236}">
                <a16:creationId xmlns:a16="http://schemas.microsoft.com/office/drawing/2014/main" id="{D7357082-43E0-4355-9AF8-A8681F2D1E7E}"/>
              </a:ext>
            </a:extLst>
          </p:cNvPr>
          <p:cNvPicPr>
            <a:picLocks noChangeAspect="1"/>
          </p:cNvPicPr>
          <p:nvPr/>
        </p:nvPicPr>
        <p:blipFill>
          <a:blip r:embed="rId2"/>
          <a:stretch>
            <a:fillRect/>
          </a:stretch>
        </p:blipFill>
        <p:spPr>
          <a:xfrm>
            <a:off x="1555532" y="1166658"/>
            <a:ext cx="9080936" cy="4524684"/>
          </a:xfrm>
          <a:prstGeom prst="rect">
            <a:avLst/>
          </a:prstGeom>
        </p:spPr>
      </p:pic>
    </p:spTree>
    <p:extLst>
      <p:ext uri="{BB962C8B-B14F-4D97-AF65-F5344CB8AC3E}">
        <p14:creationId xmlns:p14="http://schemas.microsoft.com/office/powerpoint/2010/main" val="108569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6" y="511175"/>
            <a:ext cx="8817429" cy="1143000"/>
          </a:xfrm>
        </p:spPr>
        <p:txBody>
          <a:bodyPr>
            <a:noAutofit/>
          </a:bodyPr>
          <a:lstStyle/>
          <a:p>
            <a:r>
              <a:rPr lang="en-US" dirty="0"/>
              <a:t>Evocative Effects</a:t>
            </a:r>
          </a:p>
        </p:txBody>
      </p:sp>
      <p:sp>
        <p:nvSpPr>
          <p:cNvPr id="3" name="Text Placeholder 2"/>
          <p:cNvSpPr>
            <a:spLocks noGrp="1"/>
          </p:cNvSpPr>
          <p:nvPr>
            <p:ph type="body" sz="quarter" idx="10"/>
          </p:nvPr>
        </p:nvSpPr>
        <p:spPr>
          <a:xfrm>
            <a:off x="1981200" y="1616530"/>
            <a:ext cx="8229600" cy="4175125"/>
          </a:xfrm>
        </p:spPr>
        <p:txBody>
          <a:bodyPr>
            <a:normAutofit/>
          </a:bodyPr>
          <a:lstStyle/>
          <a:p>
            <a:r>
              <a:rPr lang="en-US" dirty="0"/>
              <a:t>A type of gene-environment association in which a child’s inherited characteristics evoke strong responses from others that strengthen the child’s characteristics</a:t>
            </a:r>
          </a:p>
        </p:txBody>
      </p:sp>
    </p:spTree>
    <p:extLst>
      <p:ext uri="{BB962C8B-B14F-4D97-AF65-F5344CB8AC3E}">
        <p14:creationId xmlns:p14="http://schemas.microsoft.com/office/powerpoint/2010/main" val="3433978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894"/>
            <a:ext cx="8229600" cy="1325562"/>
          </a:xfrm>
        </p:spPr>
        <p:txBody>
          <a:bodyPr>
            <a:normAutofit/>
          </a:bodyPr>
          <a:lstStyle/>
          <a:p>
            <a:r>
              <a:rPr lang="en-US" dirty="0"/>
              <a:t>Social and Cultural Contexts of Emotional Development and Temperament</a:t>
            </a:r>
          </a:p>
        </p:txBody>
      </p:sp>
      <p:sp>
        <p:nvSpPr>
          <p:cNvPr id="3" name="Text Placeholder 2"/>
          <p:cNvSpPr>
            <a:spLocks noGrp="1"/>
          </p:cNvSpPr>
          <p:nvPr>
            <p:ph type="body" sz="quarter" idx="10"/>
          </p:nvPr>
        </p:nvSpPr>
        <p:spPr>
          <a:xfrm>
            <a:off x="1981200" y="1745457"/>
            <a:ext cx="8229600" cy="4175125"/>
          </a:xfrm>
        </p:spPr>
        <p:txBody>
          <a:bodyPr/>
          <a:lstStyle/>
          <a:p>
            <a:r>
              <a:rPr lang="en-US" dirty="0"/>
              <a:t>Contexts of temperament and goodness of fit</a:t>
            </a:r>
          </a:p>
          <a:p>
            <a:r>
              <a:rPr lang="en-US" dirty="0"/>
              <a:t>Parenting context of emotional development</a:t>
            </a:r>
          </a:p>
          <a:p>
            <a:r>
              <a:rPr lang="en-US" dirty="0"/>
              <a:t>Cultural context of emotional development</a:t>
            </a:r>
          </a:p>
        </p:txBody>
      </p:sp>
    </p:spTree>
    <p:extLst>
      <p:ext uri="{BB962C8B-B14F-4D97-AF65-F5344CB8AC3E}">
        <p14:creationId xmlns:p14="http://schemas.microsoft.com/office/powerpoint/2010/main" val="2204649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Contexts of Temperament</a:t>
            </a:r>
          </a:p>
        </p:txBody>
      </p:sp>
      <p:sp>
        <p:nvSpPr>
          <p:cNvPr id="3" name="Text Placeholder 2"/>
          <p:cNvSpPr>
            <a:spLocks noGrp="1"/>
          </p:cNvSpPr>
          <p:nvPr>
            <p:ph type="body" sz="quarter" idx="10"/>
          </p:nvPr>
        </p:nvSpPr>
        <p:spPr/>
        <p:txBody>
          <a:bodyPr>
            <a:normAutofit/>
          </a:bodyPr>
          <a:lstStyle/>
          <a:p>
            <a:r>
              <a:rPr lang="en-US" dirty="0"/>
              <a:t>Many factors contribute to an infant’s later personality</a:t>
            </a:r>
          </a:p>
          <a:p>
            <a:pPr lvl="1"/>
            <a:r>
              <a:rPr lang="en-US" sz="3200" dirty="0"/>
              <a:t>Infants’ early experiences and temperament work together to develop a personality </a:t>
            </a:r>
            <a:r>
              <a:rPr lang="en-US" sz="2400" dirty="0"/>
              <a:t>(Rothbart, 2007)</a:t>
            </a:r>
          </a:p>
        </p:txBody>
      </p:sp>
    </p:spTree>
    <p:extLst>
      <p:ext uri="{BB962C8B-B14F-4D97-AF65-F5344CB8AC3E}">
        <p14:creationId xmlns:p14="http://schemas.microsoft.com/office/powerpoint/2010/main" val="165221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Goodness of Fit</a:t>
            </a:r>
          </a:p>
        </p:txBody>
      </p:sp>
      <p:sp>
        <p:nvSpPr>
          <p:cNvPr id="3" name="Text Placeholder 2"/>
          <p:cNvSpPr>
            <a:spLocks noGrp="1"/>
          </p:cNvSpPr>
          <p:nvPr>
            <p:ph type="body" sz="quarter" idx="10"/>
          </p:nvPr>
        </p:nvSpPr>
        <p:spPr/>
        <p:txBody>
          <a:bodyPr>
            <a:normAutofit/>
          </a:bodyPr>
          <a:lstStyle/>
          <a:p>
            <a:r>
              <a:rPr lang="en-US" dirty="0"/>
              <a:t>The extent to which a person’s temperament matches the requirements, expectations, and opportunities of the environment </a:t>
            </a:r>
            <a:r>
              <a:rPr lang="en-US" sz="2400" dirty="0"/>
              <a:t>(Chess &amp; Thomas, 1991)</a:t>
            </a:r>
          </a:p>
          <a:p>
            <a:pPr lvl="1"/>
            <a:r>
              <a:rPr lang="en-US" sz="3200" dirty="0"/>
              <a:t>Supportive caregiving can support infants’ skills at emotion regulation</a:t>
            </a:r>
          </a:p>
          <a:p>
            <a:pPr lvl="1"/>
            <a:r>
              <a:rPr lang="en-US" sz="3200" dirty="0"/>
              <a:t>Harsh parenting can lead to heightened negative reactivity in infants</a:t>
            </a:r>
          </a:p>
        </p:txBody>
      </p:sp>
    </p:spTree>
    <p:extLst>
      <p:ext uri="{BB962C8B-B14F-4D97-AF65-F5344CB8AC3E}">
        <p14:creationId xmlns:p14="http://schemas.microsoft.com/office/powerpoint/2010/main" val="2420798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Parental Emotional Expressivity</a:t>
            </a:r>
          </a:p>
        </p:txBody>
      </p:sp>
      <p:sp>
        <p:nvSpPr>
          <p:cNvPr id="3" name="Text Placeholder 2"/>
          <p:cNvSpPr>
            <a:spLocks noGrp="1"/>
          </p:cNvSpPr>
          <p:nvPr>
            <p:ph type="body" sz="quarter" idx="10"/>
          </p:nvPr>
        </p:nvSpPr>
        <p:spPr/>
        <p:txBody>
          <a:bodyPr>
            <a:normAutofit lnSpcReduction="10000"/>
          </a:bodyPr>
          <a:lstStyle/>
          <a:p>
            <a:r>
              <a:rPr lang="en-US" sz="3500" dirty="0"/>
              <a:t>Parents’ own emotional expressivity relates to that of their infants and children</a:t>
            </a:r>
          </a:p>
          <a:p>
            <a:pPr lvl="1"/>
            <a:r>
              <a:rPr lang="en-US" sz="3500" dirty="0"/>
              <a:t>Children learn about emotions by observing parents’/caregivers’ emotional expressions and reactions</a:t>
            </a:r>
          </a:p>
          <a:p>
            <a:pPr lvl="1"/>
            <a:r>
              <a:rPr lang="en-US" sz="3500" dirty="0"/>
              <a:t>E.g., expressions of happiness, surprise, and interest relate to children’s positive expressiveness from infancy through adolescence </a:t>
            </a:r>
            <a:r>
              <a:rPr lang="en-US" sz="2600" dirty="0"/>
              <a:t>(</a:t>
            </a:r>
            <a:r>
              <a:rPr lang="en-US" sz="2600" dirty="0" err="1"/>
              <a:t>Halberstadt</a:t>
            </a:r>
            <a:r>
              <a:rPr lang="en-US" sz="2600" dirty="0"/>
              <a:t> &amp; Eaton, 2002)</a:t>
            </a:r>
          </a:p>
          <a:p>
            <a:pPr marL="457200" lvl="1" indent="0">
              <a:buNone/>
            </a:pPr>
            <a:endParaRPr lang="en-US" sz="3200" dirty="0"/>
          </a:p>
        </p:txBody>
      </p:sp>
    </p:spTree>
    <p:extLst>
      <p:ext uri="{BB962C8B-B14F-4D97-AF65-F5344CB8AC3E}">
        <p14:creationId xmlns:p14="http://schemas.microsoft.com/office/powerpoint/2010/main" val="3745666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Distress Tolerance</a:t>
            </a:r>
          </a:p>
        </p:txBody>
      </p:sp>
      <p:sp>
        <p:nvSpPr>
          <p:cNvPr id="3" name="Text Placeholder 2"/>
          <p:cNvSpPr>
            <a:spLocks noGrp="1"/>
          </p:cNvSpPr>
          <p:nvPr>
            <p:ph type="body" sz="quarter" idx="10"/>
          </p:nvPr>
        </p:nvSpPr>
        <p:spPr/>
        <p:txBody>
          <a:bodyPr>
            <a:normAutofit/>
          </a:bodyPr>
          <a:lstStyle/>
          <a:p>
            <a:r>
              <a:rPr lang="en-US" dirty="0"/>
              <a:t>The ability to persist when faced with negative emotions and cope with everyday stressors</a:t>
            </a:r>
          </a:p>
          <a:p>
            <a:pPr lvl="1"/>
            <a:r>
              <a:rPr lang="en-US" sz="3200" dirty="0"/>
              <a:t>Parents with strong distress tolerance may be better able to develop positive relationships with their children</a:t>
            </a:r>
          </a:p>
          <a:p>
            <a:pPr lvl="1"/>
            <a:r>
              <a:rPr lang="en-US" sz="3200" dirty="0"/>
              <a:t>Parents with lower distress tolerance may struggle more in relationships with children with negative reactivity</a:t>
            </a:r>
          </a:p>
        </p:txBody>
      </p:sp>
    </p:spTree>
    <p:extLst>
      <p:ext uri="{BB962C8B-B14F-4D97-AF65-F5344CB8AC3E}">
        <p14:creationId xmlns:p14="http://schemas.microsoft.com/office/powerpoint/2010/main" val="2262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894"/>
            <a:ext cx="8229600" cy="1325562"/>
          </a:xfrm>
        </p:spPr>
        <p:txBody>
          <a:bodyPr>
            <a:normAutofit/>
          </a:bodyPr>
          <a:lstStyle/>
          <a:p>
            <a:r>
              <a:rPr lang="en-US" dirty="0"/>
              <a:t>5 Features of Emotions</a:t>
            </a:r>
          </a:p>
        </p:txBody>
      </p:sp>
      <p:sp>
        <p:nvSpPr>
          <p:cNvPr id="3" name="Text Placeholder 2"/>
          <p:cNvSpPr>
            <a:spLocks noGrp="1"/>
          </p:cNvSpPr>
          <p:nvPr>
            <p:ph type="body" sz="quarter" idx="10"/>
          </p:nvPr>
        </p:nvSpPr>
        <p:spPr>
          <a:xfrm>
            <a:off x="1981200" y="1745457"/>
            <a:ext cx="8229600" cy="4175125"/>
          </a:xfrm>
        </p:spPr>
        <p:txBody>
          <a:bodyPr/>
          <a:lstStyle/>
          <a:p>
            <a:r>
              <a:rPr lang="en-US" dirty="0"/>
              <a:t>Emotion elicitors or triggers</a:t>
            </a:r>
          </a:p>
          <a:p>
            <a:r>
              <a:rPr lang="en-US" dirty="0"/>
              <a:t>Physiological changes</a:t>
            </a:r>
          </a:p>
          <a:p>
            <a:r>
              <a:rPr lang="en-US" dirty="0"/>
              <a:t>Cognitive appraisal</a:t>
            </a:r>
          </a:p>
          <a:p>
            <a:r>
              <a:rPr lang="en-US" dirty="0"/>
              <a:t>Emotional expression</a:t>
            </a:r>
          </a:p>
          <a:p>
            <a:r>
              <a:rPr lang="en-US" dirty="0"/>
              <a:t>Communicative function</a:t>
            </a:r>
          </a:p>
        </p:txBody>
      </p:sp>
    </p:spTree>
    <p:extLst>
      <p:ext uri="{BB962C8B-B14F-4D97-AF65-F5344CB8AC3E}">
        <p14:creationId xmlns:p14="http://schemas.microsoft.com/office/powerpoint/2010/main" val="2666009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Depression and Anxiety</a:t>
            </a:r>
          </a:p>
        </p:txBody>
      </p:sp>
      <p:sp>
        <p:nvSpPr>
          <p:cNvPr id="3" name="Text Placeholder 2"/>
          <p:cNvSpPr>
            <a:spLocks noGrp="1"/>
          </p:cNvSpPr>
          <p:nvPr>
            <p:ph type="body" sz="quarter" idx="10"/>
          </p:nvPr>
        </p:nvSpPr>
        <p:spPr/>
        <p:txBody>
          <a:bodyPr>
            <a:normAutofit/>
          </a:bodyPr>
          <a:lstStyle/>
          <a:p>
            <a:r>
              <a:rPr lang="en-US" sz="3600" dirty="0"/>
              <a:t>Parental depression and anxiety negatively affect infants’ emotions</a:t>
            </a:r>
          </a:p>
          <a:p>
            <a:pPr lvl="1"/>
            <a:r>
              <a:rPr lang="en-US" sz="3200" dirty="0"/>
              <a:t>Parents who are depressed and anxious may display low emotional expressions when responding to their infants’ emotional expressions</a:t>
            </a:r>
          </a:p>
          <a:p>
            <a:r>
              <a:rPr lang="en-US" dirty="0"/>
              <a:t>The still-face experiment: Reveals the effects of parent depressed affect on infants</a:t>
            </a:r>
          </a:p>
        </p:txBody>
      </p:sp>
    </p:spTree>
    <p:extLst>
      <p:ext uri="{BB962C8B-B14F-4D97-AF65-F5344CB8AC3E}">
        <p14:creationId xmlns:p14="http://schemas.microsoft.com/office/powerpoint/2010/main" val="3835716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7.15 The still-face experiment.</a:t>
            </a:r>
          </a:p>
        </p:txBody>
      </p:sp>
      <p:pic>
        <p:nvPicPr>
          <p:cNvPr id="3" name="Picture 2" descr="Two photos on the left and right of a child and a woman. The photo on the left shows a child's face in distress with the hands in the air and eyebrows raised with a frown. The photo on the right shows a lady's still face with no expression." title="FIGURE 7.15 The still-face experiment.">
            <a:extLst>
              <a:ext uri="{FF2B5EF4-FFF2-40B4-BE49-F238E27FC236}">
                <a16:creationId xmlns:a16="http://schemas.microsoft.com/office/drawing/2014/main" id="{8063D250-50A7-4177-AC1D-D473BD9E0FFD}"/>
              </a:ext>
            </a:extLst>
          </p:cNvPr>
          <p:cNvPicPr>
            <a:picLocks noChangeAspect="1"/>
          </p:cNvPicPr>
          <p:nvPr/>
        </p:nvPicPr>
        <p:blipFill>
          <a:blip r:embed="rId2"/>
          <a:stretch>
            <a:fillRect/>
          </a:stretch>
        </p:blipFill>
        <p:spPr>
          <a:xfrm>
            <a:off x="984948" y="1563248"/>
            <a:ext cx="10222105" cy="3731504"/>
          </a:xfrm>
          <a:prstGeom prst="rect">
            <a:avLst/>
          </a:prstGeom>
        </p:spPr>
      </p:pic>
    </p:spTree>
    <p:extLst>
      <p:ext uri="{BB962C8B-B14F-4D97-AF65-F5344CB8AC3E}">
        <p14:creationId xmlns:p14="http://schemas.microsoft.com/office/powerpoint/2010/main" val="4254880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3059-F0CE-40E4-8D42-396E35563719}"/>
              </a:ext>
            </a:extLst>
          </p:cNvPr>
          <p:cNvSpPr>
            <a:spLocks noGrp="1"/>
          </p:cNvSpPr>
          <p:nvPr>
            <p:ph type="title"/>
          </p:nvPr>
        </p:nvSpPr>
        <p:spPr>
          <a:xfrm>
            <a:off x="2097206" y="1082675"/>
            <a:ext cx="8270542" cy="623294"/>
          </a:xfrm>
        </p:spPr>
        <p:txBody>
          <a:bodyPr>
            <a:normAutofit fontScale="90000"/>
          </a:bodyPr>
          <a:lstStyle/>
          <a:p>
            <a:r>
              <a:rPr lang="en-US" dirty="0"/>
              <a:t>Research in Action Video: The Still-Face Experiment and The Impact of Early Emotional Neglect</a:t>
            </a:r>
          </a:p>
        </p:txBody>
      </p:sp>
      <p:sp>
        <p:nvSpPr>
          <p:cNvPr id="3" name="Text Placeholder 2">
            <a:extLst>
              <a:ext uri="{FF2B5EF4-FFF2-40B4-BE49-F238E27FC236}">
                <a16:creationId xmlns:a16="http://schemas.microsoft.com/office/drawing/2014/main" id="{385CD244-2CEF-4AE5-A84A-4AF0F4588BBB}"/>
              </a:ext>
            </a:extLst>
          </p:cNvPr>
          <p:cNvSpPr>
            <a:spLocks noGrp="1"/>
          </p:cNvSpPr>
          <p:nvPr>
            <p:ph type="body" sz="quarter" idx="10"/>
          </p:nvPr>
        </p:nvSpPr>
        <p:spPr>
          <a:xfrm>
            <a:off x="2097206" y="2388359"/>
            <a:ext cx="8113594" cy="3386967"/>
          </a:xfrm>
        </p:spPr>
        <p:txBody>
          <a:bodyPr/>
          <a:lstStyle/>
          <a:p>
            <a:pPr marL="0" indent="0">
              <a:buNone/>
            </a:pPr>
            <a:r>
              <a:rPr lang="en-US" dirty="0"/>
              <a:t>Watch the video here:</a:t>
            </a:r>
          </a:p>
          <a:p>
            <a:pPr marL="0" indent="0">
              <a:buNone/>
            </a:pPr>
            <a:r>
              <a:rPr lang="en-US" dirty="0">
                <a:hlinkClick r:id="rId3"/>
              </a:rPr>
              <a:t>Research in Action Video: The Impact of Early Emotional Neglect</a:t>
            </a:r>
            <a:endParaRPr lang="en-US" dirty="0"/>
          </a:p>
        </p:txBody>
      </p:sp>
    </p:spTree>
    <p:extLst>
      <p:ext uri="{BB962C8B-B14F-4D97-AF65-F5344CB8AC3E}">
        <p14:creationId xmlns:p14="http://schemas.microsoft.com/office/powerpoint/2010/main" val="3841091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Parenting Context: Mirroring Behaviors</a:t>
            </a:r>
          </a:p>
        </p:txBody>
      </p:sp>
      <p:sp>
        <p:nvSpPr>
          <p:cNvPr id="3" name="Text Placeholder 2"/>
          <p:cNvSpPr>
            <a:spLocks noGrp="1"/>
          </p:cNvSpPr>
          <p:nvPr>
            <p:ph type="body" sz="quarter" idx="10"/>
          </p:nvPr>
        </p:nvSpPr>
        <p:spPr/>
        <p:txBody>
          <a:bodyPr>
            <a:normAutofit/>
          </a:bodyPr>
          <a:lstStyle/>
          <a:p>
            <a:r>
              <a:rPr lang="en-US" dirty="0"/>
              <a:t>Caregivers reflect back the emotions of their infants</a:t>
            </a:r>
          </a:p>
          <a:p>
            <a:pPr lvl="1"/>
            <a:r>
              <a:rPr lang="en-US" sz="3200" dirty="0"/>
              <a:t>Smiling in response to an infant’s smile</a:t>
            </a:r>
          </a:p>
          <a:p>
            <a:pPr lvl="1"/>
            <a:r>
              <a:rPr lang="en-US" sz="3200" dirty="0"/>
              <a:t>Infants of mothers with high mirroring displayed more vocalizations and bids than did infants of mothers with low mirroring </a:t>
            </a:r>
            <a:r>
              <a:rPr lang="en-US" sz="2400" dirty="0"/>
              <a:t>(Bigelow, Power, Pulmer, &amp; </a:t>
            </a:r>
            <a:r>
              <a:rPr lang="en-US" sz="2400" dirty="0" err="1"/>
              <a:t>Gerrior</a:t>
            </a:r>
            <a:r>
              <a:rPr lang="en-US" sz="2400" dirty="0"/>
              <a:t>, 2018)</a:t>
            </a:r>
          </a:p>
        </p:txBody>
      </p:sp>
    </p:spTree>
    <p:extLst>
      <p:ext uri="{BB962C8B-B14F-4D97-AF65-F5344CB8AC3E}">
        <p14:creationId xmlns:p14="http://schemas.microsoft.com/office/powerpoint/2010/main" val="1926753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Parenting Context: Interaction Synchrony</a:t>
            </a:r>
          </a:p>
        </p:txBody>
      </p:sp>
      <p:sp>
        <p:nvSpPr>
          <p:cNvPr id="3" name="Text Placeholder 2"/>
          <p:cNvSpPr>
            <a:spLocks noGrp="1"/>
          </p:cNvSpPr>
          <p:nvPr>
            <p:ph type="body" sz="quarter" idx="10"/>
          </p:nvPr>
        </p:nvSpPr>
        <p:spPr/>
        <p:txBody>
          <a:bodyPr>
            <a:normAutofit/>
          </a:bodyPr>
          <a:lstStyle/>
          <a:p>
            <a:r>
              <a:rPr lang="en-US" dirty="0"/>
              <a:t>Prompt, reciprocal ways that caregivers respond to infant behaviors and emotions</a:t>
            </a:r>
          </a:p>
          <a:p>
            <a:pPr lvl="1"/>
            <a:r>
              <a:rPr lang="en-US" sz="3200" dirty="0"/>
              <a:t>Maternal warmth to their encourages emotion regulation years later</a:t>
            </a:r>
          </a:p>
          <a:p>
            <a:pPr lvl="1"/>
            <a:r>
              <a:rPr lang="en-US" sz="3200" dirty="0"/>
              <a:t>Parental anger and harshness creates challenges for infants’ healthy emotional development</a:t>
            </a:r>
          </a:p>
        </p:txBody>
      </p:sp>
    </p:spTree>
    <p:extLst>
      <p:ext uri="{BB962C8B-B14F-4D97-AF65-F5344CB8AC3E}">
        <p14:creationId xmlns:p14="http://schemas.microsoft.com/office/powerpoint/2010/main" val="3555735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Parenting Context: Cell Phone Use</a:t>
            </a:r>
          </a:p>
        </p:txBody>
      </p:sp>
      <p:sp>
        <p:nvSpPr>
          <p:cNvPr id="3" name="Text Placeholder 2"/>
          <p:cNvSpPr>
            <a:spLocks noGrp="1"/>
          </p:cNvSpPr>
          <p:nvPr>
            <p:ph type="body" sz="quarter" idx="10"/>
          </p:nvPr>
        </p:nvSpPr>
        <p:spPr>
          <a:xfrm>
            <a:off x="1981200" y="1616530"/>
            <a:ext cx="8229600" cy="4175125"/>
          </a:xfrm>
        </p:spPr>
        <p:txBody>
          <a:bodyPr>
            <a:normAutofit/>
          </a:bodyPr>
          <a:lstStyle/>
          <a:p>
            <a:r>
              <a:rPr lang="en-US" dirty="0"/>
              <a:t>Distractions from technology disrupt interaction synchrony </a:t>
            </a:r>
          </a:p>
          <a:p>
            <a:pPr lvl="1"/>
            <a:r>
              <a:rPr lang="en-US" sz="3200" dirty="0"/>
              <a:t>Repeated and constant use of technology may interfere with infants’ emotional development</a:t>
            </a:r>
          </a:p>
          <a:p>
            <a:pPr marL="0" indent="0">
              <a:buNone/>
            </a:pPr>
            <a:endParaRPr lang="en-US" dirty="0"/>
          </a:p>
        </p:txBody>
      </p:sp>
    </p:spTree>
    <p:extLst>
      <p:ext uri="{BB962C8B-B14F-4D97-AF65-F5344CB8AC3E}">
        <p14:creationId xmlns:p14="http://schemas.microsoft.com/office/powerpoint/2010/main" val="2566407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7.16 Technology distractions can affect infants’ emotional development.</a:t>
            </a:r>
          </a:p>
        </p:txBody>
      </p:sp>
      <p:pic>
        <p:nvPicPr>
          <p:cNvPr id="3" name="Picture 2" descr="A scatter plot shows a comparison between parent self-reported device use and child endangerment with mother R U phase. The x-axis is labeled parent self-reported device use and ranges from minus 2 to 2. The y-axis is labeled child endangerment with mother R U phase and ranges from minus 75 to 50 in increments of 25. All data are approximate. The scatter plot shows a decreasing trend line across the coordinates (minus 2, 30), (minus 1, 20), (0, 0), (1, minus 20), and (2, minus 30).&#10;&#10;&#10;A scatter plot shows a comparison between parent self-reported device use and Child positive effect R U phase. The x-axis is labeled parent self-reported device use and ranges from minus 2 to 2. The y-axis is labeled Child positive effect R U phase and ranges from minus 25 to 70 in increments of 25. All data are approximate. The scatter plot shows a decreasing trend line across the coordinates (minus 2, 20), (minus 1, 151), (0, 0), (1, minus 20), and (2, minus 20)." title="FIGURE 7.16 Technology distractions can affect infants’ emotional development.">
            <a:extLst>
              <a:ext uri="{FF2B5EF4-FFF2-40B4-BE49-F238E27FC236}">
                <a16:creationId xmlns:a16="http://schemas.microsoft.com/office/drawing/2014/main" id="{3B62D30D-C51E-452E-9563-E6C066D58817}"/>
              </a:ext>
            </a:extLst>
          </p:cNvPr>
          <p:cNvPicPr>
            <a:picLocks noChangeAspect="1"/>
          </p:cNvPicPr>
          <p:nvPr/>
        </p:nvPicPr>
        <p:blipFill>
          <a:blip r:embed="rId2"/>
          <a:stretch>
            <a:fillRect/>
          </a:stretch>
        </p:blipFill>
        <p:spPr>
          <a:xfrm>
            <a:off x="1007587" y="1387886"/>
            <a:ext cx="10176827" cy="4082229"/>
          </a:xfrm>
          <a:prstGeom prst="rect">
            <a:avLst/>
          </a:prstGeom>
        </p:spPr>
      </p:pic>
    </p:spTree>
    <p:extLst>
      <p:ext uri="{BB962C8B-B14F-4D97-AF65-F5344CB8AC3E}">
        <p14:creationId xmlns:p14="http://schemas.microsoft.com/office/powerpoint/2010/main" val="3931101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Culture and Infant Temperament</a:t>
            </a:r>
          </a:p>
        </p:txBody>
      </p:sp>
      <p:sp>
        <p:nvSpPr>
          <p:cNvPr id="3" name="Text Placeholder 2"/>
          <p:cNvSpPr>
            <a:spLocks noGrp="1"/>
          </p:cNvSpPr>
          <p:nvPr>
            <p:ph type="body" sz="quarter" idx="10"/>
          </p:nvPr>
        </p:nvSpPr>
        <p:spPr>
          <a:xfrm>
            <a:off x="1981200" y="1616530"/>
            <a:ext cx="8229600" cy="4175125"/>
          </a:xfrm>
        </p:spPr>
        <p:txBody>
          <a:bodyPr>
            <a:normAutofit/>
          </a:bodyPr>
          <a:lstStyle/>
          <a:p>
            <a:r>
              <a:rPr lang="en-US" dirty="0"/>
              <a:t>Culture shapes expectations about infant behaviors and emotions</a:t>
            </a:r>
          </a:p>
          <a:p>
            <a:r>
              <a:rPr lang="en-US" dirty="0"/>
              <a:t>Fit of culture and infant temperament</a:t>
            </a:r>
          </a:p>
          <a:p>
            <a:pPr lvl="1"/>
            <a:r>
              <a:rPr lang="en-US" sz="3200" dirty="0"/>
              <a:t>Infants with temperaments that fit with cultural values and practices show better adjustment than do infants without such fit </a:t>
            </a:r>
            <a:r>
              <a:rPr lang="en-US" sz="2400" dirty="0"/>
              <a:t>(Ballantine &amp; Klein, 1990; </a:t>
            </a:r>
            <a:r>
              <a:rPr lang="en-US" sz="2400" dirty="0" err="1"/>
              <a:t>Wachs</a:t>
            </a:r>
            <a:r>
              <a:rPr lang="en-US" sz="2400" dirty="0"/>
              <a:t>, 2006)</a:t>
            </a:r>
          </a:p>
          <a:p>
            <a:pPr marL="0" indent="0">
              <a:buNone/>
            </a:pPr>
            <a:endParaRPr lang="en-US" dirty="0"/>
          </a:p>
        </p:txBody>
      </p:sp>
    </p:spTree>
    <p:extLst>
      <p:ext uri="{BB962C8B-B14F-4D97-AF65-F5344CB8AC3E}">
        <p14:creationId xmlns:p14="http://schemas.microsoft.com/office/powerpoint/2010/main" val="326713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Culture and the Perception of Emotions</a:t>
            </a:r>
          </a:p>
        </p:txBody>
      </p:sp>
      <p:sp>
        <p:nvSpPr>
          <p:cNvPr id="3" name="Text Placeholder 2"/>
          <p:cNvSpPr>
            <a:spLocks noGrp="1"/>
          </p:cNvSpPr>
          <p:nvPr>
            <p:ph type="body" sz="quarter" idx="10"/>
          </p:nvPr>
        </p:nvSpPr>
        <p:spPr>
          <a:xfrm>
            <a:off x="1981200" y="1699007"/>
            <a:ext cx="8229600" cy="4175125"/>
          </a:xfrm>
        </p:spPr>
        <p:txBody>
          <a:bodyPr>
            <a:normAutofit/>
          </a:bodyPr>
          <a:lstStyle/>
          <a:p>
            <a:r>
              <a:rPr lang="en-US" dirty="0"/>
              <a:t>Subtle cultural differences in adults’ perceptions of emotions in faces</a:t>
            </a:r>
          </a:p>
          <a:p>
            <a:r>
              <a:rPr lang="en-US" dirty="0"/>
              <a:t>Such differences may shape infants’ perceptions of emotions </a:t>
            </a:r>
          </a:p>
          <a:p>
            <a:endParaRPr lang="en-US" dirty="0"/>
          </a:p>
          <a:p>
            <a:pPr marL="0" indent="0">
              <a:buNone/>
            </a:pPr>
            <a:endParaRPr lang="en-US" dirty="0"/>
          </a:p>
        </p:txBody>
      </p:sp>
    </p:spTree>
    <p:extLst>
      <p:ext uri="{BB962C8B-B14F-4D97-AF65-F5344CB8AC3E}">
        <p14:creationId xmlns:p14="http://schemas.microsoft.com/office/powerpoint/2010/main" val="4246943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Social Development and Attachment</a:t>
            </a:r>
          </a:p>
        </p:txBody>
      </p:sp>
      <p:sp>
        <p:nvSpPr>
          <p:cNvPr id="3" name="Text Placeholder 2"/>
          <p:cNvSpPr>
            <a:spLocks noGrp="1"/>
          </p:cNvSpPr>
          <p:nvPr>
            <p:ph type="body" sz="quarter" idx="10"/>
          </p:nvPr>
        </p:nvSpPr>
        <p:spPr/>
        <p:txBody>
          <a:bodyPr/>
          <a:lstStyle/>
          <a:p>
            <a:r>
              <a:rPr lang="en-US" dirty="0"/>
              <a:t>Evolutionary views of attachment</a:t>
            </a:r>
          </a:p>
          <a:p>
            <a:r>
              <a:rPr lang="en-US" dirty="0"/>
              <a:t>Ainsworth and the Strange Situation</a:t>
            </a:r>
          </a:p>
          <a:p>
            <a:r>
              <a:rPr lang="en-US" dirty="0"/>
              <a:t>Contexts of attachment</a:t>
            </a:r>
          </a:p>
          <a:p>
            <a:endParaRPr lang="en-US" dirty="0"/>
          </a:p>
        </p:txBody>
      </p:sp>
    </p:spTree>
    <p:extLst>
      <p:ext uri="{BB962C8B-B14F-4D97-AF65-F5344CB8AC3E}">
        <p14:creationId xmlns:p14="http://schemas.microsoft.com/office/powerpoint/2010/main" val="12323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740-08E0-2449-B20A-7981D014CE19}"/>
              </a:ext>
            </a:extLst>
          </p:cNvPr>
          <p:cNvSpPr>
            <a:spLocks noGrp="1"/>
          </p:cNvSpPr>
          <p:nvPr>
            <p:ph type="title"/>
          </p:nvPr>
        </p:nvSpPr>
        <p:spPr/>
        <p:txBody>
          <a:bodyPr/>
          <a:lstStyle/>
          <a:p>
            <a:r>
              <a:rPr lang="en-US" dirty="0"/>
              <a:t>Feature 1: Emotion Elicitors</a:t>
            </a:r>
          </a:p>
        </p:txBody>
      </p:sp>
      <p:sp>
        <p:nvSpPr>
          <p:cNvPr id="3" name="Text Placeholder 2">
            <a:extLst>
              <a:ext uri="{FF2B5EF4-FFF2-40B4-BE49-F238E27FC236}">
                <a16:creationId xmlns:a16="http://schemas.microsoft.com/office/drawing/2014/main" id="{EEF0C10D-876D-9840-A809-0FFA72D0416E}"/>
              </a:ext>
            </a:extLst>
          </p:cNvPr>
          <p:cNvSpPr>
            <a:spLocks noGrp="1"/>
          </p:cNvSpPr>
          <p:nvPr>
            <p:ph type="body" sz="quarter" idx="10"/>
          </p:nvPr>
        </p:nvSpPr>
        <p:spPr/>
        <p:txBody>
          <a:bodyPr/>
          <a:lstStyle/>
          <a:p>
            <a:r>
              <a:rPr lang="en-US" dirty="0"/>
              <a:t>Internal or external triggers that instigate an emotion </a:t>
            </a:r>
          </a:p>
          <a:p>
            <a:pPr lvl="1"/>
            <a:r>
              <a:rPr lang="en-US" sz="3200" dirty="0"/>
              <a:t>Infant hunger causes distress</a:t>
            </a:r>
          </a:p>
          <a:p>
            <a:pPr lvl="1"/>
            <a:r>
              <a:rPr lang="en-US" sz="3200" dirty="0"/>
              <a:t>Fitting a puzzle piece elicits joy</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379795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740-08E0-2449-B20A-7981D014CE19}"/>
              </a:ext>
            </a:extLst>
          </p:cNvPr>
          <p:cNvSpPr>
            <a:spLocks noGrp="1"/>
          </p:cNvSpPr>
          <p:nvPr>
            <p:ph type="title"/>
          </p:nvPr>
        </p:nvSpPr>
        <p:spPr/>
        <p:txBody>
          <a:bodyPr/>
          <a:lstStyle/>
          <a:p>
            <a:r>
              <a:rPr lang="en-US" dirty="0"/>
              <a:t>What Is Attachment?</a:t>
            </a:r>
          </a:p>
        </p:txBody>
      </p:sp>
      <p:sp>
        <p:nvSpPr>
          <p:cNvPr id="3" name="Text Placeholder 2">
            <a:extLst>
              <a:ext uri="{FF2B5EF4-FFF2-40B4-BE49-F238E27FC236}">
                <a16:creationId xmlns:a16="http://schemas.microsoft.com/office/drawing/2014/main" id="{EEF0C10D-876D-9840-A809-0FFA72D0416E}"/>
              </a:ext>
            </a:extLst>
          </p:cNvPr>
          <p:cNvSpPr>
            <a:spLocks noGrp="1"/>
          </p:cNvSpPr>
          <p:nvPr>
            <p:ph type="body" sz="quarter" idx="10"/>
          </p:nvPr>
        </p:nvSpPr>
        <p:spPr/>
        <p:txBody>
          <a:bodyPr>
            <a:normAutofit/>
          </a:bodyPr>
          <a:lstStyle/>
          <a:p>
            <a:r>
              <a:rPr lang="en-US" sz="3500" dirty="0"/>
              <a:t>The affectionate bonds that infants develop toward the important people in their lives and their reliance on loved ones for comfort and protection</a:t>
            </a:r>
          </a:p>
          <a:p>
            <a:pPr lvl="1"/>
            <a:r>
              <a:rPr lang="en-US" sz="3500" dirty="0"/>
              <a:t>Infants visually follow their caregivers’ movements</a:t>
            </a:r>
          </a:p>
          <a:p>
            <a:pPr lvl="1"/>
            <a:r>
              <a:rPr lang="en-US" sz="3500" dirty="0"/>
              <a:t>Infants cling to their caregivers when distressed</a:t>
            </a:r>
          </a:p>
          <a:p>
            <a:pPr lvl="1"/>
            <a:r>
              <a:rPr lang="en-US" sz="3500" dirty="0"/>
              <a:t>Infants seek proximity to loved caregivers</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246830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740-08E0-2449-B20A-7981D014CE19}"/>
              </a:ext>
            </a:extLst>
          </p:cNvPr>
          <p:cNvSpPr>
            <a:spLocks noGrp="1"/>
          </p:cNvSpPr>
          <p:nvPr>
            <p:ph type="title"/>
          </p:nvPr>
        </p:nvSpPr>
        <p:spPr>
          <a:xfrm>
            <a:off x="1981200" y="511175"/>
            <a:ext cx="8229600" cy="1143000"/>
          </a:xfrm>
        </p:spPr>
        <p:txBody>
          <a:bodyPr>
            <a:noAutofit/>
          </a:bodyPr>
          <a:lstStyle/>
          <a:p>
            <a:r>
              <a:rPr lang="en-US" dirty="0"/>
              <a:t>Bowlby’s Ethological Theory of Attachment</a:t>
            </a:r>
          </a:p>
        </p:txBody>
      </p:sp>
      <p:sp>
        <p:nvSpPr>
          <p:cNvPr id="3" name="Text Placeholder 2">
            <a:extLst>
              <a:ext uri="{FF2B5EF4-FFF2-40B4-BE49-F238E27FC236}">
                <a16:creationId xmlns:a16="http://schemas.microsoft.com/office/drawing/2014/main" id="{EEF0C10D-876D-9840-A809-0FFA72D0416E}"/>
              </a:ext>
            </a:extLst>
          </p:cNvPr>
          <p:cNvSpPr>
            <a:spLocks noGrp="1"/>
          </p:cNvSpPr>
          <p:nvPr>
            <p:ph type="body" sz="quarter" idx="10"/>
          </p:nvPr>
        </p:nvSpPr>
        <p:spPr>
          <a:xfrm>
            <a:off x="1981200" y="1730376"/>
            <a:ext cx="8229600" cy="4175125"/>
          </a:xfrm>
        </p:spPr>
        <p:txBody>
          <a:bodyPr/>
          <a:lstStyle/>
          <a:p>
            <a:r>
              <a:rPr lang="en-US" dirty="0"/>
              <a:t>Attachment is an evolved response that aids a baby’s survival </a:t>
            </a:r>
            <a:r>
              <a:rPr lang="en-US" sz="2400" dirty="0"/>
              <a:t>(Bowlby, 1958, 1963)</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121363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7.17 John Bowlby’s observations at the London Child Guidance Clinic.</a:t>
            </a:r>
          </a:p>
        </p:txBody>
      </p:sp>
      <p:pic>
        <p:nvPicPr>
          <p:cNvPr id="3" name="Picture 2" descr="A photo of a small boy standing beside John Bowlby’s and looking at him while holding a block placed on a table." title="FIGURE 7.17 John Bowlby’s observations at the London Child Guidance Clinic.">
            <a:extLst>
              <a:ext uri="{FF2B5EF4-FFF2-40B4-BE49-F238E27FC236}">
                <a16:creationId xmlns:a16="http://schemas.microsoft.com/office/drawing/2014/main" id="{D666B2B8-B457-46E8-AB39-509DE8D93ADB}"/>
              </a:ext>
            </a:extLst>
          </p:cNvPr>
          <p:cNvPicPr>
            <a:picLocks noChangeAspect="1"/>
          </p:cNvPicPr>
          <p:nvPr/>
        </p:nvPicPr>
        <p:blipFill>
          <a:blip r:embed="rId2"/>
          <a:stretch>
            <a:fillRect/>
          </a:stretch>
        </p:blipFill>
        <p:spPr>
          <a:xfrm>
            <a:off x="3623663" y="755428"/>
            <a:ext cx="4944674" cy="5347145"/>
          </a:xfrm>
          <a:prstGeom prst="rect">
            <a:avLst/>
          </a:prstGeom>
        </p:spPr>
      </p:pic>
    </p:spTree>
    <p:extLst>
      <p:ext uri="{BB962C8B-B14F-4D97-AF65-F5344CB8AC3E}">
        <p14:creationId xmlns:p14="http://schemas.microsoft.com/office/powerpoint/2010/main" val="3476835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740-08E0-2449-B20A-7981D014CE19}"/>
              </a:ext>
            </a:extLst>
          </p:cNvPr>
          <p:cNvSpPr>
            <a:spLocks noGrp="1"/>
          </p:cNvSpPr>
          <p:nvPr>
            <p:ph type="title"/>
          </p:nvPr>
        </p:nvSpPr>
        <p:spPr>
          <a:xfrm>
            <a:off x="1981200" y="511175"/>
            <a:ext cx="8229600" cy="1143000"/>
          </a:xfrm>
        </p:spPr>
        <p:txBody>
          <a:bodyPr>
            <a:noAutofit/>
          </a:bodyPr>
          <a:lstStyle/>
          <a:p>
            <a:r>
              <a:rPr lang="en-US" dirty="0"/>
              <a:t>Konrad Lorenz’s Imprinting</a:t>
            </a:r>
          </a:p>
        </p:txBody>
      </p:sp>
      <p:sp>
        <p:nvSpPr>
          <p:cNvPr id="3" name="Text Placeholder 2">
            <a:extLst>
              <a:ext uri="{FF2B5EF4-FFF2-40B4-BE49-F238E27FC236}">
                <a16:creationId xmlns:a16="http://schemas.microsoft.com/office/drawing/2014/main" id="{EEF0C10D-876D-9840-A809-0FFA72D0416E}"/>
              </a:ext>
            </a:extLst>
          </p:cNvPr>
          <p:cNvSpPr>
            <a:spLocks noGrp="1"/>
          </p:cNvSpPr>
          <p:nvPr>
            <p:ph type="body" sz="quarter" idx="10"/>
          </p:nvPr>
        </p:nvSpPr>
        <p:spPr>
          <a:xfrm>
            <a:off x="1981200" y="1730376"/>
            <a:ext cx="8229600" cy="4175125"/>
          </a:xfrm>
        </p:spPr>
        <p:txBody>
          <a:bodyPr/>
          <a:lstStyle/>
          <a:p>
            <a:r>
              <a:rPr lang="en-US" dirty="0"/>
              <a:t>A phenomenon in which certain animal species are predisposed to follow whatever moving thing they see during a critical period early in life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104643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7.18 Imprinting.</a:t>
            </a:r>
          </a:p>
        </p:txBody>
      </p:sp>
      <p:pic>
        <p:nvPicPr>
          <p:cNvPr id="3" name="Picture 2" descr="A photo of three ducklings on a farm following Konrad Lorenz’s." title="FIGURE 7.18 Imprinting.">
            <a:extLst>
              <a:ext uri="{FF2B5EF4-FFF2-40B4-BE49-F238E27FC236}">
                <a16:creationId xmlns:a16="http://schemas.microsoft.com/office/drawing/2014/main" id="{1190F0CA-6F09-48B1-9548-76CB520125EE}"/>
              </a:ext>
            </a:extLst>
          </p:cNvPr>
          <p:cNvPicPr>
            <a:picLocks noChangeAspect="1"/>
          </p:cNvPicPr>
          <p:nvPr/>
        </p:nvPicPr>
        <p:blipFill>
          <a:blip r:embed="rId2"/>
          <a:stretch>
            <a:fillRect/>
          </a:stretch>
        </p:blipFill>
        <p:spPr>
          <a:xfrm>
            <a:off x="1748148" y="910573"/>
            <a:ext cx="8695705" cy="5036855"/>
          </a:xfrm>
          <a:prstGeom prst="rect">
            <a:avLst/>
          </a:prstGeom>
        </p:spPr>
      </p:pic>
    </p:spTree>
    <p:extLst>
      <p:ext uri="{BB962C8B-B14F-4D97-AF65-F5344CB8AC3E}">
        <p14:creationId xmlns:p14="http://schemas.microsoft.com/office/powerpoint/2010/main" val="900384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Harry Harlow’s Monkeys</a:t>
            </a:r>
          </a:p>
        </p:txBody>
      </p:sp>
      <p:sp>
        <p:nvSpPr>
          <p:cNvPr id="3" name="Text Placeholder 2"/>
          <p:cNvSpPr>
            <a:spLocks noGrp="1"/>
          </p:cNvSpPr>
          <p:nvPr>
            <p:ph type="body" sz="quarter" idx="10"/>
          </p:nvPr>
        </p:nvSpPr>
        <p:spPr/>
        <p:txBody>
          <a:bodyPr>
            <a:normAutofit/>
          </a:bodyPr>
          <a:lstStyle/>
          <a:p>
            <a:r>
              <a:rPr lang="en-US" dirty="0"/>
              <a:t>Study emphasized the biological view of attachment</a:t>
            </a:r>
          </a:p>
          <a:p>
            <a:pPr lvl="1"/>
            <a:r>
              <a:rPr lang="en-US" sz="3200" dirty="0"/>
              <a:t>Monkeys spent more time clinging to a cloth “mother” than a wire “mother”</a:t>
            </a:r>
          </a:p>
          <a:p>
            <a:pPr lvl="1"/>
            <a:r>
              <a:rPr lang="en-US" sz="3200" dirty="0"/>
              <a:t>Study highlighted the importance of proximity, closeness, and warmth as integral to attachment</a:t>
            </a:r>
          </a:p>
        </p:txBody>
      </p:sp>
    </p:spTree>
    <p:extLst>
      <p:ext uri="{BB962C8B-B14F-4D97-AF65-F5344CB8AC3E}">
        <p14:creationId xmlns:p14="http://schemas.microsoft.com/office/powerpoint/2010/main" val="4049615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7.19 Harry Harlow’s studies of attachment in monkeys.</a:t>
            </a:r>
          </a:p>
        </p:txBody>
      </p:sp>
      <p:pic>
        <p:nvPicPr>
          <p:cNvPr id="3" name="Picture 2" descr="Two photos of a wire monkey model with a milk bottle to the left and a clothed monkey model to the right with a baby monkey clinging on to the clothed monkey." title="FIGURE 7.19 Harry Harlow’s studies of attachment in monkeys.">
            <a:extLst>
              <a:ext uri="{FF2B5EF4-FFF2-40B4-BE49-F238E27FC236}">
                <a16:creationId xmlns:a16="http://schemas.microsoft.com/office/drawing/2014/main" id="{C8EA9EF4-0BB5-4ECF-9194-226F317DB4EB}"/>
              </a:ext>
            </a:extLst>
          </p:cNvPr>
          <p:cNvPicPr>
            <a:picLocks noChangeAspect="1"/>
          </p:cNvPicPr>
          <p:nvPr/>
        </p:nvPicPr>
        <p:blipFill>
          <a:blip r:embed="rId2"/>
          <a:stretch>
            <a:fillRect/>
          </a:stretch>
        </p:blipFill>
        <p:spPr>
          <a:xfrm>
            <a:off x="4219732" y="784139"/>
            <a:ext cx="3752537" cy="5289722"/>
          </a:xfrm>
          <a:prstGeom prst="rect">
            <a:avLst/>
          </a:prstGeom>
        </p:spPr>
      </p:pic>
    </p:spTree>
    <p:extLst>
      <p:ext uri="{BB962C8B-B14F-4D97-AF65-F5344CB8AC3E}">
        <p14:creationId xmlns:p14="http://schemas.microsoft.com/office/powerpoint/2010/main" val="614800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842A-CE40-40BD-904C-9D0FD4C063A3}"/>
              </a:ext>
            </a:extLst>
          </p:cNvPr>
          <p:cNvSpPr>
            <a:spLocks noGrp="1"/>
          </p:cNvSpPr>
          <p:nvPr>
            <p:ph type="title"/>
          </p:nvPr>
        </p:nvSpPr>
        <p:spPr/>
        <p:txBody>
          <a:bodyPr>
            <a:normAutofit/>
          </a:bodyPr>
          <a:lstStyle/>
          <a:p>
            <a:r>
              <a:rPr lang="en-US" dirty="0"/>
              <a:t>Research in Action Video: Harlow’s Monkeys</a:t>
            </a:r>
          </a:p>
        </p:txBody>
      </p:sp>
      <p:sp>
        <p:nvSpPr>
          <p:cNvPr id="3" name="Text Placeholder 2">
            <a:extLst>
              <a:ext uri="{FF2B5EF4-FFF2-40B4-BE49-F238E27FC236}">
                <a16:creationId xmlns:a16="http://schemas.microsoft.com/office/drawing/2014/main" id="{845A2BFF-0769-4956-9E36-B1063238BD0B}"/>
              </a:ext>
            </a:extLst>
          </p:cNvPr>
          <p:cNvSpPr>
            <a:spLocks noGrp="1"/>
          </p:cNvSpPr>
          <p:nvPr>
            <p:ph type="body" sz="quarter" idx="10"/>
          </p:nvPr>
        </p:nvSpPr>
        <p:spPr>
          <a:xfrm>
            <a:off x="2151797" y="1965279"/>
            <a:ext cx="8059003" cy="3810047"/>
          </a:xfrm>
        </p:spPr>
        <p:txBody>
          <a:bodyPr/>
          <a:lstStyle/>
          <a:p>
            <a:pPr marL="0" indent="0">
              <a:buNone/>
            </a:pPr>
            <a:r>
              <a:rPr lang="en-US" dirty="0"/>
              <a:t>Watch the video here:</a:t>
            </a:r>
          </a:p>
          <a:p>
            <a:pPr marL="0" indent="0">
              <a:buNone/>
            </a:pPr>
            <a:endParaRPr lang="en-US" dirty="0"/>
          </a:p>
          <a:p>
            <a:pPr marL="0" indent="0">
              <a:buNone/>
            </a:pPr>
            <a:r>
              <a:rPr lang="en-US" dirty="0">
                <a:hlinkClick r:id="rId2"/>
              </a:rPr>
              <a:t>Research in Action Video: Harlow’s Monkeys</a:t>
            </a:r>
            <a:endParaRPr lang="en-US" dirty="0"/>
          </a:p>
          <a:p>
            <a:endParaRPr lang="en-US" dirty="0"/>
          </a:p>
        </p:txBody>
      </p:sp>
    </p:spTree>
    <p:extLst>
      <p:ext uri="{BB962C8B-B14F-4D97-AF65-F5344CB8AC3E}">
        <p14:creationId xmlns:p14="http://schemas.microsoft.com/office/powerpoint/2010/main" val="41691798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7.20 Mary Ainsworth’s research on infant attachment.</a:t>
            </a:r>
          </a:p>
        </p:txBody>
      </p:sp>
      <p:pic>
        <p:nvPicPr>
          <p:cNvPr id="3" name="Picture 2" descr="A photo of an infant looking at the caregiver." title="FIGURE 7.20 Mary Ainsworth’s research on infant attachment.">
            <a:extLst>
              <a:ext uri="{FF2B5EF4-FFF2-40B4-BE49-F238E27FC236}">
                <a16:creationId xmlns:a16="http://schemas.microsoft.com/office/drawing/2014/main" id="{E00B0EC4-473D-437F-B4D8-840683970CC1}"/>
              </a:ext>
            </a:extLst>
          </p:cNvPr>
          <p:cNvPicPr>
            <a:picLocks noChangeAspect="1"/>
          </p:cNvPicPr>
          <p:nvPr/>
        </p:nvPicPr>
        <p:blipFill>
          <a:blip r:embed="rId2"/>
          <a:stretch>
            <a:fillRect/>
          </a:stretch>
        </p:blipFill>
        <p:spPr>
          <a:xfrm>
            <a:off x="3821412" y="726711"/>
            <a:ext cx="4549177" cy="5404579"/>
          </a:xfrm>
          <a:prstGeom prst="rect">
            <a:avLst/>
          </a:prstGeom>
        </p:spPr>
      </p:pic>
    </p:spTree>
    <p:extLst>
      <p:ext uri="{BB962C8B-B14F-4D97-AF65-F5344CB8AC3E}">
        <p14:creationId xmlns:p14="http://schemas.microsoft.com/office/powerpoint/2010/main" val="3688630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Mary Ainsworth’s Research </a:t>
            </a:r>
          </a:p>
        </p:txBody>
      </p:sp>
      <p:sp>
        <p:nvSpPr>
          <p:cNvPr id="3" name="Text Placeholder 2"/>
          <p:cNvSpPr>
            <a:spLocks noGrp="1"/>
          </p:cNvSpPr>
          <p:nvPr>
            <p:ph type="body" sz="quarter" idx="10"/>
          </p:nvPr>
        </p:nvSpPr>
        <p:spPr/>
        <p:txBody>
          <a:bodyPr>
            <a:normAutofit/>
          </a:bodyPr>
          <a:lstStyle/>
          <a:p>
            <a:r>
              <a:rPr lang="en-US" dirty="0"/>
              <a:t>Mary Ainsworth tested Bowlby’s ethological theory: </a:t>
            </a:r>
          </a:p>
          <a:p>
            <a:pPr lvl="1"/>
            <a:r>
              <a:rPr lang="en-US" sz="3200" dirty="0"/>
              <a:t>Examined attachment formation between infants and their mothers</a:t>
            </a:r>
          </a:p>
          <a:p>
            <a:pPr lvl="1"/>
            <a:r>
              <a:rPr lang="en-US" sz="3200" dirty="0"/>
              <a:t>Began her studies by observing Ganda infants and mothers</a:t>
            </a:r>
          </a:p>
          <a:p>
            <a:pPr lvl="1"/>
            <a:endParaRPr lang="en-US" sz="3200" dirty="0"/>
          </a:p>
        </p:txBody>
      </p:sp>
    </p:spTree>
    <p:extLst>
      <p:ext uri="{BB962C8B-B14F-4D97-AF65-F5344CB8AC3E}">
        <p14:creationId xmlns:p14="http://schemas.microsoft.com/office/powerpoint/2010/main" val="321616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95F5-14A3-8A41-82F9-BC1E258C7C04}"/>
              </a:ext>
            </a:extLst>
          </p:cNvPr>
          <p:cNvSpPr>
            <a:spLocks noGrp="1"/>
          </p:cNvSpPr>
          <p:nvPr>
            <p:ph type="title"/>
          </p:nvPr>
        </p:nvSpPr>
        <p:spPr/>
        <p:txBody>
          <a:bodyPr/>
          <a:lstStyle/>
          <a:p>
            <a:r>
              <a:rPr lang="en-US" dirty="0"/>
              <a:t>Feature 2: Physiological Changes</a:t>
            </a:r>
          </a:p>
        </p:txBody>
      </p:sp>
      <p:sp>
        <p:nvSpPr>
          <p:cNvPr id="3" name="Content Placeholder 2">
            <a:extLst>
              <a:ext uri="{FF2B5EF4-FFF2-40B4-BE49-F238E27FC236}">
                <a16:creationId xmlns:a16="http://schemas.microsoft.com/office/drawing/2014/main" id="{71279EFA-CA99-8447-B586-28E5B8B4C116}"/>
              </a:ext>
            </a:extLst>
          </p:cNvPr>
          <p:cNvSpPr>
            <a:spLocks noGrp="1"/>
          </p:cNvSpPr>
          <p:nvPr>
            <p:ph idx="1"/>
          </p:nvPr>
        </p:nvSpPr>
        <p:spPr/>
        <p:txBody>
          <a:bodyPr/>
          <a:lstStyle/>
          <a:p>
            <a:r>
              <a:rPr lang="en-US" dirty="0"/>
              <a:t>The body’s reaction to the emotional experience</a:t>
            </a:r>
          </a:p>
          <a:p>
            <a:pPr lvl="1"/>
            <a:r>
              <a:rPr lang="en-US" sz="3200" dirty="0"/>
              <a:t>Heart rate quickens under distress</a:t>
            </a:r>
          </a:p>
          <a:p>
            <a:pPr lvl="1"/>
            <a:r>
              <a:rPr lang="en-US" sz="3200" dirty="0"/>
              <a:t>Heart rate slows down when calm</a:t>
            </a:r>
          </a:p>
          <a:p>
            <a:pPr lvl="1"/>
            <a:endParaRPr lang="en-US" dirty="0"/>
          </a:p>
        </p:txBody>
      </p:sp>
    </p:spTree>
    <p:extLst>
      <p:ext uri="{BB962C8B-B14F-4D97-AF65-F5344CB8AC3E}">
        <p14:creationId xmlns:p14="http://schemas.microsoft.com/office/powerpoint/2010/main" val="3244021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Ainsworth and the Strange Situation</a:t>
            </a:r>
          </a:p>
        </p:txBody>
      </p:sp>
      <p:sp>
        <p:nvSpPr>
          <p:cNvPr id="3" name="Text Placeholder 2"/>
          <p:cNvSpPr>
            <a:spLocks noGrp="1"/>
          </p:cNvSpPr>
          <p:nvPr>
            <p:ph type="body" sz="quarter" idx="10"/>
          </p:nvPr>
        </p:nvSpPr>
        <p:spPr/>
        <p:txBody>
          <a:bodyPr>
            <a:normAutofit/>
          </a:bodyPr>
          <a:lstStyle/>
          <a:p>
            <a:r>
              <a:rPr lang="en-US" dirty="0"/>
              <a:t>Experiment to assess infant attachment to caregivers, based on infant behaviors in a lab playroom where infants experience: </a:t>
            </a:r>
          </a:p>
          <a:p>
            <a:pPr lvl="1"/>
            <a:r>
              <a:rPr lang="en-US" sz="3200" dirty="0"/>
              <a:t>Separations from their caregiver</a:t>
            </a:r>
          </a:p>
          <a:p>
            <a:pPr lvl="1"/>
            <a:r>
              <a:rPr lang="en-US" sz="3200" dirty="0"/>
              <a:t>Exposure to a stranger</a:t>
            </a:r>
          </a:p>
          <a:p>
            <a:pPr lvl="1"/>
            <a:r>
              <a:rPr lang="en-US" sz="3200" dirty="0"/>
              <a:t>Reunification with their caregiver</a:t>
            </a:r>
          </a:p>
        </p:txBody>
      </p:sp>
    </p:spTree>
    <p:extLst>
      <p:ext uri="{BB962C8B-B14F-4D97-AF65-F5344CB8AC3E}">
        <p14:creationId xmlns:p14="http://schemas.microsoft.com/office/powerpoint/2010/main" val="1420074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Table 7.1</a:t>
            </a:r>
            <a:br>
              <a:rPr lang="en-US" dirty="0"/>
            </a:br>
            <a:r>
              <a:rPr lang="en-US" dirty="0"/>
              <a:t>The eight events of the Strange Situation</a:t>
            </a:r>
          </a:p>
        </p:txBody>
      </p:sp>
      <p:pic>
        <p:nvPicPr>
          <p:cNvPr id="4" name="Picture 3">
            <a:extLst>
              <a:ext uri="{FF2B5EF4-FFF2-40B4-BE49-F238E27FC236}">
                <a16:creationId xmlns:a16="http://schemas.microsoft.com/office/drawing/2014/main" id="{84F99396-C1F3-4180-8CF4-A1F9A22D57DD}"/>
              </a:ext>
            </a:extLst>
          </p:cNvPr>
          <p:cNvPicPr>
            <a:picLocks noChangeAspect="1"/>
          </p:cNvPicPr>
          <p:nvPr/>
        </p:nvPicPr>
        <p:blipFill>
          <a:blip r:embed="rId3"/>
          <a:stretch>
            <a:fillRect/>
          </a:stretch>
        </p:blipFill>
        <p:spPr>
          <a:xfrm>
            <a:off x="2243138" y="1607451"/>
            <a:ext cx="7705725" cy="3943350"/>
          </a:xfrm>
          <a:prstGeom prst="rect">
            <a:avLst/>
          </a:prstGeom>
        </p:spPr>
      </p:pic>
    </p:spTree>
    <p:extLst>
      <p:ext uri="{BB962C8B-B14F-4D97-AF65-F5344CB8AC3E}">
        <p14:creationId xmlns:p14="http://schemas.microsoft.com/office/powerpoint/2010/main" val="3526930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4721-D8C6-4799-9C4C-2AF19355179C}"/>
              </a:ext>
            </a:extLst>
          </p:cNvPr>
          <p:cNvSpPr>
            <a:spLocks noGrp="1"/>
          </p:cNvSpPr>
          <p:nvPr>
            <p:ph type="title"/>
          </p:nvPr>
        </p:nvSpPr>
        <p:spPr>
          <a:xfrm>
            <a:off x="2083558" y="545910"/>
            <a:ext cx="8127242" cy="1054290"/>
          </a:xfrm>
        </p:spPr>
        <p:txBody>
          <a:bodyPr>
            <a:normAutofit fontScale="90000"/>
          </a:bodyPr>
          <a:lstStyle/>
          <a:p>
            <a:r>
              <a:rPr lang="en-US" dirty="0"/>
              <a:t>Research in Action Video: Mary Ainsworth and the Strange Situation</a:t>
            </a:r>
          </a:p>
        </p:txBody>
      </p:sp>
      <p:sp>
        <p:nvSpPr>
          <p:cNvPr id="3" name="Text Placeholder 2">
            <a:extLst>
              <a:ext uri="{FF2B5EF4-FFF2-40B4-BE49-F238E27FC236}">
                <a16:creationId xmlns:a16="http://schemas.microsoft.com/office/drawing/2014/main" id="{3CAACD88-B731-4911-9383-288E71D5144C}"/>
              </a:ext>
            </a:extLst>
          </p:cNvPr>
          <p:cNvSpPr>
            <a:spLocks noGrp="1"/>
          </p:cNvSpPr>
          <p:nvPr>
            <p:ph type="body" sz="quarter" idx="10"/>
          </p:nvPr>
        </p:nvSpPr>
        <p:spPr/>
        <p:txBody>
          <a:bodyPr/>
          <a:lstStyle/>
          <a:p>
            <a:pPr marL="0" indent="0">
              <a:buNone/>
            </a:pPr>
            <a:r>
              <a:rPr lang="en-US" dirty="0"/>
              <a:t>Watch the video here:</a:t>
            </a:r>
          </a:p>
          <a:p>
            <a:pPr marL="0" indent="0">
              <a:buNone/>
            </a:pPr>
            <a:endParaRPr lang="en-US" dirty="0"/>
          </a:p>
          <a:p>
            <a:pPr marL="0" indent="0">
              <a:buNone/>
            </a:pPr>
            <a:r>
              <a:rPr lang="en-US" dirty="0">
                <a:hlinkClick r:id="rId3"/>
              </a:rPr>
              <a:t>Research in Action Video: Mary Ainsworth and the Strange Situation</a:t>
            </a:r>
            <a:endParaRPr lang="en-US" dirty="0"/>
          </a:p>
        </p:txBody>
      </p:sp>
    </p:spTree>
    <p:extLst>
      <p:ext uri="{BB962C8B-B14F-4D97-AF65-F5344CB8AC3E}">
        <p14:creationId xmlns:p14="http://schemas.microsoft.com/office/powerpoint/2010/main" val="74401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1: Secure Attachment</a:t>
            </a:r>
          </a:p>
        </p:txBody>
      </p:sp>
      <p:sp>
        <p:nvSpPr>
          <p:cNvPr id="3" name="Text Placeholder 2"/>
          <p:cNvSpPr>
            <a:spLocks noGrp="1"/>
          </p:cNvSpPr>
          <p:nvPr>
            <p:ph type="body" sz="quarter" idx="10"/>
          </p:nvPr>
        </p:nvSpPr>
        <p:spPr/>
        <p:txBody>
          <a:bodyPr>
            <a:normAutofit/>
          </a:bodyPr>
          <a:lstStyle/>
          <a:p>
            <a:r>
              <a:rPr lang="en-US" dirty="0"/>
              <a:t>Infants with secure attachments:</a:t>
            </a:r>
          </a:p>
          <a:p>
            <a:pPr lvl="1"/>
            <a:r>
              <a:rPr lang="en-US" sz="3200" dirty="0"/>
              <a:t>Use caregivers as a safe base from which to explore the environment</a:t>
            </a:r>
          </a:p>
          <a:p>
            <a:pPr lvl="1"/>
            <a:r>
              <a:rPr lang="en-US" sz="3200" dirty="0"/>
              <a:t>Become upset when caregiver leaves the room </a:t>
            </a:r>
          </a:p>
          <a:p>
            <a:pPr lvl="1"/>
            <a:r>
              <a:rPr lang="en-US" sz="3200" dirty="0"/>
              <a:t>Are happy when caregiver returns</a:t>
            </a:r>
          </a:p>
          <a:p>
            <a:pPr lvl="1"/>
            <a:r>
              <a:rPr lang="en-US" sz="3200" dirty="0"/>
              <a:t>Seek comfort from their caregiver</a:t>
            </a:r>
          </a:p>
        </p:txBody>
      </p:sp>
    </p:spTree>
    <p:extLst>
      <p:ext uri="{BB962C8B-B14F-4D97-AF65-F5344CB8AC3E}">
        <p14:creationId xmlns:p14="http://schemas.microsoft.com/office/powerpoint/2010/main" val="3246318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2: Insecure Resistant</a:t>
            </a:r>
          </a:p>
        </p:txBody>
      </p:sp>
      <p:sp>
        <p:nvSpPr>
          <p:cNvPr id="3" name="Text Placeholder 2"/>
          <p:cNvSpPr>
            <a:spLocks noGrp="1"/>
          </p:cNvSpPr>
          <p:nvPr>
            <p:ph type="body" sz="quarter" idx="10"/>
          </p:nvPr>
        </p:nvSpPr>
        <p:spPr/>
        <p:txBody>
          <a:bodyPr>
            <a:normAutofit/>
          </a:bodyPr>
          <a:lstStyle/>
          <a:p>
            <a:r>
              <a:rPr lang="en-US" dirty="0"/>
              <a:t>Infants with insecure resistant attachments:</a:t>
            </a:r>
          </a:p>
          <a:p>
            <a:pPr lvl="1"/>
            <a:r>
              <a:rPr lang="en-US" sz="3200" dirty="0"/>
              <a:t> Become upset and anxious when caregiver leaves the room</a:t>
            </a:r>
          </a:p>
          <a:p>
            <a:pPr lvl="1"/>
            <a:r>
              <a:rPr lang="en-US" sz="3200" dirty="0"/>
              <a:t>Are not easily comforted upon caregiver’s return</a:t>
            </a:r>
          </a:p>
        </p:txBody>
      </p:sp>
    </p:spTree>
    <p:extLst>
      <p:ext uri="{BB962C8B-B14F-4D97-AF65-F5344CB8AC3E}">
        <p14:creationId xmlns:p14="http://schemas.microsoft.com/office/powerpoint/2010/main" val="40888945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3: Insecure Avoidant</a:t>
            </a:r>
          </a:p>
        </p:txBody>
      </p:sp>
      <p:sp>
        <p:nvSpPr>
          <p:cNvPr id="3" name="Text Placeholder 2"/>
          <p:cNvSpPr>
            <a:spLocks noGrp="1"/>
          </p:cNvSpPr>
          <p:nvPr>
            <p:ph type="body" sz="quarter" idx="10"/>
          </p:nvPr>
        </p:nvSpPr>
        <p:spPr/>
        <p:txBody>
          <a:bodyPr>
            <a:normAutofit/>
          </a:bodyPr>
          <a:lstStyle/>
          <a:p>
            <a:r>
              <a:rPr lang="en-US" dirty="0"/>
              <a:t>Infants with insecure avoidant attachments:</a:t>
            </a:r>
          </a:p>
          <a:p>
            <a:pPr lvl="1"/>
            <a:r>
              <a:rPr lang="en-US" sz="3200" dirty="0"/>
              <a:t>Do not become distressed when caregiver leaves the room </a:t>
            </a:r>
          </a:p>
          <a:p>
            <a:pPr lvl="1"/>
            <a:r>
              <a:rPr lang="en-US" sz="3200" dirty="0"/>
              <a:t>Freely explore the room</a:t>
            </a:r>
          </a:p>
          <a:p>
            <a:pPr lvl="1"/>
            <a:r>
              <a:rPr lang="en-US" sz="3200" dirty="0"/>
              <a:t>Easily comforted by the stranger</a:t>
            </a:r>
          </a:p>
        </p:txBody>
      </p:sp>
    </p:spTree>
    <p:extLst>
      <p:ext uri="{BB962C8B-B14F-4D97-AF65-F5344CB8AC3E}">
        <p14:creationId xmlns:p14="http://schemas.microsoft.com/office/powerpoint/2010/main" val="28210240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Disorganized Attachment</a:t>
            </a:r>
          </a:p>
        </p:txBody>
      </p:sp>
      <p:sp>
        <p:nvSpPr>
          <p:cNvPr id="3" name="Text Placeholder 2"/>
          <p:cNvSpPr>
            <a:spLocks noGrp="1"/>
          </p:cNvSpPr>
          <p:nvPr>
            <p:ph type="body" sz="quarter" idx="10"/>
          </p:nvPr>
        </p:nvSpPr>
        <p:spPr/>
        <p:txBody>
          <a:bodyPr>
            <a:normAutofit/>
          </a:bodyPr>
          <a:lstStyle/>
          <a:p>
            <a:r>
              <a:rPr lang="en-US" dirty="0"/>
              <a:t>Infants with disorganized attachments: </a:t>
            </a:r>
          </a:p>
          <a:p>
            <a:pPr lvl="1"/>
            <a:r>
              <a:rPr lang="en-US" sz="3200" dirty="0"/>
              <a:t>Express contradictory emotions and behavior</a:t>
            </a:r>
          </a:p>
          <a:p>
            <a:pPr lvl="1"/>
            <a:r>
              <a:rPr lang="en-US" sz="3200" dirty="0"/>
              <a:t>Freeze when they see their caregiver</a:t>
            </a:r>
          </a:p>
          <a:p>
            <a:pPr lvl="1"/>
            <a:r>
              <a:rPr lang="en-US" sz="3200" dirty="0"/>
              <a:t>Apprehension toward caregiver</a:t>
            </a:r>
          </a:p>
        </p:txBody>
      </p:sp>
    </p:spTree>
    <p:extLst>
      <p:ext uri="{BB962C8B-B14F-4D97-AF65-F5344CB8AC3E}">
        <p14:creationId xmlns:p14="http://schemas.microsoft.com/office/powerpoint/2010/main" val="2959042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Contexts of Attachment</a:t>
            </a:r>
          </a:p>
        </p:txBody>
      </p:sp>
      <p:sp>
        <p:nvSpPr>
          <p:cNvPr id="3" name="Text Placeholder 2"/>
          <p:cNvSpPr>
            <a:spLocks noGrp="1"/>
          </p:cNvSpPr>
          <p:nvPr>
            <p:ph type="body" sz="quarter" idx="10"/>
          </p:nvPr>
        </p:nvSpPr>
        <p:spPr/>
        <p:txBody>
          <a:bodyPr>
            <a:noAutofit/>
          </a:bodyPr>
          <a:lstStyle/>
          <a:p>
            <a:r>
              <a:rPr lang="en-US" dirty="0"/>
              <a:t>Caregiving context: </a:t>
            </a:r>
          </a:p>
          <a:p>
            <a:pPr lvl="1"/>
            <a:r>
              <a:rPr lang="en-US" sz="3200" dirty="0"/>
              <a:t>Sensitive caregiving fosters strong and secure attachments in infants</a:t>
            </a:r>
          </a:p>
          <a:p>
            <a:r>
              <a:rPr lang="en-US" dirty="0"/>
              <a:t>Cultural context: </a:t>
            </a:r>
          </a:p>
          <a:p>
            <a:pPr lvl="1"/>
            <a:r>
              <a:rPr lang="en-US" sz="3200" dirty="0"/>
              <a:t>Infants around the world form attachments and actively attempt to remain close to their caregivers </a:t>
            </a:r>
            <a:r>
              <a:rPr lang="en-US" sz="2400" dirty="0"/>
              <a:t>(Dagan &amp; </a:t>
            </a:r>
            <a:r>
              <a:rPr lang="en-US" sz="2400" dirty="0" err="1"/>
              <a:t>Sagi</a:t>
            </a:r>
            <a:r>
              <a:rPr lang="en-US" sz="2400" dirty="0"/>
              <a:t>-Schwartz, in press; van </a:t>
            </a:r>
            <a:r>
              <a:rPr lang="en-US" sz="2400" dirty="0" err="1"/>
              <a:t>Ijzendoorn</a:t>
            </a:r>
            <a:r>
              <a:rPr lang="en-US" sz="2400" dirty="0"/>
              <a:t> &amp; </a:t>
            </a:r>
            <a:r>
              <a:rPr lang="en-US" sz="2400" dirty="0" err="1"/>
              <a:t>Sagi</a:t>
            </a:r>
            <a:r>
              <a:rPr lang="en-US" sz="2400" dirty="0"/>
              <a:t>, 2010)</a:t>
            </a:r>
          </a:p>
        </p:txBody>
      </p:sp>
    </p:spTree>
    <p:extLst>
      <p:ext uri="{BB962C8B-B14F-4D97-AF65-F5344CB8AC3E}">
        <p14:creationId xmlns:p14="http://schemas.microsoft.com/office/powerpoint/2010/main" val="24680197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 Expectations and Practices</a:t>
            </a:r>
          </a:p>
        </p:txBody>
      </p:sp>
      <p:sp>
        <p:nvSpPr>
          <p:cNvPr id="3" name="Text Placeholder 2"/>
          <p:cNvSpPr>
            <a:spLocks noGrp="1"/>
          </p:cNvSpPr>
          <p:nvPr>
            <p:ph type="body" sz="quarter" idx="10"/>
          </p:nvPr>
        </p:nvSpPr>
        <p:spPr>
          <a:xfrm>
            <a:off x="1981200" y="1341438"/>
            <a:ext cx="8229600" cy="4792663"/>
          </a:xfrm>
        </p:spPr>
        <p:txBody>
          <a:bodyPr>
            <a:noAutofit/>
          </a:bodyPr>
          <a:lstStyle/>
          <a:p>
            <a:r>
              <a:rPr lang="en-US" dirty="0"/>
              <a:t>Infants from different cultures express attachment in ways that align with the unique cultural views and practices</a:t>
            </a:r>
          </a:p>
          <a:p>
            <a:pPr lvl="1"/>
            <a:r>
              <a:rPr lang="en-US" sz="3200" dirty="0"/>
              <a:t>E.g., Ugandan infants displayed intense protests when separated from their mothers compared to infants in Baltimore</a:t>
            </a:r>
          </a:p>
          <a:p>
            <a:pPr lvl="1"/>
            <a:r>
              <a:rPr lang="en-US" sz="3200" dirty="0"/>
              <a:t>E.g., U.S. infants tend to accompany their caregivers out of the home, whereas infants in Uganda tend to remain near their homes</a:t>
            </a:r>
          </a:p>
        </p:txBody>
      </p:sp>
    </p:spTree>
    <p:extLst>
      <p:ext uri="{BB962C8B-B14F-4D97-AF65-F5344CB8AC3E}">
        <p14:creationId xmlns:p14="http://schemas.microsoft.com/office/powerpoint/2010/main" val="1247264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1175"/>
            <a:ext cx="8229600" cy="1143000"/>
          </a:xfrm>
        </p:spPr>
        <p:txBody>
          <a:bodyPr>
            <a:noAutofit/>
          </a:bodyPr>
          <a:lstStyle/>
          <a:p>
            <a:r>
              <a:rPr lang="en-US" dirty="0"/>
              <a:t>Cultural Differences in Child-Care Arrangements</a:t>
            </a:r>
          </a:p>
        </p:txBody>
      </p:sp>
      <p:sp>
        <p:nvSpPr>
          <p:cNvPr id="3" name="Text Placeholder 2"/>
          <p:cNvSpPr>
            <a:spLocks noGrp="1"/>
          </p:cNvSpPr>
          <p:nvPr>
            <p:ph type="body" sz="quarter" idx="10"/>
          </p:nvPr>
        </p:nvSpPr>
        <p:spPr>
          <a:xfrm>
            <a:off x="1981200" y="1691641"/>
            <a:ext cx="8229600" cy="4175125"/>
          </a:xfrm>
        </p:spPr>
        <p:txBody>
          <a:bodyPr>
            <a:normAutofit/>
          </a:bodyPr>
          <a:lstStyle/>
          <a:p>
            <a:r>
              <a:rPr lang="en-US" dirty="0"/>
              <a:t>Single-person household</a:t>
            </a:r>
          </a:p>
          <a:p>
            <a:r>
              <a:rPr lang="en-US" dirty="0"/>
              <a:t>Multiple-person household</a:t>
            </a:r>
          </a:p>
          <a:p>
            <a:r>
              <a:rPr lang="en-US" dirty="0"/>
              <a:t>Communal caregiving</a:t>
            </a:r>
          </a:p>
        </p:txBody>
      </p:sp>
    </p:spTree>
    <p:extLst>
      <p:ext uri="{BB962C8B-B14F-4D97-AF65-F5344CB8AC3E}">
        <p14:creationId xmlns:p14="http://schemas.microsoft.com/office/powerpoint/2010/main" val="132070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8000-01FE-3C4A-8439-078DC7DD7E5A}"/>
              </a:ext>
            </a:extLst>
          </p:cNvPr>
          <p:cNvSpPr>
            <a:spLocks noGrp="1"/>
          </p:cNvSpPr>
          <p:nvPr>
            <p:ph type="title"/>
          </p:nvPr>
        </p:nvSpPr>
        <p:spPr/>
        <p:txBody>
          <a:bodyPr/>
          <a:lstStyle/>
          <a:p>
            <a:r>
              <a:rPr lang="en-US" dirty="0"/>
              <a:t>Feature 3: Cognitive Appraisal</a:t>
            </a:r>
          </a:p>
        </p:txBody>
      </p:sp>
      <p:sp>
        <p:nvSpPr>
          <p:cNvPr id="3" name="Content Placeholder 2">
            <a:extLst>
              <a:ext uri="{FF2B5EF4-FFF2-40B4-BE49-F238E27FC236}">
                <a16:creationId xmlns:a16="http://schemas.microsoft.com/office/drawing/2014/main" id="{48A26952-C957-2546-988F-D91075B08FF7}"/>
              </a:ext>
            </a:extLst>
          </p:cNvPr>
          <p:cNvSpPr>
            <a:spLocks noGrp="1"/>
          </p:cNvSpPr>
          <p:nvPr>
            <p:ph idx="1"/>
          </p:nvPr>
        </p:nvSpPr>
        <p:spPr/>
        <p:txBody>
          <a:bodyPr/>
          <a:lstStyle/>
          <a:p>
            <a:r>
              <a:rPr lang="en-US" dirty="0"/>
              <a:t>Individuals’ interpretation of their feelings</a:t>
            </a:r>
          </a:p>
          <a:p>
            <a:pPr lvl="1"/>
            <a:r>
              <a:rPr lang="en-US" sz="3200" dirty="0"/>
              <a:t>Infant is frightened by a loud bang because it unexpectedly disrupts the environment</a:t>
            </a:r>
          </a:p>
          <a:p>
            <a:pPr lvl="1"/>
            <a:r>
              <a:rPr lang="en-US" sz="3200" dirty="0"/>
              <a:t> Infant wants Daddy, but a stranger approaches instead, leading to wariness</a:t>
            </a:r>
          </a:p>
          <a:p>
            <a:pPr lvl="1"/>
            <a:endParaRPr lang="en-US" dirty="0"/>
          </a:p>
          <a:p>
            <a:pPr lvl="1"/>
            <a:endParaRPr lang="en-US" dirty="0"/>
          </a:p>
        </p:txBody>
      </p:sp>
    </p:spTree>
    <p:extLst>
      <p:ext uri="{BB962C8B-B14F-4D97-AF65-F5344CB8AC3E}">
        <p14:creationId xmlns:p14="http://schemas.microsoft.com/office/powerpoint/2010/main" val="13022972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Infant Attachment to Fathers</a:t>
            </a:r>
          </a:p>
        </p:txBody>
      </p:sp>
      <p:sp>
        <p:nvSpPr>
          <p:cNvPr id="3" name="Text Placeholder 2"/>
          <p:cNvSpPr>
            <a:spLocks noGrp="1"/>
          </p:cNvSpPr>
          <p:nvPr>
            <p:ph type="body" sz="quarter" idx="10"/>
          </p:nvPr>
        </p:nvSpPr>
        <p:spPr>
          <a:xfrm>
            <a:off x="1981200" y="1165860"/>
            <a:ext cx="8229600" cy="4472940"/>
          </a:xfrm>
        </p:spPr>
        <p:txBody>
          <a:bodyPr>
            <a:noAutofit/>
          </a:bodyPr>
          <a:lstStyle/>
          <a:p>
            <a:r>
              <a:rPr lang="en-US" dirty="0"/>
              <a:t>Fathers play an essential role in their children’s attachment and development</a:t>
            </a:r>
          </a:p>
          <a:p>
            <a:pPr lvl="1"/>
            <a:r>
              <a:rPr lang="en-US" sz="3200" dirty="0"/>
              <a:t>Infants display attachment behaviors to fathers, just as to mothers </a:t>
            </a:r>
            <a:r>
              <a:rPr lang="en-US" sz="2400" dirty="0"/>
              <a:t>(Lamb, 1977)</a:t>
            </a:r>
          </a:p>
          <a:p>
            <a:pPr lvl="1"/>
            <a:r>
              <a:rPr lang="en-US" sz="3200" dirty="0"/>
              <a:t>In some studies, infants show stronger attachment to fathers than to mothers, perhaps because dads engage in frequent play </a:t>
            </a:r>
            <a:r>
              <a:rPr lang="en-US" sz="2400" dirty="0"/>
              <a:t>(Clarke-Stewart, 1978; Paquette, 2004) </a:t>
            </a:r>
          </a:p>
        </p:txBody>
      </p:sp>
    </p:spTree>
    <p:extLst>
      <p:ext uri="{BB962C8B-B14F-4D97-AF65-F5344CB8AC3E}">
        <p14:creationId xmlns:p14="http://schemas.microsoft.com/office/powerpoint/2010/main" val="25439981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7.21</a:t>
            </a:r>
            <a:br>
              <a:rPr lang="en-US" dirty="0"/>
            </a:br>
            <a:r>
              <a:rPr lang="en-US" dirty="0"/>
              <a:t>Communal childrearing practices</a:t>
            </a:r>
          </a:p>
        </p:txBody>
      </p:sp>
      <p:pic>
        <p:nvPicPr>
          <p:cNvPr id="4" name="Picture 3" descr="A picture containing person, group, posing, playground&#10;&#10;Description automatically generated">
            <a:extLst>
              <a:ext uri="{FF2B5EF4-FFF2-40B4-BE49-F238E27FC236}">
                <a16:creationId xmlns:a16="http://schemas.microsoft.com/office/drawing/2014/main" id="{56041FDB-B92B-4066-B135-6AFA034B6297}"/>
              </a:ext>
            </a:extLst>
          </p:cNvPr>
          <p:cNvPicPr>
            <a:picLocks noChangeAspect="1"/>
          </p:cNvPicPr>
          <p:nvPr/>
        </p:nvPicPr>
        <p:blipFill>
          <a:blip r:embed="rId3"/>
          <a:stretch>
            <a:fillRect/>
          </a:stretch>
        </p:blipFill>
        <p:spPr>
          <a:xfrm>
            <a:off x="3386488" y="1685112"/>
            <a:ext cx="5152462" cy="3800748"/>
          </a:xfrm>
          <a:prstGeom prst="rect">
            <a:avLst/>
          </a:prstGeom>
        </p:spPr>
      </p:pic>
    </p:spTree>
    <p:extLst>
      <p:ext uri="{BB962C8B-B14F-4D97-AF65-F5344CB8AC3E}">
        <p14:creationId xmlns:p14="http://schemas.microsoft.com/office/powerpoint/2010/main" val="35352181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“Satellite Babies”</a:t>
            </a:r>
          </a:p>
        </p:txBody>
      </p:sp>
      <p:sp>
        <p:nvSpPr>
          <p:cNvPr id="3" name="Text Placeholder 2"/>
          <p:cNvSpPr>
            <a:spLocks noGrp="1"/>
          </p:cNvSpPr>
          <p:nvPr>
            <p:ph type="body" sz="quarter" idx="10"/>
          </p:nvPr>
        </p:nvSpPr>
        <p:spPr>
          <a:xfrm>
            <a:off x="1798320" y="1334134"/>
            <a:ext cx="8412480" cy="4571366"/>
          </a:xfrm>
        </p:spPr>
        <p:txBody>
          <a:bodyPr>
            <a:noAutofit/>
          </a:bodyPr>
          <a:lstStyle/>
          <a:p>
            <a:r>
              <a:rPr lang="en-US" dirty="0"/>
              <a:t>Infants cared for by grandparents in another country for an extended period of time</a:t>
            </a:r>
          </a:p>
          <a:p>
            <a:pPr lvl="1"/>
            <a:r>
              <a:rPr lang="en-US" sz="3200" dirty="0"/>
              <a:t>“Satellite babies” return to their biological parents after years of separation and after developing attachment to their grandparents</a:t>
            </a:r>
          </a:p>
          <a:p>
            <a:pPr lvl="1"/>
            <a:r>
              <a:rPr lang="en-US" sz="3200" dirty="0"/>
              <a:t>Prolonged infant-parent separation may result in developmental challenges, such as mental health problems</a:t>
            </a:r>
          </a:p>
        </p:txBody>
      </p:sp>
    </p:spTree>
    <p:extLst>
      <p:ext uri="{BB962C8B-B14F-4D97-AF65-F5344CB8AC3E}">
        <p14:creationId xmlns:p14="http://schemas.microsoft.com/office/powerpoint/2010/main" val="1007846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562"/>
          </a:xfrm>
        </p:spPr>
        <p:txBody>
          <a:bodyPr>
            <a:normAutofit/>
          </a:bodyPr>
          <a:lstStyle/>
          <a:p>
            <a:r>
              <a:rPr lang="en-US" dirty="0"/>
              <a:t>Peer Relations and Morality Origins</a:t>
            </a:r>
          </a:p>
        </p:txBody>
      </p:sp>
      <p:sp>
        <p:nvSpPr>
          <p:cNvPr id="3" name="Text Placeholder 2"/>
          <p:cNvSpPr>
            <a:spLocks noGrp="1"/>
          </p:cNvSpPr>
          <p:nvPr>
            <p:ph type="body" sz="quarter" idx="10"/>
          </p:nvPr>
        </p:nvSpPr>
        <p:spPr/>
        <p:txBody>
          <a:bodyPr/>
          <a:lstStyle/>
          <a:p>
            <a:r>
              <a:rPr lang="en-US" dirty="0"/>
              <a:t>Prosocial behaviors</a:t>
            </a:r>
          </a:p>
          <a:p>
            <a:r>
              <a:rPr lang="en-US" dirty="0"/>
              <a:t>Moral development</a:t>
            </a:r>
          </a:p>
          <a:p>
            <a:r>
              <a:rPr lang="en-US" dirty="0"/>
              <a:t>Aggression</a:t>
            </a:r>
          </a:p>
        </p:txBody>
      </p:sp>
    </p:spTree>
    <p:extLst>
      <p:ext uri="{BB962C8B-B14F-4D97-AF65-F5344CB8AC3E}">
        <p14:creationId xmlns:p14="http://schemas.microsoft.com/office/powerpoint/2010/main" val="5783771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Behaviors Develop over Time</a:t>
            </a:r>
          </a:p>
        </p:txBody>
      </p:sp>
      <p:sp>
        <p:nvSpPr>
          <p:cNvPr id="3" name="Text Placeholder 2"/>
          <p:cNvSpPr>
            <a:spLocks noGrp="1"/>
          </p:cNvSpPr>
          <p:nvPr>
            <p:ph type="body" sz="quarter" idx="10"/>
          </p:nvPr>
        </p:nvSpPr>
        <p:spPr/>
        <p:txBody>
          <a:bodyPr>
            <a:normAutofit/>
          </a:bodyPr>
          <a:lstStyle/>
          <a:p>
            <a:r>
              <a:rPr lang="en-US" dirty="0"/>
              <a:t>Infants respond differently to other babies than they do to adults or their own image in a mirror by 1- to 3-months </a:t>
            </a:r>
            <a:r>
              <a:rPr lang="en-US" sz="2400" dirty="0"/>
              <a:t>(Field, 1979; Fogel, 1979)</a:t>
            </a:r>
          </a:p>
          <a:p>
            <a:r>
              <a:rPr lang="en-US" dirty="0"/>
              <a:t>Infants smile and vocalize toward other infants ~ 6 months </a:t>
            </a:r>
            <a:r>
              <a:rPr lang="en-US" sz="2400" dirty="0"/>
              <a:t>(e.g., </a:t>
            </a:r>
            <a:r>
              <a:rPr lang="en-US" sz="2400" dirty="0" err="1"/>
              <a:t>Vandell</a:t>
            </a:r>
            <a:r>
              <a:rPr lang="en-US" sz="2400" dirty="0"/>
              <a:t>, Wilson, &amp; Buchanan, 1980)</a:t>
            </a:r>
          </a:p>
        </p:txBody>
      </p:sp>
    </p:spTree>
    <p:extLst>
      <p:ext uri="{BB962C8B-B14F-4D97-AF65-F5344CB8AC3E}">
        <p14:creationId xmlns:p14="http://schemas.microsoft.com/office/powerpoint/2010/main" val="1446915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8" y="511175"/>
            <a:ext cx="9731828" cy="1143000"/>
          </a:xfrm>
        </p:spPr>
        <p:txBody>
          <a:bodyPr>
            <a:noAutofit/>
          </a:bodyPr>
          <a:lstStyle/>
          <a:p>
            <a:r>
              <a:rPr lang="en-US" dirty="0"/>
              <a:t>Prosocial Behaviors Continue to Develop</a:t>
            </a:r>
          </a:p>
        </p:txBody>
      </p:sp>
      <p:sp>
        <p:nvSpPr>
          <p:cNvPr id="3" name="Text Placeholder 2"/>
          <p:cNvSpPr>
            <a:spLocks noGrp="1"/>
          </p:cNvSpPr>
          <p:nvPr>
            <p:ph type="body" sz="quarter" idx="10"/>
          </p:nvPr>
        </p:nvSpPr>
        <p:spPr>
          <a:xfrm>
            <a:off x="1981200" y="1654176"/>
            <a:ext cx="8229600" cy="4175125"/>
          </a:xfrm>
        </p:spPr>
        <p:txBody>
          <a:bodyPr>
            <a:normAutofit/>
          </a:bodyPr>
          <a:lstStyle/>
          <a:p>
            <a:r>
              <a:rPr lang="en-US" dirty="0">
                <a:effectLst/>
                <a:ea typeface="SimSun" panose="02010600030101010101" pitchFamily="2" charset="-122"/>
                <a:cs typeface="Calibri" panose="020F0502020204030204" pitchFamily="34" charset="0"/>
              </a:rPr>
              <a:t>By the end of the first y</a:t>
            </a:r>
            <a:r>
              <a:rPr lang="en-US" dirty="0">
                <a:ea typeface="SimSun" panose="02010600030101010101" pitchFamily="2" charset="-122"/>
                <a:cs typeface="Calibri" panose="020F0502020204030204" pitchFamily="34" charset="0"/>
              </a:rPr>
              <a:t>ear, infants distinguish between familiar and unfamiliar peers and express more smiles toward peers they know</a:t>
            </a:r>
          </a:p>
          <a:p>
            <a:r>
              <a:rPr lang="en-US" dirty="0">
                <a:effectLst/>
                <a:ea typeface="SimSun" panose="02010600030101010101" pitchFamily="2" charset="-122"/>
                <a:cs typeface="Calibri" panose="020F0502020204030204" pitchFamily="34" charset="0"/>
              </a:rPr>
              <a:t>Toddlers increasingly engage in prosocial behaviors such as helping, sharing, comforting</a:t>
            </a:r>
            <a:endParaRPr lang="en-US" sz="2400" dirty="0">
              <a:cs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43050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Development: Moral Goodness</a:t>
            </a:r>
          </a:p>
        </p:txBody>
      </p:sp>
      <p:sp>
        <p:nvSpPr>
          <p:cNvPr id="3" name="Text Placeholder 2"/>
          <p:cNvSpPr>
            <a:spLocks noGrp="1"/>
          </p:cNvSpPr>
          <p:nvPr>
            <p:ph type="body" sz="quarter" idx="10"/>
          </p:nvPr>
        </p:nvSpPr>
        <p:spPr/>
        <p:txBody>
          <a:bodyPr>
            <a:normAutofit/>
          </a:bodyPr>
          <a:lstStyle/>
          <a:p>
            <a:r>
              <a:rPr lang="en-US" dirty="0"/>
              <a:t>Feelings of concern for others and attempts to help individuals in need</a:t>
            </a:r>
          </a:p>
          <a:p>
            <a:pPr lvl="1"/>
            <a:r>
              <a:rPr lang="en-US" sz="3200" dirty="0"/>
              <a:t>Around 2 years of age, toddlers increasingly display prosocial actions</a:t>
            </a:r>
          </a:p>
          <a:p>
            <a:pPr lvl="1"/>
            <a:r>
              <a:rPr lang="en-US" sz="3200" dirty="0"/>
              <a:t>However, certain situations pose more of a challenge for toddlers</a:t>
            </a:r>
          </a:p>
        </p:txBody>
      </p:sp>
    </p:spTree>
    <p:extLst>
      <p:ext uri="{BB962C8B-B14F-4D97-AF65-F5344CB8AC3E}">
        <p14:creationId xmlns:p14="http://schemas.microsoft.com/office/powerpoint/2010/main" val="41487617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7.22 Infants’ natural tendency toward prosocial behaviors.</a:t>
            </a:r>
          </a:p>
        </p:txBody>
      </p:sp>
      <p:pic>
        <p:nvPicPr>
          <p:cNvPr id="3" name="Picture 2" descr="A graph shows the helping frequency of infants towards prosocial behaviors. The horizontal axis is labeled child age given in months, ranging from 14 to 26. The vertical axis is labeled helping frequency, ranging from 0 to 20. The line curve for 0.25 is plotted from 14, 2.5 to 24, 20. The line curve for 0.5 is plotted through 14, 3 to 24, 15. The line curve for 0.75 is plotted from 14, 4 to 24, 10. The line curve for 1 is plotted from 14, 4.5 to 24, 6. All data are approximate." title="FIGURE 7.22 Infants’ natural tendency toward prosocial behaviors.">
            <a:extLst>
              <a:ext uri="{FF2B5EF4-FFF2-40B4-BE49-F238E27FC236}">
                <a16:creationId xmlns:a16="http://schemas.microsoft.com/office/drawing/2014/main" id="{9DACD99E-6D17-4207-9DEE-5DD6C0F2862F}"/>
              </a:ext>
            </a:extLst>
          </p:cNvPr>
          <p:cNvPicPr>
            <a:picLocks noChangeAspect="1"/>
          </p:cNvPicPr>
          <p:nvPr/>
        </p:nvPicPr>
        <p:blipFill>
          <a:blip r:embed="rId2"/>
          <a:stretch>
            <a:fillRect/>
          </a:stretch>
        </p:blipFill>
        <p:spPr>
          <a:xfrm>
            <a:off x="3339984" y="910573"/>
            <a:ext cx="5512032" cy="5036855"/>
          </a:xfrm>
          <a:prstGeom prst="rect">
            <a:avLst/>
          </a:prstGeom>
        </p:spPr>
      </p:pic>
    </p:spTree>
    <p:extLst>
      <p:ext uri="{BB962C8B-B14F-4D97-AF65-F5344CB8AC3E}">
        <p14:creationId xmlns:p14="http://schemas.microsoft.com/office/powerpoint/2010/main" val="33894280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Understanding and Evaluation</a:t>
            </a:r>
          </a:p>
        </p:txBody>
      </p:sp>
      <p:sp>
        <p:nvSpPr>
          <p:cNvPr id="3" name="Text Placeholder 2"/>
          <p:cNvSpPr>
            <a:spLocks noGrp="1"/>
          </p:cNvSpPr>
          <p:nvPr>
            <p:ph type="body" sz="quarter" idx="10"/>
          </p:nvPr>
        </p:nvSpPr>
        <p:spPr/>
        <p:txBody>
          <a:bodyPr>
            <a:normAutofit/>
          </a:bodyPr>
          <a:lstStyle/>
          <a:p>
            <a:r>
              <a:rPr lang="en-US" dirty="0"/>
              <a:t>Identifying and liking individuals who are cooperative, empathetic, or helpful, and disliking individuals who are uncooperative, unempathetic, or unhelpful</a:t>
            </a:r>
          </a:p>
        </p:txBody>
      </p:sp>
    </p:spTree>
    <p:extLst>
      <p:ext uri="{BB962C8B-B14F-4D97-AF65-F5344CB8AC3E}">
        <p14:creationId xmlns:p14="http://schemas.microsoft.com/office/powerpoint/2010/main" val="37340562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Helper-Hinderer Studies</a:t>
            </a:r>
          </a:p>
        </p:txBody>
      </p:sp>
      <p:sp>
        <p:nvSpPr>
          <p:cNvPr id="3" name="Text Placeholder 2"/>
          <p:cNvSpPr>
            <a:spLocks noGrp="1"/>
          </p:cNvSpPr>
          <p:nvPr>
            <p:ph type="body" sz="quarter" idx="10"/>
          </p:nvPr>
        </p:nvSpPr>
        <p:spPr/>
        <p:txBody>
          <a:bodyPr>
            <a:normAutofit/>
          </a:bodyPr>
          <a:lstStyle/>
          <a:p>
            <a:r>
              <a:rPr lang="en-US" dirty="0"/>
              <a:t>Common method for assessing infants’ moral understanding and evaluation</a:t>
            </a:r>
          </a:p>
          <a:p>
            <a:pPr lvl="1"/>
            <a:r>
              <a:rPr lang="en-US" sz="3200" dirty="0"/>
              <a:t>Infants observe “helping” and “hurting” puppets</a:t>
            </a:r>
          </a:p>
          <a:p>
            <a:pPr lvl="1"/>
            <a:r>
              <a:rPr lang="en-US" sz="3200" dirty="0"/>
              <a:t>Researchers observe infants’ responses (a general preference for a prosocial helper)</a:t>
            </a:r>
          </a:p>
        </p:txBody>
      </p:sp>
    </p:spTree>
    <p:extLst>
      <p:ext uri="{BB962C8B-B14F-4D97-AF65-F5344CB8AC3E}">
        <p14:creationId xmlns:p14="http://schemas.microsoft.com/office/powerpoint/2010/main" val="928178811"/>
      </p:ext>
    </p:extLst>
  </p:cSld>
  <p:clrMapOvr>
    <a:masterClrMapping/>
  </p:clrMapOvr>
</p:sld>
</file>

<file path=ppt/theme/theme1.xml><?xml version="1.0" encoding="utf-8"?>
<a:theme xmlns:a="http://schemas.openxmlformats.org/drawingml/2006/main" name="Oxford template (TH)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xford template (TH)_2.potx  -  Read-Only" id="{8D574FD2-D363-4ABE-AE09-0FD09556BD74}" vid="{328F76B4-8B4B-4449-B6D0-89D9E68444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57D5FB25-C71A-4FA0-B2CB-224F648BF6A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0E03ACEF-5A19-4B88-B2E6-625A1FE4D0EA}"/>
    </a:ext>
  </a:extLst>
</a:theme>
</file>

<file path=ppt/theme/theme4.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5.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Oxford template (TH)_3</Template>
  <TotalTime>6920</TotalTime>
  <Words>8692</Words>
  <Application>Microsoft Office PowerPoint</Application>
  <PresentationFormat>Widescreen</PresentationFormat>
  <Paragraphs>931</Paragraphs>
  <Slides>130</Slides>
  <Notes>96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130</vt:i4>
      </vt:variant>
    </vt:vector>
  </HeadingPairs>
  <TitlesOfParts>
    <vt:vector size="142" baseType="lpstr">
      <vt:lpstr>MS Mincho</vt:lpstr>
      <vt:lpstr>ＭＳ Ｐゴシック</vt:lpstr>
      <vt:lpstr>SimSun</vt:lpstr>
      <vt:lpstr>Arial</vt:lpstr>
      <vt:lpstr>Calibri</vt:lpstr>
      <vt:lpstr>Cambria</vt:lpstr>
      <vt:lpstr>Times New Roman</vt:lpstr>
      <vt:lpstr>Oxford template (TH)_3</vt:lpstr>
      <vt:lpstr>Custom Design</vt:lpstr>
      <vt:lpstr>1_Custom Design</vt:lpstr>
      <vt:lpstr>Text Content Templates</vt:lpstr>
      <vt:lpstr>Figure-Only Templates</vt:lpstr>
      <vt:lpstr>Child Development Context, Culture, and Cascades  </vt:lpstr>
      <vt:lpstr>1</vt:lpstr>
      <vt:lpstr>Overview of Chapter Topics</vt:lpstr>
      <vt:lpstr>Emotional Development is Vital to Healthy Development</vt:lpstr>
      <vt:lpstr>FIGURE 7.1 Romania’s abandoned children.</vt:lpstr>
      <vt:lpstr>5 Features of Emotions</vt:lpstr>
      <vt:lpstr>Feature 1: Emotion Elicitors</vt:lpstr>
      <vt:lpstr>Feature 2: Physiological Changes</vt:lpstr>
      <vt:lpstr>Feature 3: Cognitive Appraisal</vt:lpstr>
      <vt:lpstr>Feature 4: Emotional Expression</vt:lpstr>
      <vt:lpstr>Feature 5: Communicative Function</vt:lpstr>
      <vt:lpstr>Evolutionary Theory and  the Functions of Emotions</vt:lpstr>
      <vt:lpstr>Are Emotions Universal?</vt:lpstr>
      <vt:lpstr>FIGURE 7.2 Darwin claimed that emotions serve critical survival functions in animals and humans.</vt:lpstr>
      <vt:lpstr>Are Emotions Adaptive? Yes! They Serve:</vt:lpstr>
      <vt:lpstr>FIGURE 7.3 Disgust.</vt:lpstr>
      <vt:lpstr>The Expression of Emotions:  “The Language of the Baby” (Emde, 1980)</vt:lpstr>
      <vt:lpstr>Infant Positive Emotions:  Development of Smiles</vt:lpstr>
      <vt:lpstr>Infant Positive Emotions:  Extending Smiles</vt:lpstr>
      <vt:lpstr>FIGURE 7.4 Social smiles emerge between 6 weeks and 3 months of age.</vt:lpstr>
      <vt:lpstr>Research in Action Video: Social Smiles</vt:lpstr>
      <vt:lpstr>Infant Negative Emotions</vt:lpstr>
      <vt:lpstr>FIGURE 7.5 Infant anger and fear reactions increase from 4 to 16 months of age.</vt:lpstr>
      <vt:lpstr>FIGURE 7.6 Expressions of anger generalize to a range of situations in toddlerhood.</vt:lpstr>
      <vt:lpstr>FIGURE 7.7 Learning fear.</vt:lpstr>
      <vt:lpstr>FIGURE 7.8 Infants may be biased to attend to potentially threatening stimuli, without being afraid.</vt:lpstr>
      <vt:lpstr>Self-Conscious Emotions</vt:lpstr>
      <vt:lpstr>Understanding Emotions</vt:lpstr>
      <vt:lpstr>Discriminating Emotions</vt:lpstr>
      <vt:lpstr>Discriminating Emotions: Matching Studies</vt:lpstr>
      <vt:lpstr>FIGURE 7.9 Infants match emotions in the faces of other infants to the emotions expressed by their vocalizations.</vt:lpstr>
      <vt:lpstr>FIGURE 7.10 Infants match emotions with actions.</vt:lpstr>
      <vt:lpstr>Using Emotional Information:  Social Referencing</vt:lpstr>
      <vt:lpstr>FIGURE 7.11 Infants approach or avoid stimuli in line with the emotional reactions of other people.</vt:lpstr>
      <vt:lpstr>Regulating Emotions</vt:lpstr>
      <vt:lpstr>Emotion Regulation</vt:lpstr>
      <vt:lpstr>Effortful Control</vt:lpstr>
      <vt:lpstr>FIGURE 7.12 Effortful control.</vt:lpstr>
      <vt:lpstr>Inhibitory Control</vt:lpstr>
      <vt:lpstr>Temperament: Overview</vt:lpstr>
      <vt:lpstr>Temperament</vt:lpstr>
      <vt:lpstr>Easy Babies</vt:lpstr>
      <vt:lpstr>Difficult Babies</vt:lpstr>
      <vt:lpstr>Slow-To-Warm Up Babies</vt:lpstr>
      <vt:lpstr>Mary Rothbart’s 6 Dimensions of Temperament: Activity and Positive Affect</vt:lpstr>
      <vt:lpstr>Mary Rothbart’s 6 Dimensions of Temperament: Fear and Distress to Limitations</vt:lpstr>
      <vt:lpstr>Mary Rothbart’s 6 Dimensions of Temperament: Soothability and Attention</vt:lpstr>
      <vt:lpstr>3 Components of Temperament: Surgency and Negative Reactivity</vt:lpstr>
      <vt:lpstr>3 Components of Temperament: Orienting Regulation</vt:lpstr>
      <vt:lpstr>FIGURE 7.13 Rothbart and Bates’s temperament dimensions.</vt:lpstr>
      <vt:lpstr>Temperament Stability: “Big Five of Personality” (Rothbart, 2007)</vt:lpstr>
      <vt:lpstr>Temperament Stability: “Big Five of Personality” (Rothbart, 2007), Continued</vt:lpstr>
      <vt:lpstr>FIGURE 7.14 Toddler temperament predicts adulthood traits.</vt:lpstr>
      <vt:lpstr>Evocative Effects</vt:lpstr>
      <vt:lpstr>Social and Cultural Contexts of Emotional Development and Temperament</vt:lpstr>
      <vt:lpstr>Contexts of Temperament</vt:lpstr>
      <vt:lpstr>Goodness of Fit</vt:lpstr>
      <vt:lpstr>Parental Emotional Expressivity</vt:lpstr>
      <vt:lpstr>Distress Tolerance</vt:lpstr>
      <vt:lpstr>Depression and Anxiety</vt:lpstr>
      <vt:lpstr>FIGURE 7.15 The still-face experiment.</vt:lpstr>
      <vt:lpstr>Research in Action Video: The Still-Face Experiment and The Impact of Early Emotional Neglect</vt:lpstr>
      <vt:lpstr>Parenting Context: Mirroring Behaviors</vt:lpstr>
      <vt:lpstr>Parenting Context: Interaction Synchrony</vt:lpstr>
      <vt:lpstr>Parenting Context: Cell Phone Use</vt:lpstr>
      <vt:lpstr>FIGURE 7.16 Technology distractions can affect infants’ emotional development.</vt:lpstr>
      <vt:lpstr>Culture and Infant Temperament</vt:lpstr>
      <vt:lpstr>Culture and the Perception of Emotions</vt:lpstr>
      <vt:lpstr>Social Development and Attachment</vt:lpstr>
      <vt:lpstr>What Is Attachment?</vt:lpstr>
      <vt:lpstr>Bowlby’s Ethological Theory of Attachment</vt:lpstr>
      <vt:lpstr>FIGURE 7.17 John Bowlby’s observations at the London Child Guidance Clinic.</vt:lpstr>
      <vt:lpstr>Konrad Lorenz’s Imprinting</vt:lpstr>
      <vt:lpstr>FIGURE 7.18 Imprinting.</vt:lpstr>
      <vt:lpstr>Harry Harlow’s Monkeys</vt:lpstr>
      <vt:lpstr>FIGURE 7.19 Harry Harlow’s studies of attachment in monkeys.</vt:lpstr>
      <vt:lpstr>Research in Action Video: Harlow’s Monkeys</vt:lpstr>
      <vt:lpstr>FIGURE 7.20 Mary Ainsworth’s research on infant attachment.</vt:lpstr>
      <vt:lpstr>Mary Ainsworth’s Research </vt:lpstr>
      <vt:lpstr>Ainsworth and the Strange Situation</vt:lpstr>
      <vt:lpstr>Table 7.1 The eight events of the Strange Situation</vt:lpstr>
      <vt:lpstr>Research in Action Video: Mary Ainsworth and the Strange Situation</vt:lpstr>
      <vt:lpstr>Group 1: Secure Attachment</vt:lpstr>
      <vt:lpstr>Group 2: Insecure Resistant</vt:lpstr>
      <vt:lpstr>Group 3: Insecure Avoidant</vt:lpstr>
      <vt:lpstr>Disorganized Attachment</vt:lpstr>
      <vt:lpstr>Contexts of Attachment</vt:lpstr>
      <vt:lpstr>Cultural Expectations and Practices</vt:lpstr>
      <vt:lpstr>Cultural Differences in Child-Care Arrangements</vt:lpstr>
      <vt:lpstr>Infant Attachment to Fathers</vt:lpstr>
      <vt:lpstr>Figure 7.21 Communal childrearing practices</vt:lpstr>
      <vt:lpstr>“Satellite Babies”</vt:lpstr>
      <vt:lpstr>Peer Relations and Morality Origins</vt:lpstr>
      <vt:lpstr>Prosocial Behaviors Develop over Time</vt:lpstr>
      <vt:lpstr>Prosocial Behaviors Continue to Develop</vt:lpstr>
      <vt:lpstr>Moral Development: Moral Goodness</vt:lpstr>
      <vt:lpstr>FIGURE 7.22 Infants’ natural tendency toward prosocial behaviors.</vt:lpstr>
      <vt:lpstr>Moral Understanding and Evaluation</vt:lpstr>
      <vt:lpstr>Helper-Hinderer Studies</vt:lpstr>
      <vt:lpstr>Moral Retribution</vt:lpstr>
      <vt:lpstr>FIGURE 7.23 Helper-hinderer study.</vt:lpstr>
      <vt:lpstr>Research in Action Video: Helpers and Hinderers</vt:lpstr>
      <vt:lpstr>Physical Aggression</vt:lpstr>
      <vt:lpstr>Relational Aggression</vt:lpstr>
      <vt:lpstr>Self-Identity</vt:lpstr>
      <vt:lpstr>Conceptual Self</vt:lpstr>
      <vt:lpstr>Subjective Self</vt:lpstr>
      <vt:lpstr>FIGURE 7.24 Self concept.</vt:lpstr>
      <vt:lpstr>Ecological Self of the Subjective Self</vt:lpstr>
      <vt:lpstr>Interpersonal Self of the Subjective Self</vt:lpstr>
      <vt:lpstr>Single Touch and Double Touch Experiment</vt:lpstr>
      <vt:lpstr>FIGURE 7.25 The “ego view” and the “observer view” of an infant’s moving legs.</vt:lpstr>
      <vt:lpstr>Contingency Experiences</vt:lpstr>
      <vt:lpstr>The Objective Self</vt:lpstr>
      <vt:lpstr>Gender Identity</vt:lpstr>
      <vt:lpstr>Contexts of Self-Identity</vt:lpstr>
      <vt:lpstr>Baby “X” Studies</vt:lpstr>
      <vt:lpstr>Parent Socialization of Gendered Behaviors</vt:lpstr>
      <vt:lpstr>FIGURE 7.26 Parental socialization of gender.</vt:lpstr>
      <vt:lpstr>Gender Socialization and the Cultural Context</vt:lpstr>
      <vt:lpstr>Gender Socialization and the Cultural Context, Continued</vt:lpstr>
      <vt:lpstr>FIGURE 7.27 Margaret Mead.</vt:lpstr>
      <vt:lpstr>Developmental Cascades </vt:lpstr>
      <vt:lpstr>Emotion Regulation and Language Learning</vt:lpstr>
      <vt:lpstr>Emotion Regulation and Preschool Learning</vt:lpstr>
      <vt:lpstr>Emotion Regulation and Later Social Functioning</vt:lpstr>
      <vt:lpstr>Emotion Regulation and Later Social Functioning 2</vt:lpstr>
      <vt:lpstr>Attachment and Later Adjustment</vt:lpstr>
      <vt:lpstr>FIGURE 7.28 Internal working models of attachment in infancy.</vt:lpstr>
      <vt:lpstr>In Closing…..</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dc:title>
  <dc:creator>Oxford University Press</dc:creator>
  <cp:lastModifiedBy>Lacey, Peter</cp:lastModifiedBy>
  <cp:revision>304</cp:revision>
  <dcterms:created xsi:type="dcterms:W3CDTF">2019-06-11T10:29:49Z</dcterms:created>
  <dcterms:modified xsi:type="dcterms:W3CDTF">2021-11-09T16:27:45Z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2021-01-12T18:44:39Z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2d4fc6ee-8a36-4ca6-a907-00009a1683cd</vt:lpwstr>
  </property>
</Properties>
</file>