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5" r:id="rId2"/>
    <p:sldMasterId id="2147483674" r:id="rId3"/>
    <p:sldMasterId id="2147483686" r:id="rId4"/>
    <p:sldMasterId id="2147483692" r:id="rId5"/>
    <p:sldMasterId id="2147483694" r:id="rId6"/>
    <p:sldMasterId id="2147483700" r:id="rId7"/>
  </p:sldMasterIdLst>
  <p:notesMasterIdLst>
    <p:notesMasterId r:id="rId41"/>
  </p:notesMasterIdLst>
  <p:sldIdLst>
    <p:sldId id="256" r:id="rId8"/>
    <p:sldId id="422" r:id="rId9"/>
    <p:sldId id="423" r:id="rId10"/>
    <p:sldId id="257" r:id="rId11"/>
    <p:sldId id="261" r:id="rId12"/>
    <p:sldId id="268" r:id="rId13"/>
    <p:sldId id="408" r:id="rId14"/>
    <p:sldId id="278" r:id="rId15"/>
    <p:sldId id="280" r:id="rId16"/>
    <p:sldId id="414" r:id="rId17"/>
    <p:sldId id="295" r:id="rId18"/>
    <p:sldId id="426" r:id="rId19"/>
    <p:sldId id="300" r:id="rId20"/>
    <p:sldId id="413" r:id="rId21"/>
    <p:sldId id="305" r:id="rId22"/>
    <p:sldId id="416" r:id="rId23"/>
    <p:sldId id="424" r:id="rId24"/>
    <p:sldId id="417" r:id="rId25"/>
    <p:sldId id="425" r:id="rId26"/>
    <p:sldId id="312" r:id="rId27"/>
    <p:sldId id="322" r:id="rId28"/>
    <p:sldId id="332" r:id="rId29"/>
    <p:sldId id="338" r:id="rId30"/>
    <p:sldId id="348" r:id="rId31"/>
    <p:sldId id="360" r:id="rId32"/>
    <p:sldId id="418" r:id="rId33"/>
    <p:sldId id="419" r:id="rId34"/>
    <p:sldId id="420" r:id="rId35"/>
    <p:sldId id="375" r:id="rId36"/>
    <p:sldId id="309" r:id="rId37"/>
    <p:sldId id="383" r:id="rId38"/>
    <p:sldId id="390" r:id="rId39"/>
    <p:sldId id="4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Parker" initials="EP" lastIdx="1" clrIdx="0"/>
  <p:cmAuthor id="2" name="Martha Rosenthal" initials="MSR" lastIdx="1" clrIdx="1"/>
  <p:cmAuthor id="3" name="CHINEA, Beatriz" initials="CB" lastIdx="8" clrIdx="2"/>
  <p:cmAuthor id="4" name="VENNE, Karissa" initials="VK" lastIdx="15" clrIdx="3">
    <p:extLst>
      <p:ext uri="{19B8F6BF-5375-455C-9EA6-DF929625EA0E}">
        <p15:presenceInfo xmlns:p15="http://schemas.microsoft.com/office/powerpoint/2012/main" userId="S-1-5-21-2093985409-3115166663-419265183-19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705" autoAdjust="0"/>
  </p:normalViewPr>
  <p:slideViewPr>
    <p:cSldViewPr snapToGrid="0" snapToObjects="1">
      <p:cViewPr varScale="1">
        <p:scale>
          <a:sx n="105" d="100"/>
          <a:sy n="105" d="100"/>
        </p:scale>
        <p:origin x="120" y="234"/>
      </p:cViewPr>
      <p:guideLst>
        <p:guide orient="horz" pos="2160"/>
        <p:guide pos="3840"/>
      </p:guideLst>
    </p:cSldViewPr>
  </p:slideViewPr>
  <p:outlineViewPr>
    <p:cViewPr>
      <p:scale>
        <a:sx n="33" d="100"/>
        <a:sy n="33" d="100"/>
      </p:scale>
      <p:origin x="0" y="20166"/>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FCF36-C145-4644-9869-44D4E1FE4287}" type="datetimeFigureOut">
              <a:rPr lang="en-US" smtClean="0"/>
              <a:t>11/29/2021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5BD53-420C-403A-A7AF-EB4EEFDC5A5A}" type="slidenum">
              <a:rPr lang="en-US" smtClean="0"/>
              <a:t>‹#›</a:t>
            </a:fld>
            <a:endParaRPr lang="en-US" dirty="0"/>
          </a:p>
        </p:txBody>
      </p:sp>
    </p:spTree>
    <p:extLst>
      <p:ext uri="{BB962C8B-B14F-4D97-AF65-F5344CB8AC3E}">
        <p14:creationId xmlns:p14="http://schemas.microsoft.com/office/powerpoint/2010/main" val="316596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5BD53-420C-403A-A7AF-EB4EEFDC5A5A}" type="slidenum">
              <a:rPr lang="en-US" smtClean="0"/>
              <a:t>5</a:t>
            </a:fld>
            <a:endParaRPr lang="en-US" dirty="0"/>
          </a:p>
        </p:txBody>
      </p:sp>
    </p:spTree>
    <p:extLst>
      <p:ext uri="{BB962C8B-B14F-4D97-AF65-F5344CB8AC3E}">
        <p14:creationId xmlns:p14="http://schemas.microsoft.com/office/powerpoint/2010/main" val="60197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dirty="0"/>
              <a:t>Click icon to add picture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7510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6CEAED55-5527-4FC3-B0D9-1BC4E0FB944D}" type="datetimeFigureOut">
              <a:rPr lang="en-US" smtClean="0"/>
              <a:t>11/29/2021</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48496" y="6356355"/>
            <a:ext cx="2844800" cy="365125"/>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379351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600205"/>
            <a:ext cx="10972800" cy="417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43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23066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9766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325570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572867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238337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51363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3782276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74902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6F4F51-6490-2E46-BB0B-E268253DE2F7}" type="datetimeFigureOut">
              <a:rPr lang="en-US" smtClean="0"/>
              <a:t>11/29/2021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1D42CB-145F-284D-8B50-6D3C70D6B6AD}" type="slidenum">
              <a:rPr lang="en-US" smtClean="0"/>
              <a:t>‹#›</a:t>
            </a:fld>
            <a:endParaRPr lang="en-US" dirty="0"/>
          </a:p>
        </p:txBody>
      </p:sp>
    </p:spTree>
    <p:extLst>
      <p:ext uri="{BB962C8B-B14F-4D97-AF65-F5344CB8AC3E}">
        <p14:creationId xmlns:p14="http://schemas.microsoft.com/office/powerpoint/2010/main" val="847199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74711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548602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333876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dirty="0"/>
              <a:t>Click icon to add picture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Tree>
    <p:extLst>
      <p:ext uri="{BB962C8B-B14F-4D97-AF65-F5344CB8AC3E}">
        <p14:creationId xmlns:p14="http://schemas.microsoft.com/office/powerpoint/2010/main" val="2335276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600"/>
            </a:lvl3pPr>
            <a:lvl4pPr>
              <a:defRPr sz="24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15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531141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6CEAED55-5527-4FC3-B0D9-1BC4E0FB944D}" type="datetimeFigureOut">
              <a:rPr lang="en-US" smtClean="0"/>
              <a:t>11/29/2021</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48496" y="6356355"/>
            <a:ext cx="2844800" cy="365125"/>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25311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6CEAED55-5527-4FC3-B0D9-1BC4E0FB944D}" type="datetimeFigureOut">
              <a:rPr lang="en-US" smtClean="0"/>
              <a:t>11/29/2021</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48496" y="6356355"/>
            <a:ext cx="2844800" cy="365125"/>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2990013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00405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pic>
        <p:nvPicPr>
          <p:cNvPr id="7" name="Picture 6" descr="Oxford University Press logo">
            <a:extLst>
              <a:ext uri="{FF2B5EF4-FFF2-40B4-BE49-F238E27FC236}">
                <a16:creationId xmlns:a16="http://schemas.microsoft.com/office/drawing/2014/main" id="{403064DE-FACE-422E-AA5D-627DB85EE7EB}"/>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328775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31D5F25-22D0-4845-AC1D-3EF65B3E113C}" type="datetimeFigureOut">
              <a:rPr lang="en-US" smtClean="0"/>
              <a:t>11/29/2021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18ACAE-F433-B84B-B294-FB6D3BA5D8A6}" type="slidenum">
              <a:rPr lang="en-US" smtClean="0"/>
              <a:t>‹#›</a:t>
            </a:fld>
            <a:endParaRPr lang="en-US" dirty="0"/>
          </a:p>
        </p:txBody>
      </p:sp>
    </p:spTree>
    <p:extLst>
      <p:ext uri="{BB962C8B-B14F-4D97-AF65-F5344CB8AC3E}">
        <p14:creationId xmlns:p14="http://schemas.microsoft.com/office/powerpoint/2010/main" val="2003061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946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368071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06006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8044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036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6CEAED55-5527-4FC3-B0D9-1BC4E0FB944D}" type="datetimeFigureOut">
              <a:rPr lang="en-US" smtClean="0"/>
              <a:t>11/29/2021</a:t>
            </a:fld>
            <a:endParaRPr lang="en-US" dirty="0"/>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048496" y="6356355"/>
            <a:ext cx="2844800" cy="365125"/>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410148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fld id="{6CEAED55-5527-4FC3-B0D9-1BC4E0FB944D}" type="datetimeFigureOut">
              <a:rPr lang="en-US" smtClean="0"/>
              <a:t>11/29/2021</a:t>
            </a:fld>
            <a:endParaRPr lang="en-US" dirty="0"/>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048496" y="6356355"/>
            <a:ext cx="2844800" cy="365125"/>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24811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6CEAED55-5527-4FC3-B0D9-1BC4E0FB944D}" type="datetimeFigureOut">
              <a:rPr lang="en-US" smtClean="0"/>
              <a:t>11/29/2021</a:t>
            </a:fld>
            <a:endParaRPr lang="en-US" dirty="0"/>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048496" y="6356355"/>
            <a:ext cx="2844800" cy="365125"/>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1744394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ti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tif"/><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0" y="0"/>
            <a:ext cx="12185400" cy="686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7" name="Footer Placeholder 3"/>
          <p:cNvSpPr txBox="1">
            <a:spLocks/>
          </p:cNvSpPr>
          <p:nvPr/>
        </p:nvSpPr>
        <p:spPr>
          <a:xfrm>
            <a:off x="9490509" y="6423730"/>
            <a:ext cx="2091891"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2018</a:t>
            </a:r>
          </a:p>
        </p:txBody>
      </p:sp>
      <p:sp>
        <p:nvSpPr>
          <p:cNvPr id="8" name="Slide Number Placeholder 4"/>
          <p:cNvSpPr txBox="1">
            <a:spLocks/>
          </p:cNvSpPr>
          <p:nvPr/>
        </p:nvSpPr>
        <p:spPr>
          <a:xfrm>
            <a:off x="11582402" y="6423730"/>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11/29/2021</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dirty="0"/>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p:nvPicPr>
        <p:blipFill>
          <a:blip r:embed="rId7"/>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p:nvSpPr>
        <p:spPr bwMode="auto">
          <a:xfrm>
            <a:off x="10363434" y="6605739"/>
            <a:ext cx="1827744"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7417865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a:t>Click to edit Master title style</a:t>
            </a:r>
            <a:endParaRPr lang="en-US" dirty="0"/>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2305373463"/>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243036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2"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a:t>Click to edit Master title style</a:t>
            </a:r>
            <a:endParaRPr lang="en-US" dirty="0"/>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959796860"/>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64" y="803692"/>
            <a:ext cx="11317356" cy="566530"/>
          </a:xfrm>
        </p:spPr>
        <p:txBody>
          <a:bodyPr>
            <a:noAutofit/>
          </a:bodyPr>
          <a:lstStyle/>
          <a:p>
            <a:r>
              <a:rPr lang="en-US" b="0" i="0" dirty="0">
                <a:solidFill>
                  <a:schemeClr val="tx2"/>
                </a:solidFill>
              </a:rPr>
              <a:t>Chapter 9: Cannabis</a:t>
            </a:r>
          </a:p>
        </p:txBody>
      </p:sp>
      <p:sp>
        <p:nvSpPr>
          <p:cNvPr id="6" name="TextBox 5">
            <a:extLst>
              <a:ext uri="{FF2B5EF4-FFF2-40B4-BE49-F238E27FC236}">
                <a16:creationId xmlns:a16="http://schemas.microsoft.com/office/drawing/2014/main" id="{6AF9E429-E19D-4908-B19E-3349828A477C}"/>
              </a:ext>
            </a:extLst>
          </p:cNvPr>
          <p:cNvSpPr txBox="1"/>
          <p:nvPr/>
        </p:nvSpPr>
        <p:spPr>
          <a:xfrm rot="16200000">
            <a:off x="8978716" y="4467199"/>
            <a:ext cx="2506472" cy="277000"/>
          </a:xfrm>
          <a:prstGeom prst="rect">
            <a:avLst/>
          </a:prstGeom>
          <a:noFill/>
        </p:spPr>
        <p:txBody>
          <a:bodyPr wrap="square" rtlCol="0">
            <a:spAutoFit/>
          </a:bodyPr>
          <a:lstStyle/>
          <a:p>
            <a:r>
              <a:rPr lang="en-GB" sz="1200" dirty="0" err="1"/>
              <a:t>Alamy</a:t>
            </a:r>
            <a:r>
              <a:rPr lang="en-GB" sz="1200" dirty="0"/>
              <a:t> ID: A68E5M</a:t>
            </a:r>
            <a:endParaRPr lang="en-US" sz="1200" dirty="0"/>
          </a:p>
        </p:txBody>
      </p:sp>
      <p:pic>
        <p:nvPicPr>
          <p:cNvPr id="4" name="Picture 3" descr="An image of cannabis leaves.">
            <a:extLst>
              <a:ext uri="{FF2B5EF4-FFF2-40B4-BE49-F238E27FC236}">
                <a16:creationId xmlns:a16="http://schemas.microsoft.com/office/drawing/2014/main" id="{1F456F4C-6293-4759-B4B7-85BD1A999E52}"/>
              </a:ext>
            </a:extLst>
          </p:cNvPr>
          <p:cNvPicPr>
            <a:picLocks noChangeAspect="1"/>
          </p:cNvPicPr>
          <p:nvPr/>
        </p:nvPicPr>
        <p:blipFill>
          <a:blip r:embed="rId2"/>
          <a:stretch>
            <a:fillRect/>
          </a:stretch>
        </p:blipFill>
        <p:spPr>
          <a:xfrm>
            <a:off x="2098548" y="1521631"/>
            <a:ext cx="7994904" cy="4337304"/>
          </a:xfrm>
          <a:prstGeom prst="rect">
            <a:avLst/>
          </a:prstGeom>
        </p:spPr>
      </p:pic>
    </p:spTree>
    <p:extLst>
      <p:ext uri="{BB962C8B-B14F-4D97-AF65-F5344CB8AC3E}">
        <p14:creationId xmlns:p14="http://schemas.microsoft.com/office/powerpoint/2010/main" val="43572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History </a:t>
            </a:r>
            <a:r>
              <a:rPr lang="en-US" altLang="ja-JP" sz="1400" dirty="0"/>
              <a:t>(5) </a:t>
            </a:r>
          </a:p>
        </p:txBody>
      </p:sp>
      <p:sp>
        <p:nvSpPr>
          <p:cNvPr id="3" name="Text Placeholder 2"/>
          <p:cNvSpPr>
            <a:spLocks noGrp="1"/>
          </p:cNvSpPr>
          <p:nvPr>
            <p:ph idx="1"/>
          </p:nvPr>
        </p:nvSpPr>
        <p:spPr/>
        <p:txBody>
          <a:bodyPr/>
          <a:lstStyle/>
          <a:p>
            <a:pPr lvl="0"/>
            <a:r>
              <a:rPr lang="en-US" altLang="ja-JP" dirty="0"/>
              <a:t>1980s</a:t>
            </a:r>
            <a:r>
              <a:rPr lang="en-US" dirty="0"/>
              <a:t>–</a:t>
            </a:r>
            <a:r>
              <a:rPr lang="en-US" altLang="ja-JP" dirty="0"/>
              <a:t>1990s</a:t>
            </a:r>
          </a:p>
          <a:p>
            <a:pPr lvl="1"/>
            <a:r>
              <a:rPr lang="en-US" altLang="ja-JP" dirty="0"/>
              <a:t>Ronald Reagan</a:t>
            </a:r>
          </a:p>
          <a:p>
            <a:pPr lvl="2"/>
            <a:r>
              <a:rPr lang="en-US" altLang="ja-JP" dirty="0"/>
              <a:t>Marijuana: </a:t>
            </a:r>
            <a:r>
              <a:rPr lang="de-DE" altLang="ja-JP"/>
              <a:t>“probably the most dangerous drug in the United States</a:t>
            </a:r>
            <a:r>
              <a:rPr lang="bg-BG" altLang="ja-JP"/>
              <a:t>”</a:t>
            </a:r>
          </a:p>
          <a:p>
            <a:pPr lvl="2"/>
            <a:r>
              <a:rPr lang="en-US" altLang="ja-JP" dirty="0"/>
              <a:t>Penalties increased</a:t>
            </a:r>
          </a:p>
          <a:p>
            <a:pPr lvl="1"/>
            <a:r>
              <a:rPr lang="en-US" altLang="ja-JP" dirty="0"/>
              <a:t>Bill Clinton</a:t>
            </a:r>
          </a:p>
          <a:p>
            <a:pPr lvl="2"/>
            <a:r>
              <a:rPr lang="en-US" altLang="ja-JP" dirty="0"/>
              <a:t>Escalated war on drugs</a:t>
            </a:r>
          </a:p>
          <a:p>
            <a:pPr lvl="2"/>
            <a:r>
              <a:rPr lang="en-US" altLang="ja-JP" dirty="0"/>
              <a:t>More incarceration for marijuana</a:t>
            </a:r>
            <a:endParaRPr lang="en-US" dirty="0"/>
          </a:p>
        </p:txBody>
      </p:sp>
    </p:spTree>
    <p:extLst>
      <p:ext uri="{BB962C8B-B14F-4D97-AF65-F5344CB8AC3E}">
        <p14:creationId xmlns:p14="http://schemas.microsoft.com/office/powerpoint/2010/main" val="292762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History </a:t>
            </a:r>
            <a:r>
              <a:rPr lang="en-US" altLang="ja-JP" sz="1400" dirty="0"/>
              <a:t>(6)</a:t>
            </a:r>
          </a:p>
        </p:txBody>
      </p:sp>
      <p:sp>
        <p:nvSpPr>
          <p:cNvPr id="3" name="Text Placeholder 2"/>
          <p:cNvSpPr>
            <a:spLocks noGrp="1"/>
          </p:cNvSpPr>
          <p:nvPr>
            <p:ph idx="1"/>
          </p:nvPr>
        </p:nvSpPr>
        <p:spPr/>
        <p:txBody>
          <a:bodyPr/>
          <a:lstStyle/>
          <a:p>
            <a:pPr lvl="0"/>
            <a:r>
              <a:rPr lang="en-US" altLang="ja-JP" dirty="0"/>
              <a:t>1990s</a:t>
            </a:r>
            <a:r>
              <a:rPr lang="en-US" dirty="0"/>
              <a:t>–</a:t>
            </a:r>
            <a:r>
              <a:rPr lang="en-US" altLang="ja-JP" dirty="0"/>
              <a:t>today</a:t>
            </a:r>
          </a:p>
          <a:p>
            <a:pPr lvl="1"/>
            <a:r>
              <a:rPr lang="en-US" altLang="ja-JP" dirty="0"/>
              <a:t>Cannabis use has increased</a:t>
            </a:r>
          </a:p>
          <a:p>
            <a:pPr lvl="1"/>
            <a:r>
              <a:rPr lang="en-US" altLang="ja-JP" dirty="0"/>
              <a:t>Many states have decriminalized the drug, approved the use of medical marijuana, or legalized it entirely </a:t>
            </a:r>
          </a:p>
        </p:txBody>
      </p:sp>
    </p:spTree>
    <p:extLst>
      <p:ext uri="{BB962C8B-B14F-4D97-AF65-F5344CB8AC3E}">
        <p14:creationId xmlns:p14="http://schemas.microsoft.com/office/powerpoint/2010/main" val="73804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FIGURE 9.2. Cannabis laws by state as of July 2021.</a:t>
            </a:r>
          </a:p>
        </p:txBody>
      </p:sp>
      <p:pic>
        <p:nvPicPr>
          <p:cNvPr id="3" name="Picture 2" descr="The map is marked as follows: Adult &amp; medical use regulated program, Comprehensive medical cannabis program, No public cannabis access program, Adult use only no medical regulated program, and C B D/Low T H C program." title="FIGURE 9.2. Cannabis laws by state as of July 2021.">
            <a:extLst>
              <a:ext uri="{FF2B5EF4-FFF2-40B4-BE49-F238E27FC236}">
                <a16:creationId xmlns:a16="http://schemas.microsoft.com/office/drawing/2014/main" id="{6681F11E-4273-4D66-907F-7B8DD1ECA503}"/>
              </a:ext>
            </a:extLst>
          </p:cNvPr>
          <p:cNvPicPr>
            <a:picLocks noChangeAspect="1"/>
          </p:cNvPicPr>
          <p:nvPr/>
        </p:nvPicPr>
        <p:blipFill>
          <a:blip r:embed="rId2"/>
          <a:srcRect/>
          <a:stretch/>
        </p:blipFill>
        <p:spPr>
          <a:xfrm>
            <a:off x="2679631" y="655509"/>
            <a:ext cx="6832738" cy="5546982"/>
          </a:xfrm>
          <a:prstGeom prst="rect">
            <a:avLst/>
          </a:prstGeom>
        </p:spPr>
      </p:pic>
      <p:sp>
        <p:nvSpPr>
          <p:cNvPr id="5" name="TextBox 4">
            <a:extLst>
              <a:ext uri="{FF2B5EF4-FFF2-40B4-BE49-F238E27FC236}">
                <a16:creationId xmlns:a16="http://schemas.microsoft.com/office/drawing/2014/main" id="{92EA0863-309B-4A41-842D-C7B5A779D196}"/>
              </a:ext>
            </a:extLst>
          </p:cNvPr>
          <p:cNvSpPr txBox="1"/>
          <p:nvPr/>
        </p:nvSpPr>
        <p:spPr>
          <a:xfrm rot="16200000">
            <a:off x="7196230" y="2979191"/>
            <a:ext cx="5109029" cy="461665"/>
          </a:xfrm>
          <a:prstGeom prst="rect">
            <a:avLst/>
          </a:prstGeom>
          <a:noFill/>
        </p:spPr>
        <p:txBody>
          <a:bodyPr wrap="square" rtlCol="0">
            <a:spAutoFit/>
          </a:bodyPr>
          <a:lstStyle/>
          <a:p>
            <a:r>
              <a:rPr lang="en-GB" sz="1200" dirty="0"/>
              <a:t>National Conference of State Legislatures. (2020). State medical marijuana laws. https://www.ncsl.org/research/health/statemedical-marijuana-laws.aspx</a:t>
            </a:r>
            <a:endParaRPr lang="en-US" sz="1200" dirty="0"/>
          </a:p>
        </p:txBody>
      </p:sp>
    </p:spTree>
    <p:extLst>
      <p:ext uri="{BB962C8B-B14F-4D97-AF65-F5344CB8AC3E}">
        <p14:creationId xmlns:p14="http://schemas.microsoft.com/office/powerpoint/2010/main" val="282376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Prevalence </a:t>
            </a:r>
          </a:p>
        </p:txBody>
      </p:sp>
      <p:sp>
        <p:nvSpPr>
          <p:cNvPr id="3" name="Text Placeholder 2"/>
          <p:cNvSpPr>
            <a:spLocks noGrp="1"/>
          </p:cNvSpPr>
          <p:nvPr>
            <p:ph sz="half" idx="1"/>
          </p:nvPr>
        </p:nvSpPr>
        <p:spPr>
          <a:xfrm>
            <a:off x="609600" y="1600201"/>
            <a:ext cx="4238498" cy="2304141"/>
          </a:xfrm>
        </p:spPr>
        <p:txBody>
          <a:bodyPr>
            <a:normAutofit/>
          </a:bodyPr>
          <a:lstStyle/>
          <a:p>
            <a:pPr lvl="0"/>
            <a:r>
              <a:rPr lang="en-US" altLang="ja-JP" sz="3200" dirty="0"/>
              <a:t>Cannabis is the most commonly used illicit drug in the United States </a:t>
            </a:r>
          </a:p>
          <a:p>
            <a:pPr lvl="1"/>
            <a:endParaRPr lang="en-US" dirty="0"/>
          </a:p>
          <a:p>
            <a:pPr lvl="1"/>
            <a:endParaRPr lang="en-US" dirty="0"/>
          </a:p>
          <a:p>
            <a:pPr lvl="1"/>
            <a:endParaRPr lang="en-US" dirty="0"/>
          </a:p>
          <a:p>
            <a:pPr lvl="1"/>
            <a:endParaRPr lang="en-US" dirty="0"/>
          </a:p>
        </p:txBody>
      </p:sp>
      <p:pic>
        <p:nvPicPr>
          <p:cNvPr id="5" name="Picture 4" descr="In the graph, the horizontal axis lists the years from 2002 to 2019 and the vertical axis ranges from 0 to 14 in increments of 2 units. Data shown by the graph are as follows: Daily use - 2002 1.4; 2007 1.6; 2012 2; 2017 3.1; and 2019 4. Current use - 2002 6.4; 2007 5.9; 2012 7.5; 2017 9.5; and 2019 11.5. All the values are approximated.">
            <a:extLst>
              <a:ext uri="{FF2B5EF4-FFF2-40B4-BE49-F238E27FC236}">
                <a16:creationId xmlns:a16="http://schemas.microsoft.com/office/drawing/2014/main" id="{CCFAE7C5-B014-4A71-A256-F979075BBF87}"/>
              </a:ext>
            </a:extLst>
          </p:cNvPr>
          <p:cNvPicPr>
            <a:picLocks noChangeAspect="1"/>
          </p:cNvPicPr>
          <p:nvPr/>
        </p:nvPicPr>
        <p:blipFill>
          <a:blip r:embed="rId2"/>
          <a:stretch>
            <a:fillRect/>
          </a:stretch>
        </p:blipFill>
        <p:spPr>
          <a:xfrm>
            <a:off x="4656620" y="1600201"/>
            <a:ext cx="6272637" cy="4389118"/>
          </a:xfrm>
          <a:prstGeom prst="rect">
            <a:avLst/>
          </a:prstGeom>
        </p:spPr>
      </p:pic>
      <p:sp>
        <p:nvSpPr>
          <p:cNvPr id="12" name="TextBox 11">
            <a:extLst>
              <a:ext uri="{FF2B5EF4-FFF2-40B4-BE49-F238E27FC236}">
                <a16:creationId xmlns:a16="http://schemas.microsoft.com/office/drawing/2014/main" id="{984DA278-6B5A-4F4D-870C-6CC8050413CB}"/>
              </a:ext>
            </a:extLst>
          </p:cNvPr>
          <p:cNvSpPr txBox="1"/>
          <p:nvPr/>
        </p:nvSpPr>
        <p:spPr>
          <a:xfrm rot="16200000">
            <a:off x="8743561" y="3433399"/>
            <a:ext cx="4833057" cy="461665"/>
          </a:xfrm>
          <a:prstGeom prst="rect">
            <a:avLst/>
          </a:prstGeom>
          <a:noFill/>
        </p:spPr>
        <p:txBody>
          <a:bodyPr wrap="square" rtlCol="0">
            <a:spAutoFit/>
          </a:bodyPr>
          <a:lstStyle/>
          <a:p>
            <a:r>
              <a:rPr lang="en-GB" sz="1200" dirty="0"/>
              <a:t>SAMHSA. (2020). Results from the 2019 national survey on drug use and health. Rockville, MD: </a:t>
            </a:r>
            <a:r>
              <a:rPr lang="en-GB" sz="1200" dirty="0" err="1"/>
              <a:t>Center</a:t>
            </a:r>
            <a:r>
              <a:rPr lang="en-GB" sz="1200" dirty="0"/>
              <a:t> for </a:t>
            </a:r>
            <a:r>
              <a:rPr lang="en-GB" sz="1200" dirty="0" err="1"/>
              <a:t>Behavioral</a:t>
            </a:r>
            <a:r>
              <a:rPr lang="en-GB" sz="1200" dirty="0"/>
              <a:t> Health Statistics and Quality.</a:t>
            </a:r>
            <a:endParaRPr lang="en-US" sz="1200" dirty="0"/>
          </a:p>
        </p:txBody>
      </p:sp>
    </p:spTree>
    <p:extLst>
      <p:ext uri="{BB962C8B-B14F-4D97-AF65-F5344CB8AC3E}">
        <p14:creationId xmlns:p14="http://schemas.microsoft.com/office/powerpoint/2010/main" val="172596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Prevalence </a:t>
            </a:r>
            <a:r>
              <a:rPr lang="en-US" altLang="ja-JP" sz="1400" dirty="0"/>
              <a:t>(2) </a:t>
            </a:r>
          </a:p>
        </p:txBody>
      </p:sp>
      <p:sp>
        <p:nvSpPr>
          <p:cNvPr id="3" name="Text Placeholder 2"/>
          <p:cNvSpPr>
            <a:spLocks noGrp="1"/>
          </p:cNvSpPr>
          <p:nvPr>
            <p:ph sz="half" idx="1"/>
          </p:nvPr>
        </p:nvSpPr>
        <p:spPr>
          <a:xfrm>
            <a:off x="609600" y="1600201"/>
            <a:ext cx="3934968" cy="3840161"/>
          </a:xfrm>
        </p:spPr>
        <p:txBody>
          <a:bodyPr>
            <a:normAutofit/>
          </a:bodyPr>
          <a:lstStyle/>
          <a:p>
            <a:pPr lvl="0"/>
            <a:r>
              <a:rPr lang="en-US" altLang="ja-JP" dirty="0"/>
              <a:t>There is an inverse relationship between marijuana use and perception of its risk among high school students </a:t>
            </a:r>
          </a:p>
        </p:txBody>
      </p:sp>
      <p:pic>
        <p:nvPicPr>
          <p:cNvPr id="5" name="Picture 4" descr="In the graph, the horizontal axis lists the years from 1975 to 2020 and the left vertical axis is labeled Percent who are current users and ranges from 0 to 50 in increments of 5 units and the right vertical axis is labeled Availability and risk and ranges from 0 to 100 in increments of 10 units. Data shown by the graph are as follows: Availability - 1975 88; 1985 85; 1995 90; 2005 87; 2015 80; 2020 78. Perception of risk - 1975 42; 1985 70; 1995 60; 2005 57; 2015 28; 2020 30. Current use - 1975 28; 1985 25; 1995 18; 2005 21; 2015 23; 2020 23. All the values are approximated.">
            <a:extLst>
              <a:ext uri="{FF2B5EF4-FFF2-40B4-BE49-F238E27FC236}">
                <a16:creationId xmlns:a16="http://schemas.microsoft.com/office/drawing/2014/main" id="{07C40DE8-155C-4D27-9CEE-92CCAE96DF20}"/>
              </a:ext>
            </a:extLst>
          </p:cNvPr>
          <p:cNvPicPr>
            <a:picLocks noChangeAspect="1"/>
          </p:cNvPicPr>
          <p:nvPr/>
        </p:nvPicPr>
        <p:blipFill>
          <a:blip r:embed="rId2"/>
          <a:stretch>
            <a:fillRect/>
          </a:stretch>
        </p:blipFill>
        <p:spPr>
          <a:xfrm>
            <a:off x="4485223" y="1600201"/>
            <a:ext cx="6252556" cy="4709477"/>
          </a:xfrm>
          <a:prstGeom prst="rect">
            <a:avLst/>
          </a:prstGeom>
        </p:spPr>
      </p:pic>
      <p:sp>
        <p:nvSpPr>
          <p:cNvPr id="11" name="TextBox 10">
            <a:extLst>
              <a:ext uri="{FF2B5EF4-FFF2-40B4-BE49-F238E27FC236}">
                <a16:creationId xmlns:a16="http://schemas.microsoft.com/office/drawing/2014/main" id="{83A08C00-6226-4E87-8BE5-0CDCA2BCB86E}"/>
              </a:ext>
            </a:extLst>
          </p:cNvPr>
          <p:cNvSpPr txBox="1"/>
          <p:nvPr/>
        </p:nvSpPr>
        <p:spPr>
          <a:xfrm rot="16200000">
            <a:off x="8996502" y="3264350"/>
            <a:ext cx="4524421" cy="830997"/>
          </a:xfrm>
          <a:prstGeom prst="rect">
            <a:avLst/>
          </a:prstGeom>
          <a:noFill/>
        </p:spPr>
        <p:txBody>
          <a:bodyPr wrap="square" rtlCol="0">
            <a:spAutoFit/>
          </a:bodyPr>
          <a:lstStyle/>
          <a:p>
            <a:r>
              <a:rPr lang="en-GB" sz="1200" dirty="0"/>
              <a:t>Johnston, L.D., </a:t>
            </a:r>
            <a:r>
              <a:rPr lang="en-GB" sz="1200" dirty="0" err="1"/>
              <a:t>Meich</a:t>
            </a:r>
            <a:r>
              <a:rPr lang="en-GB" sz="1200" dirty="0"/>
              <a:t>, R.A., O’Malley, P.M. Bachman, J.G., &amp; Schulenberg, J.E., et al. (2020). Monitoring the Future: National survey results on drug use 1975-2019. Ann Arbor: Institute for Social Research, The University of Michigan.</a:t>
            </a:r>
            <a:endParaRPr lang="en-US" sz="1200" dirty="0"/>
          </a:p>
        </p:txBody>
      </p:sp>
    </p:spTree>
    <p:extLst>
      <p:ext uri="{BB962C8B-B14F-4D97-AF65-F5344CB8AC3E}">
        <p14:creationId xmlns:p14="http://schemas.microsoft.com/office/powerpoint/2010/main" val="7301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Legal and Cultural Issues </a:t>
            </a:r>
          </a:p>
        </p:txBody>
      </p:sp>
      <p:sp>
        <p:nvSpPr>
          <p:cNvPr id="3" name="Text Placeholder 2"/>
          <p:cNvSpPr>
            <a:spLocks noGrp="1"/>
          </p:cNvSpPr>
          <p:nvPr>
            <p:ph idx="1"/>
          </p:nvPr>
        </p:nvSpPr>
        <p:spPr/>
        <p:txBody>
          <a:bodyPr/>
          <a:lstStyle/>
          <a:p>
            <a:pPr lvl="0"/>
            <a:r>
              <a:rPr lang="en-US" altLang="ja-JP" dirty="0"/>
              <a:t>Legal issues</a:t>
            </a:r>
          </a:p>
          <a:p>
            <a:pPr lvl="1"/>
            <a:r>
              <a:rPr lang="en-US" altLang="ja-JP" dirty="0"/>
              <a:t>Inconsistent and ambiguous legal status</a:t>
            </a:r>
          </a:p>
          <a:p>
            <a:pPr lvl="2"/>
            <a:r>
              <a:rPr lang="en-US" altLang="ja-JP" dirty="0"/>
              <a:t>Medical marijuana is legal in many states, and cannabis is legal for adult use in some, but federal law classifies marijuana as schedule I </a:t>
            </a:r>
          </a:p>
          <a:p>
            <a:pPr lvl="1"/>
            <a:r>
              <a:rPr lang="en-US" altLang="ja-JP" dirty="0"/>
              <a:t>Arrests for nonviolent drug offenses</a:t>
            </a:r>
          </a:p>
          <a:p>
            <a:pPr lvl="2"/>
            <a:r>
              <a:rPr lang="en-US" altLang="ja-JP" dirty="0"/>
              <a:t>Hundreds of thousands of people are arrested each year in America for cannabis possession</a:t>
            </a:r>
          </a:p>
          <a:p>
            <a:pPr lvl="2"/>
            <a:r>
              <a:rPr lang="en-US" altLang="ja-JP" dirty="0"/>
              <a:t>Blacks are arrested and incarcerated significantly more than whites </a:t>
            </a:r>
            <a:endParaRPr lang="en-US" dirty="0"/>
          </a:p>
        </p:txBody>
      </p:sp>
    </p:spTree>
    <p:extLst>
      <p:ext uri="{BB962C8B-B14F-4D97-AF65-F5344CB8AC3E}">
        <p14:creationId xmlns:p14="http://schemas.microsoft.com/office/powerpoint/2010/main" val="57116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Legal and Cultural Issues (</a:t>
            </a:r>
            <a:r>
              <a:rPr lang="en-US" altLang="ja-JP" sz="1400" dirty="0"/>
              <a:t>2) </a:t>
            </a:r>
          </a:p>
        </p:txBody>
      </p:sp>
      <p:sp>
        <p:nvSpPr>
          <p:cNvPr id="3" name="Text Placeholder 2"/>
          <p:cNvSpPr>
            <a:spLocks noGrp="1"/>
          </p:cNvSpPr>
          <p:nvPr>
            <p:ph idx="1"/>
          </p:nvPr>
        </p:nvSpPr>
        <p:spPr/>
        <p:txBody>
          <a:bodyPr>
            <a:normAutofit/>
          </a:bodyPr>
          <a:lstStyle/>
          <a:p>
            <a:pPr lvl="0"/>
            <a:r>
              <a:rPr lang="en-US" altLang="ja-JP" dirty="0"/>
              <a:t>Some significant cannabis laws</a:t>
            </a:r>
          </a:p>
          <a:p>
            <a:pPr lvl="1"/>
            <a:r>
              <a:rPr lang="en-US" dirty="0"/>
              <a:t>Even when individuals or businesses are in compliance with state cannabis laws, they are still violating federal cannabis laws (Gonzales v. Raich, 2005)</a:t>
            </a:r>
          </a:p>
          <a:p>
            <a:pPr lvl="1"/>
            <a:r>
              <a:rPr lang="en-US" dirty="0"/>
              <a:t>If you have a doctor’s recommendation for medical marijuana and have acquired it according to the laws of your state, you can still get fired for testing positive for marijuana from your employer’s mandated drug test (Coats v. Dish network, 2015)</a:t>
            </a:r>
          </a:p>
          <a:p>
            <a:pPr lvl="2"/>
            <a:endParaRPr lang="en-US" dirty="0"/>
          </a:p>
        </p:txBody>
      </p:sp>
    </p:spTree>
    <p:extLst>
      <p:ext uri="{BB962C8B-B14F-4D97-AF65-F5344CB8AC3E}">
        <p14:creationId xmlns:p14="http://schemas.microsoft.com/office/powerpoint/2010/main" val="54494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Legal and Cultural Issues </a:t>
            </a:r>
            <a:r>
              <a:rPr lang="en-US" altLang="ja-JP" sz="1400" dirty="0"/>
              <a:t>(3) </a:t>
            </a:r>
          </a:p>
        </p:txBody>
      </p:sp>
      <p:sp>
        <p:nvSpPr>
          <p:cNvPr id="3" name="Text Placeholder 2"/>
          <p:cNvSpPr>
            <a:spLocks noGrp="1"/>
          </p:cNvSpPr>
          <p:nvPr>
            <p:ph idx="1"/>
          </p:nvPr>
        </p:nvSpPr>
        <p:spPr/>
        <p:txBody>
          <a:bodyPr>
            <a:normAutofit/>
          </a:bodyPr>
          <a:lstStyle/>
          <a:p>
            <a:pPr lvl="0"/>
            <a:r>
              <a:rPr lang="en-US" altLang="ja-JP" dirty="0"/>
              <a:t>Some significant cannabis laws (</a:t>
            </a:r>
            <a:r>
              <a:rPr lang="en-US" altLang="ja-JP" i="1" dirty="0"/>
              <a:t>continued</a:t>
            </a:r>
            <a:r>
              <a:rPr lang="en-US" altLang="ja-JP" dirty="0"/>
              <a:t>)</a:t>
            </a:r>
          </a:p>
          <a:p>
            <a:pPr lvl="1"/>
            <a:r>
              <a:rPr lang="en-US" dirty="0"/>
              <a:t>Although cannabis is a multi-billion-dollar industry, because marijuana is still a schedule I drug, many cannabis businesses have little to no access to federal banks, credit cards, or checking accounts, and are forced to be all-cash operations</a:t>
            </a:r>
          </a:p>
          <a:p>
            <a:pPr lvl="1"/>
            <a:r>
              <a:rPr lang="en-US" dirty="0"/>
              <a:t>Many of the normally accepted business tax deductions are disallowed for cannabis businesses (Internal revenue code 280§ E, Alterman v. Commissioner of Internal Revenue, 2018)    </a:t>
            </a:r>
          </a:p>
          <a:p>
            <a:pPr lvl="2"/>
            <a:endParaRPr lang="en-US" dirty="0"/>
          </a:p>
        </p:txBody>
      </p:sp>
    </p:spTree>
    <p:extLst>
      <p:ext uri="{BB962C8B-B14F-4D97-AF65-F5344CB8AC3E}">
        <p14:creationId xmlns:p14="http://schemas.microsoft.com/office/powerpoint/2010/main" val="2446259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Legal and Cultural Issues </a:t>
            </a:r>
            <a:r>
              <a:rPr lang="en-US" altLang="ja-JP" sz="1400" dirty="0"/>
              <a:t>(4)</a:t>
            </a:r>
          </a:p>
        </p:txBody>
      </p:sp>
      <p:sp>
        <p:nvSpPr>
          <p:cNvPr id="3" name="Text Placeholder 2"/>
          <p:cNvSpPr>
            <a:spLocks noGrp="1"/>
          </p:cNvSpPr>
          <p:nvPr>
            <p:ph idx="1"/>
          </p:nvPr>
        </p:nvSpPr>
        <p:spPr/>
        <p:txBody>
          <a:bodyPr/>
          <a:lstStyle/>
          <a:p>
            <a:pPr lvl="0"/>
            <a:r>
              <a:rPr lang="en-US" altLang="ja-JP" dirty="0"/>
              <a:t>Attitudes about </a:t>
            </a:r>
            <a:r>
              <a:rPr lang="en-US" altLang="ja-JP" b="1" dirty="0"/>
              <a:t>legalization </a:t>
            </a:r>
          </a:p>
          <a:p>
            <a:pPr lvl="1"/>
            <a:r>
              <a:rPr lang="en-US" altLang="ja-JP" dirty="0"/>
              <a:t>Most Americans support the legalization of marijuana </a:t>
            </a:r>
          </a:p>
        </p:txBody>
      </p:sp>
    </p:spTree>
    <p:extLst>
      <p:ext uri="{BB962C8B-B14F-4D97-AF65-F5344CB8AC3E}">
        <p14:creationId xmlns:p14="http://schemas.microsoft.com/office/powerpoint/2010/main" val="232564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p:txBody>
          <a:bodyPr>
            <a:normAutofit/>
          </a:bodyPr>
          <a:lstStyle/>
          <a:p>
            <a:r>
              <a:rPr lang="en-US" dirty="0"/>
              <a:t>FIGURE 9.5. Percentage of Americans who believe marijuana should be legalized, by year.</a:t>
            </a:r>
          </a:p>
        </p:txBody>
      </p:sp>
      <p:pic>
        <p:nvPicPr>
          <p:cNvPr id="3" name="Picture 2" descr="In the graph, the horizontal axis lists the years from 1969 to 2020 and the vertical axis ranges from 0 to 70 in increments of 10 units. Data shown by the graph are as follows: 1969 12; 1980 25; 1995 23; 2010 46; 2014 50; 2016 60; 2018 66; 2020 69. All the values are approximated." title="FIGURE 9.5. Percentage of Americans who believe marijuana should be legalized, by year.">
            <a:extLst>
              <a:ext uri="{FF2B5EF4-FFF2-40B4-BE49-F238E27FC236}">
                <a16:creationId xmlns:a16="http://schemas.microsoft.com/office/drawing/2014/main" id="{7B1B884E-65D7-49C1-9926-6F08D74C1DFD}"/>
              </a:ext>
            </a:extLst>
          </p:cNvPr>
          <p:cNvPicPr>
            <a:picLocks noChangeAspect="1"/>
          </p:cNvPicPr>
          <p:nvPr/>
        </p:nvPicPr>
        <p:blipFill>
          <a:blip r:embed="rId2"/>
          <a:stretch>
            <a:fillRect/>
          </a:stretch>
        </p:blipFill>
        <p:spPr>
          <a:xfrm>
            <a:off x="2031282" y="819287"/>
            <a:ext cx="8129436" cy="5219425"/>
          </a:xfrm>
          <a:prstGeom prst="rect">
            <a:avLst/>
          </a:prstGeom>
        </p:spPr>
      </p:pic>
      <p:sp>
        <p:nvSpPr>
          <p:cNvPr id="5" name="TextBox 4">
            <a:extLst>
              <a:ext uri="{FF2B5EF4-FFF2-40B4-BE49-F238E27FC236}">
                <a16:creationId xmlns:a16="http://schemas.microsoft.com/office/drawing/2014/main" id="{61EFB1C7-B77E-4487-8234-59F90C28EBC1}"/>
              </a:ext>
            </a:extLst>
          </p:cNvPr>
          <p:cNvSpPr txBox="1"/>
          <p:nvPr/>
        </p:nvSpPr>
        <p:spPr>
          <a:xfrm rot="16200000">
            <a:off x="8358777" y="2476087"/>
            <a:ext cx="4434884" cy="830997"/>
          </a:xfrm>
          <a:prstGeom prst="rect">
            <a:avLst/>
          </a:prstGeom>
          <a:noFill/>
        </p:spPr>
        <p:txBody>
          <a:bodyPr wrap="square" rtlCol="0">
            <a:spAutoFit/>
          </a:bodyPr>
          <a:lstStyle/>
          <a:p>
            <a:r>
              <a:rPr lang="en-GB" sz="1200" dirty="0"/>
              <a:t>Gallup poll. (2020). Support for legal marijuana inches up to new high of 68%. Accessed on November 9, 2020 from https://news.gallup.com/poll/323582/support-legal-marijuanainches-new-high.aspx</a:t>
            </a:r>
            <a:endParaRPr lang="en-US" sz="1200" dirty="0"/>
          </a:p>
        </p:txBody>
      </p:sp>
    </p:spTree>
    <p:extLst>
      <p:ext uri="{BB962C8B-B14F-4D97-AF65-F5344CB8AC3E}">
        <p14:creationId xmlns:p14="http://schemas.microsoft.com/office/powerpoint/2010/main" val="428768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Chapter 9 Learning Objectives</a:t>
            </a:r>
          </a:p>
        </p:txBody>
      </p:sp>
      <p:sp>
        <p:nvSpPr>
          <p:cNvPr id="3" name="Text Placeholder 2"/>
          <p:cNvSpPr>
            <a:spLocks noGrp="1"/>
          </p:cNvSpPr>
          <p:nvPr>
            <p:ph idx="1"/>
          </p:nvPr>
        </p:nvSpPr>
        <p:spPr/>
        <p:txBody>
          <a:bodyPr>
            <a:noAutofit/>
          </a:bodyPr>
          <a:lstStyle/>
          <a:p>
            <a:r>
              <a:rPr lang="en-GB" altLang="ja-JP" sz="3000" dirty="0"/>
              <a:t>Trace the various attitudes about cannabis throughout history.</a:t>
            </a:r>
          </a:p>
          <a:p>
            <a:r>
              <a:rPr lang="en-GB" altLang="ja-JP" sz="3000" dirty="0"/>
              <a:t>Describe the relationship between cannabis use and the perception of risk in high school students.</a:t>
            </a:r>
          </a:p>
          <a:p>
            <a:r>
              <a:rPr lang="en-GB" altLang="ja-JP" sz="3000" dirty="0"/>
              <a:t>Consider the social effects that result from marijuana’s status as a schedule I drug.</a:t>
            </a:r>
          </a:p>
          <a:p>
            <a:r>
              <a:rPr lang="en-GB" altLang="ja-JP" sz="3000" dirty="0"/>
              <a:t>List some examples of phytocannabinoids, endocannabinoids, and synthetic cannabinoids.</a:t>
            </a:r>
          </a:p>
          <a:p>
            <a:r>
              <a:rPr lang="en-GB" altLang="ja-JP" sz="3000" dirty="0"/>
              <a:t>Distinguish between the effects that result from oral administration of cannabis compared to smoking cannabis.</a:t>
            </a:r>
          </a:p>
          <a:p>
            <a:pPr marL="0" indent="0" algn="r">
              <a:buNone/>
            </a:pPr>
            <a:endParaRPr lang="en-GB" altLang="ja-JP" sz="3000" dirty="0"/>
          </a:p>
        </p:txBody>
      </p:sp>
    </p:spTree>
    <p:extLst>
      <p:ext uri="{BB962C8B-B14F-4D97-AF65-F5344CB8AC3E}">
        <p14:creationId xmlns:p14="http://schemas.microsoft.com/office/powerpoint/2010/main" val="360967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Legal and Cultural Issues (6)</a:t>
            </a:r>
          </a:p>
        </p:txBody>
      </p:sp>
      <p:sp>
        <p:nvSpPr>
          <p:cNvPr id="3" name="Text Placeholder 2"/>
          <p:cNvSpPr>
            <a:spLocks noGrp="1"/>
          </p:cNvSpPr>
          <p:nvPr>
            <p:ph idx="1"/>
          </p:nvPr>
        </p:nvSpPr>
        <p:spPr/>
        <p:txBody>
          <a:bodyPr/>
          <a:lstStyle/>
          <a:p>
            <a:pPr lvl="0"/>
            <a:r>
              <a:rPr lang="en-US" altLang="ja-JP" dirty="0"/>
              <a:t>Economics of legalization </a:t>
            </a:r>
          </a:p>
          <a:p>
            <a:pPr lvl="1"/>
            <a:r>
              <a:rPr lang="en-US" altLang="ja-JP" dirty="0"/>
              <a:t>Financial costs as well as savings</a:t>
            </a:r>
          </a:p>
          <a:p>
            <a:pPr lvl="0"/>
            <a:r>
              <a:rPr lang="en-US" altLang="ja-JP" dirty="0"/>
              <a:t>Cannabis in popular culture</a:t>
            </a:r>
          </a:p>
          <a:p>
            <a:pPr lvl="1"/>
            <a:r>
              <a:rPr lang="en-US" altLang="ja-JP" dirty="0"/>
              <a:t>References found in literature, art, music, television, and movies </a:t>
            </a:r>
          </a:p>
        </p:txBody>
      </p:sp>
    </p:spTree>
    <p:extLst>
      <p:ext uri="{BB962C8B-B14F-4D97-AF65-F5344CB8AC3E}">
        <p14:creationId xmlns:p14="http://schemas.microsoft.com/office/powerpoint/2010/main" val="47777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Source and Forms </a:t>
            </a:r>
          </a:p>
        </p:txBody>
      </p:sp>
      <p:sp>
        <p:nvSpPr>
          <p:cNvPr id="3" name="Text Placeholder 2"/>
          <p:cNvSpPr>
            <a:spLocks noGrp="1"/>
          </p:cNvSpPr>
          <p:nvPr>
            <p:ph idx="1"/>
          </p:nvPr>
        </p:nvSpPr>
        <p:spPr>
          <a:xfrm>
            <a:off x="609600" y="1600201"/>
            <a:ext cx="6700434" cy="2834639"/>
          </a:xfrm>
        </p:spPr>
        <p:txBody>
          <a:bodyPr/>
          <a:lstStyle/>
          <a:p>
            <a:pPr lvl="0"/>
            <a:r>
              <a:rPr lang="en-US" altLang="ja-JP" b="1" i="1" dirty="0"/>
              <a:t>Cannabis sativa</a:t>
            </a:r>
          </a:p>
          <a:p>
            <a:pPr lvl="1"/>
            <a:r>
              <a:rPr lang="en-US" altLang="ja-JP" dirty="0"/>
              <a:t>Tall, slender, lighter green leaves </a:t>
            </a:r>
          </a:p>
          <a:p>
            <a:pPr lvl="0"/>
            <a:r>
              <a:rPr lang="en-US" altLang="ja-JP" b="1" i="1" dirty="0"/>
              <a:t>Cannabis indica</a:t>
            </a:r>
          </a:p>
          <a:p>
            <a:pPr lvl="1"/>
            <a:r>
              <a:rPr lang="en-US" altLang="ja-JP" dirty="0"/>
              <a:t>Shorter, bushier, darker</a:t>
            </a:r>
          </a:p>
          <a:p>
            <a:r>
              <a:rPr lang="en-US" altLang="ja-JP" dirty="0"/>
              <a:t>Almost all strains today are hybrids</a:t>
            </a:r>
          </a:p>
        </p:txBody>
      </p:sp>
      <p:pic>
        <p:nvPicPr>
          <p:cNvPr id="6" name="Picture 5" descr="A grown up cannabis sativa plant.">
            <a:extLst>
              <a:ext uri="{FF2B5EF4-FFF2-40B4-BE49-F238E27FC236}">
                <a16:creationId xmlns:a16="http://schemas.microsoft.com/office/drawing/2014/main" id="{BD58B48F-49E2-451B-AB48-224455650C7E}"/>
              </a:ext>
            </a:extLst>
          </p:cNvPr>
          <p:cNvPicPr>
            <a:picLocks noChangeAspect="1"/>
          </p:cNvPicPr>
          <p:nvPr/>
        </p:nvPicPr>
        <p:blipFill>
          <a:blip r:embed="rId2"/>
          <a:stretch>
            <a:fillRect/>
          </a:stretch>
        </p:blipFill>
        <p:spPr>
          <a:xfrm>
            <a:off x="7534656" y="1417638"/>
            <a:ext cx="3480816" cy="4912276"/>
          </a:xfrm>
          <a:prstGeom prst="rect">
            <a:avLst/>
          </a:prstGeom>
        </p:spPr>
      </p:pic>
      <p:sp>
        <p:nvSpPr>
          <p:cNvPr id="8" name="TextBox 7">
            <a:extLst>
              <a:ext uri="{FF2B5EF4-FFF2-40B4-BE49-F238E27FC236}">
                <a16:creationId xmlns:a16="http://schemas.microsoft.com/office/drawing/2014/main" id="{0005F2E2-DD0C-4D41-B720-7B068F606F38}"/>
              </a:ext>
            </a:extLst>
          </p:cNvPr>
          <p:cNvSpPr txBox="1"/>
          <p:nvPr/>
        </p:nvSpPr>
        <p:spPr>
          <a:xfrm rot="16200000">
            <a:off x="10367261" y="5414330"/>
            <a:ext cx="1554166" cy="277001"/>
          </a:xfrm>
          <a:prstGeom prst="rect">
            <a:avLst/>
          </a:prstGeom>
          <a:noFill/>
        </p:spPr>
        <p:txBody>
          <a:bodyPr wrap="square" rtlCol="0">
            <a:spAutoFit/>
          </a:bodyPr>
          <a:lstStyle/>
          <a:p>
            <a:r>
              <a:rPr lang="de-DE" sz="1200" dirty="0"/>
              <a:t>Getty ID: 542896615</a:t>
            </a:r>
            <a:endParaRPr lang="en-US" sz="1200" dirty="0"/>
          </a:p>
        </p:txBody>
      </p:sp>
    </p:spTree>
    <p:extLst>
      <p:ext uri="{BB962C8B-B14F-4D97-AF65-F5344CB8AC3E}">
        <p14:creationId xmlns:p14="http://schemas.microsoft.com/office/powerpoint/2010/main" val="33955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Source and Forms </a:t>
            </a:r>
            <a:r>
              <a:rPr lang="en-US" altLang="ja-JP" sz="1400" dirty="0"/>
              <a:t>(2)</a:t>
            </a:r>
          </a:p>
        </p:txBody>
      </p:sp>
      <p:sp>
        <p:nvSpPr>
          <p:cNvPr id="3" name="Text Placeholder 2"/>
          <p:cNvSpPr>
            <a:spLocks noGrp="1"/>
          </p:cNvSpPr>
          <p:nvPr>
            <p:ph idx="1"/>
          </p:nvPr>
        </p:nvSpPr>
        <p:spPr/>
        <p:txBody>
          <a:bodyPr/>
          <a:lstStyle/>
          <a:p>
            <a:pPr lvl="0"/>
            <a:r>
              <a:rPr lang="en-US" altLang="ja-JP" dirty="0"/>
              <a:t>Female cannabis plants</a:t>
            </a:r>
          </a:p>
          <a:p>
            <a:pPr lvl="1"/>
            <a:r>
              <a:rPr lang="en-US" altLang="ja-JP" dirty="0"/>
              <a:t>Produce flower clusters (buds) with sticky psychoactive resin that catches pollen from male plants</a:t>
            </a:r>
          </a:p>
          <a:p>
            <a:pPr lvl="1"/>
            <a:r>
              <a:rPr lang="en-US" altLang="ja-JP" dirty="0"/>
              <a:t>Seeds produced when pollen fertilizes female flowers</a:t>
            </a:r>
          </a:p>
          <a:p>
            <a:pPr lvl="2"/>
            <a:r>
              <a:rPr lang="en-US" altLang="ja-JP" dirty="0"/>
              <a:t>After fertilization, female plant stops producing resin</a:t>
            </a:r>
          </a:p>
          <a:p>
            <a:pPr lvl="1"/>
            <a:r>
              <a:rPr lang="en-US" altLang="ja-JP" dirty="0"/>
              <a:t>Separate male and female plants to increase psychoactivity of plant </a:t>
            </a:r>
            <a:endParaRPr lang="en-US" dirty="0"/>
          </a:p>
        </p:txBody>
      </p:sp>
    </p:spTree>
    <p:extLst>
      <p:ext uri="{BB962C8B-B14F-4D97-AF65-F5344CB8AC3E}">
        <p14:creationId xmlns:p14="http://schemas.microsoft.com/office/powerpoint/2010/main" val="135050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Source and Forms </a:t>
            </a:r>
            <a:r>
              <a:rPr lang="en-US" altLang="ja-JP" sz="1400" dirty="0"/>
              <a:t>(3)</a:t>
            </a:r>
          </a:p>
        </p:txBody>
      </p:sp>
      <p:sp>
        <p:nvSpPr>
          <p:cNvPr id="3" name="Text Placeholder 2"/>
          <p:cNvSpPr>
            <a:spLocks noGrp="1"/>
          </p:cNvSpPr>
          <p:nvPr>
            <p:ph idx="1"/>
          </p:nvPr>
        </p:nvSpPr>
        <p:spPr/>
        <p:txBody>
          <a:bodyPr>
            <a:normAutofit lnSpcReduction="10000"/>
          </a:bodyPr>
          <a:lstStyle/>
          <a:p>
            <a:pPr lvl="0"/>
            <a:r>
              <a:rPr lang="en-US" altLang="ja-JP" b="1" dirty="0"/>
              <a:t>Phytocannabinoids</a:t>
            </a:r>
          </a:p>
          <a:p>
            <a:pPr lvl="1"/>
            <a:r>
              <a:rPr lang="en-US" altLang="ja-JP" dirty="0"/>
              <a:t>THC, CBD, others </a:t>
            </a:r>
          </a:p>
          <a:p>
            <a:pPr lvl="2"/>
            <a:r>
              <a:rPr lang="en-US" altLang="ja-JP" dirty="0"/>
              <a:t>Bind to cannabinoid receptors in the body</a:t>
            </a:r>
          </a:p>
          <a:p>
            <a:pPr lvl="2"/>
            <a:r>
              <a:rPr lang="en-US" altLang="ja-JP" dirty="0"/>
              <a:t>Percentage varies between different strains</a:t>
            </a:r>
          </a:p>
          <a:p>
            <a:pPr lvl="3"/>
            <a:r>
              <a:rPr lang="en-US" altLang="ja-JP" dirty="0"/>
              <a:t>Depends on type of plant, growing conditions, timing of harvest, etc. </a:t>
            </a:r>
          </a:p>
          <a:p>
            <a:pPr lvl="1"/>
            <a:r>
              <a:rPr lang="en-US" altLang="ja-JP" b="1" dirty="0"/>
              <a:t>THC</a:t>
            </a:r>
          </a:p>
          <a:p>
            <a:pPr lvl="2"/>
            <a:r>
              <a:rPr lang="en-US" altLang="ja-JP" dirty="0"/>
              <a:t>Psychoactive</a:t>
            </a:r>
          </a:p>
          <a:p>
            <a:pPr lvl="1"/>
            <a:r>
              <a:rPr lang="en-US" altLang="ja-JP" b="1" dirty="0"/>
              <a:t>CBD</a:t>
            </a:r>
          </a:p>
          <a:p>
            <a:pPr lvl="2"/>
            <a:r>
              <a:rPr lang="en-US" altLang="ja-JP" dirty="0"/>
              <a:t>Anti-oxidant, anti-convulsant, anti-inflammatory, anti-anxiety, anti-psychotic, and neuro-protective</a:t>
            </a:r>
            <a:endParaRPr lang="en-US" dirty="0"/>
          </a:p>
        </p:txBody>
      </p:sp>
    </p:spTree>
    <p:extLst>
      <p:ext uri="{BB962C8B-B14F-4D97-AF65-F5344CB8AC3E}">
        <p14:creationId xmlns:p14="http://schemas.microsoft.com/office/powerpoint/2010/main" val="204091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Source and Forms </a:t>
            </a:r>
            <a:r>
              <a:rPr lang="en-US" altLang="ja-JP" sz="1400" dirty="0"/>
              <a:t>(4)</a:t>
            </a:r>
          </a:p>
        </p:txBody>
      </p:sp>
      <p:sp>
        <p:nvSpPr>
          <p:cNvPr id="3" name="Text Placeholder 2"/>
          <p:cNvSpPr>
            <a:spLocks noGrp="1"/>
          </p:cNvSpPr>
          <p:nvPr>
            <p:ph idx="1"/>
          </p:nvPr>
        </p:nvSpPr>
        <p:spPr/>
        <p:txBody>
          <a:bodyPr>
            <a:normAutofit fontScale="92500" lnSpcReduction="20000"/>
          </a:bodyPr>
          <a:lstStyle/>
          <a:p>
            <a:pPr lvl="0"/>
            <a:r>
              <a:rPr lang="en-US" altLang="ja-JP" dirty="0"/>
              <a:t>Other components of the cannabis plant</a:t>
            </a:r>
          </a:p>
          <a:p>
            <a:pPr lvl="1"/>
            <a:r>
              <a:rPr lang="en-US" altLang="ja-JP" b="1" dirty="0"/>
              <a:t>Terpenes</a:t>
            </a:r>
            <a:r>
              <a:rPr lang="en-US" altLang="ja-JP" dirty="0"/>
              <a:t> and </a:t>
            </a:r>
            <a:r>
              <a:rPr lang="en-US" altLang="ja-JP" b="1" dirty="0"/>
              <a:t>flavonoids</a:t>
            </a:r>
          </a:p>
          <a:p>
            <a:pPr lvl="1"/>
            <a:r>
              <a:rPr lang="en-US" altLang="ja-JP" dirty="0"/>
              <a:t>Entourage/</a:t>
            </a:r>
            <a:r>
              <a:rPr lang="en-US" altLang="ja-JP" b="1" dirty="0"/>
              <a:t>ensemble effect</a:t>
            </a:r>
          </a:p>
          <a:p>
            <a:r>
              <a:rPr lang="en-US" altLang="ja-JP" b="1" dirty="0"/>
              <a:t>Hemp</a:t>
            </a:r>
          </a:p>
          <a:p>
            <a:pPr lvl="1"/>
            <a:r>
              <a:rPr lang="en-US" altLang="ja-JP" dirty="0"/>
              <a:t>Source of fiber, fuel, food</a:t>
            </a:r>
          </a:p>
          <a:p>
            <a:pPr lvl="1"/>
            <a:r>
              <a:rPr lang="en-US" altLang="ja-JP" dirty="0"/>
              <a:t>Only trace amounts of THC, not psychoactive</a:t>
            </a:r>
          </a:p>
          <a:p>
            <a:pPr lvl="1"/>
            <a:r>
              <a:rPr lang="en-US" altLang="ja-JP" dirty="0"/>
              <a:t>Cultivation was prohibited in the U.S. until 2018</a:t>
            </a:r>
          </a:p>
          <a:p>
            <a:r>
              <a:rPr lang="en-US" altLang="ja-JP" dirty="0"/>
              <a:t>Synthetic cannabinoids</a:t>
            </a:r>
          </a:p>
          <a:p>
            <a:pPr lvl="1"/>
            <a:r>
              <a:rPr lang="en-US" altLang="ja-JP" dirty="0"/>
              <a:t>Dronabinol (Marinol)</a:t>
            </a:r>
          </a:p>
          <a:p>
            <a:pPr lvl="1"/>
            <a:r>
              <a:rPr lang="en-US" altLang="ja-JP" dirty="0"/>
              <a:t>Spice </a:t>
            </a:r>
            <a:endParaRPr lang="en-US" dirty="0"/>
          </a:p>
        </p:txBody>
      </p:sp>
    </p:spTree>
    <p:extLst>
      <p:ext uri="{BB962C8B-B14F-4D97-AF65-F5344CB8AC3E}">
        <p14:creationId xmlns:p14="http://schemas.microsoft.com/office/powerpoint/2010/main" val="1008336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Pharmacology </a:t>
            </a:r>
          </a:p>
        </p:txBody>
      </p:sp>
      <p:sp>
        <p:nvSpPr>
          <p:cNvPr id="3" name="Text Placeholder 2"/>
          <p:cNvSpPr>
            <a:spLocks noGrp="1"/>
          </p:cNvSpPr>
          <p:nvPr>
            <p:ph idx="1"/>
          </p:nvPr>
        </p:nvSpPr>
        <p:spPr/>
        <p:txBody>
          <a:bodyPr/>
          <a:lstStyle/>
          <a:p>
            <a:pPr lvl="0"/>
            <a:r>
              <a:rPr lang="en-US" altLang="ja-JP" dirty="0"/>
              <a:t>Routes of administration </a:t>
            </a:r>
          </a:p>
          <a:p>
            <a:pPr lvl="1"/>
            <a:r>
              <a:rPr lang="en-US" altLang="ja-JP" dirty="0"/>
              <a:t>Smoked</a:t>
            </a:r>
          </a:p>
          <a:p>
            <a:pPr lvl="2"/>
            <a:r>
              <a:rPr lang="en-US" altLang="ja-JP" b="1" dirty="0"/>
              <a:t>Joints</a:t>
            </a:r>
            <a:r>
              <a:rPr lang="en-US" altLang="ja-JP" dirty="0"/>
              <a:t>, </a:t>
            </a:r>
            <a:r>
              <a:rPr lang="en-US" altLang="ja-JP" b="1" dirty="0"/>
              <a:t>bongs</a:t>
            </a:r>
            <a:r>
              <a:rPr lang="en-US" altLang="ja-JP" dirty="0"/>
              <a:t>,</a:t>
            </a:r>
            <a:r>
              <a:rPr lang="en-US" altLang="ja-JP" b="1" dirty="0"/>
              <a:t> </a:t>
            </a:r>
            <a:r>
              <a:rPr lang="en-US" altLang="ja-JP" dirty="0"/>
              <a:t>pipes</a:t>
            </a:r>
            <a:endParaRPr lang="en-US" altLang="ja-JP" b="1" dirty="0"/>
          </a:p>
          <a:p>
            <a:pPr lvl="1"/>
            <a:r>
              <a:rPr lang="en-US" altLang="ja-JP" b="1" dirty="0"/>
              <a:t>Vaporizers</a:t>
            </a:r>
          </a:p>
          <a:p>
            <a:pPr lvl="1"/>
            <a:r>
              <a:rPr lang="en-US" altLang="ja-JP" dirty="0"/>
              <a:t>Ingested</a:t>
            </a:r>
          </a:p>
          <a:p>
            <a:pPr lvl="2"/>
            <a:r>
              <a:rPr lang="en-US" altLang="ja-JP" dirty="0"/>
              <a:t>Slower onset of effect, less predictability of action, and less user control</a:t>
            </a:r>
          </a:p>
          <a:p>
            <a:pPr lvl="2"/>
            <a:r>
              <a:rPr lang="en-US" altLang="ja-JP" dirty="0"/>
              <a:t>First pass effect</a:t>
            </a:r>
          </a:p>
          <a:p>
            <a:pPr lvl="3"/>
            <a:r>
              <a:rPr lang="en-US" altLang="ja-JP" dirty="0"/>
              <a:t>11-hydroxy-THC more potent than THC</a:t>
            </a:r>
          </a:p>
        </p:txBody>
      </p:sp>
    </p:spTree>
    <p:extLst>
      <p:ext uri="{BB962C8B-B14F-4D97-AF65-F5344CB8AC3E}">
        <p14:creationId xmlns:p14="http://schemas.microsoft.com/office/powerpoint/2010/main" val="174896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Pharmacology </a:t>
            </a:r>
            <a:r>
              <a:rPr lang="en-US" altLang="ja-JP" sz="1400" dirty="0"/>
              <a:t>(2) </a:t>
            </a:r>
          </a:p>
        </p:txBody>
      </p:sp>
      <p:sp>
        <p:nvSpPr>
          <p:cNvPr id="3" name="Text Placeholder 2"/>
          <p:cNvSpPr>
            <a:spLocks noGrp="1"/>
          </p:cNvSpPr>
          <p:nvPr>
            <p:ph idx="1"/>
          </p:nvPr>
        </p:nvSpPr>
        <p:spPr/>
        <p:txBody>
          <a:bodyPr/>
          <a:lstStyle/>
          <a:p>
            <a:pPr lvl="0"/>
            <a:r>
              <a:rPr lang="en-US" altLang="ja-JP" dirty="0"/>
              <a:t>Absorption, distribution, metabolism</a:t>
            </a:r>
          </a:p>
          <a:p>
            <a:pPr lvl="1"/>
            <a:r>
              <a:rPr lang="en-US" altLang="ja-JP" dirty="0"/>
              <a:t>THC very fat-soluble and easily crosses the blood brain barrier</a:t>
            </a:r>
          </a:p>
          <a:p>
            <a:pPr lvl="1"/>
            <a:r>
              <a:rPr lang="en-US" altLang="ja-JP" dirty="0"/>
              <a:t>Metabolized by </a:t>
            </a:r>
            <a:r>
              <a:rPr lang="en-US" dirty="0"/>
              <a:t>cytochrome </a:t>
            </a:r>
            <a:r>
              <a:rPr lang="en-US" altLang="ja-JP" dirty="0"/>
              <a:t>P450 system</a:t>
            </a:r>
          </a:p>
          <a:p>
            <a:pPr lvl="2"/>
            <a:r>
              <a:rPr lang="en-US" altLang="ja-JP" dirty="0"/>
              <a:t>Metabolites can stay in body for days or even weeks</a:t>
            </a:r>
          </a:p>
        </p:txBody>
      </p:sp>
    </p:spTree>
    <p:extLst>
      <p:ext uri="{BB962C8B-B14F-4D97-AF65-F5344CB8AC3E}">
        <p14:creationId xmlns:p14="http://schemas.microsoft.com/office/powerpoint/2010/main" val="56363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Pharmacology </a:t>
            </a:r>
            <a:r>
              <a:rPr lang="en-US" altLang="ja-JP" sz="1400" dirty="0"/>
              <a:t>(3) </a:t>
            </a:r>
          </a:p>
        </p:txBody>
      </p:sp>
      <p:sp>
        <p:nvSpPr>
          <p:cNvPr id="3" name="Text Placeholder 2"/>
          <p:cNvSpPr>
            <a:spLocks noGrp="1"/>
          </p:cNvSpPr>
          <p:nvPr>
            <p:ph idx="1"/>
          </p:nvPr>
        </p:nvSpPr>
        <p:spPr/>
        <p:txBody>
          <a:bodyPr/>
          <a:lstStyle/>
          <a:p>
            <a:pPr lvl="0"/>
            <a:r>
              <a:rPr lang="en-US" altLang="ja-JP" dirty="0"/>
              <a:t>Cannabinoid receptors</a:t>
            </a:r>
          </a:p>
          <a:p>
            <a:pPr lvl="1"/>
            <a:r>
              <a:rPr lang="en-US" altLang="ja-JP" dirty="0"/>
              <a:t>CB1, CB2 receptors</a:t>
            </a:r>
          </a:p>
          <a:p>
            <a:pPr lvl="2"/>
            <a:r>
              <a:rPr lang="en-US" altLang="ja-JP" dirty="0"/>
              <a:t>Located in many areas of the brain and body</a:t>
            </a:r>
          </a:p>
          <a:p>
            <a:pPr lvl="2"/>
            <a:r>
              <a:rPr lang="en-US" altLang="ja-JP" dirty="0"/>
              <a:t>THC partial agonist</a:t>
            </a:r>
          </a:p>
          <a:p>
            <a:pPr lvl="2"/>
            <a:r>
              <a:rPr lang="en-US" altLang="ja-JP" dirty="0"/>
              <a:t>CBD negative allosteric modulator, blocks some of THC’s effects</a:t>
            </a:r>
          </a:p>
          <a:p>
            <a:pPr lvl="1"/>
            <a:r>
              <a:rPr lang="en-US" altLang="ja-JP" dirty="0"/>
              <a:t>Cannabinoids also bind to other receptors in the body</a:t>
            </a:r>
          </a:p>
          <a:p>
            <a:pPr lvl="2"/>
            <a:r>
              <a:rPr lang="en-US" altLang="ja-JP" dirty="0"/>
              <a:t>GABA, Serotonin, Glutamate, others </a:t>
            </a:r>
          </a:p>
        </p:txBody>
      </p:sp>
    </p:spTree>
    <p:extLst>
      <p:ext uri="{BB962C8B-B14F-4D97-AF65-F5344CB8AC3E}">
        <p14:creationId xmlns:p14="http://schemas.microsoft.com/office/powerpoint/2010/main" val="128301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Mechanism of Action </a:t>
            </a:r>
          </a:p>
        </p:txBody>
      </p:sp>
      <p:sp>
        <p:nvSpPr>
          <p:cNvPr id="3" name="Text Placeholder 2"/>
          <p:cNvSpPr>
            <a:spLocks noGrp="1"/>
          </p:cNvSpPr>
          <p:nvPr>
            <p:ph idx="1"/>
          </p:nvPr>
        </p:nvSpPr>
        <p:spPr>
          <a:xfrm>
            <a:off x="609600" y="1600201"/>
            <a:ext cx="10972800" cy="4698999"/>
          </a:xfrm>
        </p:spPr>
        <p:txBody>
          <a:bodyPr>
            <a:normAutofit fontScale="92500" lnSpcReduction="20000"/>
          </a:bodyPr>
          <a:lstStyle/>
          <a:p>
            <a:r>
              <a:rPr lang="en-US" sz="3500" b="1" dirty="0"/>
              <a:t>Endocannabinoid system</a:t>
            </a:r>
          </a:p>
          <a:p>
            <a:pPr lvl="1"/>
            <a:r>
              <a:rPr lang="en-US" sz="3000" dirty="0"/>
              <a:t>Widespread system that controls many important physiological effects and helps maintain homeostasis</a:t>
            </a:r>
          </a:p>
          <a:p>
            <a:pPr lvl="1"/>
            <a:r>
              <a:rPr lang="en-US" altLang="ja-JP" sz="3000" dirty="0"/>
              <a:t>Neurotransmitters</a:t>
            </a:r>
          </a:p>
          <a:p>
            <a:pPr lvl="2"/>
            <a:r>
              <a:rPr lang="en-US" sz="2800" dirty="0"/>
              <a:t>Anandamide, 2-AG</a:t>
            </a:r>
          </a:p>
          <a:p>
            <a:pPr lvl="1"/>
            <a:r>
              <a:rPr lang="en-US" sz="3000" dirty="0"/>
              <a:t>Enzymes</a:t>
            </a:r>
          </a:p>
          <a:p>
            <a:pPr lvl="2"/>
            <a:r>
              <a:rPr lang="en-US" sz="2800" dirty="0"/>
              <a:t>To synthesize and break down cannabinoids</a:t>
            </a:r>
          </a:p>
          <a:p>
            <a:pPr lvl="1"/>
            <a:r>
              <a:rPr lang="en-US" sz="3000" dirty="0"/>
              <a:t>Receptors</a:t>
            </a:r>
          </a:p>
          <a:p>
            <a:pPr lvl="2"/>
            <a:r>
              <a:rPr lang="en-US" sz="2800" dirty="0"/>
              <a:t>CB1, CB2</a:t>
            </a:r>
          </a:p>
          <a:p>
            <a:pPr lvl="2"/>
            <a:r>
              <a:rPr lang="en-US" altLang="ja-JP" sz="2800" dirty="0"/>
              <a:t>Found in: Basal ganglia, cerebellum, hippocampus, cortex, amygdala, eye, pancreas, testes, uterus, and others</a:t>
            </a:r>
          </a:p>
          <a:p>
            <a:pPr lvl="2"/>
            <a:endParaRPr lang="en-US" dirty="0"/>
          </a:p>
        </p:txBody>
      </p:sp>
    </p:spTree>
    <p:extLst>
      <p:ext uri="{BB962C8B-B14F-4D97-AF65-F5344CB8AC3E}">
        <p14:creationId xmlns:p14="http://schemas.microsoft.com/office/powerpoint/2010/main" val="265530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Acute Effects </a:t>
            </a:r>
          </a:p>
        </p:txBody>
      </p:sp>
      <p:sp>
        <p:nvSpPr>
          <p:cNvPr id="3" name="Text Placeholder 2"/>
          <p:cNvSpPr>
            <a:spLocks noGrp="1"/>
          </p:cNvSpPr>
          <p:nvPr>
            <p:ph idx="1"/>
          </p:nvPr>
        </p:nvSpPr>
        <p:spPr/>
        <p:txBody>
          <a:bodyPr/>
          <a:lstStyle/>
          <a:p>
            <a:pPr lvl="0"/>
            <a:r>
              <a:rPr lang="en-US" altLang="ja-JP" dirty="0"/>
              <a:t>Effects depend on many factors</a:t>
            </a:r>
          </a:p>
          <a:p>
            <a:pPr lvl="1"/>
            <a:r>
              <a:rPr lang="en-US" altLang="ja-JP" dirty="0"/>
              <a:t>Dose</a:t>
            </a:r>
          </a:p>
          <a:p>
            <a:pPr lvl="1"/>
            <a:r>
              <a:rPr lang="en-US" altLang="ja-JP" dirty="0"/>
              <a:t>Potency of the strain</a:t>
            </a:r>
          </a:p>
          <a:p>
            <a:pPr lvl="1"/>
            <a:r>
              <a:rPr lang="en-US" altLang="ja-JP" dirty="0"/>
              <a:t>Ratio of THC to CBD</a:t>
            </a:r>
          </a:p>
          <a:p>
            <a:pPr lvl="1"/>
            <a:r>
              <a:rPr lang="en-US" altLang="ja-JP" dirty="0"/>
              <a:t>User</a:t>
            </a:r>
            <a:r>
              <a:rPr lang="uk-UA" altLang="ja-JP"/>
              <a:t>’</a:t>
            </a:r>
            <a:r>
              <a:rPr lang="en-US" altLang="ja-JP" dirty="0"/>
              <a:t>s previous experience, expectations, and mood</a:t>
            </a:r>
          </a:p>
          <a:p>
            <a:pPr lvl="1"/>
            <a:r>
              <a:rPr lang="en-US" altLang="ja-JP" dirty="0"/>
              <a:t>Environment in which it is used</a:t>
            </a:r>
            <a:endParaRPr lang="en-US" dirty="0"/>
          </a:p>
        </p:txBody>
      </p:sp>
    </p:spTree>
    <p:extLst>
      <p:ext uri="{BB962C8B-B14F-4D97-AF65-F5344CB8AC3E}">
        <p14:creationId xmlns:p14="http://schemas.microsoft.com/office/powerpoint/2010/main" val="179153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Chapter 9 Learning Objectives </a:t>
            </a:r>
            <a:r>
              <a:rPr lang="en-US" altLang="ja-JP" sz="1400" dirty="0"/>
              <a:t>(2)</a:t>
            </a:r>
          </a:p>
        </p:txBody>
      </p:sp>
      <p:sp>
        <p:nvSpPr>
          <p:cNvPr id="3" name="Text Placeholder 2"/>
          <p:cNvSpPr>
            <a:spLocks noGrp="1"/>
          </p:cNvSpPr>
          <p:nvPr>
            <p:ph idx="1"/>
          </p:nvPr>
        </p:nvSpPr>
        <p:spPr/>
        <p:txBody>
          <a:bodyPr>
            <a:normAutofit fontScale="92500" lnSpcReduction="10000"/>
          </a:bodyPr>
          <a:lstStyle/>
          <a:p>
            <a:r>
              <a:rPr lang="en-GB" altLang="ja-JP" dirty="0"/>
              <a:t>Define the endocannabinoid system.</a:t>
            </a:r>
          </a:p>
          <a:p>
            <a:r>
              <a:rPr lang="en-GB" altLang="ja-JP" dirty="0"/>
              <a:t>List the major locations of cannabinoid receptors in the brain and body.</a:t>
            </a:r>
          </a:p>
          <a:p>
            <a:r>
              <a:rPr lang="en-GB" altLang="ja-JP" dirty="0"/>
              <a:t>Summarize the acute physiological and </a:t>
            </a:r>
            <a:r>
              <a:rPr lang="en-US" altLang="ja-JP" dirty="0"/>
              <a:t>behavioral</a:t>
            </a:r>
            <a:r>
              <a:rPr lang="en-GB" altLang="ja-JP" dirty="0"/>
              <a:t> effects of cannabis.</a:t>
            </a:r>
          </a:p>
          <a:p>
            <a:r>
              <a:rPr lang="en-GB" altLang="ja-JP" dirty="0"/>
              <a:t>Evaluate the effect of long-term cannabis use on cognitive deficits.</a:t>
            </a:r>
          </a:p>
          <a:p>
            <a:r>
              <a:rPr lang="en-GB" altLang="ja-JP" dirty="0"/>
              <a:t>Identify some of the potential therapeutic uses of cannabis.</a:t>
            </a:r>
          </a:p>
          <a:p>
            <a:r>
              <a:rPr lang="en-GB" altLang="ja-JP" dirty="0"/>
              <a:t>Compare cannabis’s addictive potential to that of other psychoactive drugs.</a:t>
            </a:r>
          </a:p>
        </p:txBody>
      </p:sp>
    </p:spTree>
    <p:extLst>
      <p:ext uri="{BB962C8B-B14F-4D97-AF65-F5344CB8AC3E}">
        <p14:creationId xmlns:p14="http://schemas.microsoft.com/office/powerpoint/2010/main" val="226675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p:txBody>
          <a:bodyPr>
            <a:normAutofit/>
          </a:bodyPr>
          <a:lstStyle/>
          <a:p>
            <a:r>
              <a:rPr lang="en-US" dirty="0"/>
              <a:t>FIGURE 9.13. Acute effects of marijuana.</a:t>
            </a:r>
          </a:p>
        </p:txBody>
      </p:sp>
      <p:pic>
        <p:nvPicPr>
          <p:cNvPr id="3" name="Picture 2" descr="In the illustration, text boxes connected to the organs read as follows: Brain: Affected appetite, sex, and sleep, Inhibited memory encoding and retrieval Impaired coordination, Enhanced sensory perception, Time seems long and drawn out, Analgesia; Behavioral and psychological: Euphoria, well-being, talkativeness, laughter, relaxation, and lethargy; Immune system: Immune function modulated; Gastrointestinal: Increased hunger and thirst, Reduced abnormally high gastric secretions and G I inflammation, Involved in insulin modulation and energy metabolism; Reproductive: Involved in sperm production, fertilization, transport of the fertilized egg in the fallopian tube, inplantation of the egg in the uterus, development of the fetus, and initiation of suckling in newborns, May decrease sperm count and cause irregular menstrual cycles, Inconsistent effects on libido. Cardiovascular: Elevated heart rate, Elevated blood pressure, Dilated blood vessels to the skin and eye." title="FIGURE 9.13. Acute effects of marijuana.">
            <a:extLst>
              <a:ext uri="{FF2B5EF4-FFF2-40B4-BE49-F238E27FC236}">
                <a16:creationId xmlns:a16="http://schemas.microsoft.com/office/drawing/2014/main" id="{B0356943-A237-413C-A57B-3222AB5A9DDE}"/>
              </a:ext>
            </a:extLst>
          </p:cNvPr>
          <p:cNvPicPr>
            <a:picLocks noChangeAspect="1"/>
          </p:cNvPicPr>
          <p:nvPr/>
        </p:nvPicPr>
        <p:blipFill>
          <a:blip r:embed="rId2"/>
          <a:stretch>
            <a:fillRect/>
          </a:stretch>
        </p:blipFill>
        <p:spPr>
          <a:xfrm>
            <a:off x="3233416" y="706115"/>
            <a:ext cx="5725167" cy="5877565"/>
          </a:xfrm>
          <a:prstGeom prst="rect">
            <a:avLst/>
          </a:prstGeom>
        </p:spPr>
      </p:pic>
    </p:spTree>
    <p:extLst>
      <p:ext uri="{BB962C8B-B14F-4D97-AF65-F5344CB8AC3E}">
        <p14:creationId xmlns:p14="http://schemas.microsoft.com/office/powerpoint/2010/main" val="192461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Acute Effects </a:t>
            </a:r>
            <a:r>
              <a:rPr lang="en-US" altLang="ja-JP" sz="1400" dirty="0"/>
              <a:t>(2)</a:t>
            </a:r>
          </a:p>
        </p:txBody>
      </p:sp>
      <p:sp>
        <p:nvSpPr>
          <p:cNvPr id="3" name="Text Placeholder 2"/>
          <p:cNvSpPr>
            <a:spLocks noGrp="1"/>
          </p:cNvSpPr>
          <p:nvPr>
            <p:ph idx="1"/>
          </p:nvPr>
        </p:nvSpPr>
        <p:spPr/>
        <p:txBody>
          <a:bodyPr>
            <a:normAutofit lnSpcReduction="10000"/>
          </a:bodyPr>
          <a:lstStyle/>
          <a:p>
            <a:pPr lvl="0"/>
            <a:r>
              <a:rPr lang="en-US" altLang="ja-JP" dirty="0"/>
              <a:t>Therapeutic index very high</a:t>
            </a:r>
          </a:p>
          <a:p>
            <a:pPr lvl="0"/>
            <a:r>
              <a:rPr lang="en-US" altLang="ja-JP" dirty="0"/>
              <a:t>Potential negative physical and psychological effects </a:t>
            </a:r>
          </a:p>
          <a:p>
            <a:pPr lvl="1"/>
            <a:r>
              <a:rPr lang="en-US" altLang="ja-JP" dirty="0"/>
              <a:t>High doses may impair fertilization</a:t>
            </a:r>
          </a:p>
          <a:p>
            <a:pPr lvl="1"/>
            <a:r>
              <a:rPr lang="en-US" altLang="ja-JP" dirty="0"/>
              <a:t>May raise the risk of schizophrenia in a susceptible minority</a:t>
            </a:r>
          </a:p>
          <a:p>
            <a:pPr lvl="1"/>
            <a:r>
              <a:rPr lang="en-US" altLang="ja-JP" dirty="0"/>
              <a:t>Drug interactions</a:t>
            </a:r>
          </a:p>
          <a:p>
            <a:pPr lvl="1"/>
            <a:r>
              <a:rPr lang="en-US" altLang="ja-JP" dirty="0"/>
              <a:t>Cognitive effects?</a:t>
            </a:r>
          </a:p>
          <a:p>
            <a:r>
              <a:rPr lang="en-US" altLang="ja-JP" dirty="0"/>
              <a:t>Some adverse effects come not from the drug itself, but collateral damage due to criminal penalties, or one</a:t>
            </a:r>
            <a:r>
              <a:rPr lang="uk-UA" altLang="ja-JP" dirty="0"/>
              <a:t>’</a:t>
            </a:r>
            <a:r>
              <a:rPr lang="en-US" altLang="ja-JP" dirty="0"/>
              <a:t>s diminished reaction time and coordination </a:t>
            </a:r>
            <a:endParaRPr lang="en-US" dirty="0"/>
          </a:p>
        </p:txBody>
      </p:sp>
    </p:spTree>
    <p:extLst>
      <p:ext uri="{BB962C8B-B14F-4D97-AF65-F5344CB8AC3E}">
        <p14:creationId xmlns:p14="http://schemas.microsoft.com/office/powerpoint/2010/main" val="34535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Medical and Therapeutic Uses </a:t>
            </a:r>
          </a:p>
        </p:txBody>
      </p:sp>
      <p:sp>
        <p:nvSpPr>
          <p:cNvPr id="3" name="Text Placeholder 2"/>
          <p:cNvSpPr>
            <a:spLocks noGrp="1"/>
          </p:cNvSpPr>
          <p:nvPr>
            <p:ph idx="1"/>
          </p:nvPr>
        </p:nvSpPr>
        <p:spPr>
          <a:xfrm>
            <a:off x="609600" y="1600201"/>
            <a:ext cx="10972800" cy="4775199"/>
          </a:xfrm>
        </p:spPr>
        <p:txBody>
          <a:bodyPr>
            <a:normAutofit fontScale="92500" lnSpcReduction="10000"/>
          </a:bodyPr>
          <a:lstStyle/>
          <a:p>
            <a:pPr lvl="0"/>
            <a:r>
              <a:rPr lang="en-US" altLang="ja-JP" sz="3500" dirty="0"/>
              <a:t>Well-documented benefits</a:t>
            </a:r>
          </a:p>
          <a:p>
            <a:pPr lvl="1"/>
            <a:r>
              <a:rPr lang="en-US" altLang="ja-JP" sz="3000" dirty="0"/>
              <a:t>Treatment of chronic pain</a:t>
            </a:r>
          </a:p>
          <a:p>
            <a:pPr lvl="1"/>
            <a:r>
              <a:rPr lang="en-US" altLang="ja-JP" sz="3000" dirty="0"/>
              <a:t>Reduce nausea and vomiting</a:t>
            </a:r>
          </a:p>
          <a:p>
            <a:pPr lvl="1"/>
            <a:r>
              <a:rPr lang="en-US" altLang="ja-JP" sz="3000" dirty="0"/>
              <a:t>Stimulate hunger</a:t>
            </a:r>
          </a:p>
          <a:p>
            <a:pPr lvl="1"/>
            <a:r>
              <a:rPr lang="en-US" altLang="ja-JP" sz="3000" dirty="0"/>
              <a:t>Alleviate stiffness and muscle spasms with MS</a:t>
            </a:r>
          </a:p>
          <a:p>
            <a:pPr lvl="0"/>
            <a:r>
              <a:rPr lang="en-US" altLang="ja-JP" sz="3500" dirty="0"/>
              <a:t>Other potential benefits being investigated </a:t>
            </a:r>
          </a:p>
          <a:p>
            <a:pPr lvl="1"/>
            <a:r>
              <a:rPr lang="en-US" altLang="ja-JP" sz="3000" dirty="0"/>
              <a:t>Anti-inflammatory</a:t>
            </a:r>
          </a:p>
          <a:p>
            <a:pPr lvl="1"/>
            <a:r>
              <a:rPr lang="en-US" altLang="ja-JP" sz="3000" dirty="0"/>
              <a:t>Treating seizure disorders, cancer, stroke, Alzheimer</a:t>
            </a:r>
            <a:r>
              <a:rPr lang="uk-UA" altLang="ja-JP" sz="3000" dirty="0"/>
              <a:t>’</a:t>
            </a:r>
            <a:r>
              <a:rPr lang="en-US" altLang="ja-JP" sz="3000" dirty="0"/>
              <a:t>s disease, diabetes, irritable bowel disease, depression, and other disorders</a:t>
            </a:r>
          </a:p>
          <a:p>
            <a:pPr lvl="1"/>
            <a:r>
              <a:rPr lang="en-US" altLang="ja-JP" sz="3000" dirty="0"/>
              <a:t>Reduce use of prescription opioid pain drugs, alcohol, cocaine</a:t>
            </a:r>
            <a:endParaRPr lang="en-US" sz="3000" dirty="0"/>
          </a:p>
        </p:txBody>
      </p:sp>
    </p:spTree>
    <p:extLst>
      <p:ext uri="{BB962C8B-B14F-4D97-AF65-F5344CB8AC3E}">
        <p14:creationId xmlns:p14="http://schemas.microsoft.com/office/powerpoint/2010/main" val="14701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Chronic Effects </a:t>
            </a:r>
          </a:p>
        </p:txBody>
      </p:sp>
      <p:sp>
        <p:nvSpPr>
          <p:cNvPr id="3" name="Text Placeholder 2"/>
          <p:cNvSpPr>
            <a:spLocks noGrp="1"/>
          </p:cNvSpPr>
          <p:nvPr>
            <p:ph idx="1"/>
          </p:nvPr>
        </p:nvSpPr>
        <p:spPr/>
        <p:txBody>
          <a:bodyPr>
            <a:normAutofit lnSpcReduction="10000"/>
          </a:bodyPr>
          <a:lstStyle/>
          <a:p>
            <a:pPr lvl="0"/>
            <a:r>
              <a:rPr lang="en-US" altLang="ja-JP" dirty="0"/>
              <a:t>Tolerance</a:t>
            </a:r>
          </a:p>
          <a:p>
            <a:pPr lvl="1"/>
            <a:r>
              <a:rPr lang="en-US" altLang="ja-JP" dirty="0"/>
              <a:t>Regular use of marijuana will cause tolerance </a:t>
            </a:r>
          </a:p>
          <a:p>
            <a:pPr lvl="0"/>
            <a:r>
              <a:rPr lang="en-US" altLang="ja-JP" dirty="0"/>
              <a:t>Dependence and addiction</a:t>
            </a:r>
          </a:p>
          <a:p>
            <a:pPr lvl="1"/>
            <a:r>
              <a:rPr lang="en-US" altLang="ja-JP" dirty="0"/>
              <a:t>Less addictive than other drugs of abuse, but can be addictive in some </a:t>
            </a:r>
          </a:p>
          <a:p>
            <a:pPr lvl="1"/>
            <a:r>
              <a:rPr lang="en-US" altLang="ja-JP" dirty="0"/>
              <a:t>Treatment for cannabis dependence typically involves psychological approaches</a:t>
            </a:r>
          </a:p>
          <a:p>
            <a:pPr lvl="0"/>
            <a:r>
              <a:rPr lang="en-US" altLang="ja-JP" dirty="0"/>
              <a:t>Withdrawal</a:t>
            </a:r>
          </a:p>
          <a:p>
            <a:pPr lvl="1"/>
            <a:r>
              <a:rPr lang="en-US" altLang="ja-JP" dirty="0"/>
              <a:t>If withdrawal symptoms occur, they are usually not severe</a:t>
            </a:r>
            <a:endParaRPr lang="en-US" dirty="0"/>
          </a:p>
        </p:txBody>
      </p:sp>
    </p:spTree>
    <p:extLst>
      <p:ext uri="{BB962C8B-B14F-4D97-AF65-F5344CB8AC3E}">
        <p14:creationId xmlns:p14="http://schemas.microsoft.com/office/powerpoint/2010/main" val="16033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Cannabis</a:t>
            </a:r>
          </a:p>
        </p:txBody>
      </p:sp>
      <p:sp>
        <p:nvSpPr>
          <p:cNvPr id="3" name="Text Placeholder 2"/>
          <p:cNvSpPr>
            <a:spLocks noGrp="1"/>
          </p:cNvSpPr>
          <p:nvPr>
            <p:ph idx="1"/>
          </p:nvPr>
        </p:nvSpPr>
        <p:spPr/>
        <p:txBody>
          <a:bodyPr/>
          <a:lstStyle/>
          <a:p>
            <a:pPr lvl="0"/>
            <a:r>
              <a:rPr lang="en-US" altLang="ja-JP" dirty="0"/>
              <a:t>Paradoxical and polarizing </a:t>
            </a:r>
          </a:p>
          <a:p>
            <a:pPr lvl="1"/>
            <a:r>
              <a:rPr lang="en-US" altLang="ja-JP" dirty="0"/>
              <a:t>Debates about safety, therapeutic properties, and potential harm</a:t>
            </a:r>
          </a:p>
          <a:p>
            <a:pPr lvl="1"/>
            <a:r>
              <a:rPr lang="en-US" altLang="ja-JP" dirty="0"/>
              <a:t>Simultaneously legal and illegal </a:t>
            </a:r>
            <a:endParaRPr lang="en-US" dirty="0"/>
          </a:p>
        </p:txBody>
      </p:sp>
    </p:spTree>
    <p:extLst>
      <p:ext uri="{BB962C8B-B14F-4D97-AF65-F5344CB8AC3E}">
        <p14:creationId xmlns:p14="http://schemas.microsoft.com/office/powerpoint/2010/main" val="84928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History</a:t>
            </a:r>
          </a:p>
        </p:txBody>
      </p:sp>
      <p:sp>
        <p:nvSpPr>
          <p:cNvPr id="3" name="Text Placeholder 2"/>
          <p:cNvSpPr>
            <a:spLocks noGrp="1"/>
          </p:cNvSpPr>
          <p:nvPr>
            <p:ph idx="1"/>
          </p:nvPr>
        </p:nvSpPr>
        <p:spPr/>
        <p:txBody>
          <a:bodyPr/>
          <a:lstStyle/>
          <a:p>
            <a:pPr lvl="0"/>
            <a:r>
              <a:rPr lang="en-US" altLang="ja-JP" dirty="0"/>
              <a:t>Cannabis has been cultivated since the Stone Age</a:t>
            </a:r>
          </a:p>
          <a:p>
            <a:pPr lvl="1"/>
            <a:r>
              <a:rPr lang="en-US" altLang="ja-JP" dirty="0"/>
              <a:t>Long tradition in many cultures as an important medical and religious substance</a:t>
            </a:r>
          </a:p>
          <a:p>
            <a:pPr lvl="0"/>
            <a:r>
              <a:rPr lang="en-US" altLang="ja-JP" dirty="0"/>
              <a:t> 17th</a:t>
            </a:r>
            <a:r>
              <a:rPr lang="en-US" dirty="0"/>
              <a:t>–</a:t>
            </a:r>
            <a:r>
              <a:rPr lang="en-US" altLang="ja-JP" dirty="0"/>
              <a:t>19th century America</a:t>
            </a:r>
          </a:p>
          <a:p>
            <a:pPr lvl="1"/>
            <a:r>
              <a:rPr lang="en-US" altLang="ja-JP" dirty="0"/>
              <a:t>Planted in Jamestown, Mount Vernon</a:t>
            </a:r>
          </a:p>
          <a:p>
            <a:pPr lvl="1"/>
            <a:r>
              <a:rPr lang="en-US" altLang="ja-JP" dirty="0"/>
              <a:t>Considered an important and valuable crop</a:t>
            </a:r>
          </a:p>
          <a:p>
            <a:pPr lvl="1"/>
            <a:r>
              <a:rPr lang="en-US" altLang="ja-JP" dirty="0"/>
              <a:t>Legal and widely available</a:t>
            </a:r>
            <a:endParaRPr lang="en-US" dirty="0"/>
          </a:p>
        </p:txBody>
      </p:sp>
    </p:spTree>
    <p:extLst>
      <p:ext uri="{BB962C8B-B14F-4D97-AF65-F5344CB8AC3E}">
        <p14:creationId xmlns:p14="http://schemas.microsoft.com/office/powerpoint/2010/main" val="183131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History </a:t>
            </a:r>
            <a:r>
              <a:rPr lang="en-US" altLang="ja-JP" sz="1400" dirty="0"/>
              <a:t>(2)</a:t>
            </a:r>
          </a:p>
        </p:txBody>
      </p:sp>
      <p:sp>
        <p:nvSpPr>
          <p:cNvPr id="3" name="Text Placeholder 2"/>
          <p:cNvSpPr>
            <a:spLocks noGrp="1"/>
          </p:cNvSpPr>
          <p:nvPr>
            <p:ph idx="1"/>
          </p:nvPr>
        </p:nvSpPr>
        <p:spPr/>
        <p:txBody>
          <a:bodyPr/>
          <a:lstStyle/>
          <a:p>
            <a:pPr lvl="0"/>
            <a:r>
              <a:rPr lang="en-US" altLang="ja-JP" dirty="0"/>
              <a:t>Early 20th century America</a:t>
            </a:r>
          </a:p>
          <a:p>
            <a:pPr lvl="1"/>
            <a:r>
              <a:rPr lang="en-US" altLang="ja-JP" dirty="0"/>
              <a:t>Racially motivated fears about </a:t>
            </a:r>
            <a:r>
              <a:rPr lang="en-US" altLang="ja-JP" b="1" dirty="0"/>
              <a:t>marijuana </a:t>
            </a:r>
          </a:p>
          <a:p>
            <a:pPr lvl="2"/>
            <a:r>
              <a:rPr lang="en-US" altLang="ja-JP" dirty="0"/>
              <a:t>Mexican immigrants popularized smoking marijuana</a:t>
            </a:r>
          </a:p>
          <a:p>
            <a:pPr lvl="3"/>
            <a:r>
              <a:rPr lang="en-US" altLang="ja-JP" dirty="0"/>
              <a:t>Fear and prejudice against African American musicians and Mexican immigrants</a:t>
            </a:r>
          </a:p>
          <a:p>
            <a:pPr lvl="2"/>
            <a:r>
              <a:rPr lang="en-US" altLang="ja-JP" dirty="0"/>
              <a:t>Harry Anslinger</a:t>
            </a:r>
          </a:p>
          <a:p>
            <a:pPr lvl="3"/>
            <a:r>
              <a:rPr lang="en-US" altLang="ja-JP" dirty="0"/>
              <a:t>First director of the Federal Bureau of Narcotics</a:t>
            </a:r>
          </a:p>
          <a:p>
            <a:pPr lvl="3"/>
            <a:r>
              <a:rPr lang="en-US" altLang="ja-JP" dirty="0"/>
              <a:t>Led the charge to convince the public that marijuana was terrifying and dangerous</a:t>
            </a:r>
          </a:p>
        </p:txBody>
      </p:sp>
    </p:spTree>
    <p:extLst>
      <p:ext uri="{BB962C8B-B14F-4D97-AF65-F5344CB8AC3E}">
        <p14:creationId xmlns:p14="http://schemas.microsoft.com/office/powerpoint/2010/main" val="209355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t>
            </a:r>
            <a:r>
              <a:rPr lang="en-US" sz="1400" dirty="0"/>
              <a:t>(3)</a:t>
            </a:r>
          </a:p>
        </p:txBody>
      </p:sp>
      <p:sp>
        <p:nvSpPr>
          <p:cNvPr id="3" name="Text Placeholder 2"/>
          <p:cNvSpPr>
            <a:spLocks noGrp="1"/>
          </p:cNvSpPr>
          <p:nvPr>
            <p:ph idx="1"/>
          </p:nvPr>
        </p:nvSpPr>
        <p:spPr/>
        <p:txBody>
          <a:bodyPr/>
          <a:lstStyle/>
          <a:p>
            <a:pPr lvl="0"/>
            <a:r>
              <a:rPr lang="en-US" altLang="ja-JP" dirty="0"/>
              <a:t>William Randolph Hearst </a:t>
            </a:r>
          </a:p>
          <a:p>
            <a:pPr lvl="1"/>
            <a:r>
              <a:rPr lang="en-US" altLang="ja-JP" dirty="0"/>
              <a:t>Printed terrifying (and false) stories about marijuana</a:t>
            </a:r>
          </a:p>
          <a:p>
            <a:pPr lvl="0"/>
            <a:r>
              <a:rPr lang="en-US" altLang="ja-JP" dirty="0"/>
              <a:t>Marijuana Tax Act of 1937 </a:t>
            </a:r>
          </a:p>
        </p:txBody>
      </p:sp>
    </p:spTree>
    <p:extLst>
      <p:ext uri="{BB962C8B-B14F-4D97-AF65-F5344CB8AC3E}">
        <p14:creationId xmlns:p14="http://schemas.microsoft.com/office/powerpoint/2010/main" val="102807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p:txBody>
          <a:bodyPr>
            <a:normAutofit/>
          </a:bodyPr>
          <a:lstStyle/>
          <a:p>
            <a:r>
              <a:rPr lang="en-US" dirty="0"/>
              <a:t>FIGURE 9.1. Anti-marijuana messages in the media.</a:t>
            </a:r>
          </a:p>
        </p:txBody>
      </p:sp>
      <p:pic>
        <p:nvPicPr>
          <p:cNvPr id="3" name="Picture 2" descr="Two posters of Reefer Madness movie and Marijuana book." title="FIGURE 9.1. Anti-marijuana messages in the media.">
            <a:extLst>
              <a:ext uri="{FF2B5EF4-FFF2-40B4-BE49-F238E27FC236}">
                <a16:creationId xmlns:a16="http://schemas.microsoft.com/office/drawing/2014/main" id="{5144632A-AAD5-4D42-8421-4FE4B86D7F32}"/>
              </a:ext>
            </a:extLst>
          </p:cNvPr>
          <p:cNvPicPr>
            <a:picLocks noChangeAspect="1"/>
          </p:cNvPicPr>
          <p:nvPr/>
        </p:nvPicPr>
        <p:blipFill>
          <a:blip r:embed="rId2"/>
          <a:stretch>
            <a:fillRect/>
          </a:stretch>
        </p:blipFill>
        <p:spPr>
          <a:xfrm>
            <a:off x="2615794" y="723291"/>
            <a:ext cx="6960413" cy="5411419"/>
          </a:xfrm>
          <a:prstGeom prst="rect">
            <a:avLst/>
          </a:prstGeom>
        </p:spPr>
      </p:pic>
      <p:sp>
        <p:nvSpPr>
          <p:cNvPr id="5" name="TextBox 4">
            <a:extLst>
              <a:ext uri="{FF2B5EF4-FFF2-40B4-BE49-F238E27FC236}">
                <a16:creationId xmlns:a16="http://schemas.microsoft.com/office/drawing/2014/main" id="{F10702DB-42BD-4BF6-8A78-3601BC4584AE}"/>
              </a:ext>
            </a:extLst>
          </p:cNvPr>
          <p:cNvSpPr txBox="1"/>
          <p:nvPr/>
        </p:nvSpPr>
        <p:spPr>
          <a:xfrm>
            <a:off x="4580887" y="5857711"/>
            <a:ext cx="1384484" cy="276999"/>
          </a:xfrm>
          <a:prstGeom prst="rect">
            <a:avLst/>
          </a:prstGeom>
          <a:noFill/>
        </p:spPr>
        <p:txBody>
          <a:bodyPr wrap="square" rtlCol="0">
            <a:spAutoFit/>
          </a:bodyPr>
          <a:lstStyle/>
          <a:p>
            <a:r>
              <a:rPr lang="en-GB" sz="1200" dirty="0" err="1"/>
              <a:t>Alamy</a:t>
            </a:r>
            <a:r>
              <a:rPr lang="en-GB" sz="1200" dirty="0"/>
              <a:t> ID: FAWDJN</a:t>
            </a:r>
            <a:endParaRPr lang="en-US" sz="1200" dirty="0"/>
          </a:p>
        </p:txBody>
      </p:sp>
      <p:sp>
        <p:nvSpPr>
          <p:cNvPr id="6" name="TextBox 5">
            <a:extLst>
              <a:ext uri="{FF2B5EF4-FFF2-40B4-BE49-F238E27FC236}">
                <a16:creationId xmlns:a16="http://schemas.microsoft.com/office/drawing/2014/main" id="{56EB89F7-097E-4B22-976E-1570F73C7BF3}"/>
              </a:ext>
            </a:extLst>
          </p:cNvPr>
          <p:cNvSpPr txBox="1"/>
          <p:nvPr/>
        </p:nvSpPr>
        <p:spPr>
          <a:xfrm>
            <a:off x="8191723" y="5940577"/>
            <a:ext cx="1433693" cy="276999"/>
          </a:xfrm>
          <a:prstGeom prst="rect">
            <a:avLst/>
          </a:prstGeom>
          <a:noFill/>
        </p:spPr>
        <p:txBody>
          <a:bodyPr wrap="square" rtlCol="0">
            <a:spAutoFit/>
          </a:bodyPr>
          <a:lstStyle/>
          <a:p>
            <a:r>
              <a:rPr lang="en-GB" sz="1200" dirty="0" err="1"/>
              <a:t>Alamy</a:t>
            </a:r>
            <a:r>
              <a:rPr lang="en-GB" sz="1200" dirty="0"/>
              <a:t> ID: FAWHMY</a:t>
            </a:r>
            <a:endParaRPr lang="en-US" sz="1200" dirty="0"/>
          </a:p>
        </p:txBody>
      </p:sp>
    </p:spTree>
    <p:extLst>
      <p:ext uri="{BB962C8B-B14F-4D97-AF65-F5344CB8AC3E}">
        <p14:creationId xmlns:p14="http://schemas.microsoft.com/office/powerpoint/2010/main" val="380023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History </a:t>
            </a:r>
            <a:r>
              <a:rPr lang="en-US" altLang="ja-JP" sz="1400" dirty="0"/>
              <a:t>(4) </a:t>
            </a:r>
          </a:p>
        </p:txBody>
      </p:sp>
      <p:sp>
        <p:nvSpPr>
          <p:cNvPr id="3" name="Text Placeholder 2"/>
          <p:cNvSpPr>
            <a:spLocks noGrp="1"/>
          </p:cNvSpPr>
          <p:nvPr>
            <p:ph idx="1"/>
          </p:nvPr>
        </p:nvSpPr>
        <p:spPr/>
        <p:txBody>
          <a:bodyPr/>
          <a:lstStyle/>
          <a:p>
            <a:pPr lvl="0"/>
            <a:r>
              <a:rPr lang="en-US" altLang="ja-JP" dirty="0"/>
              <a:t>1940s</a:t>
            </a:r>
            <a:r>
              <a:rPr lang="en-US" dirty="0"/>
              <a:t>–</a:t>
            </a:r>
            <a:r>
              <a:rPr lang="en-US" altLang="ja-JP" dirty="0"/>
              <a:t>1970s</a:t>
            </a:r>
          </a:p>
          <a:p>
            <a:pPr lvl="1"/>
            <a:r>
              <a:rPr lang="en-US" altLang="ja-JP" dirty="0"/>
              <a:t>La Guardia Report</a:t>
            </a:r>
          </a:p>
          <a:p>
            <a:pPr lvl="1"/>
            <a:r>
              <a:rPr lang="en-US" altLang="ja-JP" dirty="0"/>
              <a:t>Marijuana Tax Act struck down as unconstitutional </a:t>
            </a:r>
          </a:p>
          <a:p>
            <a:pPr lvl="1"/>
            <a:r>
              <a:rPr lang="en-US" altLang="ja-JP" dirty="0"/>
              <a:t>The Shafer Commission</a:t>
            </a:r>
          </a:p>
          <a:p>
            <a:pPr lvl="1"/>
            <a:r>
              <a:rPr lang="en-US" altLang="ja-JP" dirty="0"/>
              <a:t>Attitudes about marijuana eased</a:t>
            </a:r>
          </a:p>
          <a:p>
            <a:pPr lvl="2"/>
            <a:r>
              <a:rPr lang="en-US" altLang="ja-JP" dirty="0"/>
              <a:t>DEA considered decriminalizing the drug</a:t>
            </a:r>
          </a:p>
        </p:txBody>
      </p:sp>
    </p:spTree>
    <p:extLst>
      <p:ext uri="{BB962C8B-B14F-4D97-AF65-F5344CB8AC3E}">
        <p14:creationId xmlns:p14="http://schemas.microsoft.com/office/powerpoint/2010/main" val="1755109122"/>
      </p:ext>
    </p:extLst>
  </p:cSld>
  <p:clrMapOvr>
    <a:masterClrMapping/>
  </p:clrMapOvr>
</p:sld>
</file>

<file path=ppt/theme/theme1.xml><?xml version="1.0" encoding="utf-8"?>
<a:theme xmlns:a="http://schemas.openxmlformats.org/drawingml/2006/main" name="Theme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7309D0D7-CE15-4349-8FBC-20083FC55B9B}"/>
    </a:ext>
  </a:extLst>
</a:theme>
</file>

<file path=ppt/theme/theme5.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ppt/theme/theme6.xml><?xml version="1.0" encoding="utf-8"?>
<a:theme xmlns:a="http://schemas.openxmlformats.org/drawingml/2006/main" name="1_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 id="{CD8836A7-F1E0-49CC-B4D6-EA210C3082B7}" vid="{3760A358-8092-41A0-B4F0-63809DEDF2A5}"/>
    </a:ext>
  </a:extLst>
</a:theme>
</file>

<file path=ppt/theme/theme7.xml><?xml version="1.0" encoding="utf-8"?>
<a:theme xmlns:a="http://schemas.openxmlformats.org/drawingml/2006/main" name="1_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 id="{CD8836A7-F1E0-49CC-B4D6-EA210C3082B7}" vid="{5CD8189B-DA88-4D10-8FCC-C9389113666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 template</Template>
  <TotalTime>2552</TotalTime>
  <Words>1470</Words>
  <Application>Microsoft Office PowerPoint</Application>
  <PresentationFormat>Widescreen</PresentationFormat>
  <Paragraphs>196</Paragraphs>
  <Slides>33</Slides>
  <Notes>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33</vt:i4>
      </vt:variant>
    </vt:vector>
  </HeadingPairs>
  <TitlesOfParts>
    <vt:vector size="43" baseType="lpstr">
      <vt:lpstr>ＭＳ Ｐゴシック</vt:lpstr>
      <vt:lpstr>Arial</vt:lpstr>
      <vt:lpstr>Calibri</vt:lpstr>
      <vt:lpstr>Theme2 template</vt:lpstr>
      <vt:lpstr>Custom Design</vt:lpstr>
      <vt:lpstr>1_Custom Design</vt:lpstr>
      <vt:lpstr>Text Content Templates</vt:lpstr>
      <vt:lpstr>Figure-Only Templates</vt:lpstr>
      <vt:lpstr>1_Text Content Templates</vt:lpstr>
      <vt:lpstr>1_Figure-Only Templates</vt:lpstr>
      <vt:lpstr>Chapter 9: Cannabis</vt:lpstr>
      <vt:lpstr>Chapter 9 Learning Objectives</vt:lpstr>
      <vt:lpstr>Chapter 9 Learning Objectives (2)</vt:lpstr>
      <vt:lpstr>Cannabis</vt:lpstr>
      <vt:lpstr>History</vt:lpstr>
      <vt:lpstr>History (2)</vt:lpstr>
      <vt:lpstr>History (3)</vt:lpstr>
      <vt:lpstr>FIGURE 9.1. Anti-marijuana messages in the media.</vt:lpstr>
      <vt:lpstr>History (4) </vt:lpstr>
      <vt:lpstr>History (5) </vt:lpstr>
      <vt:lpstr>History (6)</vt:lpstr>
      <vt:lpstr>FIGURE 9.2. Cannabis laws by state as of July 2021.</vt:lpstr>
      <vt:lpstr>Prevalence </vt:lpstr>
      <vt:lpstr>Prevalence (2) </vt:lpstr>
      <vt:lpstr>Legal and Cultural Issues </vt:lpstr>
      <vt:lpstr>Legal and Cultural Issues (2) </vt:lpstr>
      <vt:lpstr>Legal and Cultural Issues (3) </vt:lpstr>
      <vt:lpstr>Legal and Cultural Issues (4)</vt:lpstr>
      <vt:lpstr>FIGURE 9.5. Percentage of Americans who believe marijuana should be legalized, by year.</vt:lpstr>
      <vt:lpstr>Legal and Cultural Issues (6)</vt:lpstr>
      <vt:lpstr>Source and Forms </vt:lpstr>
      <vt:lpstr>Source and Forms (2)</vt:lpstr>
      <vt:lpstr>Source and Forms (3)</vt:lpstr>
      <vt:lpstr>Source and Forms (4)</vt:lpstr>
      <vt:lpstr>Pharmacology </vt:lpstr>
      <vt:lpstr>Pharmacology (2) </vt:lpstr>
      <vt:lpstr>Pharmacology (3) </vt:lpstr>
      <vt:lpstr>Mechanism of Action </vt:lpstr>
      <vt:lpstr>Acute Effects </vt:lpstr>
      <vt:lpstr>FIGURE 9.13. Acute effects of marijuana.</vt:lpstr>
      <vt:lpstr>Acute Effects (2)</vt:lpstr>
      <vt:lpstr>Medical and Therapeutic Uses </vt:lpstr>
      <vt:lpstr>Chronic Effects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dc:title>
  <dc:creator>Microsoft Office User</dc:creator>
  <cp:lastModifiedBy>VENNE, Karissa</cp:lastModifiedBy>
  <cp:revision>58</cp:revision>
  <dcterms:created xsi:type="dcterms:W3CDTF">2017-06-14T20:40:50Z</dcterms:created>
  <dcterms:modified xsi:type="dcterms:W3CDTF">2021-11-29T18:23:39Z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2021-05-26T14:19:14Z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4f9d394d-cb6b-4bf9-b283-f1d214cf64e7</vt:lpwstr>
  </property>
  <property fmtid="{D5CDD505-2E9C-101B-9397-08002B2CF9AE}" pid="8" name="MSIP_Label_be5cb09a-2992-49d6-8ac9-5f63e7b1ad2f_ContentBits">
    <vt:lpwstr>0</vt:lpwstr>
  </property>
</Properties>
</file>