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75" r:id="rId5"/>
  </p:sldMasterIdLst>
  <p:notesMasterIdLst>
    <p:notesMasterId r:id="rId18"/>
  </p:notesMasterIdLst>
  <p:handoutMasterIdLst>
    <p:handoutMasterId r:id="rId19"/>
  </p:handoutMasterIdLst>
  <p:sldIdLst>
    <p:sldId id="261" r:id="rId6"/>
    <p:sldId id="257" r:id="rId7"/>
    <p:sldId id="303" r:id="rId8"/>
    <p:sldId id="258" r:id="rId9"/>
    <p:sldId id="296" r:id="rId10"/>
    <p:sldId id="297" r:id="rId11"/>
    <p:sldId id="298" r:id="rId12"/>
    <p:sldId id="259" r:id="rId13"/>
    <p:sldId id="299" r:id="rId14"/>
    <p:sldId id="300" r:id="rId15"/>
    <p:sldId id="301" r:id="rId16"/>
    <p:sldId id="30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  <a:srgbClr val="001A47"/>
    <a:srgbClr val="014478"/>
    <a:srgbClr val="001B47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94602" autoAdjust="0"/>
  </p:normalViewPr>
  <p:slideViewPr>
    <p:cSldViewPr snapToGrid="0" snapToObjects="1">
      <p:cViewPr varScale="1">
        <p:scale>
          <a:sx n="54" d="100"/>
          <a:sy n="54" d="100"/>
        </p:scale>
        <p:origin x="617" y="4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1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85613-ADFF-4141-B66C-A45235623B5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2E8A8-05A8-499B-9FC4-E5461634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1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0575" y="586409"/>
            <a:ext cx="11317356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b="1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10609" y="1808921"/>
            <a:ext cx="4770784" cy="4283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0851" y="1152525"/>
            <a:ext cx="11317816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5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87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66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A7EB-3577-43FD-9B2D-BCEA4F83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43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i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61D60-431D-4A54-BAD5-CA1C8D6D75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2" y="2792"/>
            <a:ext cx="12191178" cy="6858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11582401" y="6423728"/>
            <a:ext cx="519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839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2" r:id="rId2"/>
    <p:sldLayoutId id="214748365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11480"/>
          </a:xfrm>
          <a:prstGeom prst="rect">
            <a:avLst/>
          </a:prstGeom>
          <a:solidFill>
            <a:srgbClr val="001A47"/>
          </a:solidFill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11582401" y="6423728"/>
            <a:ext cx="519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52A1-3B59-4F46-8B27-7104614BE0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2021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57956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123" y="2829988"/>
            <a:ext cx="11317356" cy="1666597"/>
          </a:xfrm>
        </p:spPr>
        <p:txBody>
          <a:bodyPr>
            <a:normAutofit/>
          </a:bodyPr>
          <a:lstStyle/>
          <a:p>
            <a:r>
              <a:rPr lang="en-US" sz="4400" b="1" i="0" dirty="0"/>
              <a:t>Stages of Writing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09495" y="4373090"/>
            <a:ext cx="11317816" cy="477838"/>
          </a:xfrm>
        </p:spPr>
        <p:txBody>
          <a:bodyPr>
            <a:noAutofit/>
          </a:bodyPr>
          <a:lstStyle/>
          <a:p>
            <a:r>
              <a:rPr lang="en-US" sz="3600" dirty="0"/>
              <a:t>Chapter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3B1534-574B-4681-AC01-BFB57D2ED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63" y="6214509"/>
            <a:ext cx="1622854" cy="59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9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609600" y="51791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charset="0"/>
              </a:rPr>
              <a:t>Stages of Writing 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Stage 5: Getting the Words Down: Drafts</a:t>
            </a:r>
            <a:endParaRPr lang="en-CA" dirty="0">
              <a:latin typeface="Calibri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1883546" y="1817206"/>
            <a:ext cx="8725270" cy="5040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cs typeface="Garamond" charset="0"/>
              </a:rPr>
              <a:t>The blank page or empty screen can be intimidating; give yourself permission for drafts to </a:t>
            </a:r>
            <a:r>
              <a:rPr lang="en-US" i="1" dirty="0">
                <a:cs typeface="Garamond" charset="0"/>
              </a:rPr>
              <a:t>not</a:t>
            </a:r>
            <a:r>
              <a:rPr lang="en-US" dirty="0">
                <a:cs typeface="Garamond" charset="0"/>
              </a:rPr>
              <a:t> be perfect. </a:t>
            </a:r>
          </a:p>
          <a:p>
            <a:pPr marL="0" indent="0">
              <a:buNone/>
            </a:pPr>
            <a:r>
              <a:rPr lang="en-US" dirty="0">
                <a:cs typeface="Garamond" charset="0"/>
              </a:rPr>
              <a:t>First drafts by their nature require revision and editing, but they allow you a chance to</a:t>
            </a:r>
          </a:p>
          <a:p>
            <a:r>
              <a:rPr lang="en-US" dirty="0">
                <a:cs typeface="Garamond" charset="0"/>
              </a:rPr>
              <a:t>get your ideas down on the page</a:t>
            </a:r>
          </a:p>
          <a:p>
            <a:r>
              <a:rPr lang="en-US" dirty="0">
                <a:cs typeface="Garamond" charset="0"/>
              </a:rPr>
              <a:t>begin to flesh out your analysis</a:t>
            </a:r>
          </a:p>
          <a:p>
            <a:r>
              <a:rPr lang="en-US" dirty="0">
                <a:cs typeface="Garamond" charset="0"/>
              </a:rPr>
              <a:t>get an overall sense of how your essay works</a:t>
            </a:r>
          </a:p>
        </p:txBody>
      </p:sp>
    </p:spTree>
    <p:extLst>
      <p:ext uri="{BB962C8B-B14F-4D97-AF65-F5344CB8AC3E}">
        <p14:creationId xmlns:p14="http://schemas.microsoft.com/office/powerpoint/2010/main" val="345271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609600" y="51791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charset="0"/>
              </a:rPr>
              <a:t>Stages of Writing 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Stage 6: Revision and Editing</a:t>
            </a:r>
            <a:endParaRPr lang="en-CA" dirty="0">
              <a:latin typeface="Calibri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1883546" y="1817206"/>
            <a:ext cx="8725270" cy="5040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cs typeface="Garamond" charset="0"/>
              </a:rPr>
              <a:t>Editing is when we check the style and mechanics of our writing:</a:t>
            </a:r>
          </a:p>
          <a:p>
            <a:r>
              <a:rPr lang="en-US" dirty="0">
                <a:cs typeface="Garamond" charset="0"/>
              </a:rPr>
              <a:t>concision</a:t>
            </a:r>
          </a:p>
          <a:p>
            <a:r>
              <a:rPr lang="en-US" dirty="0">
                <a:cs typeface="Garamond" charset="0"/>
              </a:rPr>
              <a:t>grammar</a:t>
            </a:r>
          </a:p>
          <a:p>
            <a:r>
              <a:rPr lang="en-US" dirty="0">
                <a:cs typeface="Garamond" charset="0"/>
              </a:rPr>
              <a:t>spelling</a:t>
            </a:r>
          </a:p>
          <a:p>
            <a:r>
              <a:rPr lang="en-US" dirty="0">
                <a:cs typeface="Garamond" charset="0"/>
              </a:rPr>
              <a:t>punctuation</a:t>
            </a:r>
          </a:p>
        </p:txBody>
      </p:sp>
    </p:spTree>
    <p:extLst>
      <p:ext uri="{BB962C8B-B14F-4D97-AF65-F5344CB8AC3E}">
        <p14:creationId xmlns:p14="http://schemas.microsoft.com/office/powerpoint/2010/main" val="1132170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609600" y="51791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charset="0"/>
              </a:rPr>
              <a:t>Stages of Writing 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Stage 6: Revision and Editing</a:t>
            </a:r>
            <a:endParaRPr lang="en-CA" dirty="0">
              <a:latin typeface="Calibri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1883546" y="1817207"/>
            <a:ext cx="8725270" cy="43194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cs typeface="Garamond" charset="0"/>
              </a:rPr>
              <a:t>Suggestions for late-stage revision:</a:t>
            </a:r>
          </a:p>
          <a:p>
            <a:r>
              <a:rPr lang="en-US" dirty="0">
                <a:cs typeface="Garamond" charset="0"/>
              </a:rPr>
              <a:t>Reread your work. Don’t just run your paper through a software spell-check. </a:t>
            </a:r>
          </a:p>
          <a:p>
            <a:r>
              <a:rPr lang="en-US" dirty="0">
                <a:cs typeface="Garamond" charset="0"/>
              </a:rPr>
              <a:t>Read your work aloud.</a:t>
            </a:r>
          </a:p>
          <a:p>
            <a:r>
              <a:rPr lang="en-US" dirty="0">
                <a:cs typeface="Garamond" charset="0"/>
              </a:rPr>
              <a:t>Remember to format and cite while you write. </a:t>
            </a:r>
          </a:p>
        </p:txBody>
      </p:sp>
    </p:spTree>
    <p:extLst>
      <p:ext uri="{BB962C8B-B14F-4D97-AF65-F5344CB8AC3E}">
        <p14:creationId xmlns:p14="http://schemas.microsoft.com/office/powerpoint/2010/main" val="2058103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Managing Time: Best Practices</a:t>
            </a:r>
            <a:endParaRPr lang="en-CA" dirty="0">
              <a:latin typeface="Calibri" charset="0"/>
            </a:endParaRP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2672079" y="1696720"/>
            <a:ext cx="7942111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cs typeface="Garamond" charset="0"/>
              </a:rPr>
              <a:t>Time is the writer’s greatest tool. Time gives you a chance 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cs typeface="Garamond" charset="0"/>
              </a:rPr>
              <a:t>think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cs typeface="Garamond" charset="0"/>
              </a:rPr>
              <a:t>research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cs typeface="Garamond" charset="0"/>
              </a:rPr>
              <a:t>write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cs typeface="Garamond" charset="0"/>
              </a:rPr>
              <a:t>reflect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cs typeface="Garamond" charset="0"/>
              </a:rPr>
              <a:t>edit</a:t>
            </a:r>
            <a:br>
              <a:rPr lang="en-CA" dirty="0">
                <a:cs typeface="Garamond" charset="0"/>
              </a:rPr>
            </a:br>
            <a:endParaRPr lang="en-CA" dirty="0">
              <a:cs typeface="Garamond" charset="0"/>
            </a:endParaRPr>
          </a:p>
          <a:p>
            <a:pPr marL="0" indent="0">
              <a:buNone/>
            </a:pPr>
            <a:endParaRPr lang="en-US" dirty="0">
              <a:cs typeface="Garamond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Managing Time: Best Practices</a:t>
            </a:r>
            <a:endParaRPr lang="en-CA" dirty="0">
              <a:latin typeface="Calibri" charset="0"/>
            </a:endParaRP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1888921" y="1616837"/>
            <a:ext cx="8725270" cy="5040313"/>
          </a:xfrm>
        </p:spPr>
        <p:txBody>
          <a:bodyPr>
            <a:normAutofit/>
          </a:bodyPr>
          <a:lstStyle/>
          <a:p>
            <a:r>
              <a:rPr lang="en-US" sz="2800" dirty="0">
                <a:cs typeface="Garamond" charset="0"/>
              </a:rPr>
              <a:t>Students often juggle many demands at once.</a:t>
            </a:r>
          </a:p>
          <a:p>
            <a:endParaRPr lang="en-CA" sz="2800" dirty="0">
              <a:cs typeface="Garamond" charset="0"/>
            </a:endParaRPr>
          </a:p>
          <a:p>
            <a:r>
              <a:rPr lang="en-US" sz="2800" dirty="0">
                <a:cs typeface="Garamond" charset="0"/>
              </a:rPr>
              <a:t>Academic workloads become heavier, and projects become larger and more challenging as you progress in your education.</a:t>
            </a:r>
          </a:p>
          <a:p>
            <a:endParaRPr lang="en-US" sz="2800" dirty="0">
              <a:cs typeface="Garamond" charset="0"/>
            </a:endParaRPr>
          </a:p>
          <a:p>
            <a:r>
              <a:rPr lang="en-US" sz="2800" dirty="0">
                <a:cs typeface="Garamond" charset="0"/>
              </a:rPr>
              <a:t>The stress of working last-minute (writing an essay in one sitting) can also become overwhelming.</a:t>
            </a:r>
            <a:endParaRPr lang="en-US" sz="2800" dirty="0">
              <a:latin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56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609600" y="51791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charset="0"/>
              </a:rPr>
              <a:t>Stages of Writing 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Stage 1: What Is This Assignment About?</a:t>
            </a:r>
            <a:endParaRPr lang="en-CA" dirty="0">
              <a:latin typeface="Calibri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1883546" y="1817206"/>
            <a:ext cx="8725270" cy="5040313"/>
          </a:xfrm>
        </p:spPr>
        <p:txBody>
          <a:bodyPr>
            <a:normAutofit/>
          </a:bodyPr>
          <a:lstStyle/>
          <a:p>
            <a:r>
              <a:rPr lang="en-US" sz="2800" dirty="0">
                <a:cs typeface="Garamond" charset="0"/>
              </a:rPr>
              <a:t>Consider the</a:t>
            </a:r>
            <a:r>
              <a:rPr lang="en-US" sz="2800" b="1" dirty="0">
                <a:cs typeface="Garamond" charset="0"/>
              </a:rPr>
              <a:t> context </a:t>
            </a:r>
            <a:r>
              <a:rPr lang="en-US" sz="2800" dirty="0">
                <a:cs typeface="Garamond" charset="0"/>
              </a:rPr>
              <a:t>for your writing.</a:t>
            </a:r>
          </a:p>
          <a:p>
            <a:r>
              <a:rPr lang="en-US" sz="2800" dirty="0">
                <a:cs typeface="Garamond" charset="0"/>
              </a:rPr>
              <a:t>Identify the</a:t>
            </a:r>
            <a:r>
              <a:rPr lang="en-US" sz="2800" b="1" dirty="0">
                <a:cs typeface="Garamond" charset="0"/>
              </a:rPr>
              <a:t> genre </a:t>
            </a:r>
            <a:r>
              <a:rPr lang="en-US" sz="2800" dirty="0">
                <a:cs typeface="Garamond" charset="0"/>
              </a:rPr>
              <a:t>of the assignment (essay, report, summary, etc.).</a:t>
            </a:r>
          </a:p>
          <a:p>
            <a:r>
              <a:rPr lang="en-US" sz="2800" dirty="0">
                <a:cs typeface="Garamond" charset="0"/>
              </a:rPr>
              <a:t>Consider what </a:t>
            </a:r>
            <a:r>
              <a:rPr lang="en-US" sz="2800" b="1" dirty="0">
                <a:cs typeface="Garamond" charset="0"/>
              </a:rPr>
              <a:t>educational purposes </a:t>
            </a:r>
            <a:r>
              <a:rPr lang="en-US" sz="2800" dirty="0">
                <a:cs typeface="Garamond" charset="0"/>
              </a:rPr>
              <a:t>this assignment might fulfill (yours or the instructor’s).</a:t>
            </a:r>
          </a:p>
          <a:p>
            <a:r>
              <a:rPr lang="en-US" sz="2800" dirty="0">
                <a:cs typeface="Garamond" charset="0"/>
              </a:rPr>
              <a:t>Identify your intended </a:t>
            </a:r>
            <a:r>
              <a:rPr lang="en-US" sz="2800" b="1" dirty="0">
                <a:cs typeface="Garamond" charset="0"/>
              </a:rPr>
              <a:t>audience.</a:t>
            </a:r>
          </a:p>
          <a:p>
            <a:r>
              <a:rPr lang="en-US" sz="2800" dirty="0">
                <a:cs typeface="Garamond" charset="0"/>
              </a:rPr>
              <a:t>Ascertain the </a:t>
            </a:r>
            <a:r>
              <a:rPr lang="en-US" sz="2800" b="1" dirty="0">
                <a:cs typeface="Garamond" charset="0"/>
              </a:rPr>
              <a:t>scope</a:t>
            </a:r>
            <a:r>
              <a:rPr lang="en-US" sz="2800" dirty="0">
                <a:cs typeface="Garamond" charset="0"/>
              </a:rPr>
              <a:t> of the assignment.  </a:t>
            </a:r>
          </a:p>
          <a:p>
            <a:r>
              <a:rPr lang="en-US" sz="2800" dirty="0">
                <a:cs typeface="Garamond" charset="0"/>
              </a:rPr>
              <a:t>Don’t forget simple </a:t>
            </a:r>
            <a:r>
              <a:rPr lang="en-US" sz="2800" b="1" dirty="0">
                <a:cs typeface="Garamond" charset="0"/>
              </a:rPr>
              <a:t>conventions</a:t>
            </a:r>
            <a:r>
              <a:rPr lang="en-US" sz="2800" dirty="0">
                <a:cs typeface="Garamond" charset="0"/>
              </a:rPr>
              <a:t> like </a:t>
            </a:r>
            <a:r>
              <a:rPr lang="en-US" sz="2800" b="1" dirty="0">
                <a:cs typeface="Garamond" charset="0"/>
              </a:rPr>
              <a:t>format.</a:t>
            </a:r>
            <a:endParaRPr lang="en-CA" sz="2800" b="1" dirty="0">
              <a:cs typeface="Garamond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609600" y="51791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charset="0"/>
              </a:rPr>
              <a:t>Stages of Writing 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Stage 2: Generating Ideas</a:t>
            </a:r>
            <a:endParaRPr lang="en-CA" dirty="0">
              <a:latin typeface="Calibri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1883546" y="1817207"/>
            <a:ext cx="8725270" cy="4786794"/>
          </a:xfrm>
        </p:spPr>
        <p:txBody>
          <a:bodyPr>
            <a:normAutofit/>
          </a:bodyPr>
          <a:lstStyle/>
          <a:p>
            <a:r>
              <a:rPr lang="en-US" sz="2800" b="1" dirty="0">
                <a:cs typeface="Garamond" charset="0"/>
              </a:rPr>
              <a:t>Free-writing:</a:t>
            </a:r>
            <a:r>
              <a:rPr lang="en-US" sz="2800" dirty="0">
                <a:cs typeface="Garamond" charset="0"/>
              </a:rPr>
              <a:t> Start informally writing for a set period without organizing or evaluating what you’re writing. </a:t>
            </a:r>
          </a:p>
          <a:p>
            <a:endParaRPr lang="en-US" sz="2800" dirty="0">
              <a:cs typeface="Garamond" charset="0"/>
            </a:endParaRPr>
          </a:p>
          <a:p>
            <a:r>
              <a:rPr lang="en-US" sz="2800" b="1" dirty="0">
                <a:cs typeface="Garamond" charset="0"/>
              </a:rPr>
              <a:t>Brainstorming: </a:t>
            </a:r>
            <a:r>
              <a:rPr lang="en-US" sz="2800" dirty="0">
                <a:cs typeface="Garamond" charset="0"/>
              </a:rPr>
              <a:t>In point form, write everything you can think of about your topic – keep a look out for patterns in your thinking.</a:t>
            </a:r>
          </a:p>
          <a:p>
            <a:endParaRPr lang="en-US" sz="2800" dirty="0">
              <a:cs typeface="Garamond" charset="0"/>
            </a:endParaRPr>
          </a:p>
          <a:p>
            <a:r>
              <a:rPr lang="en-US" sz="2800" b="1" dirty="0">
                <a:cs typeface="Garamond" charset="0"/>
              </a:rPr>
              <a:t>Idea mapping:</a:t>
            </a:r>
            <a:r>
              <a:rPr lang="en-US" sz="2800" dirty="0">
                <a:cs typeface="Garamond" charset="0"/>
              </a:rPr>
              <a:t> Divide your subject into categories, and subcategories, creating a map of your ideas in a more systematic version of brainstorming.</a:t>
            </a:r>
            <a:endParaRPr lang="en-CA" sz="2800" dirty="0"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1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609600" y="51791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charset="0"/>
              </a:rPr>
              <a:t>Stages of Writing 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Stage 3: Finding the Evidence</a:t>
            </a:r>
            <a:endParaRPr lang="en-CA" dirty="0">
              <a:latin typeface="Calibri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1883546" y="1817206"/>
            <a:ext cx="8725270" cy="5040313"/>
          </a:xfrm>
        </p:spPr>
        <p:txBody>
          <a:bodyPr>
            <a:normAutofit/>
          </a:bodyPr>
          <a:lstStyle/>
          <a:p>
            <a:r>
              <a:rPr lang="en-US" sz="2800" dirty="0">
                <a:cs typeface="Garamond" charset="0"/>
              </a:rPr>
              <a:t>Because your </a:t>
            </a:r>
            <a:r>
              <a:rPr lang="en-US" sz="2800" b="1" dirty="0">
                <a:cs typeface="Garamond" charset="0"/>
              </a:rPr>
              <a:t>thesis statement </a:t>
            </a:r>
            <a:r>
              <a:rPr lang="en-US" sz="2800" dirty="0">
                <a:cs typeface="Garamond" charset="0"/>
              </a:rPr>
              <a:t>embodies a</a:t>
            </a:r>
            <a:r>
              <a:rPr lang="en-US" sz="2800" b="1" dirty="0">
                <a:cs typeface="Garamond" charset="0"/>
              </a:rPr>
              <a:t> claim </a:t>
            </a:r>
            <a:r>
              <a:rPr lang="en-US" sz="2800" dirty="0">
                <a:cs typeface="Garamond" charset="0"/>
              </a:rPr>
              <a:t>or assertion about your topic, you’ll need </a:t>
            </a:r>
            <a:r>
              <a:rPr lang="en-US" sz="2800" b="1" dirty="0">
                <a:cs typeface="Garamond" charset="0"/>
              </a:rPr>
              <a:t>support </a:t>
            </a:r>
            <a:r>
              <a:rPr lang="en-US" sz="2800" dirty="0">
                <a:cs typeface="Garamond" charset="0"/>
              </a:rPr>
              <a:t>or</a:t>
            </a:r>
            <a:r>
              <a:rPr lang="en-US" sz="2800" b="1" dirty="0">
                <a:cs typeface="Garamond" charset="0"/>
              </a:rPr>
              <a:t> evidence </a:t>
            </a:r>
            <a:r>
              <a:rPr lang="en-US" sz="2800" dirty="0">
                <a:cs typeface="Garamond" charset="0"/>
              </a:rPr>
              <a:t>to help you prove or test that claim.</a:t>
            </a:r>
          </a:p>
          <a:p>
            <a:endParaRPr lang="en-US" sz="2800" b="1" dirty="0">
              <a:cs typeface="Garamond" charset="0"/>
            </a:endParaRPr>
          </a:p>
          <a:p>
            <a:r>
              <a:rPr lang="en-US" sz="2800" b="1" dirty="0">
                <a:cs typeface="Garamond" charset="0"/>
              </a:rPr>
              <a:t>Research </a:t>
            </a:r>
            <a:r>
              <a:rPr lang="en-US" sz="2800" dirty="0">
                <a:cs typeface="Garamond" charset="0"/>
              </a:rPr>
              <a:t>shouldn’t be about </a:t>
            </a:r>
            <a:r>
              <a:rPr lang="en-US" sz="2800" b="1" dirty="0">
                <a:cs typeface="Garamond" charset="0"/>
              </a:rPr>
              <a:t>“quote mining.” </a:t>
            </a:r>
          </a:p>
          <a:p>
            <a:endParaRPr lang="en-US" sz="2800" b="1" dirty="0">
              <a:cs typeface="Garamond" charset="0"/>
            </a:endParaRPr>
          </a:p>
          <a:p>
            <a:r>
              <a:rPr lang="en-US" sz="2800" dirty="0">
                <a:cs typeface="Garamond" charset="0"/>
              </a:rPr>
              <a:t>Your</a:t>
            </a:r>
            <a:r>
              <a:rPr lang="en-US" sz="2800" b="1" dirty="0">
                <a:cs typeface="Garamond" charset="0"/>
              </a:rPr>
              <a:t> claims should reflect the evidence, </a:t>
            </a:r>
            <a:r>
              <a:rPr lang="en-US" sz="2800" dirty="0">
                <a:cs typeface="Garamond" charset="0"/>
              </a:rPr>
              <a:t>so </a:t>
            </a:r>
            <a:r>
              <a:rPr lang="en-US" sz="2800" b="1" dirty="0">
                <a:cs typeface="Garamond" charset="0"/>
              </a:rPr>
              <a:t>be prepared to modify your thesis </a:t>
            </a:r>
            <a:r>
              <a:rPr lang="en-US" sz="2800" dirty="0">
                <a:cs typeface="Garamond" charset="0"/>
              </a:rPr>
              <a:t>when you start looking at your sources.</a:t>
            </a:r>
          </a:p>
          <a:p>
            <a:pPr marL="0" indent="0">
              <a:buNone/>
            </a:pPr>
            <a:endParaRPr lang="en-US" dirty="0"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47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609600" y="51791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charset="0"/>
              </a:rPr>
              <a:t>Stages of Writing 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Stage 3: Finding the Evidence</a:t>
            </a:r>
            <a:endParaRPr lang="en-CA" dirty="0">
              <a:latin typeface="Calibri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1883546" y="1817207"/>
            <a:ext cx="8725270" cy="4522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cs typeface="Garamond" charset="0"/>
              </a:rPr>
              <a:t>Research helps you formulate a thesis statement:</a:t>
            </a:r>
          </a:p>
          <a:p>
            <a:r>
              <a:rPr lang="en-US" sz="2800" dirty="0">
                <a:cs typeface="Garamond" charset="0"/>
              </a:rPr>
              <a:t>Knowing </a:t>
            </a:r>
            <a:r>
              <a:rPr lang="en-US" sz="2800" b="1" dirty="0">
                <a:solidFill>
                  <a:srgbClr val="0070C0"/>
                </a:solidFill>
                <a:cs typeface="Garamond" charset="0"/>
              </a:rPr>
              <a:t>what’s been said </a:t>
            </a:r>
            <a:r>
              <a:rPr lang="en-US" sz="2800" dirty="0">
                <a:cs typeface="Garamond" charset="0"/>
              </a:rPr>
              <a:t>helps you identify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cs typeface="Garamond" charset="0"/>
              </a:rPr>
              <a:t>what hasn’t already been said</a:t>
            </a:r>
            <a:r>
              <a:rPr lang="en-US" sz="2800" dirty="0">
                <a:cs typeface="Garamond" charset="0"/>
              </a:rPr>
              <a:t>.</a:t>
            </a:r>
          </a:p>
          <a:p>
            <a:r>
              <a:rPr lang="en-US" sz="2800" dirty="0">
                <a:cs typeface="Garamond" charset="0"/>
              </a:rPr>
              <a:t>Reading </a:t>
            </a:r>
            <a:r>
              <a:rPr lang="en-US" sz="2800" b="1" dirty="0">
                <a:solidFill>
                  <a:srgbClr val="0070C0"/>
                </a:solidFill>
                <a:cs typeface="Garamond" charset="0"/>
              </a:rPr>
              <a:t>another scholar’s work </a:t>
            </a:r>
            <a:r>
              <a:rPr lang="en-US" sz="2800" dirty="0">
                <a:cs typeface="Garamond" charset="0"/>
              </a:rPr>
              <a:t>gives you the tools or terminology you need to analyze your topic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cs typeface="Garamond" charset="0"/>
              </a:rPr>
              <a:t>in ways you hadn’t considered</a:t>
            </a:r>
            <a:r>
              <a:rPr lang="en-US" sz="2800" dirty="0">
                <a:cs typeface="Garamond" charset="0"/>
              </a:rPr>
              <a:t>.</a:t>
            </a:r>
          </a:p>
          <a:p>
            <a:r>
              <a:rPr lang="en-US" sz="2800" dirty="0">
                <a:cs typeface="Garamond" charset="0"/>
              </a:rPr>
              <a:t>Sometimes research gives you a chance to argue against </a:t>
            </a:r>
            <a:r>
              <a:rPr lang="en-US" sz="2800" b="1" dirty="0">
                <a:solidFill>
                  <a:srgbClr val="0070C0"/>
                </a:solidFill>
                <a:cs typeface="Garamond" charset="0"/>
              </a:rPr>
              <a:t>a prevailing approach </a:t>
            </a:r>
            <a:r>
              <a:rPr lang="en-US" sz="2800" dirty="0">
                <a:cs typeface="Garamond" charset="0"/>
              </a:rPr>
              <a:t>to your topic to create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cs typeface="Garamond" charset="0"/>
              </a:rPr>
              <a:t>something new</a:t>
            </a:r>
            <a:r>
              <a:rPr lang="en-US" sz="2800" dirty="0">
                <a:cs typeface="Garamond" charset="0"/>
              </a:rPr>
              <a:t>.</a:t>
            </a:r>
          </a:p>
          <a:p>
            <a:pPr marL="0" indent="0">
              <a:buNone/>
            </a:pPr>
            <a:endParaRPr lang="en-US" dirty="0"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61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609600" y="459196"/>
            <a:ext cx="10972800" cy="1143000"/>
          </a:xfrm>
        </p:spPr>
        <p:txBody>
          <a:bodyPr/>
          <a:lstStyle/>
          <a:p>
            <a:r>
              <a:rPr lang="en-CA" dirty="0">
                <a:latin typeface="Calibri" charset="0"/>
              </a:rPr>
              <a:t>Group Activity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1981200" y="1490516"/>
            <a:ext cx="8229600" cy="172246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cs typeface="Garamond" charset="0"/>
              </a:rPr>
              <a:t>Think about different kinds of assignments that require research and suggest what sorts of research materials you would likely use for those assignments. </a:t>
            </a:r>
          </a:p>
          <a:p>
            <a:pPr marL="0" indent="0">
              <a:buNone/>
            </a:pPr>
            <a:r>
              <a:rPr lang="en-US" dirty="0">
                <a:cs typeface="Garamond" charset="0"/>
              </a:rPr>
              <a:t>Use the examples below to get you started.  </a:t>
            </a:r>
            <a:endParaRPr lang="en-CA" dirty="0">
              <a:latin typeface="Garamond" charset="0"/>
              <a:cs typeface="Garamond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BC7E654-C38D-4597-ADAB-A6E81488A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470262"/>
              </p:ext>
            </p:extLst>
          </p:nvPr>
        </p:nvGraphicFramePr>
        <p:xfrm>
          <a:off x="1926439" y="3471631"/>
          <a:ext cx="8339121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7348">
                  <a:extLst>
                    <a:ext uri="{9D8B030D-6E8A-4147-A177-3AD203B41FA5}">
                      <a16:colId xmlns:a16="http://schemas.microsoft.com/office/drawing/2014/main" val="2403454124"/>
                    </a:ext>
                  </a:extLst>
                </a:gridCol>
                <a:gridCol w="4921773">
                  <a:extLst>
                    <a:ext uri="{9D8B030D-6E8A-4147-A177-3AD203B41FA5}">
                      <a16:colId xmlns:a16="http://schemas.microsoft.com/office/drawing/2014/main" val="4172599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WRITING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 OF EVIDENCE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52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Rhetorical analysis of an 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article itself, which you break down to show how the writing 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37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Essay for a first-year literature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text(s) you’re writing about (such as a novel, poem, or play), articles by other scholars on the same text(s), definitions from a dictionary…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17808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609600" y="51791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charset="0"/>
              </a:rPr>
              <a:t>Stages of Writing 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Stage 4: Creating Structure</a:t>
            </a:r>
            <a:endParaRPr lang="en-CA" dirty="0">
              <a:latin typeface="Calibri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1883546" y="1817207"/>
            <a:ext cx="8725270" cy="4400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cs typeface="Garamond" charset="0"/>
              </a:rPr>
              <a:t>Plan the most effective way to present your work to your reader – i.e., an outline.</a:t>
            </a:r>
          </a:p>
          <a:p>
            <a:r>
              <a:rPr lang="en-US" dirty="0">
                <a:cs typeface="Garamond" charset="0"/>
              </a:rPr>
              <a:t>Outlines can be detailed or broad.</a:t>
            </a:r>
          </a:p>
          <a:p>
            <a:r>
              <a:rPr lang="en-US" dirty="0">
                <a:cs typeface="Garamond" charset="0"/>
              </a:rPr>
              <a:t>Outlines function as a blueprint for your writing.</a:t>
            </a:r>
          </a:p>
          <a:p>
            <a:r>
              <a:rPr lang="en-US" dirty="0">
                <a:cs typeface="Garamond" charset="0"/>
              </a:rPr>
              <a:t>When preparing an outline, aske questions about your writing task.</a:t>
            </a:r>
          </a:p>
          <a:p>
            <a:r>
              <a:rPr lang="en-US" dirty="0">
                <a:cs typeface="Garamond" charset="0"/>
              </a:rPr>
              <a:t>There are many ways to create an outline.</a:t>
            </a:r>
          </a:p>
        </p:txBody>
      </p:sp>
    </p:spTree>
    <p:extLst>
      <p:ext uri="{BB962C8B-B14F-4D97-AF65-F5344CB8AC3E}">
        <p14:creationId xmlns:p14="http://schemas.microsoft.com/office/powerpoint/2010/main" val="3402506639"/>
      </p:ext>
    </p:extLst>
  </p:cSld>
  <p:clrMapOvr>
    <a:masterClrMapping/>
  </p:clrMapOvr>
</p:sld>
</file>

<file path=ppt/theme/theme1.xml><?xml version="1.0" encoding="utf-8"?>
<a:theme xmlns:a="http://schemas.openxmlformats.org/drawingml/2006/main" name="Text Content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ford Template 2020-05-05" id="{B78F6A64-C076-4E15-90E5-9A59F0E29698}" vid="{18DFF3BF-7F46-4B14-BD35-A03A29764567}"/>
    </a:ext>
  </a:extLst>
</a:theme>
</file>

<file path=ppt/theme/theme2.xml><?xml version="1.0" encoding="utf-8"?>
<a:theme xmlns:a="http://schemas.openxmlformats.org/drawingml/2006/main" name="Figure-Only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ford Template 2020-05-05" id="{B78F6A64-C076-4E15-90E5-9A59F0E29698}" vid="{18DFF3BF-7F46-4B14-BD35-A03A2976456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0CD2165AB7044BBC56A961590F4AD4" ma:contentTypeVersion="13" ma:contentTypeDescription="Create a new document." ma:contentTypeScope="" ma:versionID="060217cdd997a9aef6c548e3d3f113a2">
  <xsd:schema xmlns:xsd="http://www.w3.org/2001/XMLSchema" xmlns:xs="http://www.w3.org/2001/XMLSchema" xmlns:p="http://schemas.microsoft.com/office/2006/metadata/properties" xmlns:ns3="05a8fde9-82d9-4201-8296-56211ab154e6" xmlns:ns4="3bb7838a-e19e-424b-ba17-2061d9aa3555" targetNamespace="http://schemas.microsoft.com/office/2006/metadata/properties" ma:root="true" ma:fieldsID="06f4972560553af6347460820c78e34a" ns3:_="" ns4:_="">
    <xsd:import namespace="05a8fde9-82d9-4201-8296-56211ab154e6"/>
    <xsd:import namespace="3bb7838a-e19e-424b-ba17-2061d9aa35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8fde9-82d9-4201-8296-56211ab154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7838a-e19e-424b-ba17-2061d9aa355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59295A-2D59-49A8-A86E-24DC432562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a8fde9-82d9-4201-8296-56211ab154e6"/>
    <ds:schemaRef ds:uri="3bb7838a-e19e-424b-ba17-2061d9aa35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56919D-3723-464B-9967-427A087CBD61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bb7838a-e19e-424b-ba17-2061d9aa3555"/>
    <ds:schemaRef ds:uri="http://schemas.microsoft.com/office/infopath/2007/PartnerControls"/>
    <ds:schemaRef ds:uri="http://purl.org/dc/elements/1.1/"/>
    <ds:schemaRef ds:uri="05a8fde9-82d9-4201-8296-56211ab154e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B57C1AB-C2BF-4446-AECB-681D578552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Oxford Template 2020-05-05</Template>
  <TotalTime>388</TotalTime>
  <Words>613</Words>
  <Application>Microsoft Office PowerPoint</Application>
  <PresentationFormat>Widescreen</PresentationFormat>
  <Paragraphs>72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Garamond</vt:lpstr>
      <vt:lpstr>Text Content Templates</vt:lpstr>
      <vt:lpstr>Figure-Only Templates</vt:lpstr>
      <vt:lpstr>Stages of Writing</vt:lpstr>
      <vt:lpstr>Managing Time: Best Practices</vt:lpstr>
      <vt:lpstr>Managing Time: Best Practices</vt:lpstr>
      <vt:lpstr>Stages of Writing  Stage 1: What Is This Assignment About?</vt:lpstr>
      <vt:lpstr>Stages of Writing  Stage 2: Generating Ideas</vt:lpstr>
      <vt:lpstr>Stages of Writing  Stage 3: Finding the Evidence</vt:lpstr>
      <vt:lpstr>Stages of Writing  Stage 3: Finding the Evidence</vt:lpstr>
      <vt:lpstr>Group Activity</vt:lpstr>
      <vt:lpstr>Stages of Writing  Stage 4: Creating Structure</vt:lpstr>
      <vt:lpstr>Stages of Writing  Stage 5: Getting the Words Down: Drafts</vt:lpstr>
      <vt:lpstr>Stages of Writing  Stage 6: Revision and Editing</vt:lpstr>
      <vt:lpstr>Stages of Writing  Stage 6: Revision and Editing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Interplay</dc:title>
  <dc:creator>Oxford University Press</dc:creator>
  <cp:lastModifiedBy>LYMER, Leah-Ann</cp:lastModifiedBy>
  <cp:revision>54</cp:revision>
  <dcterms:created xsi:type="dcterms:W3CDTF">2021-01-21T20:31:29Z</dcterms:created>
  <dcterms:modified xsi:type="dcterms:W3CDTF">2021-12-12T02:19:12Z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9f61502-7731-4690-a118-333634878cc9_Enabled">
    <vt:lpwstr>true</vt:lpwstr>
  </property>
  <property fmtid="{D5CDD505-2E9C-101B-9397-08002B2CF9AE}" pid="3" name="MSIP_Label_89f61502-7731-4690-a118-333634878cc9_SetDate">
    <vt:lpwstr>2020-04-27T21:10:48Z</vt:lpwstr>
  </property>
  <property fmtid="{D5CDD505-2E9C-101B-9397-08002B2CF9AE}" pid="4" name="MSIP_Label_89f61502-7731-4690-a118-333634878cc9_Method">
    <vt:lpwstr>Standard</vt:lpwstr>
  </property>
  <property fmtid="{D5CDD505-2E9C-101B-9397-08002B2CF9AE}" pid="5" name="MSIP_Label_89f61502-7731-4690-a118-333634878cc9_Name">
    <vt:lpwstr>Internal</vt:lpwstr>
  </property>
  <property fmtid="{D5CDD505-2E9C-101B-9397-08002B2CF9AE}" pid="6" name="MSIP_Label_89f61502-7731-4690-a118-333634878cc9_SiteId">
    <vt:lpwstr>91761b62-4c45-43f5-9f0e-be8ad9b551ff</vt:lpwstr>
  </property>
  <property fmtid="{D5CDD505-2E9C-101B-9397-08002B2CF9AE}" pid="7" name="MSIP_Label_89f61502-7731-4690-a118-333634878cc9_ActionId">
    <vt:lpwstr>69912cf1-8f32-4f1f-9ade-00009ae8a75a</vt:lpwstr>
  </property>
  <property fmtid="{D5CDD505-2E9C-101B-9397-08002B2CF9AE}" pid="8" name="MSIP_Label_89f61502-7731-4690-a118-333634878cc9_ContentBits">
    <vt:lpwstr>0</vt:lpwstr>
  </property>
  <property fmtid="{D5CDD505-2E9C-101B-9397-08002B2CF9AE}" pid="9" name="ContentTypeId">
    <vt:lpwstr>0x010100C50CD2165AB7044BBC56A961590F4AD4</vt:lpwstr>
  </property>
</Properties>
</file>