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</p:sldMasterIdLst>
  <p:sldIdLst>
    <p:sldId id="547" r:id="rId3"/>
    <p:sldId id="549" r:id="rId4"/>
    <p:sldId id="550" r:id="rId5"/>
    <p:sldId id="551" r:id="rId6"/>
    <p:sldId id="552" r:id="rId7"/>
    <p:sldId id="576" r:id="rId8"/>
    <p:sldId id="554" r:id="rId9"/>
    <p:sldId id="555" r:id="rId10"/>
    <p:sldId id="553" r:id="rId11"/>
    <p:sldId id="556" r:id="rId12"/>
    <p:sldId id="558" r:id="rId13"/>
    <p:sldId id="559" r:id="rId14"/>
    <p:sldId id="562" r:id="rId15"/>
    <p:sldId id="567" r:id="rId16"/>
    <p:sldId id="563" r:id="rId17"/>
    <p:sldId id="564" r:id="rId18"/>
    <p:sldId id="565" r:id="rId19"/>
    <p:sldId id="566" r:id="rId20"/>
    <p:sldId id="579" r:id="rId21"/>
    <p:sldId id="568" r:id="rId22"/>
    <p:sldId id="569" r:id="rId23"/>
    <p:sldId id="570" r:id="rId24"/>
    <p:sldId id="57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4D71B-34B8-4F23-B73C-2112E92C4B78}" v="9" dt="2021-10-05T18:32:11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BIA, Luke" userId="b53190ed-24df-43d8-8259-d6bcf9511910" providerId="ADAL" clId="{1E94D71B-34B8-4F23-B73C-2112E92C4B78}"/>
    <pc:docChg chg="custSel delSld modSld">
      <pc:chgData name="SARABIA, Luke" userId="b53190ed-24df-43d8-8259-d6bcf9511910" providerId="ADAL" clId="{1E94D71B-34B8-4F23-B73C-2112E92C4B78}" dt="2021-10-05T18:32:11.021" v="440" actId="207"/>
      <pc:docMkLst>
        <pc:docMk/>
      </pc:docMkLst>
      <pc:sldChg chg="modSp">
        <pc:chgData name="SARABIA, Luke" userId="b53190ed-24df-43d8-8259-d6bcf9511910" providerId="ADAL" clId="{1E94D71B-34B8-4F23-B73C-2112E92C4B78}" dt="2021-10-05T18:32:11.021" v="440" actId="207"/>
        <pc:sldMkLst>
          <pc:docMk/>
          <pc:sldMk cId="0" sldId="553"/>
        </pc:sldMkLst>
        <pc:spChg chg="mod">
          <ac:chgData name="SARABIA, Luke" userId="b53190ed-24df-43d8-8259-d6bcf9511910" providerId="ADAL" clId="{1E94D71B-34B8-4F23-B73C-2112E92C4B78}" dt="2021-10-05T18:32:11.021" v="440" actId="207"/>
          <ac:spMkLst>
            <pc:docMk/>
            <pc:sldMk cId="0" sldId="553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1E94D71B-34B8-4F23-B73C-2112E92C4B78}" dt="2021-10-05T14:45:32.149" v="1" actId="27636"/>
        <pc:sldMkLst>
          <pc:docMk/>
          <pc:sldMk cId="0" sldId="556"/>
        </pc:sldMkLst>
        <pc:spChg chg="mod">
          <ac:chgData name="SARABIA, Luke" userId="b53190ed-24df-43d8-8259-d6bcf9511910" providerId="ADAL" clId="{1E94D71B-34B8-4F23-B73C-2112E92C4B78}" dt="2021-10-05T14:45:32.149" v="1" actId="27636"/>
          <ac:spMkLst>
            <pc:docMk/>
            <pc:sldMk cId="0" sldId="556"/>
            <ac:spMk id="3" creationId="{00000000-0000-0000-0000-000000000000}"/>
          </ac:spMkLst>
        </pc:spChg>
      </pc:sldChg>
      <pc:sldChg chg="modSp del mod">
        <pc:chgData name="SARABIA, Luke" userId="b53190ed-24df-43d8-8259-d6bcf9511910" providerId="ADAL" clId="{1E94D71B-34B8-4F23-B73C-2112E92C4B78}" dt="2021-10-05T14:51:42.297" v="4" actId="47"/>
        <pc:sldMkLst>
          <pc:docMk/>
          <pc:sldMk cId="0" sldId="557"/>
        </pc:sldMkLst>
        <pc:spChg chg="mod">
          <ac:chgData name="SARABIA, Luke" userId="b53190ed-24df-43d8-8259-d6bcf9511910" providerId="ADAL" clId="{1E94D71B-34B8-4F23-B73C-2112E92C4B78}" dt="2021-10-05T14:50:36.005" v="3" actId="27636"/>
          <ac:spMkLst>
            <pc:docMk/>
            <pc:sldMk cId="0" sldId="557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1E94D71B-34B8-4F23-B73C-2112E92C4B78}" dt="2021-10-05T17:45:23.245" v="41" actId="20577"/>
        <pc:sldMkLst>
          <pc:docMk/>
          <pc:sldMk cId="0" sldId="559"/>
        </pc:sldMkLst>
        <pc:spChg chg="mod">
          <ac:chgData name="SARABIA, Luke" userId="b53190ed-24df-43d8-8259-d6bcf9511910" providerId="ADAL" clId="{1E94D71B-34B8-4F23-B73C-2112E92C4B78}" dt="2021-10-05T17:45:23.245" v="41" actId="20577"/>
          <ac:spMkLst>
            <pc:docMk/>
            <pc:sldMk cId="0" sldId="559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1E94D71B-34B8-4F23-B73C-2112E92C4B78}" dt="2021-10-05T17:55:38.043" v="126" actId="20577"/>
        <pc:sldMkLst>
          <pc:docMk/>
          <pc:sldMk cId="0" sldId="562"/>
        </pc:sldMkLst>
        <pc:spChg chg="mod">
          <ac:chgData name="SARABIA, Luke" userId="b53190ed-24df-43d8-8259-d6bcf9511910" providerId="ADAL" clId="{1E94D71B-34B8-4F23-B73C-2112E92C4B78}" dt="2021-10-05T17:55:38.043" v="126" actId="20577"/>
          <ac:spMkLst>
            <pc:docMk/>
            <pc:sldMk cId="0" sldId="562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1E94D71B-34B8-4F23-B73C-2112E92C4B78}" dt="2021-10-05T17:56:59.033" v="129" actId="20577"/>
        <pc:sldMkLst>
          <pc:docMk/>
          <pc:sldMk cId="0" sldId="564"/>
        </pc:sldMkLst>
        <pc:spChg chg="mod">
          <ac:chgData name="SARABIA, Luke" userId="b53190ed-24df-43d8-8259-d6bcf9511910" providerId="ADAL" clId="{1E94D71B-34B8-4F23-B73C-2112E92C4B78}" dt="2021-10-05T17:56:59.033" v="129" actId="20577"/>
          <ac:spMkLst>
            <pc:docMk/>
            <pc:sldMk cId="0" sldId="564"/>
            <ac:spMk id="21506" creationId="{00000000-0000-0000-0000-000000000000}"/>
          </ac:spMkLst>
        </pc:spChg>
      </pc:sldChg>
      <pc:sldChg chg="modSp mod">
        <pc:chgData name="SARABIA, Luke" userId="b53190ed-24df-43d8-8259-d6bcf9511910" providerId="ADAL" clId="{1E94D71B-34B8-4F23-B73C-2112E92C4B78}" dt="2021-10-05T17:57:03.855" v="132" actId="20577"/>
        <pc:sldMkLst>
          <pc:docMk/>
          <pc:sldMk cId="0" sldId="565"/>
        </pc:sldMkLst>
        <pc:spChg chg="mod">
          <ac:chgData name="SARABIA, Luke" userId="b53190ed-24df-43d8-8259-d6bcf9511910" providerId="ADAL" clId="{1E94D71B-34B8-4F23-B73C-2112E92C4B78}" dt="2021-10-05T17:57:03.855" v="132" actId="20577"/>
          <ac:spMkLst>
            <pc:docMk/>
            <pc:sldMk cId="0" sldId="565"/>
            <ac:spMk id="22530" creationId="{00000000-0000-0000-0000-000000000000}"/>
          </ac:spMkLst>
        </pc:spChg>
      </pc:sldChg>
      <pc:sldChg chg="modSp mod">
        <pc:chgData name="SARABIA, Luke" userId="b53190ed-24df-43d8-8259-d6bcf9511910" providerId="ADAL" clId="{1E94D71B-34B8-4F23-B73C-2112E92C4B78}" dt="2021-10-05T17:57:07.182" v="135" actId="20577"/>
        <pc:sldMkLst>
          <pc:docMk/>
          <pc:sldMk cId="0" sldId="566"/>
        </pc:sldMkLst>
        <pc:spChg chg="mod">
          <ac:chgData name="SARABIA, Luke" userId="b53190ed-24df-43d8-8259-d6bcf9511910" providerId="ADAL" clId="{1E94D71B-34B8-4F23-B73C-2112E92C4B78}" dt="2021-10-05T17:57:07.182" v="135" actId="20577"/>
          <ac:spMkLst>
            <pc:docMk/>
            <pc:sldMk cId="0" sldId="566"/>
            <ac:spMk id="23554" creationId="{00000000-0000-0000-0000-000000000000}"/>
          </ac:spMkLst>
        </pc:spChg>
      </pc:sldChg>
      <pc:sldChg chg="modSp mod">
        <pc:chgData name="SARABIA, Luke" userId="b53190ed-24df-43d8-8259-d6bcf9511910" providerId="ADAL" clId="{1E94D71B-34B8-4F23-B73C-2112E92C4B78}" dt="2021-10-05T17:19:33.052" v="8" actId="20577"/>
        <pc:sldMkLst>
          <pc:docMk/>
          <pc:sldMk cId="0" sldId="567"/>
        </pc:sldMkLst>
        <pc:spChg chg="mod">
          <ac:chgData name="SARABIA, Luke" userId="b53190ed-24df-43d8-8259-d6bcf9511910" providerId="ADAL" clId="{1E94D71B-34B8-4F23-B73C-2112E92C4B78}" dt="2021-10-05T17:19:33.052" v="8" actId="20577"/>
          <ac:spMkLst>
            <pc:docMk/>
            <pc:sldMk cId="0" sldId="567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1E94D71B-34B8-4F23-B73C-2112E92C4B78}" dt="2021-10-05T18:13:40.214" v="241" actId="255"/>
        <pc:sldMkLst>
          <pc:docMk/>
          <pc:sldMk cId="0" sldId="568"/>
        </pc:sldMkLst>
        <pc:spChg chg="mod">
          <ac:chgData name="SARABIA, Luke" userId="b53190ed-24df-43d8-8259-d6bcf9511910" providerId="ADAL" clId="{1E94D71B-34B8-4F23-B73C-2112E92C4B78}" dt="2021-10-05T18:13:40.214" v="241" actId="255"/>
          <ac:spMkLst>
            <pc:docMk/>
            <pc:sldMk cId="0" sldId="568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1E94D71B-34B8-4F23-B73C-2112E92C4B78}" dt="2021-10-05T18:18:41.081" v="243" actId="113"/>
        <pc:sldMkLst>
          <pc:docMk/>
          <pc:sldMk cId="0" sldId="569"/>
        </pc:sldMkLst>
        <pc:spChg chg="mod">
          <ac:chgData name="SARABIA, Luke" userId="b53190ed-24df-43d8-8259-d6bcf9511910" providerId="ADAL" clId="{1E94D71B-34B8-4F23-B73C-2112E92C4B78}" dt="2021-10-05T18:18:41.081" v="243" actId="113"/>
          <ac:spMkLst>
            <pc:docMk/>
            <pc:sldMk cId="0" sldId="569"/>
            <ac:spMk id="5" creationId="{00000000-0000-0000-0000-000000000000}"/>
          </ac:spMkLst>
        </pc:spChg>
      </pc:sldChg>
      <pc:sldChg chg="del">
        <pc:chgData name="SARABIA, Luke" userId="b53190ed-24df-43d8-8259-d6bcf9511910" providerId="ADAL" clId="{1E94D71B-34B8-4F23-B73C-2112E92C4B78}" dt="2021-10-05T18:20:42.729" v="244" actId="47"/>
        <pc:sldMkLst>
          <pc:docMk/>
          <pc:sldMk cId="0" sldId="571"/>
        </pc:sldMkLst>
      </pc:sldChg>
      <pc:sldChg chg="modSp mod">
        <pc:chgData name="SARABIA, Luke" userId="b53190ed-24df-43d8-8259-d6bcf9511910" providerId="ADAL" clId="{1E94D71B-34B8-4F23-B73C-2112E92C4B78}" dt="2021-10-05T18:31:26.445" v="439" actId="20577"/>
        <pc:sldMkLst>
          <pc:docMk/>
          <pc:sldMk cId="0" sldId="572"/>
        </pc:sldMkLst>
        <pc:spChg chg="mod">
          <ac:chgData name="SARABIA, Luke" userId="b53190ed-24df-43d8-8259-d6bcf9511910" providerId="ADAL" clId="{1E94D71B-34B8-4F23-B73C-2112E92C4B78}" dt="2021-10-05T18:31:26.445" v="439" actId="20577"/>
          <ac:spMkLst>
            <pc:docMk/>
            <pc:sldMk cId="0" sldId="572"/>
            <ac:spMk id="3" creationId="{00000000-0000-0000-0000-000000000000}"/>
          </ac:spMkLst>
        </pc:spChg>
      </pc:sldChg>
      <pc:sldChg chg="modSp del mod">
        <pc:chgData name="SARABIA, Luke" userId="b53190ed-24df-43d8-8259-d6bcf9511910" providerId="ADAL" clId="{1E94D71B-34B8-4F23-B73C-2112E92C4B78}" dt="2021-10-05T17:45:26.287" v="42" actId="2696"/>
        <pc:sldMkLst>
          <pc:docMk/>
          <pc:sldMk cId="552043641" sldId="577"/>
        </pc:sldMkLst>
        <pc:spChg chg="mod">
          <ac:chgData name="SARABIA, Luke" userId="b53190ed-24df-43d8-8259-d6bcf9511910" providerId="ADAL" clId="{1E94D71B-34B8-4F23-B73C-2112E92C4B78}" dt="2021-10-05T17:45:16.937" v="35" actId="21"/>
          <ac:spMkLst>
            <pc:docMk/>
            <pc:sldMk cId="552043641" sldId="577"/>
            <ac:spMk id="3" creationId="{330E0B26-29A8-4389-8943-B7BA2EA1FE84}"/>
          </ac:spMkLst>
        </pc:spChg>
      </pc:sldChg>
      <pc:sldChg chg="modSp del mod">
        <pc:chgData name="SARABIA, Luke" userId="b53190ed-24df-43d8-8259-d6bcf9511910" providerId="ADAL" clId="{1E94D71B-34B8-4F23-B73C-2112E92C4B78}" dt="2021-10-05T17:38:20.086" v="17" actId="2696"/>
        <pc:sldMkLst>
          <pc:docMk/>
          <pc:sldMk cId="2671895253" sldId="578"/>
        </pc:sldMkLst>
        <pc:spChg chg="mod">
          <ac:chgData name="SARABIA, Luke" userId="b53190ed-24df-43d8-8259-d6bcf9511910" providerId="ADAL" clId="{1E94D71B-34B8-4F23-B73C-2112E92C4B78}" dt="2021-10-05T17:38:09.595" v="10" actId="21"/>
          <ac:spMkLst>
            <pc:docMk/>
            <pc:sldMk cId="2671895253" sldId="578"/>
            <ac:spMk id="3" creationId="{CA52A7B6-113F-4EEA-BBF0-9E959767764F}"/>
          </ac:spMkLst>
        </pc:spChg>
      </pc:sldChg>
      <pc:sldChg chg="modSp mod">
        <pc:chgData name="SARABIA, Luke" userId="b53190ed-24df-43d8-8259-d6bcf9511910" providerId="ADAL" clId="{1E94D71B-34B8-4F23-B73C-2112E92C4B78}" dt="2021-10-05T18:13:05.664" v="235" actId="20577"/>
        <pc:sldMkLst>
          <pc:docMk/>
          <pc:sldMk cId="279608516" sldId="579"/>
        </pc:sldMkLst>
        <pc:spChg chg="mod">
          <ac:chgData name="SARABIA, Luke" userId="b53190ed-24df-43d8-8259-d6bcf9511910" providerId="ADAL" clId="{1E94D71B-34B8-4F23-B73C-2112E92C4B78}" dt="2021-10-05T18:13:05.664" v="235" actId="20577"/>
          <ac:spMkLst>
            <pc:docMk/>
            <pc:sldMk cId="279608516" sldId="579"/>
            <ac:spMk id="3" creationId="{0BA4C870-AB63-4387-8F1D-CAB750128FD4}"/>
          </ac:spMkLst>
        </pc:spChg>
      </pc:sldChg>
    </pc:docChg>
  </pc:docChgLst>
  <pc:docChgLst>
    <pc:chgData name="Luke" userId="b53190ed-24df-43d8-8259-d6bcf9511910" providerId="ADAL" clId="{1E94D71B-34B8-4F23-B73C-2112E92C4B78}"/>
    <pc:docChg chg="custSel delSld modSld">
      <pc:chgData name="Luke" userId="b53190ed-24df-43d8-8259-d6bcf9511910" providerId="ADAL" clId="{1E94D71B-34B8-4F23-B73C-2112E92C4B78}" dt="2021-10-04T20:13:22.923" v="129" actId="313"/>
      <pc:docMkLst>
        <pc:docMk/>
      </pc:docMkLst>
      <pc:sldChg chg="modSp mod">
        <pc:chgData name="Luke" userId="b53190ed-24df-43d8-8259-d6bcf9511910" providerId="ADAL" clId="{1E94D71B-34B8-4F23-B73C-2112E92C4B78}" dt="2021-10-04T19:51:01.628" v="4" actId="12"/>
        <pc:sldMkLst>
          <pc:docMk/>
          <pc:sldMk cId="0" sldId="550"/>
        </pc:sldMkLst>
        <pc:spChg chg="mod">
          <ac:chgData name="Luke" userId="b53190ed-24df-43d8-8259-d6bcf9511910" providerId="ADAL" clId="{1E94D71B-34B8-4F23-B73C-2112E92C4B78}" dt="2021-10-04T19:51:01.628" v="4" actId="12"/>
          <ac:spMkLst>
            <pc:docMk/>
            <pc:sldMk cId="0" sldId="550"/>
            <ac:spMk id="3" creationId="{00000000-0000-0000-0000-000000000000}"/>
          </ac:spMkLst>
        </pc:spChg>
      </pc:sldChg>
      <pc:sldChg chg="modSp mod">
        <pc:chgData name="Luke" userId="b53190ed-24df-43d8-8259-d6bcf9511910" providerId="ADAL" clId="{1E94D71B-34B8-4F23-B73C-2112E92C4B78}" dt="2021-10-04T20:13:22.923" v="129" actId="313"/>
        <pc:sldMkLst>
          <pc:docMk/>
          <pc:sldMk cId="0" sldId="553"/>
        </pc:sldMkLst>
        <pc:spChg chg="mod">
          <ac:chgData name="Luke" userId="b53190ed-24df-43d8-8259-d6bcf9511910" providerId="ADAL" clId="{1E94D71B-34B8-4F23-B73C-2112E92C4B78}" dt="2021-10-04T20:13:22.923" v="129" actId="313"/>
          <ac:spMkLst>
            <pc:docMk/>
            <pc:sldMk cId="0" sldId="553"/>
            <ac:spMk id="3" creationId="{00000000-0000-0000-0000-000000000000}"/>
          </ac:spMkLst>
        </pc:spChg>
      </pc:sldChg>
      <pc:sldChg chg="modSp mod">
        <pc:chgData name="Luke" userId="b53190ed-24df-43d8-8259-d6bcf9511910" providerId="ADAL" clId="{1E94D71B-34B8-4F23-B73C-2112E92C4B78}" dt="2021-10-04T20:10:17.313" v="126" actId="20577"/>
        <pc:sldMkLst>
          <pc:docMk/>
          <pc:sldMk cId="3398135380" sldId="554"/>
        </pc:sldMkLst>
        <pc:spChg chg="mod">
          <ac:chgData name="Luke" userId="b53190ed-24df-43d8-8259-d6bcf9511910" providerId="ADAL" clId="{1E94D71B-34B8-4F23-B73C-2112E92C4B78}" dt="2021-10-04T20:10:17.313" v="126" actId="20577"/>
          <ac:spMkLst>
            <pc:docMk/>
            <pc:sldMk cId="3398135380" sldId="554"/>
            <ac:spMk id="3" creationId="{00000000-0000-0000-0000-000000000000}"/>
          </ac:spMkLst>
        </pc:spChg>
      </pc:sldChg>
      <pc:sldChg chg="modSp mod">
        <pc:chgData name="Luke" userId="b53190ed-24df-43d8-8259-d6bcf9511910" providerId="ADAL" clId="{1E94D71B-34B8-4F23-B73C-2112E92C4B78}" dt="2021-10-04T20:11:59.064" v="128" actId="20577"/>
        <pc:sldMkLst>
          <pc:docMk/>
          <pc:sldMk cId="2601952948" sldId="555"/>
        </pc:sldMkLst>
        <pc:spChg chg="mod">
          <ac:chgData name="Luke" userId="b53190ed-24df-43d8-8259-d6bcf9511910" providerId="ADAL" clId="{1E94D71B-34B8-4F23-B73C-2112E92C4B78}" dt="2021-10-04T20:11:59.064" v="128" actId="20577"/>
          <ac:spMkLst>
            <pc:docMk/>
            <pc:sldMk cId="2601952948" sldId="555"/>
            <ac:spMk id="3" creationId="{00000000-0000-0000-0000-000000000000}"/>
          </ac:spMkLst>
        </pc:spChg>
      </pc:sldChg>
      <pc:sldChg chg="modSp del mod">
        <pc:chgData name="Luke" userId="b53190ed-24df-43d8-8259-d6bcf9511910" providerId="ADAL" clId="{1E94D71B-34B8-4F23-B73C-2112E92C4B78}" dt="2021-10-04T19:50:00.562" v="1" actId="2696"/>
        <pc:sldMkLst>
          <pc:docMk/>
          <pc:sldMk cId="121328377" sldId="575"/>
        </pc:sldMkLst>
        <pc:spChg chg="mod">
          <ac:chgData name="Luke" userId="b53190ed-24df-43d8-8259-d6bcf9511910" providerId="ADAL" clId="{1E94D71B-34B8-4F23-B73C-2112E92C4B78}" dt="2021-10-04T14:27:25.821" v="0" actId="15"/>
          <ac:spMkLst>
            <pc:docMk/>
            <pc:sldMk cId="121328377" sldId="575"/>
            <ac:spMk id="3" creationId="{2284DCD4-EC5C-45B2-AC75-52D06B673E41}"/>
          </ac:spMkLst>
        </pc:spChg>
      </pc:sldChg>
      <pc:sldChg chg="modSp mod">
        <pc:chgData name="Luke" userId="b53190ed-24df-43d8-8259-d6bcf9511910" providerId="ADAL" clId="{1E94D71B-34B8-4F23-B73C-2112E92C4B78}" dt="2021-10-04T19:55:39.423" v="9" actId="20577"/>
        <pc:sldMkLst>
          <pc:docMk/>
          <pc:sldMk cId="4201751736" sldId="576"/>
        </pc:sldMkLst>
        <pc:spChg chg="mod">
          <ac:chgData name="Luke" userId="b53190ed-24df-43d8-8259-d6bcf9511910" providerId="ADAL" clId="{1E94D71B-34B8-4F23-B73C-2112E92C4B78}" dt="2021-10-04T19:55:39.423" v="9" actId="20577"/>
          <ac:spMkLst>
            <pc:docMk/>
            <pc:sldMk cId="4201751736" sldId="576"/>
            <ac:spMk id="3" creationId="{EC552FF8-9009-4320-8C41-18BB81E3BA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20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6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BE03C9-170C-47D1-AC3B-09CD36321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" y="2094"/>
            <a:ext cx="9143384" cy="5143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9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5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" y="2094"/>
            <a:ext cx="9143384" cy="51436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1" y="4817796"/>
            <a:ext cx="38982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26008" y="4954305"/>
            <a:ext cx="1417376" cy="2077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75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2021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27068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8610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1" y="4817796"/>
            <a:ext cx="38982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08" y="4954305"/>
            <a:ext cx="1417376" cy="2077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75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2021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60151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13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Chapter 1</a:t>
            </a:r>
            <a:endParaRPr lang="en-US" altLang="en-US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sz="2800" dirty="0"/>
              <a:t>The Study of Crime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Historical Construction of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is legally defined as crime varies according to social and historical contexts:</a:t>
            </a:r>
          </a:p>
          <a:p>
            <a:pPr lvl="1"/>
            <a:r>
              <a:rPr lang="en-US" altLang="en-US" dirty="0"/>
              <a:t>Being a vagabond (e.g. unemployed, idle, homeless) became a crime in England in the 16th century. </a:t>
            </a:r>
          </a:p>
          <a:p>
            <a:pPr lvl="1"/>
            <a:r>
              <a:rPr lang="en-US" altLang="en-US" dirty="0"/>
              <a:t>Prior to 1929, women were not legal persons under Canadian law. Thus rape of a woman was effectively a property offence against the owner (i.e. father of an unmarried woman or the husband of a married one). </a:t>
            </a:r>
          </a:p>
          <a:p>
            <a:pPr lvl="1"/>
            <a:r>
              <a:rPr lang="en-US" altLang="en-US" dirty="0"/>
              <a:t>Sexual assault had a gender bias (i.e. men could not be raped.)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Popular Media Images of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The media plays a key role in the definitional/labeling (crime and law making) process </a:t>
            </a:r>
          </a:p>
          <a:p>
            <a:r>
              <a:rPr lang="en-US" altLang="en-US" dirty="0"/>
              <a:t>The media shapes the public’s perception of crime (e.g. sensationalist language propagating fear, over-emphasis on particular crimes, notions of decline).</a:t>
            </a:r>
          </a:p>
          <a:p>
            <a:r>
              <a:rPr lang="en-US" altLang="en-US" dirty="0"/>
              <a:t>There is an unbalanced coverage of crime in the media.</a:t>
            </a:r>
          </a:p>
          <a:p>
            <a:pPr lvl="1"/>
            <a:r>
              <a:rPr lang="en-US" altLang="en-US" dirty="0"/>
              <a:t>“Street crimes”/“violent crimes”/ gang and gun related crimes</a:t>
            </a:r>
            <a:r>
              <a:rPr lang="ja-JP" altLang="en-US" dirty="0"/>
              <a:t> </a:t>
            </a:r>
            <a:r>
              <a:rPr lang="en-US" altLang="ja-JP" dirty="0"/>
              <a:t>receive most focus.</a:t>
            </a:r>
          </a:p>
          <a:p>
            <a:pPr lvl="1"/>
            <a:r>
              <a:rPr lang="en-US" altLang="en-US" dirty="0"/>
              <a:t>Environmental crimes, domestic violence, white-collar crimes, etc. do not receive as much coverage.</a:t>
            </a:r>
          </a:p>
          <a:p>
            <a:r>
              <a:rPr lang="en-US" altLang="en-US" dirty="0"/>
              <a:t>Crime is often portrayed as frequent, random, and violent.  Anyone can be a victim.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b="1" dirty="0"/>
              <a:t>Popular Media Images of Crime and “the Other”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The media influences the ways in which the public views particular activities as harmful and against the norm </a:t>
            </a:r>
          </a:p>
          <a:p>
            <a:r>
              <a:rPr lang="en-US" altLang="en-US" dirty="0"/>
              <a:t>For example, Indigenous men are often portrayed as violent and Indigenous women as prostitutes </a:t>
            </a:r>
            <a:endParaRPr lang="en-US" dirty="0"/>
          </a:p>
          <a:p>
            <a:r>
              <a:rPr lang="en-GB" dirty="0"/>
              <a:t>Research on racial and class representations in news coverage found in some cases an overrepresentation of lower-status offenders and racial minorities in the news and an underrepresentation of racial minorities as victims of crime</a:t>
            </a:r>
          </a:p>
          <a:p>
            <a:r>
              <a:rPr lang="en-US" altLang="en-US" dirty="0"/>
              <a:t>Police practices are often portrayed as highly effective in detecting and solving crime.</a:t>
            </a:r>
            <a:endParaRPr lang="en-GB" dirty="0"/>
          </a:p>
          <a:p>
            <a:endParaRPr lang="en-US" alt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Measuring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Statistics can provide us with information of crime trends, location and “the criminal’’, but there are difficulties with how crime is defined  </a:t>
            </a:r>
          </a:p>
          <a:p>
            <a:r>
              <a:rPr lang="en-US" altLang="en-US" dirty="0"/>
              <a:t>For example, not all forms of violence and activities that cause harm are labeled as crime.</a:t>
            </a:r>
          </a:p>
          <a:p>
            <a:r>
              <a:rPr lang="en-US" altLang="en-US" dirty="0"/>
              <a:t>How we measure crime depends on how we define crime and how these crimes are enforced.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Measuring Crime, cont’d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Official crime rates in Canada are measured by Statistics Canada through the </a:t>
            </a:r>
            <a:r>
              <a:rPr lang="en-US" altLang="en-US" b="1" dirty="0"/>
              <a:t>Uniform Crime Reporting Survey (UCR)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Crime rates and descriptions are tabulated based on the annual collection from official police reports. </a:t>
            </a:r>
          </a:p>
          <a:p>
            <a:r>
              <a:rPr lang="en-US" altLang="en-US" dirty="0"/>
              <a:t>Weakness: many crimes are not reported, over or under policed.</a:t>
            </a:r>
          </a:p>
          <a:p>
            <a:r>
              <a:rPr lang="en-US" altLang="en-US" dirty="0"/>
              <a:t>The difference between the actual crime rate and that reported to or recorded by police is called the </a:t>
            </a:r>
            <a:r>
              <a:rPr lang="en-US" altLang="en-US" b="1" dirty="0"/>
              <a:t>dark figure of crime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Measuring Crime,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Three broad strands dealing with issues of measurement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altLang="en-US" dirty="0"/>
              <a:t>Realist approach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altLang="en-US" dirty="0"/>
              <a:t>Institutional approach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altLang="en-US" dirty="0"/>
              <a:t>Critical realist approach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5763" indent="-385763"/>
            <a:r>
              <a:rPr lang="en-US" altLang="en-US" b="1" dirty="0"/>
              <a:t>Realist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Assumes an objective truth or reality in terms of crime that exists “out there.” </a:t>
            </a:r>
          </a:p>
          <a:p>
            <a:r>
              <a:rPr lang="en-US" altLang="en-US" dirty="0"/>
              <a:t>This approach seeks to uncover and measure the “reality” of crime.</a:t>
            </a:r>
          </a:p>
          <a:p>
            <a:r>
              <a:rPr lang="en-US" altLang="en-US" dirty="0"/>
              <a:t>The role of criminology is to address the problem of omission in measurement and supplement official statistics (those collected by the police, courts, and prisons).</a:t>
            </a:r>
          </a:p>
          <a:p>
            <a:r>
              <a:rPr lang="en-US" altLang="en-US" dirty="0"/>
              <a:t>Goal: uncover the real extent of crime through use of surveys, self-report surveys, test situations, hidden cameras, 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5763" indent="-385763"/>
            <a:r>
              <a:rPr lang="en-US" altLang="en-US" b="1" dirty="0"/>
              <a:t>Institutionalist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Crime is a social process.</a:t>
            </a:r>
          </a:p>
          <a:p>
            <a:r>
              <a:rPr lang="en-US" altLang="en-US" dirty="0"/>
              <a:t>Rejects the idea that our devices for measuring crime can reveal the true extent of criminal </a:t>
            </a:r>
            <a:r>
              <a:rPr lang="en-US" altLang="en-US" dirty="0" err="1"/>
              <a:t>behaviour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Focuses on the problem of bias inherent in how official institutions process suspects and thus define the individual criminal and criminal </a:t>
            </a:r>
            <a:r>
              <a:rPr lang="en-US" altLang="en-US" dirty="0" err="1"/>
              <a:t>behaviour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Goal: to show how the criminal justice system designates some people and events as criminal and other as not.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5763" indent="-385763"/>
            <a:r>
              <a:rPr lang="en-US" altLang="en-US" b="1" dirty="0"/>
              <a:t>Critical Realist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Views crime measurement as having elements of social process and a grounded reality.</a:t>
            </a:r>
          </a:p>
          <a:p>
            <a:r>
              <a:rPr lang="en-US" altLang="en-US" dirty="0"/>
              <a:t>Measuring crime from this perspective strives to reveal typically underrepresented or ignored crimes (crimes against the vulnerable).</a:t>
            </a:r>
          </a:p>
          <a:p>
            <a:r>
              <a:rPr lang="en-US" altLang="en-US" dirty="0"/>
              <a:t>Emphasizes the problem of victimization</a:t>
            </a:r>
          </a:p>
          <a:p>
            <a:r>
              <a:rPr lang="en-US" altLang="en-US" dirty="0"/>
              <a:t>Goal: to demonstrate empirically how certain groups are vulnerable to crime and to criticize agencies of crime control for lack of action in protecting at-risk groups.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CC33-FE70-41B4-B3EF-2737771B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141480"/>
            <a:ext cx="6326459" cy="921749"/>
          </a:xfrm>
        </p:spPr>
        <p:txBody>
          <a:bodyPr/>
          <a:lstStyle/>
          <a:p>
            <a:pPr algn="ctr"/>
            <a:r>
              <a:rPr lang="en-US" b="1" dirty="0"/>
              <a:t>Criminological Perspectives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4C870-AB63-4387-8F1D-CAB750128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criminological approach, or </a:t>
            </a:r>
            <a:r>
              <a:rPr lang="en-US" b="1" dirty="0"/>
              <a:t>paradigm</a:t>
            </a:r>
            <a:r>
              <a:rPr lang="en-US" dirty="0"/>
              <a:t>, attempts to understand a particular phenomena by asking certain types of questions, using certain concepts, and constructing a particular framework of analysis and explanation</a:t>
            </a:r>
          </a:p>
          <a:p>
            <a:r>
              <a:rPr lang="en-US" dirty="0"/>
              <a:t>Different theories tend to locate their work on one of three broad explanatory/analytical levels</a:t>
            </a:r>
          </a:p>
        </p:txBody>
      </p:sp>
    </p:spTree>
    <p:extLst>
      <p:ext uri="{BB962C8B-B14F-4D97-AF65-F5344CB8AC3E}">
        <p14:creationId xmlns:p14="http://schemas.microsoft.com/office/powerpoint/2010/main" val="27960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This chapter will introduce the main concepts of criminology and explore different levels of analysis used to explain crime.</a:t>
            </a:r>
          </a:p>
          <a:p>
            <a:r>
              <a:rPr lang="en-US" altLang="en-US" dirty="0"/>
              <a:t>This chapter will introduce the idea that crime is socially constructed.</a:t>
            </a:r>
          </a:p>
          <a:p>
            <a:r>
              <a:rPr lang="en-US" altLang="en-US" dirty="0"/>
              <a:t>It will explore how different political perspectives impact criminological analysis. </a:t>
            </a:r>
          </a:p>
          <a:p>
            <a:r>
              <a:rPr lang="en-US" altLang="en-US" dirty="0"/>
              <a:t>It will provide a sense of how we can distinguish between different theoretical perspectives by looking at similarities and differences in broad approaches.</a:t>
            </a:r>
          </a:p>
          <a:p>
            <a:endParaRPr lang="en-US" alt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141480"/>
            <a:ext cx="6480720" cy="921749"/>
          </a:xfrm>
        </p:spPr>
        <p:txBody>
          <a:bodyPr/>
          <a:lstStyle/>
          <a:p>
            <a:pPr algn="ctr"/>
            <a:r>
              <a:rPr lang="en-US" b="1" dirty="0"/>
              <a:t>Levels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0" lvl="1" indent="-342900">
              <a:buFont typeface="+mj-lt"/>
              <a:buAutoNum type="arabicPeriod"/>
            </a:pPr>
            <a:r>
              <a:rPr lang="en-US" altLang="en-US" sz="2400" dirty="0"/>
              <a:t>Individual</a:t>
            </a:r>
          </a:p>
          <a:p>
            <a:pPr lvl="2"/>
            <a:r>
              <a:rPr lang="en-US" altLang="en-US" sz="2400" dirty="0"/>
              <a:t>Focuses on individual characteristics/choices of the offender/victim.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altLang="en-US" sz="2400" dirty="0"/>
              <a:t>Situational</a:t>
            </a:r>
          </a:p>
          <a:p>
            <a:pPr lvl="2"/>
            <a:r>
              <a:rPr lang="en-US" altLang="en-US" sz="2400" dirty="0"/>
              <a:t>Focuses on the immediate circumstances or situations in which criminal or deviant activity occurs.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altLang="en-US" sz="2400" dirty="0"/>
              <a:t>Structural</a:t>
            </a:r>
          </a:p>
          <a:p>
            <a:pPr lvl="2"/>
            <a:r>
              <a:rPr lang="en-US" altLang="en-US" sz="2400" dirty="0"/>
              <a:t>Crime is the result of broad social relationships and the major institutions of society.</a:t>
            </a:r>
          </a:p>
          <a:p>
            <a:endParaRPr lang="en-US" altLang="en-US" dirty="0"/>
          </a:p>
          <a:p>
            <a:pPr lvl="2"/>
            <a:endParaRPr lang="en-US" alt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Societal Organization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altLang="en-US" b="1" dirty="0">
                <a:latin typeface="Arial" charset="0"/>
                <a:cs typeface="Arial" charset="0"/>
              </a:rPr>
              <a:t>Brown’s (1979) representations of society</a:t>
            </a:r>
          </a:p>
          <a:p>
            <a:endParaRPr lang="en-US" altLang="en-US" dirty="0"/>
          </a:p>
          <a:p>
            <a:pPr marL="1371600" indent="0">
              <a:buNone/>
            </a:pPr>
            <a:r>
              <a:rPr lang="en-US" altLang="en-US" dirty="0"/>
              <a:t>Geometric circle (society as harmonious)</a:t>
            </a:r>
          </a:p>
          <a:p>
            <a:endParaRPr lang="en-US" altLang="en-US" dirty="0"/>
          </a:p>
          <a:p>
            <a:pPr marL="1371600" indent="0">
              <a:buNone/>
            </a:pPr>
            <a:r>
              <a:rPr lang="en-US" altLang="en-US" dirty="0"/>
              <a:t>Triangle (conflict, inequality, and injustice in society)</a:t>
            </a:r>
          </a:p>
          <a:p>
            <a:endParaRPr lang="en-US" altLang="en-US" dirty="0"/>
          </a:p>
          <a:p>
            <a:pPr marL="1371600" indent="0">
              <a:buNone/>
            </a:pPr>
            <a:r>
              <a:rPr lang="en-US" altLang="en-US" dirty="0"/>
              <a:t>Rectangle or square (focus in interconnecting institutions)</a:t>
            </a:r>
          </a:p>
          <a:p>
            <a:endParaRPr lang="en-US" altLang="en-US" dirty="0"/>
          </a:p>
          <a:p>
            <a:pPr marL="1371600" indent="0">
              <a:buNone/>
            </a:pPr>
            <a:r>
              <a:rPr lang="en-US" altLang="en-US" dirty="0"/>
              <a:t>Non-geometric forms (focus on the way individuals construct their realities).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3690" y="3257253"/>
            <a:ext cx="917972" cy="3786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z="135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258491" y="2461618"/>
            <a:ext cx="540544" cy="594122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endParaRPr lang="en-US" altLang="en-US" sz="135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58491" y="1813322"/>
            <a:ext cx="540544" cy="5238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z="1350">
              <a:solidFill>
                <a:srgbClr val="FFFFFF"/>
              </a:solidFill>
              <a:latin typeface="Gill Sans MT" pitchFamily="34" charset="0"/>
            </a:endParaRPr>
          </a:p>
        </p:txBody>
      </p:sp>
      <p:pic>
        <p:nvPicPr>
          <p:cNvPr id="2663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90" y="3855989"/>
            <a:ext cx="557213" cy="81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Political Orientations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Three broad perspectives influence how we view crime: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The conservative perspective supports traditional ways of doing things (the status quo).</a:t>
            </a:r>
          </a:p>
          <a:p>
            <a:pPr lvl="2"/>
            <a:r>
              <a:rPr lang="en-US" dirty="0"/>
              <a:t>Dissenters need to conform.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The liberal perspective accepts the limitations of the status quo and encourages limited change to social institutions to address inequality to reduce crime.</a:t>
            </a:r>
          </a:p>
          <a:p>
            <a:pPr marL="685800" lvl="1" indent="-385763">
              <a:buFont typeface="+mj-lt"/>
              <a:buAutoNum type="arabicPeriod" startAt="3"/>
            </a:pPr>
            <a:r>
              <a:rPr lang="en-US" dirty="0"/>
              <a:t>The radical perspective rejects the legitimacy of the status quo.</a:t>
            </a:r>
          </a:p>
          <a:p>
            <a:pPr lvl="2"/>
            <a:r>
              <a:rPr lang="en-US" dirty="0"/>
              <a:t>Society is divided on the basis of class, gender, race, etc. perpetuated by the powerful who oppress the weak.</a:t>
            </a:r>
          </a:p>
          <a:p>
            <a:pPr lvl="2"/>
            <a:r>
              <a:rPr lang="en-US" dirty="0"/>
              <a:t>Structural change is necessary to address inequalities.</a:t>
            </a:r>
            <a:endParaRPr lang="en-US" altLang="en-US" dirty="0"/>
          </a:p>
          <a:p>
            <a:endParaRPr lang="en-US" altLang="en-US" dirty="0"/>
          </a:p>
          <a:p>
            <a:pPr marL="685800" lvl="1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The theoretical and political orientation of any criminological approach has major implications for how crime is understood and defined.</a:t>
            </a:r>
          </a:p>
          <a:p>
            <a:r>
              <a:rPr lang="en-US" dirty="0"/>
              <a:t>The study of crime involves recognition of historical and cross-cultural processes</a:t>
            </a:r>
          </a:p>
          <a:p>
            <a:r>
              <a:rPr lang="en-US" dirty="0"/>
              <a:t>Popular media images greatly impact our perceptions of crime</a:t>
            </a:r>
          </a:p>
          <a:p>
            <a:r>
              <a:rPr lang="en-GB" dirty="0"/>
              <a:t>The main purpose of this book as a whole is to explore how criminology explains the “causes” of crime</a:t>
            </a:r>
          </a:p>
          <a:p>
            <a:r>
              <a:rPr lang="en-GB" dirty="0"/>
              <a:t>Good criminology is that which is self-consciously reflective of the theoretical and political basis of its understandings and analysis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b="1" dirty="0"/>
              <a:t>Criminology as a Field </a:t>
            </a:r>
            <a:br>
              <a:rPr lang="en-US" altLang="en-US" b="1" dirty="0"/>
            </a:br>
            <a:r>
              <a:rPr lang="en-US" altLang="en-US" b="1" dirty="0"/>
              <a:t>of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x-none" dirty="0"/>
              <a:t>Criminology as a Field of Study is not stagnant but undergoes historical, geopolitical, cultural, socio-economic shifts:</a:t>
            </a:r>
          </a:p>
          <a:p>
            <a:r>
              <a:rPr lang="en-US" altLang="x-none" dirty="0"/>
              <a:t>Each jurisdiction has its own social concerns, intellectual milieu, and political traditions that shape the production of knowledge in criminology.</a:t>
            </a:r>
          </a:p>
          <a:p>
            <a:pPr lvl="1"/>
            <a:r>
              <a:rPr lang="en-US" altLang="x-none" dirty="0"/>
              <a:t>United Kingdom criminology has been shaped by the social concerns about policing and </a:t>
            </a:r>
            <a:r>
              <a:rPr lang="en-US" altLang="x-none" b="1" dirty="0"/>
              <a:t>anti-social </a:t>
            </a:r>
            <a:r>
              <a:rPr lang="en-US" altLang="x-none" b="1" dirty="0" err="1"/>
              <a:t>behaviour</a:t>
            </a:r>
            <a:r>
              <a:rPr lang="en-US" altLang="x-none" dirty="0"/>
              <a:t>.</a:t>
            </a:r>
          </a:p>
          <a:p>
            <a:pPr lvl="1"/>
            <a:r>
              <a:rPr lang="en-US" altLang="x-none" dirty="0"/>
              <a:t>Canada has focused on drug law enforcement and </a:t>
            </a:r>
            <a:r>
              <a:rPr lang="en-US" altLang="x-none" b="1" dirty="0"/>
              <a:t>moral panics </a:t>
            </a:r>
            <a:r>
              <a:rPr lang="en-US" altLang="x-none" dirty="0"/>
              <a:t>about young offenders, violence, and gangs.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b="1" dirty="0"/>
              <a:t>Vocational versus </a:t>
            </a:r>
            <a:br>
              <a:rPr lang="en-US" altLang="en-US" b="1" dirty="0"/>
            </a:br>
            <a:r>
              <a:rPr lang="en-US" altLang="en-US" b="1" dirty="0"/>
              <a:t>Critical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Contemporary criminology has two overarching approaches: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altLang="en-US" dirty="0"/>
              <a:t>Vocational or professional: an applied orientation that seeks to study and research alternate theories to reform the system (focusing on what can be done now).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altLang="en-US" dirty="0"/>
              <a:t>Critical and analytical: delves into larger philosophical issues of the day (focusing on overarching structural variables: Why?).</a:t>
            </a:r>
          </a:p>
          <a:p>
            <a:endParaRPr lang="en-US" alt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Three Areas of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altLang="en-US" dirty="0"/>
              <a:t>The sociology of law</a:t>
            </a:r>
          </a:p>
          <a:p>
            <a:pPr lvl="1"/>
            <a:r>
              <a:rPr lang="en-US" altLang="en-US" dirty="0"/>
              <a:t>Examination of historical, social and political aspects of law/crime making and institutions of law </a:t>
            </a:r>
          </a:p>
          <a:p>
            <a:pPr marL="385763" indent="-385763">
              <a:buFont typeface="+mj-lt"/>
              <a:buAutoNum type="arabicPeriod" startAt="2"/>
            </a:pPr>
            <a:r>
              <a:rPr lang="en-US" altLang="en-US" dirty="0"/>
              <a:t>Theories of crime causation</a:t>
            </a:r>
          </a:p>
          <a:p>
            <a:pPr lvl="1" indent="-257175"/>
            <a:r>
              <a:rPr lang="en-US" altLang="en-US" dirty="0"/>
              <a:t>i.e. </a:t>
            </a:r>
            <a:r>
              <a:rPr lang="en-US" altLang="en-US" i="1" dirty="0" err="1"/>
              <a:t>criminogenesis</a:t>
            </a:r>
            <a:endParaRPr lang="en-US" altLang="en-US" i="1" dirty="0"/>
          </a:p>
          <a:p>
            <a:pPr marL="385763" indent="-385763">
              <a:buFont typeface="+mj-lt"/>
              <a:buAutoNum type="arabicPeriod" startAt="3"/>
            </a:pPr>
            <a:r>
              <a:rPr lang="en-US" altLang="en-US" dirty="0"/>
              <a:t>The study of social responses to crime</a:t>
            </a:r>
          </a:p>
          <a:p>
            <a:pPr lvl="1"/>
            <a:r>
              <a:rPr lang="en-US" altLang="en-US" dirty="0"/>
              <a:t>Formal institutions of criminal justice—police, courts, corrections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0E71-5024-4DE7-99E5-BB1BDFDE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000" b="1" dirty="0"/>
              <a:t>Definitions of Crime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2FF8-9009-4320-8C41-18BB81E3B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There are many diverse conceptions of what crime is!</a:t>
            </a:r>
          </a:p>
          <a:p>
            <a:r>
              <a:rPr lang="en-US" altLang="en-US" dirty="0"/>
              <a:t>These reflect different scientific and ideological viewpoints.</a:t>
            </a:r>
          </a:p>
          <a:p>
            <a:r>
              <a:rPr lang="en-US" altLang="en-US" dirty="0"/>
              <a:t>Definitions of crime are not static but they change over time, depending on historical, cultural, social, economic and political contexts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175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Legal and Sociological Definitions of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/>
              <a:t>Formal legal definition</a:t>
            </a:r>
            <a:r>
              <a:rPr lang="en-US" altLang="en-US" dirty="0"/>
              <a:t>: Crime is defined by criminal law</a:t>
            </a:r>
          </a:p>
          <a:p>
            <a:r>
              <a:rPr lang="en-US" altLang="en-US" u="sng" dirty="0"/>
              <a:t>Social harm definition </a:t>
            </a:r>
            <a:r>
              <a:rPr lang="en-US" altLang="en-US" dirty="0"/>
              <a:t>: Criminal (e.g. assault) and civil (e.g. negligence) offences in which action (or inaction) brings with it some type of harm </a:t>
            </a:r>
          </a:p>
          <a:p>
            <a:r>
              <a:rPr lang="en-US" altLang="en-US" u="sng" dirty="0"/>
              <a:t>Cross-cultural universal norm argument </a:t>
            </a:r>
            <a:r>
              <a:rPr lang="en-US" altLang="en-US" dirty="0"/>
              <a:t>: crime is an action that violates social and moral norms across cultural norms and contexts, e.g. murder is murder regardless of the society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3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Definitions of Crime,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u="sng" dirty="0"/>
              <a:t>Labelling approach</a:t>
            </a:r>
            <a:r>
              <a:rPr lang="en-US" altLang="en-US" dirty="0"/>
              <a:t>: Crime only exists when a particular activity was labeled as such</a:t>
            </a:r>
          </a:p>
          <a:p>
            <a:r>
              <a:rPr lang="en-US" altLang="en-US" u="sng" dirty="0"/>
              <a:t>Human rights approach</a:t>
            </a:r>
            <a:r>
              <a:rPr lang="en-US" altLang="en-US" dirty="0"/>
              <a:t>: Crime is a violation of human rights i.e. expands crime to include oppressive practices such as racism and sexism. </a:t>
            </a:r>
          </a:p>
          <a:p>
            <a:r>
              <a:rPr lang="en-US" altLang="en-US" u="sng" dirty="0"/>
              <a:t>Human diversity approach</a:t>
            </a:r>
            <a:r>
              <a:rPr lang="en-US" altLang="en-US" dirty="0"/>
              <a:t>: Crime/deviance represents a response to oppressive or unequal circumstances.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5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Defining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Crime is a social construct:</a:t>
            </a:r>
          </a:p>
          <a:p>
            <a:pPr lvl="1"/>
            <a:r>
              <a:rPr lang="en-US" altLang="en-US" dirty="0"/>
              <a:t>Crime is not inherent in an activity, human being or group of people.</a:t>
            </a:r>
          </a:p>
          <a:p>
            <a:r>
              <a:rPr lang="en-US" dirty="0"/>
              <a:t>Crime undergoes a labeling process that transforms an activity into crime</a:t>
            </a:r>
          </a:p>
          <a:p>
            <a:r>
              <a:rPr lang="en-US" dirty="0"/>
              <a:t>This is called ‘criminalization’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UP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9A62E9-31B2-4077-8762-6D0F915CA6B5}" vid="{89F4FBA5-CFCD-4139-8F2D-2EA6318DA589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9A62E9-31B2-4077-8762-6D0F915CA6B5}" vid="{11307298-44E9-4931-B095-341BA347CF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OUP Template</Template>
  <TotalTime>227</TotalTime>
  <Words>1516</Words>
  <Application>Microsoft Office PowerPoint</Application>
  <PresentationFormat>On-screen Show (16:9)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OUP_Theme</vt:lpstr>
      <vt:lpstr>Figure-Only Templates</vt:lpstr>
      <vt:lpstr>Chapter 1</vt:lpstr>
      <vt:lpstr>Introduction</vt:lpstr>
      <vt:lpstr>Criminology as a Field  of Study</vt:lpstr>
      <vt:lpstr>Vocational versus  Critical Theories</vt:lpstr>
      <vt:lpstr>Three Areas of Focus</vt:lpstr>
      <vt:lpstr>Definitions of Crime </vt:lpstr>
      <vt:lpstr>Legal and Sociological Definitions of Crime</vt:lpstr>
      <vt:lpstr>Definitions of Crime, cont’d</vt:lpstr>
      <vt:lpstr>Defining Crime</vt:lpstr>
      <vt:lpstr>Historical Construction of Crime</vt:lpstr>
      <vt:lpstr>Popular Media Images of Crime</vt:lpstr>
      <vt:lpstr>Popular Media Images of Crime and “the Other”</vt:lpstr>
      <vt:lpstr>Measuring Crime</vt:lpstr>
      <vt:lpstr>Measuring Crime, cont’d</vt:lpstr>
      <vt:lpstr>Measuring Crime, cont’d</vt:lpstr>
      <vt:lpstr>Realist Approach</vt:lpstr>
      <vt:lpstr>Institutionalist Approach</vt:lpstr>
      <vt:lpstr>Critical Realist Approach</vt:lpstr>
      <vt:lpstr>Criminological Perspectives</vt:lpstr>
      <vt:lpstr>Levels of Analysis</vt:lpstr>
      <vt:lpstr>Societal Organization </vt:lpstr>
      <vt:lpstr>Political Orientations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Anke Allspach</dc:creator>
  <cp:lastModifiedBy>SARABIA, Luke</cp:lastModifiedBy>
  <cp:revision>7</cp:revision>
  <dcterms:created xsi:type="dcterms:W3CDTF">2021-10-01T18:50:37Z</dcterms:created>
  <dcterms:modified xsi:type="dcterms:W3CDTF">2021-11-15T14:01:06Z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2021-07-27T13:45:43Z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e41850af-5b65-4eae-a9d1-0000f5f08959</vt:lpwstr>
  </property>
</Properties>
</file>