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7" r:id="rId2"/>
  </p:sldMasterIdLst>
  <p:sldIdLst>
    <p:sldId id="323" r:id="rId3"/>
    <p:sldId id="325" r:id="rId4"/>
    <p:sldId id="357" r:id="rId5"/>
    <p:sldId id="354" r:id="rId6"/>
    <p:sldId id="358" r:id="rId7"/>
    <p:sldId id="359" r:id="rId8"/>
    <p:sldId id="326" r:id="rId9"/>
    <p:sldId id="329" r:id="rId10"/>
    <p:sldId id="330" r:id="rId11"/>
    <p:sldId id="331" r:id="rId12"/>
    <p:sldId id="332" r:id="rId13"/>
    <p:sldId id="334" r:id="rId14"/>
    <p:sldId id="335" r:id="rId15"/>
    <p:sldId id="336" r:id="rId16"/>
    <p:sldId id="337" r:id="rId17"/>
    <p:sldId id="338" r:id="rId18"/>
    <p:sldId id="340" r:id="rId19"/>
    <p:sldId id="341" r:id="rId20"/>
    <p:sldId id="342" r:id="rId21"/>
    <p:sldId id="360" r:id="rId22"/>
    <p:sldId id="345" r:id="rId23"/>
    <p:sldId id="346" r:id="rId24"/>
    <p:sldId id="347" r:id="rId25"/>
    <p:sldId id="348" r:id="rId26"/>
    <p:sldId id="349"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E940EF-D6AD-401E-9BF6-85044A85B1E0}" v="3" dt="2021-10-08T19:14:22.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70" d="100"/>
          <a:sy n="70" d="100"/>
        </p:scale>
        <p:origin x="84" y="6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BIA, Luke" userId="b53190ed-24df-43d8-8259-d6bcf9511910" providerId="ADAL" clId="{F3E940EF-D6AD-401E-9BF6-85044A85B1E0}"/>
    <pc:docChg chg="custSel delSld modSld">
      <pc:chgData name="SARABIA, Luke" userId="b53190ed-24df-43d8-8259-d6bcf9511910" providerId="ADAL" clId="{F3E940EF-D6AD-401E-9BF6-85044A85B1E0}" dt="2021-10-08T19:38:32.731" v="356" actId="20577"/>
      <pc:docMkLst>
        <pc:docMk/>
      </pc:docMkLst>
      <pc:sldChg chg="modSp del mod">
        <pc:chgData name="SARABIA, Luke" userId="b53190ed-24df-43d8-8259-d6bcf9511910" providerId="ADAL" clId="{F3E940EF-D6AD-401E-9BF6-85044A85B1E0}" dt="2021-10-08T18:52:49.876" v="176" actId="47"/>
        <pc:sldMkLst>
          <pc:docMk/>
          <pc:sldMk cId="725511883" sldId="275"/>
        </pc:sldMkLst>
        <pc:spChg chg="mod">
          <ac:chgData name="SARABIA, Luke" userId="b53190ed-24df-43d8-8259-d6bcf9511910" providerId="ADAL" clId="{F3E940EF-D6AD-401E-9BF6-85044A85B1E0}" dt="2021-10-08T18:52:13.728" v="97" actId="21"/>
          <ac:spMkLst>
            <pc:docMk/>
            <pc:sldMk cId="725511883" sldId="275"/>
            <ac:spMk id="3" creationId="{00000000-0000-0000-0000-000000000000}"/>
          </ac:spMkLst>
        </pc:spChg>
      </pc:sldChg>
      <pc:sldChg chg="del">
        <pc:chgData name="SARABIA, Luke" userId="b53190ed-24df-43d8-8259-d6bcf9511910" providerId="ADAL" clId="{F3E940EF-D6AD-401E-9BF6-85044A85B1E0}" dt="2021-10-08T18:49:11.097" v="96" actId="2696"/>
        <pc:sldMkLst>
          <pc:docMk/>
          <pc:sldMk cId="4116197524" sldId="305"/>
        </pc:sldMkLst>
      </pc:sldChg>
      <pc:sldChg chg="modSp mod">
        <pc:chgData name="SARABIA, Luke" userId="b53190ed-24df-43d8-8259-d6bcf9511910" providerId="ADAL" clId="{F3E940EF-D6AD-401E-9BF6-85044A85B1E0}" dt="2021-10-08T18:36:25.586" v="16" actId="20577"/>
        <pc:sldMkLst>
          <pc:docMk/>
          <pc:sldMk cId="0" sldId="325"/>
        </pc:sldMkLst>
        <pc:spChg chg="mod">
          <ac:chgData name="SARABIA, Luke" userId="b53190ed-24df-43d8-8259-d6bcf9511910" providerId="ADAL" clId="{F3E940EF-D6AD-401E-9BF6-85044A85B1E0}" dt="2021-10-08T18:36:25.586" v="16" actId="20577"/>
          <ac:spMkLst>
            <pc:docMk/>
            <pc:sldMk cId="0" sldId="325"/>
            <ac:spMk id="3" creationId="{00000000-0000-0000-0000-000000000000}"/>
          </ac:spMkLst>
        </pc:spChg>
      </pc:sldChg>
      <pc:sldChg chg="modSp mod">
        <pc:chgData name="SARABIA, Luke" userId="b53190ed-24df-43d8-8259-d6bcf9511910" providerId="ADAL" clId="{F3E940EF-D6AD-401E-9BF6-85044A85B1E0}" dt="2021-10-08T19:01:28.240" v="252" actId="20577"/>
        <pc:sldMkLst>
          <pc:docMk/>
          <pc:sldMk cId="2862401085" sldId="326"/>
        </pc:sldMkLst>
        <pc:spChg chg="mod">
          <ac:chgData name="SARABIA, Luke" userId="b53190ed-24df-43d8-8259-d6bcf9511910" providerId="ADAL" clId="{F3E940EF-D6AD-401E-9BF6-85044A85B1E0}" dt="2021-10-08T19:01:28.240" v="252" actId="20577"/>
          <ac:spMkLst>
            <pc:docMk/>
            <pc:sldMk cId="2862401085" sldId="326"/>
            <ac:spMk id="3" creationId="{00000000-0000-0000-0000-000000000000}"/>
          </ac:spMkLst>
        </pc:spChg>
      </pc:sldChg>
      <pc:sldChg chg="modSp mod">
        <pc:chgData name="SARABIA, Luke" userId="b53190ed-24df-43d8-8259-d6bcf9511910" providerId="ADAL" clId="{F3E940EF-D6AD-401E-9BF6-85044A85B1E0}" dt="2021-10-08T19:05:07.957" v="280" actId="20577"/>
        <pc:sldMkLst>
          <pc:docMk/>
          <pc:sldMk cId="0" sldId="330"/>
        </pc:sldMkLst>
        <pc:spChg chg="mod">
          <ac:chgData name="SARABIA, Luke" userId="b53190ed-24df-43d8-8259-d6bcf9511910" providerId="ADAL" clId="{F3E940EF-D6AD-401E-9BF6-85044A85B1E0}" dt="2021-10-08T19:05:07.957" v="280" actId="20577"/>
          <ac:spMkLst>
            <pc:docMk/>
            <pc:sldMk cId="0" sldId="330"/>
            <ac:spMk id="2" creationId="{00000000-0000-0000-0000-000000000000}"/>
          </ac:spMkLst>
        </pc:spChg>
      </pc:sldChg>
      <pc:sldChg chg="modSp mod">
        <pc:chgData name="SARABIA, Luke" userId="b53190ed-24df-43d8-8259-d6bcf9511910" providerId="ADAL" clId="{F3E940EF-D6AD-401E-9BF6-85044A85B1E0}" dt="2021-10-08T19:11:02.308" v="295" actId="20577"/>
        <pc:sldMkLst>
          <pc:docMk/>
          <pc:sldMk cId="0" sldId="336"/>
        </pc:sldMkLst>
        <pc:spChg chg="mod">
          <ac:chgData name="SARABIA, Luke" userId="b53190ed-24df-43d8-8259-d6bcf9511910" providerId="ADAL" clId="{F3E940EF-D6AD-401E-9BF6-85044A85B1E0}" dt="2021-10-08T19:11:02.308" v="295" actId="20577"/>
          <ac:spMkLst>
            <pc:docMk/>
            <pc:sldMk cId="0" sldId="336"/>
            <ac:spMk id="3" creationId="{00000000-0000-0000-0000-000000000000}"/>
          </ac:spMkLst>
        </pc:spChg>
      </pc:sldChg>
      <pc:sldChg chg="modSp mod">
        <pc:chgData name="SARABIA, Luke" userId="b53190ed-24df-43d8-8259-d6bcf9511910" providerId="ADAL" clId="{F3E940EF-D6AD-401E-9BF6-85044A85B1E0}" dt="2021-10-08T19:13:44.972" v="311" actId="27636"/>
        <pc:sldMkLst>
          <pc:docMk/>
          <pc:sldMk cId="0" sldId="338"/>
        </pc:sldMkLst>
        <pc:spChg chg="mod">
          <ac:chgData name="SARABIA, Luke" userId="b53190ed-24df-43d8-8259-d6bcf9511910" providerId="ADAL" clId="{F3E940EF-D6AD-401E-9BF6-85044A85B1E0}" dt="2021-10-08T19:13:44.972" v="311" actId="27636"/>
          <ac:spMkLst>
            <pc:docMk/>
            <pc:sldMk cId="0" sldId="338"/>
            <ac:spMk id="3" creationId="{00000000-0000-0000-0000-000000000000}"/>
          </ac:spMkLst>
        </pc:spChg>
      </pc:sldChg>
      <pc:sldChg chg="modSp del mod">
        <pc:chgData name="SARABIA, Luke" userId="b53190ed-24df-43d8-8259-d6bcf9511910" providerId="ADAL" clId="{F3E940EF-D6AD-401E-9BF6-85044A85B1E0}" dt="2021-10-08T19:13:10.123" v="300" actId="47"/>
        <pc:sldMkLst>
          <pc:docMk/>
          <pc:sldMk cId="0" sldId="339"/>
        </pc:sldMkLst>
        <pc:spChg chg="mod">
          <ac:chgData name="SARABIA, Luke" userId="b53190ed-24df-43d8-8259-d6bcf9511910" providerId="ADAL" clId="{F3E940EF-D6AD-401E-9BF6-85044A85B1E0}" dt="2021-10-08T19:13:03.678" v="296" actId="21"/>
          <ac:spMkLst>
            <pc:docMk/>
            <pc:sldMk cId="0" sldId="339"/>
            <ac:spMk id="3" creationId="{00000000-0000-0000-0000-000000000000}"/>
          </ac:spMkLst>
        </pc:spChg>
      </pc:sldChg>
      <pc:sldChg chg="modSp mod">
        <pc:chgData name="SARABIA, Luke" userId="b53190ed-24df-43d8-8259-d6bcf9511910" providerId="ADAL" clId="{F3E940EF-D6AD-401E-9BF6-85044A85B1E0}" dt="2021-10-08T19:14:24.800" v="317" actId="20577"/>
        <pc:sldMkLst>
          <pc:docMk/>
          <pc:sldMk cId="0" sldId="340"/>
        </pc:sldMkLst>
        <pc:spChg chg="mod">
          <ac:chgData name="SARABIA, Luke" userId="b53190ed-24df-43d8-8259-d6bcf9511910" providerId="ADAL" clId="{F3E940EF-D6AD-401E-9BF6-85044A85B1E0}" dt="2021-10-08T19:14:24.800" v="317" actId="20577"/>
          <ac:spMkLst>
            <pc:docMk/>
            <pc:sldMk cId="0" sldId="340"/>
            <ac:spMk id="3" creationId="{00000000-0000-0000-0000-000000000000}"/>
          </ac:spMkLst>
        </pc:spChg>
      </pc:sldChg>
      <pc:sldChg chg="modSp mod">
        <pc:chgData name="SARABIA, Luke" userId="b53190ed-24df-43d8-8259-d6bcf9511910" providerId="ADAL" clId="{F3E940EF-D6AD-401E-9BF6-85044A85B1E0}" dt="2021-10-08T19:15:53.264" v="319" actId="20577"/>
        <pc:sldMkLst>
          <pc:docMk/>
          <pc:sldMk cId="0" sldId="342"/>
        </pc:sldMkLst>
        <pc:spChg chg="mod">
          <ac:chgData name="SARABIA, Luke" userId="b53190ed-24df-43d8-8259-d6bcf9511910" providerId="ADAL" clId="{F3E940EF-D6AD-401E-9BF6-85044A85B1E0}" dt="2021-10-08T19:15:53.264" v="319" actId="20577"/>
          <ac:spMkLst>
            <pc:docMk/>
            <pc:sldMk cId="0" sldId="342"/>
            <ac:spMk id="3" creationId="{00000000-0000-0000-0000-000000000000}"/>
          </ac:spMkLst>
        </pc:spChg>
      </pc:sldChg>
      <pc:sldChg chg="modSp mod">
        <pc:chgData name="SARABIA, Luke" userId="b53190ed-24df-43d8-8259-d6bcf9511910" providerId="ADAL" clId="{F3E940EF-D6AD-401E-9BF6-85044A85B1E0}" dt="2021-10-08T19:21:46.521" v="355" actId="20577"/>
        <pc:sldMkLst>
          <pc:docMk/>
          <pc:sldMk cId="0" sldId="345"/>
        </pc:sldMkLst>
        <pc:spChg chg="mod">
          <ac:chgData name="SARABIA, Luke" userId="b53190ed-24df-43d8-8259-d6bcf9511910" providerId="ADAL" clId="{F3E940EF-D6AD-401E-9BF6-85044A85B1E0}" dt="2021-10-08T19:21:46.521" v="355" actId="20577"/>
          <ac:spMkLst>
            <pc:docMk/>
            <pc:sldMk cId="0" sldId="345"/>
            <ac:spMk id="3" creationId="{00000000-0000-0000-0000-000000000000}"/>
          </ac:spMkLst>
        </pc:spChg>
      </pc:sldChg>
      <pc:sldChg chg="modSp mod">
        <pc:chgData name="SARABIA, Luke" userId="b53190ed-24df-43d8-8259-d6bcf9511910" providerId="ADAL" clId="{F3E940EF-D6AD-401E-9BF6-85044A85B1E0}" dt="2021-10-08T19:38:32.731" v="356" actId="20577"/>
        <pc:sldMkLst>
          <pc:docMk/>
          <pc:sldMk cId="0" sldId="349"/>
        </pc:sldMkLst>
        <pc:spChg chg="mod">
          <ac:chgData name="SARABIA, Luke" userId="b53190ed-24df-43d8-8259-d6bcf9511910" providerId="ADAL" clId="{F3E940EF-D6AD-401E-9BF6-85044A85B1E0}" dt="2021-10-08T19:38:32.731" v="356" actId="20577"/>
          <ac:spMkLst>
            <pc:docMk/>
            <pc:sldMk cId="0" sldId="349"/>
            <ac:spMk id="3" creationId="{00000000-0000-0000-0000-000000000000}"/>
          </ac:spMkLst>
        </pc:spChg>
      </pc:sldChg>
      <pc:sldChg chg="modSp del mod">
        <pc:chgData name="SARABIA, Luke" userId="b53190ed-24df-43d8-8259-d6bcf9511910" providerId="ADAL" clId="{F3E940EF-D6AD-401E-9BF6-85044A85B1E0}" dt="2021-10-08T19:14:27.891" v="318" actId="47"/>
        <pc:sldMkLst>
          <pc:docMk/>
          <pc:sldMk cId="0" sldId="352"/>
        </pc:sldMkLst>
        <pc:spChg chg="mod">
          <ac:chgData name="SARABIA, Luke" userId="b53190ed-24df-43d8-8259-d6bcf9511910" providerId="ADAL" clId="{F3E940EF-D6AD-401E-9BF6-85044A85B1E0}" dt="2021-10-08T19:14:18.538" v="312" actId="21"/>
          <ac:spMkLst>
            <pc:docMk/>
            <pc:sldMk cId="0" sldId="352"/>
            <ac:spMk id="3" creationId="{00000000-0000-0000-0000-000000000000}"/>
          </ac:spMkLst>
        </pc:spChg>
      </pc:sldChg>
      <pc:sldChg chg="modSp mod">
        <pc:chgData name="SARABIA, Luke" userId="b53190ed-24df-43d8-8259-d6bcf9511910" providerId="ADAL" clId="{F3E940EF-D6AD-401E-9BF6-85044A85B1E0}" dt="2021-10-08T18:52:42.472" v="175" actId="20577"/>
        <pc:sldMkLst>
          <pc:docMk/>
          <pc:sldMk cId="3467937887" sldId="354"/>
        </pc:sldMkLst>
        <pc:spChg chg="mod">
          <ac:chgData name="SARABIA, Luke" userId="b53190ed-24df-43d8-8259-d6bcf9511910" providerId="ADAL" clId="{F3E940EF-D6AD-401E-9BF6-85044A85B1E0}" dt="2021-10-08T18:52:42.472" v="175" actId="20577"/>
          <ac:spMkLst>
            <pc:docMk/>
            <pc:sldMk cId="3467937887" sldId="354"/>
            <ac:spMk id="3" creationId="{5B612E00-81EC-49B1-8919-6A158DD85FE4}"/>
          </ac:spMkLst>
        </pc:spChg>
      </pc:sldChg>
      <pc:sldChg chg="modSp mod">
        <pc:chgData name="SARABIA, Luke" userId="b53190ed-24df-43d8-8259-d6bcf9511910" providerId="ADAL" clId="{F3E940EF-D6AD-401E-9BF6-85044A85B1E0}" dt="2021-10-08T18:42:05.119" v="44" actId="27636"/>
        <pc:sldMkLst>
          <pc:docMk/>
          <pc:sldMk cId="4201956392" sldId="357"/>
        </pc:sldMkLst>
        <pc:spChg chg="mod">
          <ac:chgData name="SARABIA, Luke" userId="b53190ed-24df-43d8-8259-d6bcf9511910" providerId="ADAL" clId="{F3E940EF-D6AD-401E-9BF6-85044A85B1E0}" dt="2021-10-08T18:42:05.119" v="44" actId="27636"/>
          <ac:spMkLst>
            <pc:docMk/>
            <pc:sldMk cId="4201956392" sldId="357"/>
            <ac:spMk id="3" creationId="{E1A1DB60-59BA-4E0E-A294-96510672456C}"/>
          </ac:spMkLst>
        </pc:spChg>
      </pc:sldChg>
      <pc:sldChg chg="modSp mod">
        <pc:chgData name="SARABIA, Luke" userId="b53190ed-24df-43d8-8259-d6bcf9511910" providerId="ADAL" clId="{F3E940EF-D6AD-401E-9BF6-85044A85B1E0}" dt="2021-10-08T18:53:01.742" v="181" actId="20577"/>
        <pc:sldMkLst>
          <pc:docMk/>
          <pc:sldMk cId="3691175810" sldId="358"/>
        </pc:sldMkLst>
        <pc:spChg chg="mod">
          <ac:chgData name="SARABIA, Luke" userId="b53190ed-24df-43d8-8259-d6bcf9511910" providerId="ADAL" clId="{F3E940EF-D6AD-401E-9BF6-85044A85B1E0}" dt="2021-10-08T18:53:01.742" v="181" actId="20577"/>
          <ac:spMkLst>
            <pc:docMk/>
            <pc:sldMk cId="3691175810" sldId="358"/>
            <ac:spMk id="3" creationId="{9908D57E-2EE8-490C-A237-95B38506AF51}"/>
          </ac:spMkLst>
        </pc:spChg>
      </pc:sldChg>
      <pc:sldChg chg="modSp mod">
        <pc:chgData name="SARABIA, Luke" userId="b53190ed-24df-43d8-8259-d6bcf9511910" providerId="ADAL" clId="{F3E940EF-D6AD-401E-9BF6-85044A85B1E0}" dt="2021-10-08T18:57:07.244" v="182" actId="15"/>
        <pc:sldMkLst>
          <pc:docMk/>
          <pc:sldMk cId="4011640743" sldId="359"/>
        </pc:sldMkLst>
        <pc:spChg chg="mod">
          <ac:chgData name="SARABIA, Luke" userId="b53190ed-24df-43d8-8259-d6bcf9511910" providerId="ADAL" clId="{F3E940EF-D6AD-401E-9BF6-85044A85B1E0}" dt="2021-10-08T18:57:07.244" v="182" actId="15"/>
          <ac:spMkLst>
            <pc:docMk/>
            <pc:sldMk cId="4011640743" sldId="359"/>
            <ac:spMk id="3" creationId="{B3EA5B6D-A038-4B70-BAEA-00B64BE97910}"/>
          </ac:spMkLst>
        </pc:spChg>
      </pc:sldChg>
      <pc:sldChg chg="modSp mod">
        <pc:chgData name="SARABIA, Luke" userId="b53190ed-24df-43d8-8259-d6bcf9511910" providerId="ADAL" clId="{F3E940EF-D6AD-401E-9BF6-85044A85B1E0}" dt="2021-10-08T19:19:12.052" v="350" actId="20577"/>
        <pc:sldMkLst>
          <pc:docMk/>
          <pc:sldMk cId="493199587" sldId="360"/>
        </pc:sldMkLst>
        <pc:spChg chg="mod">
          <ac:chgData name="SARABIA, Luke" userId="b53190ed-24df-43d8-8259-d6bcf9511910" providerId="ADAL" clId="{F3E940EF-D6AD-401E-9BF6-85044A85B1E0}" dt="2021-10-08T19:19:12.052" v="350" actId="20577"/>
          <ac:spMkLst>
            <pc:docMk/>
            <pc:sldMk cId="493199587" sldId="360"/>
            <ac:spMk id="3" creationId="{A9211638-D9FA-49B3-AD7A-06BB396E9BF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820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8616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1BE03C9-170C-47D1-AC3B-09CD36321FB6}"/>
              </a:ext>
            </a:extLst>
          </p:cNvPr>
          <p:cNvPicPr>
            <a:picLocks noChangeAspect="1"/>
          </p:cNvPicPr>
          <p:nvPr/>
        </p:nvPicPr>
        <p:blipFill>
          <a:blip r:embed="rId2"/>
          <a:stretch>
            <a:fillRect/>
          </a:stretch>
        </p:blipFill>
        <p:spPr>
          <a:xfrm>
            <a:off x="616" y="2094"/>
            <a:ext cx="9143384" cy="5143603"/>
          </a:xfrm>
          <a:prstGeom prst="rect">
            <a:avLst/>
          </a:prstGeom>
        </p:spPr>
      </p:pic>
      <p:sp>
        <p:nvSpPr>
          <p:cNvPr id="2" name="Title 1"/>
          <p:cNvSpPr>
            <a:spLocks noGrp="1"/>
          </p:cNvSpPr>
          <p:nvPr>
            <p:ph type="ctrTitle"/>
          </p:nvPr>
        </p:nvSpPr>
        <p:spPr>
          <a:xfrm>
            <a:off x="1727201" y="1346201"/>
            <a:ext cx="5723468" cy="1371068"/>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1" y="2802467"/>
            <a:ext cx="5712179" cy="1143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2959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57853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t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Lst>
          </p:cNvPr>
          <p:cNvPicPr>
            <a:picLocks noChangeAspect="1"/>
          </p:cNvPicPr>
          <p:nvPr/>
        </p:nvPicPr>
        <p:blipFill>
          <a:blip r:embed="rId5"/>
          <a:stretch>
            <a:fillRect/>
          </a:stretch>
        </p:blipFill>
        <p:spPr>
          <a:xfrm>
            <a:off x="616" y="2094"/>
            <a:ext cx="9143384" cy="5143603"/>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8" name="Slide Number Placeholder 4"/>
          <p:cNvSpPr txBox="1">
            <a:spLocks/>
          </p:cNvSpPr>
          <p:nvPr/>
        </p:nvSpPr>
        <p:spPr>
          <a:xfrm>
            <a:off x="8686801" y="4817796"/>
            <a:ext cx="389823"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900" smtClean="0">
                <a:solidFill>
                  <a:schemeClr val="bg1"/>
                </a:solidFill>
              </a:rPr>
              <a:pPr/>
              <a:t>‹#›</a:t>
            </a:fld>
            <a:endParaRPr lang="en-US" sz="900" dirty="0">
              <a:solidFill>
                <a:schemeClr val="bg1"/>
              </a:solidFill>
            </a:endParaRPr>
          </a:p>
        </p:txBody>
      </p:sp>
      <p:sp>
        <p:nvSpPr>
          <p:cNvPr id="9" name="TextBox 8"/>
          <p:cNvSpPr txBox="1">
            <a:spLocks noChangeArrowheads="1"/>
          </p:cNvSpPr>
          <p:nvPr/>
        </p:nvSpPr>
        <p:spPr bwMode="auto">
          <a:xfrm>
            <a:off x="7726008" y="4954305"/>
            <a:ext cx="1417376" cy="207749"/>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750" b="0" dirty="0">
                <a:solidFill>
                  <a:schemeClr val="tx1"/>
                </a:solidFill>
                <a:latin typeface="+mj-lt"/>
                <a:cs typeface="Arial" panose="020B0604020202020204" pitchFamily="34" charset="0"/>
              </a:rPr>
              <a:t>© 2021 Oxford University Press</a:t>
            </a:r>
          </a:p>
        </p:txBody>
      </p:sp>
    </p:spTree>
    <p:extLst>
      <p:ext uri="{BB962C8B-B14F-4D97-AF65-F5344CB8AC3E}">
        <p14:creationId xmlns:p14="http://schemas.microsoft.com/office/powerpoint/2010/main" val="32706846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685800" rtl="0" eaLnBrk="1" latinLnBrk="0" hangingPunct="1">
        <a:spcBef>
          <a:spcPct val="0"/>
        </a:spcBef>
        <a:buNone/>
        <a:defRPr sz="2700" kern="1200">
          <a:solidFill>
            <a:schemeClr val="tx2"/>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308610"/>
          </a:xfrm>
          <a:prstGeom prst="rect">
            <a:avLst/>
          </a:prstGeom>
          <a:solidFill>
            <a:srgbClr val="001A47"/>
          </a:solidFill>
        </p:spPr>
        <p:txBody>
          <a:bodyPr vert="horz" lIns="91440" tIns="45720" rIns="91440" bIns="45720" rtlCol="0" anchor="b" anchorCtr="0">
            <a:spAutoFit/>
          </a:bodyPr>
          <a:lstStyle/>
          <a:p>
            <a:r>
              <a:rPr lang="en-US"/>
              <a:t>Click to edit Master title style</a:t>
            </a:r>
            <a:endParaRPr lang="en-US" dirty="0"/>
          </a:p>
        </p:txBody>
      </p:sp>
      <p:sp>
        <p:nvSpPr>
          <p:cNvPr id="8" name="Slide Number Placeholder 4"/>
          <p:cNvSpPr txBox="1">
            <a:spLocks/>
          </p:cNvSpPr>
          <p:nvPr/>
        </p:nvSpPr>
        <p:spPr>
          <a:xfrm>
            <a:off x="8686801" y="4817796"/>
            <a:ext cx="389823"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900" smtClean="0">
                <a:solidFill>
                  <a:schemeClr val="bg1"/>
                </a:solidFill>
              </a:rPr>
              <a:pPr/>
              <a:t>‹#›</a:t>
            </a:fld>
            <a:endParaRPr lang="en-US" sz="900" dirty="0">
              <a:solidFill>
                <a:schemeClr val="bg1"/>
              </a:solidFill>
            </a:endParaRP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p:nvSpPr>
        <p:spPr bwMode="auto">
          <a:xfrm>
            <a:off x="7726008" y="4954305"/>
            <a:ext cx="1417376" cy="207749"/>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750" b="0" dirty="0">
                <a:solidFill>
                  <a:schemeClr val="tx1"/>
                </a:solidFill>
                <a:latin typeface="+mj-lt"/>
                <a:cs typeface="Arial" panose="020B0604020202020204" pitchFamily="34" charset="0"/>
              </a:rPr>
              <a:t>© 2021 Oxford University Press</a:t>
            </a:r>
          </a:p>
        </p:txBody>
      </p:sp>
    </p:spTree>
    <p:extLst>
      <p:ext uri="{BB962C8B-B14F-4D97-AF65-F5344CB8AC3E}">
        <p14:creationId xmlns:p14="http://schemas.microsoft.com/office/powerpoint/2010/main" val="2601519086"/>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685800" rtl="0" eaLnBrk="1" latinLnBrk="0" hangingPunct="1">
        <a:spcBef>
          <a:spcPct val="0"/>
        </a:spcBef>
        <a:buNone/>
        <a:defRPr sz="1350" kern="120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r>
              <a:rPr lang="en-US" altLang="en-US"/>
              <a:t>Chapter 2</a:t>
            </a:r>
            <a:endParaRPr lang="en-US" altLang="en-US" dirty="0"/>
          </a:p>
        </p:txBody>
      </p:sp>
      <p:sp>
        <p:nvSpPr>
          <p:cNvPr id="13315" name="Subtitle 2"/>
          <p:cNvSpPr>
            <a:spLocks noGrp="1"/>
          </p:cNvSpPr>
          <p:nvPr>
            <p:ph type="subTitle" idx="1"/>
          </p:nvPr>
        </p:nvSpPr>
        <p:spPr/>
        <p:txBody>
          <a:bodyPr>
            <a:normAutofit/>
          </a:bodyPr>
          <a:lstStyle/>
          <a:p>
            <a:pPr eaLnBrk="1" hangingPunct="1">
              <a:spcBef>
                <a:spcPct val="0"/>
              </a:spcBef>
            </a:pPr>
            <a:r>
              <a:rPr lang="en-US" altLang="en-US" sz="2800" dirty="0"/>
              <a:t>Classical Theory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485900" y="141480"/>
            <a:ext cx="6172200" cy="921749"/>
          </a:xfrm>
        </p:spPr>
        <p:txBody>
          <a:bodyPr/>
          <a:lstStyle/>
          <a:p>
            <a:pPr algn="ctr"/>
            <a:r>
              <a:rPr lang="en-US" altLang="en-US" b="1" dirty="0"/>
              <a:t>Basic Concepts, cont’d</a:t>
            </a:r>
          </a:p>
        </p:txBody>
      </p:sp>
      <p:sp>
        <p:nvSpPr>
          <p:cNvPr id="3" name="Content Placeholder 2"/>
          <p:cNvSpPr>
            <a:spLocks noGrp="1"/>
          </p:cNvSpPr>
          <p:nvPr>
            <p:ph idx="1"/>
          </p:nvPr>
        </p:nvSpPr>
        <p:spPr/>
        <p:txBody>
          <a:bodyPr>
            <a:normAutofit/>
          </a:bodyPr>
          <a:lstStyle/>
          <a:p>
            <a:r>
              <a:rPr lang="en-US" altLang="en-US" dirty="0"/>
              <a:t>Equal protection of individual rights is the first principle of the justice system.</a:t>
            </a:r>
          </a:p>
          <a:p>
            <a:r>
              <a:rPr lang="en-US" altLang="en-US" dirty="0"/>
              <a:t>There is a consensus in society of what constitutes good vs. bad.</a:t>
            </a:r>
          </a:p>
          <a:p>
            <a:r>
              <a:rPr lang="en-US" altLang="en-US" dirty="0"/>
              <a:t>Crime is defined as a legal violation.</a:t>
            </a:r>
          </a:p>
          <a:p>
            <a:r>
              <a:rPr lang="en-US" altLang="en-US" dirty="0"/>
              <a:t>The fundamental purpose of the law is to protect individual rights and allow the free exercise of choice in so far as it is possible without social harm. </a:t>
            </a:r>
          </a:p>
          <a:p>
            <a:endParaRPr lang="en-US" alt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43051" y="141480"/>
            <a:ext cx="6115049" cy="921749"/>
          </a:xfrm>
        </p:spPr>
        <p:txBody>
          <a:bodyPr/>
          <a:lstStyle/>
          <a:p>
            <a:pPr algn="ctr"/>
            <a:r>
              <a:rPr lang="en-US" altLang="en-US" b="1" dirty="0">
                <a:ea typeface="ＭＳ Ｐゴシック" pitchFamily="34" charset="-128"/>
              </a:rPr>
              <a:t>Basic Concepts, cont’d</a:t>
            </a:r>
            <a:endParaRPr lang="en-US" altLang="en-US" b="1" dirty="0"/>
          </a:p>
        </p:txBody>
      </p:sp>
      <p:sp>
        <p:nvSpPr>
          <p:cNvPr id="3" name="Content Placeholder 2"/>
          <p:cNvSpPr>
            <a:spLocks noGrp="1"/>
          </p:cNvSpPr>
          <p:nvPr>
            <p:ph idx="1"/>
          </p:nvPr>
        </p:nvSpPr>
        <p:spPr/>
        <p:txBody>
          <a:bodyPr>
            <a:normAutofit/>
          </a:bodyPr>
          <a:lstStyle/>
          <a:p>
            <a:r>
              <a:rPr lang="en-US" altLang="en-US" dirty="0"/>
              <a:t>Definition of crime:</a:t>
            </a:r>
          </a:p>
          <a:p>
            <a:pPr lvl="1"/>
            <a:r>
              <a:rPr lang="en-US" altLang="en-US" dirty="0"/>
              <a:t>The classical theory rests on the notion of a social contract between individual rights holders and the state.</a:t>
            </a:r>
          </a:p>
          <a:p>
            <a:pPr lvl="1"/>
            <a:r>
              <a:rPr lang="en-US" altLang="en-US" dirty="0"/>
              <a:t>Individuals have given up certain rights to the state in return for protection of their rights and security of the person and property.</a:t>
            </a:r>
          </a:p>
          <a:p>
            <a:pPr lvl="1"/>
            <a:r>
              <a:rPr lang="en-US" altLang="en-US" dirty="0"/>
              <a:t>The legal manifestation of the social contract is the </a:t>
            </a:r>
            <a:r>
              <a:rPr lang="en-US" altLang="en-US" b="1" dirty="0"/>
              <a:t>rule of law</a:t>
            </a:r>
            <a:r>
              <a:rPr lang="en-US" altLang="en-US" dirty="0"/>
              <a:t>.</a:t>
            </a:r>
          </a:p>
          <a:p>
            <a:pPr lvl="1"/>
            <a:r>
              <a:rPr lang="en-US" altLang="en-US" b="1" dirty="0"/>
              <a:t>Deterrence</a:t>
            </a:r>
            <a:r>
              <a:rPr lang="en-US" altLang="en-US" dirty="0"/>
              <a:t> directed at individuals and members of society.</a:t>
            </a:r>
          </a:p>
          <a:p>
            <a:endParaRPr lang="en-US" alt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85900" y="141480"/>
            <a:ext cx="6172200" cy="921749"/>
          </a:xfrm>
        </p:spPr>
        <p:txBody>
          <a:bodyPr/>
          <a:lstStyle/>
          <a:p>
            <a:pPr algn="ctr"/>
            <a:r>
              <a:rPr lang="en-US" altLang="en-US" b="1" dirty="0">
                <a:ea typeface="ＭＳ Ｐゴシック" pitchFamily="34" charset="-128"/>
              </a:rPr>
              <a:t>Basic Concepts, cont’d</a:t>
            </a:r>
            <a:endParaRPr lang="en-US" altLang="en-US" b="1" dirty="0"/>
          </a:p>
        </p:txBody>
      </p:sp>
      <p:sp>
        <p:nvSpPr>
          <p:cNvPr id="3" name="Content Placeholder 2"/>
          <p:cNvSpPr>
            <a:spLocks noGrp="1"/>
          </p:cNvSpPr>
          <p:nvPr>
            <p:ph idx="1"/>
          </p:nvPr>
        </p:nvSpPr>
        <p:spPr/>
        <p:txBody>
          <a:bodyPr>
            <a:normAutofit/>
          </a:bodyPr>
          <a:lstStyle/>
          <a:p>
            <a:r>
              <a:rPr lang="en-US" altLang="en-US" dirty="0"/>
              <a:t>Focus of analysis: </a:t>
            </a:r>
          </a:p>
          <a:p>
            <a:pPr lvl="1"/>
            <a:r>
              <a:rPr lang="en-US" altLang="en-US" dirty="0"/>
              <a:t>The classical criminal justice system is focused on the criminal act rather than the context within which it occurred.</a:t>
            </a:r>
          </a:p>
          <a:p>
            <a:pPr lvl="1"/>
            <a:r>
              <a:rPr lang="en-US" altLang="en-US" dirty="0"/>
              <a:t>The specific offence is the focus of judicial punishment rather than the individual or his/her social position.</a:t>
            </a:r>
          </a:p>
          <a:p>
            <a:pPr lvl="1"/>
            <a:r>
              <a:rPr lang="en-US" altLang="en-US" dirty="0"/>
              <a:t>Focus on a rational, fair, and universally applied justice system.</a:t>
            </a:r>
          </a:p>
          <a:p>
            <a:pPr lvl="1"/>
            <a:r>
              <a:rPr lang="en-US" altLang="en-US" dirty="0"/>
              <a:t>Focus on codifying and simplifying law so that the majority of people easily understood it.</a:t>
            </a:r>
          </a:p>
          <a:p>
            <a:endParaRPr lang="en-US" alt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257301" y="141480"/>
            <a:ext cx="6400799" cy="921749"/>
          </a:xfrm>
        </p:spPr>
        <p:txBody>
          <a:bodyPr/>
          <a:lstStyle/>
          <a:p>
            <a:pPr algn="ctr"/>
            <a:r>
              <a:rPr lang="en-US" altLang="en-US" b="1" dirty="0">
                <a:ea typeface="ＭＳ Ｐゴシック" pitchFamily="34" charset="-128"/>
              </a:rPr>
              <a:t>Basic Concepts, cont’d</a:t>
            </a:r>
            <a:endParaRPr lang="en-US" altLang="en-US" b="1" dirty="0"/>
          </a:p>
        </p:txBody>
      </p:sp>
      <p:sp>
        <p:nvSpPr>
          <p:cNvPr id="3" name="Content Placeholder 2"/>
          <p:cNvSpPr>
            <a:spLocks noGrp="1"/>
          </p:cNvSpPr>
          <p:nvPr>
            <p:ph idx="1"/>
          </p:nvPr>
        </p:nvSpPr>
        <p:spPr/>
        <p:txBody>
          <a:bodyPr>
            <a:normAutofit/>
          </a:bodyPr>
          <a:lstStyle/>
          <a:p>
            <a:r>
              <a:rPr lang="en-US" altLang="en-US" dirty="0"/>
              <a:t>Causes of crime:</a:t>
            </a:r>
          </a:p>
          <a:p>
            <a:pPr lvl="1"/>
            <a:r>
              <a:rPr lang="en-US" altLang="en-US" dirty="0"/>
              <a:t>Individual choice</a:t>
            </a:r>
          </a:p>
          <a:p>
            <a:pPr lvl="1"/>
            <a:r>
              <a:rPr lang="en-US" altLang="en-US" dirty="0"/>
              <a:t>Pleasure/benefit is perceived to outweigh pain/cost. </a:t>
            </a:r>
          </a:p>
          <a:p>
            <a:pPr lvl="2"/>
            <a:r>
              <a:rPr lang="en-US" altLang="en-US" dirty="0"/>
              <a:t>Social actors assumed to make rational calculations. </a:t>
            </a:r>
          </a:p>
          <a:p>
            <a:pPr lvl="1"/>
            <a:r>
              <a:rPr lang="en-US" altLang="en-US" dirty="0"/>
              <a:t>Irrational decisions: the classical model attempts to get at the root of crime by putting in place a punishment that outweighs gain so that the potential crime can be prevented.</a:t>
            </a:r>
          </a:p>
          <a:p>
            <a:endParaRPr lang="en-US" alt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371601" y="141480"/>
            <a:ext cx="6286499" cy="921749"/>
          </a:xfrm>
        </p:spPr>
        <p:txBody>
          <a:bodyPr/>
          <a:lstStyle/>
          <a:p>
            <a:pPr algn="ctr"/>
            <a:r>
              <a:rPr lang="en-US" altLang="en-US" b="1" dirty="0">
                <a:ea typeface="ＭＳ Ｐゴシック" pitchFamily="34" charset="-128"/>
              </a:rPr>
              <a:t>Basic Concepts, cont’d</a:t>
            </a:r>
            <a:endParaRPr lang="en-US" altLang="en-US" b="1" dirty="0"/>
          </a:p>
        </p:txBody>
      </p:sp>
      <p:sp>
        <p:nvSpPr>
          <p:cNvPr id="3" name="Content Placeholder 2"/>
          <p:cNvSpPr>
            <a:spLocks noGrp="1"/>
          </p:cNvSpPr>
          <p:nvPr>
            <p:ph idx="1"/>
          </p:nvPr>
        </p:nvSpPr>
        <p:spPr/>
        <p:txBody>
          <a:bodyPr>
            <a:normAutofit/>
          </a:bodyPr>
          <a:lstStyle/>
          <a:p>
            <a:r>
              <a:rPr lang="en-US" altLang="en-US" dirty="0"/>
              <a:t>Nature of the offender:</a:t>
            </a:r>
          </a:p>
          <a:p>
            <a:pPr lvl="1"/>
            <a:r>
              <a:rPr lang="en-US" altLang="en-US" dirty="0"/>
              <a:t>Any of us regardless of social class or position! (i.e. no specific criminality)</a:t>
            </a:r>
          </a:p>
          <a:p>
            <a:pPr lvl="1"/>
            <a:r>
              <a:rPr lang="en-US" altLang="en-US" dirty="0"/>
              <a:t>Has free will</a:t>
            </a:r>
          </a:p>
          <a:p>
            <a:pPr lvl="1"/>
            <a:r>
              <a:rPr lang="en-US" altLang="en-US" dirty="0"/>
              <a:t>Individuals are presumed to be selfish and act in their self-interest.</a:t>
            </a:r>
          </a:p>
          <a:p>
            <a:pPr lvl="1"/>
            <a:r>
              <a:rPr lang="en-US" altLang="en-US" dirty="0"/>
              <a:t>Individuals are perceived to have an equal capacity to reason.</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428751" y="141480"/>
            <a:ext cx="6229349" cy="921749"/>
          </a:xfrm>
        </p:spPr>
        <p:txBody>
          <a:bodyPr/>
          <a:lstStyle/>
          <a:p>
            <a:pPr algn="ctr"/>
            <a:r>
              <a:rPr lang="en-US" altLang="en-US" b="1" dirty="0">
                <a:ea typeface="ＭＳ Ｐゴシック" pitchFamily="34" charset="-128"/>
              </a:rPr>
              <a:t>Basic Concepts, cont’d</a:t>
            </a:r>
            <a:endParaRPr lang="en-US" altLang="en-US" b="1" dirty="0"/>
          </a:p>
        </p:txBody>
      </p:sp>
      <p:sp>
        <p:nvSpPr>
          <p:cNvPr id="3" name="Content Placeholder 2"/>
          <p:cNvSpPr>
            <a:spLocks noGrp="1"/>
          </p:cNvSpPr>
          <p:nvPr>
            <p:ph idx="1"/>
          </p:nvPr>
        </p:nvSpPr>
        <p:spPr/>
        <p:txBody>
          <a:bodyPr>
            <a:normAutofit/>
          </a:bodyPr>
          <a:lstStyle/>
          <a:p>
            <a:r>
              <a:rPr lang="en-US" altLang="en-US" dirty="0"/>
              <a:t>Response to crime:</a:t>
            </a:r>
          </a:p>
          <a:p>
            <a:pPr lvl="1"/>
            <a:r>
              <a:rPr lang="en-US" altLang="en-US" dirty="0"/>
              <a:t>Reform of punishment so that it was proportionate to the crime and not arbitrary, unfair, or draconian (e.g. torture or death penalty condemned). </a:t>
            </a:r>
          </a:p>
          <a:p>
            <a:pPr lvl="1"/>
            <a:r>
              <a:rPr lang="en-US" altLang="en-US" dirty="0"/>
              <a:t>Goal of punishment is to achieve overall good rather than exact revenge or retribution.</a:t>
            </a:r>
          </a:p>
          <a:p>
            <a:pPr lvl="1"/>
            <a:r>
              <a:rPr lang="en-US" altLang="en-US" dirty="0"/>
              <a:t>Systematic application of punishment.</a:t>
            </a:r>
          </a:p>
          <a:p>
            <a:pPr lvl="1"/>
            <a:r>
              <a:rPr lang="en-US" altLang="en-US" dirty="0"/>
              <a:t>Certainty of punishment (requiring a professionalized police force and judicial system).</a:t>
            </a:r>
          </a:p>
          <a:p>
            <a:endParaRPr lang="en-US" alt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314451" y="141480"/>
            <a:ext cx="6343649" cy="921749"/>
          </a:xfrm>
        </p:spPr>
        <p:txBody>
          <a:bodyPr/>
          <a:lstStyle/>
          <a:p>
            <a:pPr algn="ctr"/>
            <a:r>
              <a:rPr lang="en-US" altLang="en-US" b="1" dirty="0">
                <a:ea typeface="ＭＳ Ｐゴシック" pitchFamily="34" charset="-128"/>
              </a:rPr>
              <a:t>Basic Concepts, cont’d</a:t>
            </a:r>
            <a:endParaRPr lang="en-US" altLang="en-US" b="1" dirty="0"/>
          </a:p>
        </p:txBody>
      </p:sp>
      <p:sp>
        <p:nvSpPr>
          <p:cNvPr id="3" name="Content Placeholder 2"/>
          <p:cNvSpPr>
            <a:spLocks noGrp="1"/>
          </p:cNvSpPr>
          <p:nvPr>
            <p:ph idx="1"/>
          </p:nvPr>
        </p:nvSpPr>
        <p:spPr/>
        <p:txBody>
          <a:bodyPr>
            <a:normAutofit fontScale="92500" lnSpcReduction="10000"/>
          </a:bodyPr>
          <a:lstStyle/>
          <a:p>
            <a:r>
              <a:rPr lang="en-US" altLang="en-US" dirty="0"/>
              <a:t>Crime prevention:</a:t>
            </a:r>
          </a:p>
          <a:p>
            <a:pPr lvl="1"/>
            <a:r>
              <a:rPr lang="en-US" altLang="en-US" dirty="0"/>
              <a:t>Deterrence: both specific and general</a:t>
            </a:r>
          </a:p>
          <a:p>
            <a:pPr lvl="1"/>
            <a:r>
              <a:rPr lang="en-US" altLang="en-US" dirty="0"/>
              <a:t>Pleasure–pain principle (assumption: rational individuals seek pleasure and avoid pain where possible).</a:t>
            </a:r>
          </a:p>
          <a:p>
            <a:pPr lvl="1"/>
            <a:r>
              <a:rPr lang="en-US" altLang="en-US" dirty="0"/>
              <a:t>Reform of legal system to make it more accessible (e.g. as illustrated in the contemporary context by the provision of legal aid and small claims courts in Canada).</a:t>
            </a:r>
          </a:p>
          <a:p>
            <a:r>
              <a:rPr lang="en-US" altLang="en-US" dirty="0"/>
              <a:t>Operation of the criminal justice system:</a:t>
            </a:r>
          </a:p>
          <a:p>
            <a:pPr lvl="1"/>
            <a:r>
              <a:rPr lang="en-US" altLang="en-US" dirty="0"/>
              <a:t>Legal–philosophical approach</a:t>
            </a:r>
          </a:p>
          <a:p>
            <a:pPr lvl="2"/>
            <a:r>
              <a:rPr lang="en-US" altLang="en-US" dirty="0"/>
              <a:t>Rule of law demands that each violation of the law be treated alike.</a:t>
            </a:r>
          </a:p>
          <a:p>
            <a:pPr lvl="2"/>
            <a:r>
              <a:rPr lang="en-US" altLang="en-US" dirty="0"/>
              <a:t>Equality in treatment and in punishment (regardless of social position).</a:t>
            </a:r>
          </a:p>
          <a:p>
            <a:pPr lvl="1"/>
            <a:endParaRPr lang="en-US" altLang="en-US" dirty="0"/>
          </a:p>
          <a:p>
            <a:endParaRPr lang="en-US" alt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485900" y="141480"/>
            <a:ext cx="6172200" cy="921749"/>
          </a:xfrm>
        </p:spPr>
        <p:txBody>
          <a:bodyPr/>
          <a:lstStyle/>
          <a:p>
            <a:pPr algn="ctr"/>
            <a:r>
              <a:rPr lang="en-US" altLang="en-US" b="1" dirty="0"/>
              <a:t>Historical Development</a:t>
            </a:r>
          </a:p>
        </p:txBody>
      </p:sp>
      <p:sp>
        <p:nvSpPr>
          <p:cNvPr id="3" name="Content Placeholder 2"/>
          <p:cNvSpPr>
            <a:spLocks noGrp="1"/>
          </p:cNvSpPr>
          <p:nvPr>
            <p:ph idx="1"/>
          </p:nvPr>
        </p:nvSpPr>
        <p:spPr/>
        <p:txBody>
          <a:bodyPr>
            <a:normAutofit fontScale="92500" lnSpcReduction="10000"/>
          </a:bodyPr>
          <a:lstStyle/>
          <a:p>
            <a:r>
              <a:rPr lang="en-US" altLang="en-US" dirty="0"/>
              <a:t>Cesare Beccaria: </a:t>
            </a:r>
            <a:r>
              <a:rPr lang="en-US" altLang="en-US" i="1" dirty="0"/>
              <a:t>Essay on Crimes and Punishments</a:t>
            </a:r>
            <a:r>
              <a:rPr lang="en-US" altLang="en-US" dirty="0"/>
              <a:t> (1767) </a:t>
            </a:r>
          </a:p>
          <a:p>
            <a:pPr lvl="1"/>
            <a:r>
              <a:rPr lang="en-US" altLang="en-US" dirty="0"/>
              <a:t>Opposed the arbitrary nature of judicial decision.</a:t>
            </a:r>
          </a:p>
          <a:p>
            <a:pPr lvl="1"/>
            <a:r>
              <a:rPr lang="en-US" altLang="en-US" dirty="0"/>
              <a:t>Advocated utilitarian concept of greatest happiness for the greatest number in society.</a:t>
            </a:r>
          </a:p>
          <a:p>
            <a:pPr lvl="1"/>
            <a:r>
              <a:rPr lang="en-US" altLang="en-US" dirty="0"/>
              <a:t>Crime considered an injury to society. </a:t>
            </a:r>
          </a:p>
          <a:p>
            <a:pPr lvl="1"/>
            <a:r>
              <a:rPr lang="en-US" altLang="en-US" dirty="0"/>
              <a:t>Laws need to be clearly written.</a:t>
            </a:r>
          </a:p>
          <a:p>
            <a:pPr lvl="1"/>
            <a:r>
              <a:rPr lang="en-US" altLang="en-US" dirty="0"/>
              <a:t>Punishments should be proportionate to the crime and aimed at ensuring the greatest overall good for members of society.</a:t>
            </a:r>
          </a:p>
          <a:p>
            <a:pPr lvl="1"/>
            <a:r>
              <a:rPr lang="en-US" altLang="en-US" dirty="0"/>
              <a:t>Punishments should be meant to deter crime rather than exact vengeance. </a:t>
            </a:r>
          </a:p>
          <a:p>
            <a:pPr lvl="1"/>
            <a:r>
              <a:rPr lang="en-US" altLang="en-US" dirty="0"/>
              <a:t>Swiftness and certainty are more effective deterrents than severity.</a:t>
            </a:r>
          </a:p>
          <a:p>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41480"/>
            <a:ext cx="6172200" cy="921749"/>
          </a:xfrm>
        </p:spPr>
        <p:txBody>
          <a:bodyPr/>
          <a:lstStyle/>
          <a:p>
            <a:pPr algn="ctr"/>
            <a:r>
              <a:rPr lang="en-US" altLang="en-US" b="1" dirty="0"/>
              <a:t>Historical Development, cont’d</a:t>
            </a:r>
            <a:endParaRPr lang="en-US" b="1" dirty="0"/>
          </a:p>
        </p:txBody>
      </p:sp>
      <p:sp>
        <p:nvSpPr>
          <p:cNvPr id="3" name="Content Placeholder 2"/>
          <p:cNvSpPr>
            <a:spLocks noGrp="1"/>
          </p:cNvSpPr>
          <p:nvPr>
            <p:ph idx="1"/>
          </p:nvPr>
        </p:nvSpPr>
        <p:spPr/>
        <p:txBody>
          <a:bodyPr>
            <a:normAutofit lnSpcReduction="10000"/>
          </a:bodyPr>
          <a:lstStyle/>
          <a:p>
            <a:r>
              <a:rPr lang="en-US" altLang="en-US" dirty="0"/>
              <a:t>Jeremy Bentham (late 1700s/early 1800s)</a:t>
            </a:r>
          </a:p>
          <a:p>
            <a:pPr lvl="1"/>
            <a:r>
              <a:rPr lang="en-US" altLang="en-US" dirty="0"/>
              <a:t>Developed Beccaria’</a:t>
            </a:r>
            <a:r>
              <a:rPr lang="en-US" altLang="ja-JP" dirty="0"/>
              <a:t>s classical view.</a:t>
            </a:r>
            <a:endParaRPr lang="en-US" altLang="en-US" dirty="0"/>
          </a:p>
          <a:p>
            <a:pPr lvl="1"/>
            <a:r>
              <a:rPr lang="en-US" altLang="en-US" dirty="0"/>
              <a:t>Believed criminal </a:t>
            </a:r>
            <a:r>
              <a:rPr lang="en-US" altLang="en-US" dirty="0" err="1"/>
              <a:t>behaviour</a:t>
            </a:r>
            <a:r>
              <a:rPr lang="en-US" altLang="en-US" dirty="0"/>
              <a:t> was reducible to the pleasure–pain principle (seeking pleasure/avoiding pain).</a:t>
            </a:r>
          </a:p>
          <a:p>
            <a:pPr lvl="1"/>
            <a:r>
              <a:rPr lang="en-US" altLang="en-US" dirty="0"/>
              <a:t>Argued laws need to ensure greatest happiness.</a:t>
            </a:r>
          </a:p>
          <a:p>
            <a:pPr lvl="1"/>
            <a:r>
              <a:rPr lang="en-US" altLang="en-US" dirty="0"/>
              <a:t>Criminal law meant to reflect a social contract between individuals and the state based on the rational exchange of rights and obligations.</a:t>
            </a:r>
          </a:p>
          <a:p>
            <a:pPr lvl="1"/>
            <a:r>
              <a:rPr lang="en-US" altLang="en-US" dirty="0"/>
              <a:t>Enforcement of criminal law should be based on making adherence the most rational thing to do (i.e. the punishment to outweigh gain).</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485900" y="141480"/>
            <a:ext cx="6172200" cy="921749"/>
          </a:xfrm>
        </p:spPr>
        <p:txBody>
          <a:bodyPr/>
          <a:lstStyle/>
          <a:p>
            <a:pPr algn="ctr"/>
            <a:r>
              <a:rPr lang="en-CA" altLang="ja-JP" b="1" dirty="0"/>
              <a:t>Contemporary Examples</a:t>
            </a:r>
            <a:endParaRPr lang="en-US" altLang="en-US" b="1" dirty="0"/>
          </a:p>
        </p:txBody>
      </p:sp>
      <p:sp>
        <p:nvSpPr>
          <p:cNvPr id="3" name="Content Placeholder 2"/>
          <p:cNvSpPr>
            <a:spLocks noGrp="1"/>
          </p:cNvSpPr>
          <p:nvPr>
            <p:ph idx="1"/>
          </p:nvPr>
        </p:nvSpPr>
        <p:spPr/>
        <p:txBody>
          <a:bodyPr>
            <a:normAutofit fontScale="92500" lnSpcReduction="10000"/>
          </a:bodyPr>
          <a:lstStyle/>
          <a:p>
            <a:r>
              <a:rPr lang="en-US" altLang="en-US" dirty="0"/>
              <a:t>“Just desserts” approach to sentencing rests on a classical foundation:</a:t>
            </a:r>
          </a:p>
          <a:p>
            <a:pPr marL="685800" lvl="1" indent="-342900">
              <a:buFont typeface="+mj-lt"/>
              <a:buAutoNum type="arabicPeriod"/>
            </a:pPr>
            <a:r>
              <a:rPr lang="en-US" altLang="en-US" dirty="0"/>
              <a:t>No one other than a person found to be guilty of a crime must be punished for it.</a:t>
            </a:r>
          </a:p>
          <a:p>
            <a:pPr marL="685800" lvl="1" indent="-342900">
              <a:buFont typeface="+mj-lt"/>
              <a:buAutoNum type="arabicPeriod"/>
            </a:pPr>
            <a:r>
              <a:rPr lang="en-US" altLang="en-US" dirty="0"/>
              <a:t>Anyone found guilty of a crime must be punished for that crime.</a:t>
            </a:r>
          </a:p>
          <a:p>
            <a:pPr marL="685800" lvl="1" indent="-342900">
              <a:buFont typeface="+mj-lt"/>
              <a:buAutoNum type="arabicPeriod"/>
            </a:pPr>
            <a:r>
              <a:rPr lang="en-US" altLang="en-US" dirty="0"/>
              <a:t>Punishment must not be more than of a degree commensurate with, or proportionate to, the nature or gravity of the offence and culpability of the criminal.</a:t>
            </a:r>
          </a:p>
          <a:p>
            <a:pPr marL="685800" lvl="1" indent="-342900">
              <a:buFont typeface="+mj-lt"/>
              <a:buAutoNum type="arabicPeriod"/>
            </a:pPr>
            <a:r>
              <a:rPr lang="en-US" altLang="en-US" dirty="0"/>
              <a:t>Punishment must not be less than of a degree commensurate with, or proportionate to, the nature or gravity of the offence and culpability of the criminal.</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485900" y="141480"/>
            <a:ext cx="6172200" cy="921749"/>
          </a:xfrm>
        </p:spPr>
        <p:txBody>
          <a:bodyPr/>
          <a:lstStyle/>
          <a:p>
            <a:pPr algn="ctr"/>
            <a:r>
              <a:rPr lang="en-US" altLang="en-US" b="1" dirty="0"/>
              <a:t>Introduction</a:t>
            </a:r>
          </a:p>
        </p:txBody>
      </p:sp>
      <p:sp>
        <p:nvSpPr>
          <p:cNvPr id="3" name="Content Placeholder 2"/>
          <p:cNvSpPr>
            <a:spLocks noGrp="1"/>
          </p:cNvSpPr>
          <p:nvPr>
            <p:ph idx="1"/>
          </p:nvPr>
        </p:nvSpPr>
        <p:spPr/>
        <p:txBody>
          <a:bodyPr>
            <a:normAutofit/>
          </a:bodyPr>
          <a:lstStyle/>
          <a:p>
            <a:r>
              <a:rPr lang="en-US" altLang="en-US" dirty="0"/>
              <a:t>The foundation of contemporary criminal justice and our system of law were laid down in the 18</a:t>
            </a:r>
            <a:r>
              <a:rPr lang="en-US" altLang="en-US" baseline="30000" dirty="0"/>
              <a:t>th</a:t>
            </a:r>
            <a:r>
              <a:rPr lang="en-US" altLang="en-US" dirty="0"/>
              <a:t> century. </a:t>
            </a:r>
          </a:p>
          <a:p>
            <a:r>
              <a:rPr lang="en-US" altLang="en-US" dirty="0"/>
              <a:t>Basic principles of classical theory were developed and institutionalized in Europe.</a:t>
            </a:r>
          </a:p>
          <a:p>
            <a:r>
              <a:rPr lang="en-US" altLang="en-US" dirty="0"/>
              <a:t>The goal of this chapter is to provide historical background and a sense of the contributions of classic theory to criminology while recognizing some of the limitations of this perspective.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3F9C-349D-4523-8D97-07133F405010}"/>
              </a:ext>
            </a:extLst>
          </p:cNvPr>
          <p:cNvSpPr>
            <a:spLocks noGrp="1"/>
          </p:cNvSpPr>
          <p:nvPr>
            <p:ph type="title"/>
          </p:nvPr>
        </p:nvSpPr>
        <p:spPr>
          <a:xfrm>
            <a:off x="1485900" y="141480"/>
            <a:ext cx="6172200" cy="921749"/>
          </a:xfrm>
        </p:spPr>
        <p:txBody>
          <a:bodyPr/>
          <a:lstStyle/>
          <a:p>
            <a:pPr algn="ctr"/>
            <a:r>
              <a:rPr lang="en-CA" altLang="ja-JP" b="1" dirty="0"/>
              <a:t>Contemporary Examples, cont’d</a:t>
            </a:r>
            <a:endParaRPr lang="en-CA" b="1" dirty="0"/>
          </a:p>
        </p:txBody>
      </p:sp>
      <p:sp>
        <p:nvSpPr>
          <p:cNvPr id="3" name="Content Placeholder 2">
            <a:extLst>
              <a:ext uri="{FF2B5EF4-FFF2-40B4-BE49-F238E27FC236}">
                <a16:creationId xmlns:a16="http://schemas.microsoft.com/office/drawing/2014/main" id="{A9211638-D9FA-49B3-AD7A-06BB396E9BF1}"/>
              </a:ext>
            </a:extLst>
          </p:cNvPr>
          <p:cNvSpPr>
            <a:spLocks noGrp="1"/>
          </p:cNvSpPr>
          <p:nvPr>
            <p:ph idx="1"/>
          </p:nvPr>
        </p:nvSpPr>
        <p:spPr/>
        <p:txBody>
          <a:bodyPr>
            <a:normAutofit/>
          </a:bodyPr>
          <a:lstStyle/>
          <a:p>
            <a:r>
              <a:rPr lang="en-US" dirty="0"/>
              <a:t>Deterrence</a:t>
            </a:r>
          </a:p>
          <a:p>
            <a:pPr lvl="1"/>
            <a:r>
              <a:rPr lang="en-US" dirty="0"/>
              <a:t>April 18-19, 2020: Gabriel Wortman murdered 22 people and injured 3 in Nova Scotia.</a:t>
            </a:r>
          </a:p>
          <a:p>
            <a:pPr lvl="1"/>
            <a:r>
              <a:rPr lang="en-US" dirty="0"/>
              <a:t>May 1, 2020: Canada passed Bill C-71 Amendment to the Firearms Act and the Criminal Code to ban over 1,500 models of assault weapons and require:</a:t>
            </a:r>
          </a:p>
          <a:p>
            <a:pPr lvl="2"/>
            <a:r>
              <a:rPr lang="en-US" dirty="0"/>
              <a:t>Extended background checks</a:t>
            </a:r>
          </a:p>
          <a:p>
            <a:pPr lvl="2"/>
            <a:r>
              <a:rPr lang="en-US" dirty="0"/>
              <a:t>Verification of licenses</a:t>
            </a:r>
          </a:p>
          <a:p>
            <a:pPr lvl="2"/>
            <a:r>
              <a:rPr lang="en-US" dirty="0"/>
              <a:t>Standardized best practices for retailers</a:t>
            </a:r>
          </a:p>
          <a:p>
            <a:endParaRPr lang="en-CA" dirty="0"/>
          </a:p>
        </p:txBody>
      </p:sp>
    </p:spTree>
    <p:extLst>
      <p:ext uri="{BB962C8B-B14F-4D97-AF65-F5344CB8AC3E}">
        <p14:creationId xmlns:p14="http://schemas.microsoft.com/office/powerpoint/2010/main" val="493199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257301" y="141480"/>
            <a:ext cx="6400799" cy="921749"/>
          </a:xfrm>
        </p:spPr>
        <p:txBody>
          <a:bodyPr/>
          <a:lstStyle/>
          <a:p>
            <a:pPr algn="ctr"/>
            <a:r>
              <a:rPr lang="en-US" altLang="en-US" b="1" dirty="0"/>
              <a:t>Case in Point</a:t>
            </a:r>
          </a:p>
        </p:txBody>
      </p:sp>
      <p:sp>
        <p:nvSpPr>
          <p:cNvPr id="3" name="Content Placeholder 2"/>
          <p:cNvSpPr>
            <a:spLocks noGrp="1"/>
          </p:cNvSpPr>
          <p:nvPr>
            <p:ph idx="1"/>
          </p:nvPr>
        </p:nvSpPr>
        <p:spPr/>
        <p:txBody>
          <a:bodyPr>
            <a:normAutofit fontScale="92500"/>
          </a:bodyPr>
          <a:lstStyle/>
          <a:p>
            <a:r>
              <a:rPr lang="en-US" altLang="en-US" dirty="0"/>
              <a:t>Punishment as Deterrence:</a:t>
            </a:r>
          </a:p>
          <a:p>
            <a:r>
              <a:rPr lang="en-US" altLang="en-US" dirty="0"/>
              <a:t>Webster and Doob (2015) examined the impact of increased reliance on scare tactics aimed at punishment and deterrence in Canada following the election of a Conservative Government in 2006.</a:t>
            </a:r>
          </a:p>
          <a:p>
            <a:r>
              <a:rPr lang="en-US" altLang="en-US" dirty="0"/>
              <a:t>They found that:</a:t>
            </a:r>
          </a:p>
          <a:p>
            <a:pPr lvl="1"/>
            <a:r>
              <a:rPr lang="en-US" altLang="en-US" dirty="0"/>
              <a:t>Harsher prison sentences do not deter crime.</a:t>
            </a:r>
          </a:p>
          <a:p>
            <a:pPr lvl="1"/>
            <a:r>
              <a:rPr lang="en-US" altLang="en-US" dirty="0"/>
              <a:t>Mandatory minimum sentences do not reduce recidivism.</a:t>
            </a:r>
          </a:p>
          <a:p>
            <a:pPr lvl="1"/>
            <a:r>
              <a:rPr lang="en-US" altLang="en-US" dirty="0"/>
              <a:t>These approaches may increase crime rather than prevent it (i.e. offenders come out of prison more entrenched in criminal lifestyles).</a:t>
            </a:r>
          </a:p>
          <a:p>
            <a:endParaRPr lang="en-US" altLang="en-US" dirty="0"/>
          </a:p>
          <a:p>
            <a:endParaRPr lang="en-US" alt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371601" y="141480"/>
            <a:ext cx="6286499" cy="921749"/>
          </a:xfrm>
        </p:spPr>
        <p:txBody>
          <a:bodyPr/>
          <a:lstStyle/>
          <a:p>
            <a:pPr algn="ctr"/>
            <a:r>
              <a:rPr lang="en-US" altLang="en-US" b="1" dirty="0"/>
              <a:t>Critique of Classical Theory</a:t>
            </a:r>
          </a:p>
        </p:txBody>
      </p:sp>
      <p:sp>
        <p:nvSpPr>
          <p:cNvPr id="3" name="Content Placeholder 2"/>
          <p:cNvSpPr>
            <a:spLocks noGrp="1"/>
          </p:cNvSpPr>
          <p:nvPr>
            <p:ph idx="1"/>
          </p:nvPr>
        </p:nvSpPr>
        <p:spPr/>
        <p:txBody>
          <a:bodyPr>
            <a:normAutofit lnSpcReduction="10000"/>
          </a:bodyPr>
          <a:lstStyle/>
          <a:p>
            <a:r>
              <a:rPr lang="en-US" altLang="en-US" dirty="0"/>
              <a:t>Problems with fairness</a:t>
            </a:r>
          </a:p>
          <a:p>
            <a:pPr lvl="1"/>
            <a:r>
              <a:rPr lang="en-US" altLang="en-US" dirty="0"/>
              <a:t>Focus on the offence, not the offender: problems of fairness in individual cases (does not take circumstances of the offender into consideration).</a:t>
            </a:r>
          </a:p>
          <a:p>
            <a:pPr lvl="1"/>
            <a:r>
              <a:rPr lang="en-US" altLang="en-US" dirty="0"/>
              <a:t>People do not have equal capacity to reason.</a:t>
            </a:r>
          </a:p>
          <a:p>
            <a:pPr lvl="2"/>
            <a:r>
              <a:rPr lang="en-US" altLang="en-US" dirty="0"/>
              <a:t>Children </a:t>
            </a:r>
          </a:p>
          <a:p>
            <a:pPr lvl="2"/>
            <a:r>
              <a:rPr lang="en-US" altLang="en-US" dirty="0"/>
              <a:t>People with intellectual disability or mental illness</a:t>
            </a:r>
          </a:p>
          <a:p>
            <a:pPr lvl="1"/>
            <a:r>
              <a:rPr lang="en-US" altLang="en-US" dirty="0"/>
              <a:t>Neo-classical reforms needed to be introduced that could attend to extenuating circumstances that challenged classical notions of conscious intent or choice (the concept of </a:t>
            </a:r>
            <a:r>
              <a:rPr lang="en-US" altLang="en-US" i="1" dirty="0" err="1"/>
              <a:t>mens</a:t>
            </a:r>
            <a:r>
              <a:rPr lang="en-US" altLang="en-US" i="1" dirty="0"/>
              <a:t> rea </a:t>
            </a:r>
            <a:r>
              <a:rPr lang="en-US" altLang="en-US" dirty="0"/>
              <a:t>or guilty mind)</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141480"/>
            <a:ext cx="6286499" cy="921749"/>
          </a:xfrm>
        </p:spPr>
        <p:txBody>
          <a:bodyPr/>
          <a:lstStyle/>
          <a:p>
            <a:pPr algn="ctr"/>
            <a:r>
              <a:rPr lang="en-US" altLang="en-US" b="1" dirty="0"/>
              <a:t>Critique of Classical Theory, cont’d</a:t>
            </a:r>
            <a:endParaRPr lang="en-US" b="1" dirty="0"/>
          </a:p>
        </p:txBody>
      </p:sp>
      <p:sp>
        <p:nvSpPr>
          <p:cNvPr id="3" name="Content Placeholder 2"/>
          <p:cNvSpPr>
            <a:spLocks noGrp="1"/>
          </p:cNvSpPr>
          <p:nvPr>
            <p:ph idx="1"/>
          </p:nvPr>
        </p:nvSpPr>
        <p:spPr/>
        <p:txBody>
          <a:bodyPr>
            <a:normAutofit/>
          </a:bodyPr>
          <a:lstStyle/>
          <a:p>
            <a:r>
              <a:rPr lang="en-US" altLang="en-US" dirty="0"/>
              <a:t>Neglect of social inequalities</a:t>
            </a:r>
          </a:p>
          <a:p>
            <a:pPr lvl="1"/>
            <a:r>
              <a:rPr lang="en-US" altLang="en-US" dirty="0"/>
              <a:t>If theory holds, we should see even distribution across all sectors of society.  </a:t>
            </a:r>
          </a:p>
          <a:p>
            <a:pPr lvl="1"/>
            <a:r>
              <a:rPr lang="en-US" altLang="en-US" dirty="0"/>
              <a:t>Distribution of crime is not spread equally across the social structure (as measured by official statistics).</a:t>
            </a:r>
          </a:p>
          <a:p>
            <a:pPr lvl="2"/>
            <a:r>
              <a:rPr lang="en-US" altLang="en-US" dirty="0"/>
              <a:t>For example, higher rates of crime among poor, racial minorities, marginalized.</a:t>
            </a:r>
          </a:p>
          <a:p>
            <a:pPr lvl="1"/>
            <a:r>
              <a:rPr lang="en-US" altLang="en-US" dirty="0"/>
              <a:t>Rationality may be influenced by structural variables (rational choice may lead some to offend because of social inequalities).</a:t>
            </a:r>
          </a:p>
          <a:p>
            <a:endParaRPr lang="en-US" alt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1" y="141480"/>
            <a:ext cx="6343649" cy="921749"/>
          </a:xfrm>
        </p:spPr>
        <p:txBody>
          <a:bodyPr/>
          <a:lstStyle/>
          <a:p>
            <a:pPr algn="ctr"/>
            <a:r>
              <a:rPr lang="en-US" altLang="en-US" b="1" dirty="0"/>
              <a:t>Critique of Classical Theory, cont’d</a:t>
            </a:r>
            <a:endParaRPr lang="en-US" b="1" dirty="0"/>
          </a:p>
        </p:txBody>
      </p:sp>
      <p:sp>
        <p:nvSpPr>
          <p:cNvPr id="3" name="Content Placeholder 2"/>
          <p:cNvSpPr>
            <a:spLocks noGrp="1"/>
          </p:cNvSpPr>
          <p:nvPr>
            <p:ph idx="1"/>
          </p:nvPr>
        </p:nvSpPr>
        <p:spPr/>
        <p:txBody>
          <a:bodyPr>
            <a:normAutofit/>
          </a:bodyPr>
          <a:lstStyle/>
          <a:p>
            <a:r>
              <a:rPr lang="en-US" altLang="en-US" dirty="0"/>
              <a:t>Neglect of social inequalities, cont’d</a:t>
            </a:r>
          </a:p>
          <a:p>
            <a:pPr lvl="1"/>
            <a:r>
              <a:rPr lang="en-US" altLang="en-US" dirty="0"/>
              <a:t>There is a difference between formal law (written) and substantive law (that which happens in practice).</a:t>
            </a:r>
          </a:p>
          <a:p>
            <a:pPr lvl="1"/>
            <a:r>
              <a:rPr lang="en-US" altLang="en-US" dirty="0"/>
              <a:t>Those that understand the law or who have adequate legal resources may be able to exploit it while others with less understanding or without the same access to lawyers may be disadvantaged.</a:t>
            </a:r>
          </a:p>
          <a:p>
            <a:pPr lvl="1"/>
            <a:r>
              <a:rPr lang="en-US" altLang="en-US" dirty="0"/>
              <a:t>The legal process is itself influenced by broader social inequalities (e.g. the wealthy have access to legal advice that affects how they are dealt with in the legal system).</a:t>
            </a:r>
          </a:p>
          <a:p>
            <a:endParaRPr lang="en-US" altLang="en-US" dirty="0"/>
          </a:p>
          <a:p>
            <a:endParaRPr lang="en-US" altLang="en-US" dirty="0"/>
          </a:p>
          <a:p>
            <a:endParaRPr lang="en-US" alt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428751" y="141480"/>
            <a:ext cx="6229349" cy="921749"/>
          </a:xfrm>
        </p:spPr>
        <p:txBody>
          <a:bodyPr/>
          <a:lstStyle/>
          <a:p>
            <a:pPr algn="ctr"/>
            <a:r>
              <a:rPr lang="en-US" altLang="en-US" b="1" dirty="0"/>
              <a:t>Conclusion</a:t>
            </a:r>
          </a:p>
        </p:txBody>
      </p:sp>
      <p:sp>
        <p:nvSpPr>
          <p:cNvPr id="3" name="Content Placeholder 2"/>
          <p:cNvSpPr>
            <a:spLocks noGrp="1"/>
          </p:cNvSpPr>
          <p:nvPr>
            <p:ph idx="1"/>
          </p:nvPr>
        </p:nvSpPr>
        <p:spPr/>
        <p:txBody>
          <a:bodyPr>
            <a:normAutofit fontScale="92500" lnSpcReduction="10000"/>
          </a:bodyPr>
          <a:lstStyle/>
          <a:p>
            <a:r>
              <a:rPr lang="en-US" altLang="en-US" dirty="0"/>
              <a:t>Classical theory has to be understood within context of wider social change (transition from feudalism to capitalism). </a:t>
            </a:r>
          </a:p>
          <a:p>
            <a:pPr lvl="1"/>
            <a:r>
              <a:rPr lang="en-US" altLang="en-US" dirty="0"/>
              <a:t>Within this social climate, classicalism challenged the aristocracy in matters of crime and justice.</a:t>
            </a:r>
          </a:p>
          <a:p>
            <a:pPr lvl="1"/>
            <a:r>
              <a:rPr lang="en-US" altLang="en-US" dirty="0"/>
              <a:t>It promoted the rights of individuals as equal and rational.</a:t>
            </a:r>
          </a:p>
          <a:p>
            <a:r>
              <a:rPr lang="en-US" altLang="en-US" dirty="0"/>
              <a:t>Classicalism focuses on the offence and not the offender.</a:t>
            </a:r>
          </a:p>
          <a:p>
            <a:r>
              <a:rPr lang="en-US" altLang="en-US" dirty="0"/>
              <a:t>Contemporary influence of classical thinking can be seen the “</a:t>
            </a:r>
            <a:r>
              <a:rPr lang="en-US" altLang="en-US"/>
              <a:t>just desserts</a:t>
            </a:r>
            <a:r>
              <a:rPr lang="en-US" altLang="en-US" dirty="0"/>
              <a:t>” principle of sentencing. </a:t>
            </a:r>
          </a:p>
          <a:p>
            <a:r>
              <a:rPr lang="en-US" altLang="en-US" dirty="0"/>
              <a:t>A weakness of the approach is its erasure of broader inequalities and social structures that contribute to crime.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F5A0C-9856-4BD6-BFE6-1D562A0DC495}"/>
              </a:ext>
            </a:extLst>
          </p:cNvPr>
          <p:cNvSpPr>
            <a:spLocks noGrp="1"/>
          </p:cNvSpPr>
          <p:nvPr>
            <p:ph type="title"/>
          </p:nvPr>
        </p:nvSpPr>
        <p:spPr>
          <a:xfrm>
            <a:off x="1485900" y="141480"/>
            <a:ext cx="6172200" cy="921749"/>
          </a:xfrm>
        </p:spPr>
        <p:txBody>
          <a:bodyPr/>
          <a:lstStyle/>
          <a:p>
            <a:pPr algn="ctr"/>
            <a:r>
              <a:rPr lang="en-US" b="1" dirty="0"/>
              <a:t>Social Context</a:t>
            </a:r>
            <a:endParaRPr lang="en-CA" b="1" dirty="0"/>
          </a:p>
        </p:txBody>
      </p:sp>
      <p:sp>
        <p:nvSpPr>
          <p:cNvPr id="3" name="Content Placeholder 2">
            <a:extLst>
              <a:ext uri="{FF2B5EF4-FFF2-40B4-BE49-F238E27FC236}">
                <a16:creationId xmlns:a16="http://schemas.microsoft.com/office/drawing/2014/main" id="{E1A1DB60-59BA-4E0E-A294-96510672456C}"/>
              </a:ext>
            </a:extLst>
          </p:cNvPr>
          <p:cNvSpPr>
            <a:spLocks noGrp="1"/>
          </p:cNvSpPr>
          <p:nvPr>
            <p:ph idx="1"/>
          </p:nvPr>
        </p:nvSpPr>
        <p:spPr/>
        <p:txBody>
          <a:bodyPr>
            <a:normAutofit lnSpcReduction="10000"/>
          </a:bodyPr>
          <a:lstStyle/>
          <a:p>
            <a:r>
              <a:rPr lang="en-US" dirty="0"/>
              <a:t>Development of legal theory is associated with the intellectual movement called “Enlightenment”</a:t>
            </a:r>
          </a:p>
          <a:p>
            <a:r>
              <a:rPr lang="en-US" dirty="0"/>
              <a:t>Promoting political changes during the 17</a:t>
            </a:r>
            <a:r>
              <a:rPr lang="en-US" baseline="30000" dirty="0"/>
              <a:t>th</a:t>
            </a:r>
            <a:r>
              <a:rPr lang="en-US" dirty="0"/>
              <a:t> and 18</a:t>
            </a:r>
            <a:r>
              <a:rPr lang="en-US" baseline="30000" dirty="0"/>
              <a:t>th</a:t>
            </a:r>
            <a:r>
              <a:rPr lang="en-US" dirty="0"/>
              <a:t> centuries in Europe.</a:t>
            </a:r>
          </a:p>
          <a:p>
            <a:r>
              <a:rPr lang="en-US" dirty="0"/>
              <a:t>Challenging the power of the monarchy and arbitrary rule.</a:t>
            </a:r>
          </a:p>
          <a:p>
            <a:r>
              <a:rPr lang="en-US" dirty="0"/>
              <a:t>Classical theory promoted principles:</a:t>
            </a:r>
          </a:p>
          <a:p>
            <a:pPr lvl="1"/>
            <a:r>
              <a:rPr lang="en-US" dirty="0"/>
              <a:t>Supremacy of law</a:t>
            </a:r>
          </a:p>
          <a:p>
            <a:pPr lvl="1"/>
            <a:r>
              <a:rPr lang="en-US" dirty="0"/>
              <a:t>Equality before the law</a:t>
            </a:r>
          </a:p>
          <a:p>
            <a:pPr lvl="1"/>
            <a:r>
              <a:rPr lang="en-US" dirty="0"/>
              <a:t>Rights of men</a:t>
            </a:r>
          </a:p>
          <a:p>
            <a:endParaRPr lang="en-US" dirty="0"/>
          </a:p>
          <a:p>
            <a:endParaRPr lang="en-US" dirty="0"/>
          </a:p>
          <a:p>
            <a:endParaRPr lang="en-US" dirty="0"/>
          </a:p>
          <a:p>
            <a:endParaRPr lang="en-US" dirty="0"/>
          </a:p>
          <a:p>
            <a:endParaRPr lang="en-US" dirty="0"/>
          </a:p>
          <a:p>
            <a:endParaRPr lang="en-CA" dirty="0"/>
          </a:p>
        </p:txBody>
      </p:sp>
    </p:spTree>
    <p:extLst>
      <p:ext uri="{BB962C8B-B14F-4D97-AF65-F5344CB8AC3E}">
        <p14:creationId xmlns:p14="http://schemas.microsoft.com/office/powerpoint/2010/main" val="4201956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1182-2409-47FC-BFDB-262C0D634267}"/>
              </a:ext>
            </a:extLst>
          </p:cNvPr>
          <p:cNvSpPr>
            <a:spLocks noGrp="1"/>
          </p:cNvSpPr>
          <p:nvPr>
            <p:ph type="title"/>
          </p:nvPr>
        </p:nvSpPr>
        <p:spPr>
          <a:xfrm>
            <a:off x="1485901" y="141480"/>
            <a:ext cx="6172199" cy="921749"/>
          </a:xfrm>
        </p:spPr>
        <p:txBody>
          <a:bodyPr/>
          <a:lstStyle/>
          <a:p>
            <a:pPr algn="ctr"/>
            <a:r>
              <a:rPr lang="en-US" b="1" dirty="0"/>
              <a:t>Feudalistic Structures </a:t>
            </a:r>
            <a:endParaRPr lang="en-CA" b="1" dirty="0"/>
          </a:p>
        </p:txBody>
      </p:sp>
      <p:sp>
        <p:nvSpPr>
          <p:cNvPr id="3" name="Content Placeholder 2">
            <a:extLst>
              <a:ext uri="{FF2B5EF4-FFF2-40B4-BE49-F238E27FC236}">
                <a16:creationId xmlns:a16="http://schemas.microsoft.com/office/drawing/2014/main" id="{5B612E00-81EC-49B1-8919-6A158DD85FE4}"/>
              </a:ext>
            </a:extLst>
          </p:cNvPr>
          <p:cNvSpPr>
            <a:spLocks noGrp="1"/>
          </p:cNvSpPr>
          <p:nvPr>
            <p:ph idx="1"/>
          </p:nvPr>
        </p:nvSpPr>
        <p:spPr/>
        <p:txBody>
          <a:bodyPr>
            <a:normAutofit/>
          </a:bodyPr>
          <a:lstStyle/>
          <a:p>
            <a:r>
              <a:rPr lang="en-CA" dirty="0">
                <a:latin typeface="+mj-lt"/>
              </a:rPr>
              <a:t>Feudalism: monarch as political authority</a:t>
            </a:r>
            <a:r>
              <a:rPr lang="en-US" dirty="0">
                <a:latin typeface="+mj-lt"/>
              </a:rPr>
              <a:t> (king, queen, or aristocrats)</a:t>
            </a:r>
          </a:p>
          <a:p>
            <a:r>
              <a:rPr lang="en-CA" dirty="0">
                <a:latin typeface="+mj-lt"/>
              </a:rPr>
              <a:t>Economy based on land ownership, agricultural production  </a:t>
            </a:r>
          </a:p>
          <a:p>
            <a:r>
              <a:rPr lang="en-CA" dirty="0">
                <a:latin typeface="+mj-lt"/>
              </a:rPr>
              <a:t>Mercantilism: colonial expansion to access raw materials to feed European early industrialization and markets</a:t>
            </a:r>
          </a:p>
          <a:p>
            <a:pPr lvl="1"/>
            <a:r>
              <a:rPr lang="en-CA" dirty="0">
                <a:latin typeface="+mj-lt"/>
              </a:rPr>
              <a:t>Merchant class influenced politics and law making</a:t>
            </a:r>
          </a:p>
          <a:p>
            <a:r>
              <a:rPr lang="en-CA" dirty="0"/>
              <a:t>Crime is defined by absolute power in monarch’s courts</a:t>
            </a:r>
          </a:p>
          <a:p>
            <a:r>
              <a:rPr lang="en-CA" dirty="0"/>
              <a:t>Punishments were arbitrary and without process</a:t>
            </a:r>
          </a:p>
        </p:txBody>
      </p:sp>
    </p:spTree>
    <p:extLst>
      <p:ext uri="{BB962C8B-B14F-4D97-AF65-F5344CB8AC3E}">
        <p14:creationId xmlns:p14="http://schemas.microsoft.com/office/powerpoint/2010/main" val="346793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D5D6-B2A8-4005-B599-FA0BF2C5B21C}"/>
              </a:ext>
            </a:extLst>
          </p:cNvPr>
          <p:cNvSpPr>
            <a:spLocks noGrp="1"/>
          </p:cNvSpPr>
          <p:nvPr>
            <p:ph type="title"/>
          </p:nvPr>
        </p:nvSpPr>
        <p:spPr>
          <a:xfrm>
            <a:off x="1485900" y="141480"/>
            <a:ext cx="6172200" cy="921749"/>
          </a:xfrm>
        </p:spPr>
        <p:txBody>
          <a:bodyPr/>
          <a:lstStyle/>
          <a:p>
            <a:pPr algn="ctr"/>
            <a:r>
              <a:rPr lang="en-US" b="1" dirty="0"/>
              <a:t>Mercantile Capitalism</a:t>
            </a:r>
            <a:endParaRPr lang="en-CA" b="1" dirty="0"/>
          </a:p>
        </p:txBody>
      </p:sp>
      <p:sp>
        <p:nvSpPr>
          <p:cNvPr id="3" name="Content Placeholder 2">
            <a:extLst>
              <a:ext uri="{FF2B5EF4-FFF2-40B4-BE49-F238E27FC236}">
                <a16:creationId xmlns:a16="http://schemas.microsoft.com/office/drawing/2014/main" id="{9908D57E-2EE8-490C-A237-95B38506AF51}"/>
              </a:ext>
            </a:extLst>
          </p:cNvPr>
          <p:cNvSpPr>
            <a:spLocks noGrp="1"/>
          </p:cNvSpPr>
          <p:nvPr>
            <p:ph idx="1"/>
          </p:nvPr>
        </p:nvSpPr>
        <p:spPr/>
        <p:txBody>
          <a:bodyPr/>
          <a:lstStyle/>
          <a:p>
            <a:r>
              <a:rPr lang="en-US" dirty="0"/>
              <a:t>The rise of mercantile capitalism at first fettered the absolute power of the monarch.</a:t>
            </a:r>
          </a:p>
          <a:p>
            <a:r>
              <a:rPr lang="en-US" dirty="0"/>
              <a:t>The rise of the mercantile class and their growing dissatisfaction with the monarchs absolute power to grant trading rights led to political upheaval  </a:t>
            </a:r>
            <a:endParaRPr lang="en-CA" dirty="0"/>
          </a:p>
        </p:txBody>
      </p:sp>
    </p:spTree>
    <p:extLst>
      <p:ext uri="{BB962C8B-B14F-4D97-AF65-F5344CB8AC3E}">
        <p14:creationId xmlns:p14="http://schemas.microsoft.com/office/powerpoint/2010/main" val="369117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279BF-94C0-48B7-93E6-0CB9D8DD3C73}"/>
              </a:ext>
            </a:extLst>
          </p:cNvPr>
          <p:cNvSpPr>
            <a:spLocks noGrp="1"/>
          </p:cNvSpPr>
          <p:nvPr>
            <p:ph type="title"/>
          </p:nvPr>
        </p:nvSpPr>
        <p:spPr>
          <a:xfrm>
            <a:off x="1600201" y="141480"/>
            <a:ext cx="6057899" cy="921749"/>
          </a:xfrm>
        </p:spPr>
        <p:txBody>
          <a:bodyPr/>
          <a:lstStyle/>
          <a:p>
            <a:r>
              <a:rPr lang="en-US" b="1" dirty="0"/>
              <a:t>The Individual and the State</a:t>
            </a:r>
            <a:endParaRPr lang="en-CA" b="1" dirty="0"/>
          </a:p>
        </p:txBody>
      </p:sp>
      <p:sp>
        <p:nvSpPr>
          <p:cNvPr id="3" name="Content Placeholder 2">
            <a:extLst>
              <a:ext uri="{FF2B5EF4-FFF2-40B4-BE49-F238E27FC236}">
                <a16:creationId xmlns:a16="http://schemas.microsoft.com/office/drawing/2014/main" id="{B3EA5B6D-A038-4B70-BAEA-00B64BE97910}"/>
              </a:ext>
            </a:extLst>
          </p:cNvPr>
          <p:cNvSpPr>
            <a:spLocks noGrp="1"/>
          </p:cNvSpPr>
          <p:nvPr>
            <p:ph idx="1"/>
          </p:nvPr>
        </p:nvSpPr>
        <p:spPr/>
        <p:txBody>
          <a:bodyPr>
            <a:normAutofit/>
          </a:bodyPr>
          <a:lstStyle/>
          <a:p>
            <a:r>
              <a:rPr lang="en-US" dirty="0"/>
              <a:t>The emerging bourgeoisie critiqued hereditary privilege.</a:t>
            </a:r>
            <a:r>
              <a:rPr lang="en-US" altLang="en-US" dirty="0"/>
              <a:t> The concept of individual rights (extending beyond the aristocracy) emerged alongside the capitalist class.</a:t>
            </a:r>
          </a:p>
          <a:p>
            <a:r>
              <a:rPr lang="en-US" dirty="0"/>
              <a:t>Demands: </a:t>
            </a:r>
          </a:p>
          <a:p>
            <a:pPr lvl="1"/>
            <a:r>
              <a:rPr lang="en-US" dirty="0"/>
              <a:t>“Rights of man”: bolster private property and private capitalist ventures; peasants allowed to sell their </a:t>
            </a:r>
            <a:r>
              <a:rPr lang="en-US" dirty="0" err="1"/>
              <a:t>labour</a:t>
            </a:r>
            <a:endParaRPr lang="en-US" dirty="0"/>
          </a:p>
          <a:p>
            <a:pPr lvl="1"/>
            <a:r>
              <a:rPr lang="en-US" dirty="0"/>
              <a:t>“Rule of law”: laws are made through legal process to protect individuals and the arbitrary uses of power  </a:t>
            </a:r>
            <a:endParaRPr lang="en-CA" dirty="0"/>
          </a:p>
        </p:txBody>
      </p:sp>
    </p:spTree>
    <p:extLst>
      <p:ext uri="{BB962C8B-B14F-4D97-AF65-F5344CB8AC3E}">
        <p14:creationId xmlns:p14="http://schemas.microsoft.com/office/powerpoint/2010/main" val="4011640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altLang="en-US" b="1" dirty="0"/>
              <a:t>Social Context</a:t>
            </a:r>
          </a:p>
        </p:txBody>
      </p:sp>
      <p:sp>
        <p:nvSpPr>
          <p:cNvPr id="3" name="Content Placeholder 2"/>
          <p:cNvSpPr>
            <a:spLocks noGrp="1"/>
          </p:cNvSpPr>
          <p:nvPr>
            <p:ph idx="1"/>
          </p:nvPr>
        </p:nvSpPr>
        <p:spPr/>
        <p:txBody>
          <a:bodyPr/>
          <a:lstStyle/>
          <a:p>
            <a:r>
              <a:rPr lang="en-US" altLang="en-US" dirty="0"/>
              <a:t>In 17/18th-century England, conflicts over power, authority, and the role of law led to the development of principles concerning:</a:t>
            </a:r>
          </a:p>
          <a:p>
            <a:pPr lvl="1"/>
            <a:r>
              <a:rPr lang="en-US" altLang="en-US" dirty="0"/>
              <a:t>supremacy of law;</a:t>
            </a:r>
          </a:p>
          <a:p>
            <a:pPr lvl="1"/>
            <a:r>
              <a:rPr lang="en-US" altLang="en-US" dirty="0"/>
              <a:t>fundamental rights of humans;</a:t>
            </a:r>
          </a:p>
          <a:p>
            <a:pPr lvl="1"/>
            <a:r>
              <a:rPr lang="en-US" altLang="en-US" dirty="0"/>
              <a:t>equality before the law; and,</a:t>
            </a:r>
          </a:p>
          <a:p>
            <a:pPr lvl="1"/>
            <a:r>
              <a:rPr lang="en-US" altLang="en-US" dirty="0"/>
              <a:t>democratic basis of political authority (Kelly, 1992).</a:t>
            </a:r>
          </a:p>
          <a:p>
            <a:endParaRPr lang="en-US" dirty="0"/>
          </a:p>
        </p:txBody>
      </p:sp>
    </p:spTree>
    <p:extLst>
      <p:ext uri="{BB962C8B-B14F-4D97-AF65-F5344CB8AC3E}">
        <p14:creationId xmlns:p14="http://schemas.microsoft.com/office/powerpoint/2010/main" val="286240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143001" y="141480"/>
            <a:ext cx="6515099" cy="921749"/>
          </a:xfrm>
        </p:spPr>
        <p:txBody>
          <a:bodyPr/>
          <a:lstStyle/>
          <a:p>
            <a:pPr algn="ctr"/>
            <a:r>
              <a:rPr lang="en-US" altLang="en-US" b="1" dirty="0"/>
              <a:t>The Canadian Context</a:t>
            </a:r>
          </a:p>
        </p:txBody>
      </p:sp>
      <p:sp>
        <p:nvSpPr>
          <p:cNvPr id="3" name="Content Placeholder 2"/>
          <p:cNvSpPr>
            <a:spLocks noGrp="1"/>
          </p:cNvSpPr>
          <p:nvPr>
            <p:ph idx="1"/>
          </p:nvPr>
        </p:nvSpPr>
        <p:spPr/>
        <p:txBody>
          <a:bodyPr>
            <a:normAutofit fontScale="92500" lnSpcReduction="10000"/>
          </a:bodyPr>
          <a:lstStyle/>
          <a:p>
            <a:r>
              <a:rPr lang="en-US" altLang="en-US" dirty="0"/>
              <a:t>Canada’s legal system provides an illustration of how justice systems develop within a socio-historical context.</a:t>
            </a:r>
          </a:p>
          <a:p>
            <a:r>
              <a:rPr lang="en-US" altLang="en-US" dirty="0"/>
              <a:t>Canada’s legal system is defined by </a:t>
            </a:r>
            <a:r>
              <a:rPr lang="en-US" altLang="en-US" dirty="0" err="1"/>
              <a:t>bijuralism</a:t>
            </a:r>
            <a:r>
              <a:rPr lang="en-US" altLang="en-US" dirty="0"/>
              <a:t> (bound by two legal traditions: common law and civil law).</a:t>
            </a:r>
          </a:p>
          <a:p>
            <a:pPr marL="685800" lvl="1" indent="-342900">
              <a:buFont typeface="+mj-lt"/>
              <a:buAutoNum type="arabicPeriod"/>
            </a:pPr>
            <a:r>
              <a:rPr lang="en-US" altLang="en-US" dirty="0"/>
              <a:t>Common law developed in Great Britain and is based on precedent (a judge’s decision influences the decisions made by future judges).</a:t>
            </a:r>
          </a:p>
          <a:p>
            <a:pPr marL="685800" lvl="1" indent="-342900">
              <a:buFont typeface="+mj-lt"/>
              <a:buAutoNum type="arabicPeriod"/>
            </a:pPr>
            <a:r>
              <a:rPr lang="en-US" altLang="en-US" dirty="0"/>
              <a:t>Civil law is based on Roman law and is found in books, proclamations, and statutes.</a:t>
            </a:r>
          </a:p>
          <a:p>
            <a:r>
              <a:rPr lang="en-US" altLang="en-US" dirty="0"/>
              <a:t>Canada’s Constitution divides the authority to make laws between parliament and territorial/provincial legislatures.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41480"/>
            <a:ext cx="6172200" cy="921749"/>
          </a:xfrm>
        </p:spPr>
        <p:txBody>
          <a:bodyPr/>
          <a:lstStyle/>
          <a:p>
            <a:pPr algn="ctr"/>
            <a:r>
              <a:rPr lang="en-US" altLang="en-US" b="1" dirty="0"/>
              <a:t>Basic Concepts of Classical Theory</a:t>
            </a:r>
            <a:endParaRPr lang="en-US" b="1" dirty="0"/>
          </a:p>
        </p:txBody>
      </p:sp>
      <p:sp>
        <p:nvSpPr>
          <p:cNvPr id="3" name="Content Placeholder 2"/>
          <p:cNvSpPr>
            <a:spLocks noGrp="1"/>
          </p:cNvSpPr>
          <p:nvPr>
            <p:ph idx="1"/>
          </p:nvPr>
        </p:nvSpPr>
        <p:spPr/>
        <p:txBody>
          <a:bodyPr>
            <a:normAutofit lnSpcReduction="10000"/>
          </a:bodyPr>
          <a:lstStyle/>
          <a:p>
            <a:r>
              <a:rPr lang="en-US" altLang="en-US" dirty="0"/>
              <a:t>Humans have the capacity to reason.</a:t>
            </a:r>
          </a:p>
          <a:p>
            <a:r>
              <a:rPr lang="en-US" altLang="en-US" dirty="0"/>
              <a:t>Individuals are self-seeking and self-interested.</a:t>
            </a:r>
          </a:p>
          <a:p>
            <a:r>
              <a:rPr lang="en-US" altLang="en-US" dirty="0"/>
              <a:t>Emphasizes free will and individual choice.</a:t>
            </a:r>
          </a:p>
          <a:p>
            <a:r>
              <a:rPr lang="en-US" altLang="en-US" dirty="0"/>
              <a:t>Citizens are responsible for their actions.</a:t>
            </a:r>
          </a:p>
          <a:p>
            <a:r>
              <a:rPr lang="en-US" altLang="en-US" dirty="0"/>
              <a:t>People are believed to have an equal ability to act in accordance to what is rational.</a:t>
            </a:r>
          </a:p>
          <a:p>
            <a:r>
              <a:rPr lang="en-US" altLang="en-US" dirty="0"/>
              <a:t>Emphasizes humans as stakeholders.</a:t>
            </a:r>
          </a:p>
          <a:p>
            <a:r>
              <a:rPr lang="en-US" altLang="en-US" dirty="0"/>
              <a:t>Criminality is a matter of making the wrong choice.</a:t>
            </a:r>
          </a:p>
          <a:p>
            <a:endParaRPr lang="en-US" dirty="0"/>
          </a:p>
        </p:txBody>
      </p:sp>
    </p:spTree>
  </p:cSld>
  <p:clrMapOvr>
    <a:masterClrMapping/>
  </p:clrMapOvr>
</p:sld>
</file>

<file path=ppt/theme/theme1.xml><?xml version="1.0" encoding="utf-8"?>
<a:theme xmlns:a="http://schemas.openxmlformats.org/drawingml/2006/main" name="OUP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9A62E9-31B2-4077-8762-6D0F915CA6B5}" vid="{89F4FBA5-CFCD-4139-8F2D-2EA6318DA589}"/>
    </a:ext>
  </a:extLst>
</a:theme>
</file>

<file path=ppt/theme/theme2.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9A62E9-31B2-4077-8762-6D0F915CA6B5}" vid="{11307298-44E9-4931-B095-341BA347CFB9}"/>
    </a:ext>
  </a:extLst>
</a:theme>
</file>

<file path=docProps/app.xml><?xml version="1.0" encoding="utf-8"?>
<Properties xmlns="http://schemas.openxmlformats.org/officeDocument/2006/extended-properties" xmlns:vt="http://schemas.openxmlformats.org/officeDocument/2006/docPropsVTypes">
  <Template>OUP Template</Template>
  <TotalTime>69</TotalTime>
  <Words>1793</Words>
  <Application>Microsoft Office PowerPoint</Application>
  <PresentationFormat>On-screen Show (16:9)</PresentationFormat>
  <Paragraphs>162</Paragraphs>
  <Slides>25</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25</vt:i4>
      </vt:variant>
    </vt:vector>
  </HeadingPairs>
  <TitlesOfParts>
    <vt:vector size="29" baseType="lpstr">
      <vt:lpstr>Arial</vt:lpstr>
      <vt:lpstr>Calibri</vt:lpstr>
      <vt:lpstr>OUP_Theme</vt:lpstr>
      <vt:lpstr>Figure-Only Templates</vt:lpstr>
      <vt:lpstr>Chapter 2</vt:lpstr>
      <vt:lpstr>Introduction</vt:lpstr>
      <vt:lpstr>Social Context</vt:lpstr>
      <vt:lpstr>Feudalistic Structures </vt:lpstr>
      <vt:lpstr>Mercantile Capitalism</vt:lpstr>
      <vt:lpstr>The Individual and the State</vt:lpstr>
      <vt:lpstr>Social Context</vt:lpstr>
      <vt:lpstr>The Canadian Context</vt:lpstr>
      <vt:lpstr>Basic Concepts of Classical Theory</vt:lpstr>
      <vt:lpstr>Basic Concepts, cont’d</vt:lpstr>
      <vt:lpstr>Basic Concepts, cont’d</vt:lpstr>
      <vt:lpstr>Basic Concepts, cont’d</vt:lpstr>
      <vt:lpstr>Basic Concepts, cont’d</vt:lpstr>
      <vt:lpstr>Basic Concepts, cont’d</vt:lpstr>
      <vt:lpstr>Basic Concepts, cont’d</vt:lpstr>
      <vt:lpstr>Basic Concepts, cont’d</vt:lpstr>
      <vt:lpstr>Historical Development</vt:lpstr>
      <vt:lpstr>Historical Development, cont’d</vt:lpstr>
      <vt:lpstr>Contemporary Examples</vt:lpstr>
      <vt:lpstr>Contemporary Examples, cont’d</vt:lpstr>
      <vt:lpstr>Case in Point</vt:lpstr>
      <vt:lpstr>Critique of Classical Theory</vt:lpstr>
      <vt:lpstr>Critique of Classical Theory, cont’d</vt:lpstr>
      <vt:lpstr>Critique of Classical Theory, cont’d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Anke Allspach</dc:creator>
  <cp:lastModifiedBy>SARABIA, Luke</cp:lastModifiedBy>
  <cp:revision>4</cp:revision>
  <dcterms:created xsi:type="dcterms:W3CDTF">2021-10-01T18:50:37Z</dcterms:created>
  <dcterms:modified xsi:type="dcterms:W3CDTF">2021-11-15T14:00:47Z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2021-07-27T13:45:43Z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e41850af-5b65-4eae-a9d1-0000f5f08959</vt:lpwstr>
  </property>
</Properties>
</file>