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163" r:id="rId1"/>
  </p:sldMasterIdLst>
  <p:notesMasterIdLst>
    <p:notesMasterId r:id="rId30"/>
  </p:notesMasterIdLst>
  <p:handoutMasterIdLst>
    <p:handoutMasterId r:id="rId31"/>
  </p:handoutMasterIdLst>
  <p:sldIdLst>
    <p:sldId id="281" r:id="rId2"/>
    <p:sldId id="340" r:id="rId3"/>
    <p:sldId id="350" r:id="rId4"/>
    <p:sldId id="341" r:id="rId5"/>
    <p:sldId id="324" r:id="rId6"/>
    <p:sldId id="325" r:id="rId7"/>
    <p:sldId id="326" r:id="rId8"/>
    <p:sldId id="343" r:id="rId9"/>
    <p:sldId id="342" r:id="rId10"/>
    <p:sldId id="349" r:id="rId11"/>
    <p:sldId id="328" r:id="rId12"/>
    <p:sldId id="330" r:id="rId13"/>
    <p:sldId id="307" r:id="rId14"/>
    <p:sldId id="344" r:id="rId15"/>
    <p:sldId id="331" r:id="rId16"/>
    <p:sldId id="309" r:id="rId17"/>
    <p:sldId id="310" r:id="rId18"/>
    <p:sldId id="311" r:id="rId19"/>
    <p:sldId id="332" r:id="rId20"/>
    <p:sldId id="333" r:id="rId21"/>
    <p:sldId id="336" r:id="rId22"/>
    <p:sldId id="348" r:id="rId23"/>
    <p:sldId id="337" r:id="rId24"/>
    <p:sldId id="338" r:id="rId25"/>
    <p:sldId id="346" r:id="rId26"/>
    <p:sldId id="320" r:id="rId27"/>
    <p:sldId id="347" r:id="rId28"/>
    <p:sldId id="352" r:id="rId29"/>
  </p:sldIdLst>
  <p:sldSz cx="9144000" cy="6858000" type="screen4x3"/>
  <p:notesSz cx="6985000" cy="10120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87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84"/>
    <p:restoredTop sz="90544" autoAdjust="0"/>
  </p:normalViewPr>
  <p:slideViewPr>
    <p:cSldViewPr>
      <p:cViewPr varScale="1">
        <p:scale>
          <a:sx n="94" d="100"/>
          <a:sy n="94" d="100"/>
        </p:scale>
        <p:origin x="108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214" y="-114"/>
      </p:cViewPr>
      <p:guideLst>
        <p:guide orient="horz" pos="3187"/>
        <p:guide pos="220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>
            <a:extLst>
              <a:ext uri="{FF2B5EF4-FFF2-40B4-BE49-F238E27FC236}">
                <a16:creationId xmlns:a16="http://schemas.microsoft.com/office/drawing/2014/main" id="{A7640C05-CBE1-4CCB-BB1C-EAEA793FB88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8899" name="Rectangle 3">
            <a:extLst>
              <a:ext uri="{FF2B5EF4-FFF2-40B4-BE49-F238E27FC236}">
                <a16:creationId xmlns:a16="http://schemas.microsoft.com/office/drawing/2014/main" id="{D9F14351-EE8E-41C4-AC42-C060993BB4B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48000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8900" name="Rectangle 4">
            <a:extLst>
              <a:ext uri="{FF2B5EF4-FFF2-40B4-BE49-F238E27FC236}">
                <a16:creationId xmlns:a16="http://schemas.microsoft.com/office/drawing/2014/main" id="{9D9963AF-37A1-4972-A19B-B6D126C1233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601200"/>
            <a:ext cx="3048000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8901" name="Rectangle 5">
            <a:extLst>
              <a:ext uri="{FF2B5EF4-FFF2-40B4-BE49-F238E27FC236}">
                <a16:creationId xmlns:a16="http://schemas.microsoft.com/office/drawing/2014/main" id="{7148AAAB-50AA-46B0-9506-4358486EB22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9601200"/>
            <a:ext cx="3048000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917E525A-B38D-4AE4-BD87-6644A0FB69C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546A3D9-A4F1-4706-AEEC-8834D413193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506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63659C-F741-4E04-ACC7-A7BE707B9B4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506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E4E7E64-1CA6-4B40-B01B-6E2C241E71CD}" type="datetimeFigureOut">
              <a:rPr lang="en-GB" altLang="en-US"/>
              <a:pPr>
                <a:defRPr/>
              </a:pPr>
              <a:t>11/01/2022</a:t>
            </a:fld>
            <a:endParaRPr lang="en-GB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79A3C9E-1B8A-4D8F-9FE2-42E0CC278E1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758825"/>
            <a:ext cx="5060950" cy="379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08F1A61-CBBA-4F3F-BF15-7CA30AC2C9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8500" y="4806950"/>
            <a:ext cx="5588000" cy="45545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  <a:endParaRPr lang="en-GB" altLang="en-US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9EF438-1369-44D8-AC05-C152D5F17AF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612313"/>
            <a:ext cx="3027363" cy="5064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4BAA90-E999-44DF-9D05-365611415B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56050" y="9612313"/>
            <a:ext cx="3027363" cy="5064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51BC13E-C210-4EAD-9769-1442949E949A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3F8FD4B0-268C-476D-97FC-8AFCDDF8C20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CC141450-B1B3-4387-8208-03F33B42BCE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E" altLang="en-US">
              <a:ea typeface="ＭＳ Ｐゴシック" panose="020B0600070205080204" pitchFamily="34" charset="-128"/>
            </a:endParaRP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D5F1E0DB-3F56-49FF-8763-FCDA6944E7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36D9090-A312-4186-A273-26353619A864}" type="slidenum">
              <a:rPr lang="en-GB" altLang="en-US"/>
              <a:pPr/>
              <a:t>4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9602254B-C787-4097-8B5C-54BC7EF3D81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EC3083F2-666D-4277-ACCF-2CBFB0B78A2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9D129A58-0272-443D-87DD-AAF5CC9BB5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2520BFA-A63B-459A-8394-0C66E3AA1A5E}" type="slidenum">
              <a:rPr lang="en-GB" altLang="en-US"/>
              <a:pPr/>
              <a:t>5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FAE43F81-C97C-4112-884A-99972A91A42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08612B0D-468A-4015-9CB2-AF78F521C4E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D96549D9-BCD8-43CF-B089-7C487D9CAF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89C63CA-C63F-4A59-A5B1-E6044E07FD74}" type="slidenum">
              <a:rPr lang="en-GB" altLang="en-US">
                <a:latin typeface="Times New Roman" panose="02020603050405020304" pitchFamily="18" charset="0"/>
              </a:rPr>
              <a:pPr/>
              <a:t>13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6B054633-B4FC-43D1-B1A9-D8FF4345C14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3B854ECA-0C09-409C-8615-8801980EA30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B79853D6-8CAF-4B8F-8918-D8BAB900E7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E72BF1D-9B99-4C21-ACB0-BE461FA2DF63}" type="slidenum">
              <a:rPr lang="en-GB" altLang="en-US">
                <a:latin typeface="Times New Roman" panose="02020603050405020304" pitchFamily="18" charset="0"/>
              </a:rPr>
              <a:pPr/>
              <a:t>16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AB0C458F-27E6-4ECD-B10C-0AEBB2565CE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55D226AA-4617-46EF-989C-7973A110405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5D927FF6-42B9-4ED9-A0ED-88DB44F7C0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DCA9E9F-A93E-49ED-B910-CE1EA74D95C5}" type="slidenum">
              <a:rPr lang="en-GB" altLang="en-US">
                <a:latin typeface="Times New Roman" panose="02020603050405020304" pitchFamily="18" charset="0"/>
              </a:rPr>
              <a:pPr/>
              <a:t>17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06623CC9-97FB-4D88-B141-C869E375787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F6B80478-177F-40F8-A3F0-902F5A20D85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3D6B6B65-CEF4-4FB4-9A24-421119CF09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6BF86FC-7617-4075-920F-B5E474DEEABE}" type="slidenum">
              <a:rPr lang="en-GB" altLang="en-US">
                <a:latin typeface="Times New Roman" panose="02020603050405020304" pitchFamily="18" charset="0"/>
              </a:rPr>
              <a:pPr/>
              <a:t>18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>
            <a:extLst>
              <a:ext uri="{FF2B5EF4-FFF2-40B4-BE49-F238E27FC236}">
                <a16:creationId xmlns:a16="http://schemas.microsoft.com/office/drawing/2014/main" id="{D60E7BB0-1AE7-4C46-BEF7-639E3A0047D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>
            <a:extLst>
              <a:ext uri="{FF2B5EF4-FFF2-40B4-BE49-F238E27FC236}">
                <a16:creationId xmlns:a16="http://schemas.microsoft.com/office/drawing/2014/main" id="{2A98D372-39DC-41F0-9AAD-A112147C962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8916" name="Slide Number Placeholder 3">
            <a:extLst>
              <a:ext uri="{FF2B5EF4-FFF2-40B4-BE49-F238E27FC236}">
                <a16:creationId xmlns:a16="http://schemas.microsoft.com/office/drawing/2014/main" id="{CFDAB8C4-4F20-4318-A6FF-943419A978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2738C3F-DA3C-484D-A29E-FE47B1791D5A}" type="slidenum">
              <a:rPr lang="en-GB" altLang="en-US">
                <a:latin typeface="Times New Roman" panose="02020603050405020304" pitchFamily="18" charset="0"/>
              </a:rPr>
              <a:pPr/>
              <a:t>26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id="{3657E79C-CFF9-4554-B6A0-F2DFD54B471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id="{0D87054F-C94C-460A-90AF-E848CDCAB62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AA8B7FD0-AB09-49E4-832D-A0A9950E262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EBCF93B-C898-411B-9F0A-894ED0E8B5DF}" type="slidenum">
              <a:rPr lang="en-GB" altLang="en-US"/>
              <a:pPr/>
              <a:t>28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CDD45-0E24-824E-8528-54480BCF58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5000" y="1332000"/>
            <a:ext cx="6858000" cy="2160000"/>
          </a:xfrm>
        </p:spPr>
        <p:txBody>
          <a:bodyPr anchor="b"/>
          <a:lstStyle>
            <a:lvl1pPr algn="l">
              <a:defRPr sz="4875"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Add title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DB4FFB-A229-AF47-8E60-155F5A2CCF9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05000" y="3456000"/>
            <a:ext cx="6858000" cy="1260000"/>
          </a:xfrm>
        </p:spPr>
        <p:txBody>
          <a:bodyPr/>
          <a:lstStyle>
            <a:lvl1pPr marL="0" indent="0" algn="l">
              <a:buNone/>
              <a:defRPr sz="4125" b="0" i="0">
                <a:solidFill>
                  <a:schemeClr val="tx2"/>
                </a:solidFill>
                <a:latin typeface="Gibson Light" pitchFamily="2" charset="77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Add Subtitle</a:t>
            </a:r>
            <a:endParaRPr lang="en-GB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DD607922-B123-734A-90FA-9E19DA4F9D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05000" y="5040001"/>
            <a:ext cx="2057400" cy="365125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1125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Month Year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DB35B4AD-D872-4AF9-A872-CEEC0D06B09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5000" y="365048"/>
            <a:ext cx="2083465" cy="642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1214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8B7077F-D91F-8948-9ECB-C2D32251CE17}"/>
              </a:ext>
            </a:extLst>
          </p:cNvPr>
          <p:cNvSpPr/>
          <p:nvPr/>
        </p:nvSpPr>
        <p:spPr>
          <a:xfrm>
            <a:off x="0" y="0"/>
            <a:ext cx="9144000" cy="90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8A9648BA-17B9-F044-A0C4-221BF80D3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4000" y="6516000"/>
            <a:ext cx="3528000" cy="216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825" b="0" i="0" cap="none" spc="0" baseline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989E7DF-FE1D-084F-88EA-E9633041F143}"/>
              </a:ext>
            </a:extLst>
          </p:cNvPr>
          <p:cNvCxnSpPr/>
          <p:nvPr/>
        </p:nvCxnSpPr>
        <p:spPr>
          <a:xfrm>
            <a:off x="0" y="6372000"/>
            <a:ext cx="9144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EC8765E-7826-1748-8472-ADB34D09F795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24000" y="1260001"/>
            <a:ext cx="2700337" cy="4933481"/>
          </a:xfr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Content Placeholder 10">
            <a:extLst>
              <a:ext uri="{FF2B5EF4-FFF2-40B4-BE49-F238E27FC236}">
                <a16:creationId xmlns:a16="http://schemas.microsoft.com/office/drawing/2014/main" id="{0219AE79-442B-B24C-BB69-50651E6FEAA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218400" y="1260000"/>
            <a:ext cx="2700337" cy="4933482"/>
          </a:xfr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3" name="Content Placeholder 10">
            <a:extLst>
              <a:ext uri="{FF2B5EF4-FFF2-40B4-BE49-F238E27FC236}">
                <a16:creationId xmlns:a16="http://schemas.microsoft.com/office/drawing/2014/main" id="{1F34AE87-A884-3F46-BDEF-93AEDE5E01EE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20900" y="1260000"/>
            <a:ext cx="2700337" cy="4932000"/>
          </a:xfr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0506BC29-BD72-7743-A224-634C5037F0FA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8478000" y="6516000"/>
            <a:ext cx="360000" cy="180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r">
              <a:defRPr sz="825">
                <a:solidFill>
                  <a:schemeClr val="tx1"/>
                </a:solidFill>
              </a:defRPr>
            </a:lvl1pPr>
          </a:lstStyle>
          <a:p>
            <a:fld id="{216D9713-5423-4660-97B4-148064DCC4F0}" type="slidenum">
              <a:rPr lang="en-GB" altLang="en-US" smtClean="0"/>
              <a:pPr/>
              <a:t>‹#›</a:t>
            </a:fld>
            <a:endParaRPr lang="en-GB" altLang="en-US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A4A47060-EA29-F348-A3B2-F42CB7DA5B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3372" y="228166"/>
            <a:ext cx="1449229" cy="447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523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Multiple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7ADA8D41-0A96-924B-A078-EB59844464EE}"/>
              </a:ext>
            </a:extLst>
          </p:cNvPr>
          <p:cNvSpPr/>
          <p:nvPr/>
        </p:nvSpPr>
        <p:spPr>
          <a:xfrm>
            <a:off x="0" y="0"/>
            <a:ext cx="9144000" cy="90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E30A32ED-8133-404E-93CA-5E3A2A31A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4000" y="6516000"/>
            <a:ext cx="3528000" cy="216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825" b="0" i="0" cap="none" spc="0" baseline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B6D721C-D7FD-584E-A033-B11008ABFC7C}"/>
              </a:ext>
            </a:extLst>
          </p:cNvPr>
          <p:cNvCxnSpPr/>
          <p:nvPr/>
        </p:nvCxnSpPr>
        <p:spPr>
          <a:xfrm>
            <a:off x="0" y="6372000"/>
            <a:ext cx="9144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4CFF857B-12AB-E04C-A1F6-FC4B79FE185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725000" y="3816000"/>
            <a:ext cx="1971000" cy="2376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4FAE989E-25E7-1149-9293-241B09C5CA76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725000" y="1260000"/>
            <a:ext cx="1971000" cy="2376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60E16E0C-FDEC-6A4D-8D90-1A65F10ABDB8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840252" y="3816000"/>
            <a:ext cx="1971000" cy="2376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4" name="Picture Placeholder 3">
            <a:extLst>
              <a:ext uri="{FF2B5EF4-FFF2-40B4-BE49-F238E27FC236}">
                <a16:creationId xmlns:a16="http://schemas.microsoft.com/office/drawing/2014/main" id="{66363F88-7A49-D942-A043-8CF8DF2E24C3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840252" y="1260000"/>
            <a:ext cx="1971000" cy="2376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5" name="Text Placeholder 8">
            <a:extLst>
              <a:ext uri="{FF2B5EF4-FFF2-40B4-BE49-F238E27FC236}">
                <a16:creationId xmlns:a16="http://schemas.microsoft.com/office/drawing/2014/main" id="{440009B8-931B-F54E-BA1E-D9C16B4E4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19699" y="1276711"/>
            <a:ext cx="4252301" cy="4925306"/>
          </a:xfrm>
          <a:solidFill>
            <a:schemeClr val="bg2"/>
          </a:solidFill>
        </p:spPr>
        <p:txBody>
          <a:bodyPr lIns="144000" tIns="144000" rIns="144000" bIns="144000" anchor="t" anchorCtr="0"/>
          <a:lstStyle>
            <a:lvl1pPr algn="l">
              <a:defRPr>
                <a:solidFill>
                  <a:schemeClr val="tx2"/>
                </a:solidFill>
              </a:defRPr>
            </a:lvl1pPr>
            <a:lvl2pPr algn="l">
              <a:defRPr>
                <a:solidFill>
                  <a:schemeClr val="tx2"/>
                </a:solidFill>
              </a:defRPr>
            </a:lvl2pPr>
            <a:lvl3pPr algn="l">
              <a:defRPr>
                <a:solidFill>
                  <a:schemeClr val="tx2"/>
                </a:solidFill>
              </a:defRPr>
            </a:lvl3pPr>
            <a:lvl4pPr algn="l">
              <a:defRPr>
                <a:solidFill>
                  <a:schemeClr val="tx2"/>
                </a:solidFill>
              </a:defRPr>
            </a:lvl4pPr>
            <a:lvl5pPr algn="l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A87EFF2F-A951-9F44-A426-FD3A0BB78147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8478000" y="6516000"/>
            <a:ext cx="360000" cy="180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r">
              <a:defRPr sz="825">
                <a:solidFill>
                  <a:schemeClr val="tx1"/>
                </a:solidFill>
              </a:defRPr>
            </a:lvl1pPr>
          </a:lstStyle>
          <a:p>
            <a:fld id="{216D9713-5423-4660-97B4-148064DCC4F0}" type="slidenum">
              <a:rPr lang="en-GB" altLang="en-US" smtClean="0"/>
              <a:pPr/>
              <a:t>‹#›</a:t>
            </a:fld>
            <a:endParaRPr lang="en-GB" altLang="en-US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D838BB3D-9262-B64B-9517-6DE0A996FD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3372" y="228166"/>
            <a:ext cx="1449229" cy="447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1562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7ADA8D41-0A96-924B-A078-EB59844464EE}"/>
              </a:ext>
            </a:extLst>
          </p:cNvPr>
          <p:cNvSpPr/>
          <p:nvPr/>
        </p:nvSpPr>
        <p:spPr>
          <a:xfrm>
            <a:off x="0" y="0"/>
            <a:ext cx="9144000" cy="90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E30A32ED-8133-404E-93CA-5E3A2A31A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4000" y="6516000"/>
            <a:ext cx="3528000" cy="216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825" b="0" i="0" cap="none" spc="0" baseline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D9C27669-02C0-A244-8A78-68E60250A1E3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8478000" y="6516000"/>
            <a:ext cx="360000" cy="180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r">
              <a:defRPr sz="825">
                <a:solidFill>
                  <a:schemeClr val="tx1"/>
                </a:solidFill>
              </a:defRPr>
            </a:lvl1pPr>
          </a:lstStyle>
          <a:p>
            <a:fld id="{216D9713-5423-4660-97B4-148064DCC4F0}" type="slidenum">
              <a:rPr lang="en-GB" altLang="en-US" smtClean="0"/>
              <a:pPr/>
              <a:t>‹#›</a:t>
            </a:fld>
            <a:endParaRPr lang="en-GB" alt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B6D721C-D7FD-584E-A033-B11008ABFC7C}"/>
              </a:ext>
            </a:extLst>
          </p:cNvPr>
          <p:cNvCxnSpPr/>
          <p:nvPr/>
        </p:nvCxnSpPr>
        <p:spPr>
          <a:xfrm>
            <a:off x="0" y="6372000"/>
            <a:ext cx="9144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40A40-E5B5-A844-8D30-DAF4B761227C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324000" y="1258888"/>
            <a:ext cx="1998000" cy="2386012"/>
          </a:xfrm>
          <a:solidFill>
            <a:srgbClr val="F4E4DD"/>
          </a:solidFill>
        </p:spPr>
        <p:txBody>
          <a:bodyPr lIns="72000" tIns="72000" rIns="72000" bIns="72000"/>
          <a:lstStyle>
            <a:lvl1pPr>
              <a:defRPr sz="1125"/>
            </a:lvl1pPr>
          </a:lstStyle>
          <a:p>
            <a:pPr lvl="0"/>
            <a:r>
              <a:rPr lang="en-GB" dirty="0"/>
              <a:t>Add content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02497FDA-F163-5541-BB4B-36A8695804A4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6839100" y="1258888"/>
            <a:ext cx="1998000" cy="2386012"/>
          </a:xfrm>
          <a:solidFill>
            <a:srgbClr val="E3E1E0"/>
          </a:solidFill>
        </p:spPr>
        <p:txBody>
          <a:bodyPr lIns="72000" tIns="72000" rIns="72000" bIns="72000"/>
          <a:lstStyle>
            <a:lvl1pPr>
              <a:defRPr sz="1125"/>
            </a:lvl1pPr>
          </a:lstStyle>
          <a:p>
            <a:pPr lvl="0"/>
            <a:r>
              <a:rPr lang="en-GB" dirty="0"/>
              <a:t>Add content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00753C3B-1A30-6540-BB7B-E7C488D79035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2495700" y="1258888"/>
            <a:ext cx="1998000" cy="2386012"/>
          </a:xfrm>
          <a:solidFill>
            <a:srgbClr val="E0E7D0"/>
          </a:solidFill>
        </p:spPr>
        <p:txBody>
          <a:bodyPr lIns="72000" tIns="72000" rIns="72000" bIns="72000"/>
          <a:lstStyle>
            <a:lvl1pPr>
              <a:defRPr sz="1125"/>
            </a:lvl1pPr>
          </a:lstStyle>
          <a:p>
            <a:pPr lvl="0"/>
            <a:r>
              <a:rPr lang="en-GB" dirty="0"/>
              <a:t>Add content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C2B6887E-02B4-224F-9032-803169527750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4667400" y="1258888"/>
            <a:ext cx="1998000" cy="2386012"/>
          </a:xfrm>
          <a:solidFill>
            <a:srgbClr val="F2EEDA"/>
          </a:solidFill>
        </p:spPr>
        <p:txBody>
          <a:bodyPr lIns="72000" tIns="72000" rIns="72000" bIns="72000"/>
          <a:lstStyle>
            <a:lvl1pPr>
              <a:defRPr sz="1125"/>
            </a:lvl1pPr>
          </a:lstStyle>
          <a:p>
            <a:pPr lvl="0"/>
            <a:r>
              <a:rPr lang="en-GB" dirty="0"/>
              <a:t>Add content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A016F4-463D-1F43-990B-3AC3A7FFFAA5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24000" y="3852000"/>
            <a:ext cx="4175522" cy="234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88C5B731-B650-C241-9628-1D8A5E77C5FD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4680012" y="3852000"/>
            <a:ext cx="4175522" cy="234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7911147A-5087-BD46-A32A-3953BD0C9E0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3372" y="228166"/>
            <a:ext cx="1449229" cy="447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614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- Dark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308BD56D-C3E7-2944-BB80-5620F5AF646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3372" y="228166"/>
            <a:ext cx="1449229" cy="447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648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5F94254-789B-4B3D-A37C-C65C7D0EC587}"/>
              </a:ext>
            </a:extLst>
          </p:cNvPr>
          <p:cNvSpPr/>
          <p:nvPr userDrawn="1"/>
        </p:nvSpPr>
        <p:spPr>
          <a:xfrm>
            <a:off x="293688" y="1989138"/>
            <a:ext cx="8567737" cy="4394200"/>
          </a:xfrm>
          <a:prstGeom prst="rect">
            <a:avLst/>
          </a:prstGeom>
          <a:solidFill>
            <a:srgbClr val="00214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defRPr/>
            </a:pPr>
            <a:endParaRPr lang="en-US" altLang="en-US" dirty="0">
              <a:solidFill>
                <a:srgbClr val="3399FF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26D124-13B2-45D8-88C0-1C14A69E0CE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60351" y="6489700"/>
            <a:ext cx="3321540" cy="33813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GB" altLang="en-US" sz="1600" dirty="0">
                <a:solidFill>
                  <a:schemeClr val="tx2"/>
                </a:solidFill>
                <a:latin typeface="+mn-lt"/>
              </a:rPr>
              <a:t>© </a:t>
            </a:r>
            <a:r>
              <a:rPr lang="en-GB" sz="1600" dirty="0">
                <a:solidFill>
                  <a:schemeClr val="tx2"/>
                </a:solidFill>
                <a:latin typeface="+mn-lt"/>
              </a:rPr>
              <a:t>Oxford University Press, 2022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i="1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E340DFF1-56F0-470E-9420-26F5F6E946D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306000" y="6550769"/>
            <a:ext cx="3528000" cy="216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974A4ECD-A7CD-4FE3-9399-1E0330CE03D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7BE897-6577-4D10-8DCD-86B4B2792D03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50477FC-457D-4A01-8D2D-CF36BF16F8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5600" y="0"/>
            <a:ext cx="2498400" cy="880076"/>
          </a:xfrm>
          <a:prstGeom prst="rect">
            <a:avLst/>
          </a:prstGeom>
        </p:spPr>
      </p:pic>
      <p:sp>
        <p:nvSpPr>
          <p:cNvPr id="13" name="Rectangle 2">
            <a:extLst>
              <a:ext uri="{FF2B5EF4-FFF2-40B4-BE49-F238E27FC236}">
                <a16:creationId xmlns:a16="http://schemas.microsoft.com/office/drawing/2014/main" id="{769D8DD2-D541-4AB8-B0A7-FC7682F99B3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45463" y="1476931"/>
            <a:ext cx="2765501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GB" altLang="en-US" dirty="0">
                <a:solidFill>
                  <a:srgbClr val="042960"/>
                </a:solidFill>
                <a:latin typeface="+mn-lt"/>
              </a:rPr>
              <a:t>Bell, Bryman and Harley</a:t>
            </a:r>
          </a:p>
        </p:txBody>
      </p:sp>
    </p:spTree>
    <p:extLst>
      <p:ext uri="{BB962C8B-B14F-4D97-AF65-F5344CB8AC3E}">
        <p14:creationId xmlns:p14="http://schemas.microsoft.com/office/powerpoint/2010/main" val="28839821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31A2BC9-AB53-4BD4-BE1C-551329FA8BA9}"/>
              </a:ext>
            </a:extLst>
          </p:cNvPr>
          <p:cNvSpPr/>
          <p:nvPr userDrawn="1"/>
        </p:nvSpPr>
        <p:spPr>
          <a:xfrm>
            <a:off x="-6350" y="0"/>
            <a:ext cx="9144000" cy="1230313"/>
          </a:xfrm>
          <a:prstGeom prst="rect">
            <a:avLst/>
          </a:prstGeom>
          <a:solidFill>
            <a:srgbClr val="0429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defRPr/>
            </a:pPr>
            <a:endParaRPr lang="en-US" altLang="en-US">
              <a:solidFill>
                <a:srgbClr val="3399FF"/>
              </a:solidFill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90BB64C-C3D6-4757-88CB-AC98D9832D7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F4F35EA9-8E5A-4A49-845B-CF28880AD78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tabLst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tabLst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tabLst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tabLst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tabLst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D360B43-589E-499D-9FF1-BC547F8CD32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438" y="6488113"/>
            <a:ext cx="5356225" cy="307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GB" sz="1400" dirty="0">
                <a:solidFill>
                  <a:srgbClr val="A6A6A6"/>
                </a:solidFill>
              </a:rPr>
              <a:t>Bell, Bryman &amp; Harley: </a:t>
            </a:r>
            <a:r>
              <a:rPr lang="en-GB" sz="1400" i="1" dirty="0">
                <a:solidFill>
                  <a:srgbClr val="A6A6A6"/>
                </a:solidFill>
              </a:rPr>
              <a:t>Business Research Methods, 6</a:t>
            </a:r>
            <a:r>
              <a:rPr lang="en-GB" sz="1400" i="1" baseline="30000" dirty="0">
                <a:solidFill>
                  <a:srgbClr val="A6A6A6"/>
                </a:solidFill>
              </a:rPr>
              <a:t>th</a:t>
            </a:r>
            <a:r>
              <a:rPr lang="en-GB" sz="1400" i="1" dirty="0">
                <a:solidFill>
                  <a:srgbClr val="A6A6A6"/>
                </a:solidFill>
              </a:rPr>
              <a:t> edition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  <a:prstGeom prst="rect">
            <a:avLst/>
          </a:prstGeom>
        </p:spPr>
        <p:txBody>
          <a:bodyPr/>
          <a:lstStyle>
            <a:lvl5pPr>
              <a:defRPr lang="en-GB" sz="1400" i="1" baseline="0" smtClean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849"/>
            <a:ext cx="8229600" cy="986905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6EC0F6-C48E-44DF-905F-70C2B60C0D2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42B0E98-64E6-4F42-9BE7-0B5D98E9A5BF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2680621-FD2E-4A0C-ABB5-928AAF499C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800" y="6166331"/>
            <a:ext cx="1987200" cy="699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933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or Statement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CDD45-0E24-824E-8528-54480BCF58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1122364"/>
            <a:ext cx="6858000" cy="4261727"/>
          </a:xfrm>
        </p:spPr>
        <p:txBody>
          <a:bodyPr anchor="ctr"/>
          <a:lstStyle>
            <a:lvl1pPr algn="ctr">
              <a:defRPr sz="3000" b="0" i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/>
              <a:t>Add Section tile, quote or statement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6188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or Statement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CDD45-0E24-824E-8528-54480BCF58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1122364"/>
            <a:ext cx="6858000" cy="4261727"/>
          </a:xfrm>
        </p:spPr>
        <p:txBody>
          <a:bodyPr anchor="ctr"/>
          <a:lstStyle>
            <a:lvl1pPr algn="ctr">
              <a:defRPr sz="3000" b="0" i="0">
                <a:solidFill>
                  <a:schemeClr val="accent6"/>
                </a:solidFill>
                <a:latin typeface="+mj-lt"/>
              </a:defRPr>
            </a:lvl1pPr>
          </a:lstStyle>
          <a:p>
            <a:r>
              <a:rPr lang="en-US" dirty="0"/>
              <a:t>Add Section tile, quote or statement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69601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troduc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CEB79FC-C7F9-7A41-9F31-DE5E9936D5B9}"/>
              </a:ext>
            </a:extLst>
          </p:cNvPr>
          <p:cNvSpPr/>
          <p:nvPr/>
        </p:nvSpPr>
        <p:spPr>
          <a:xfrm>
            <a:off x="0" y="0"/>
            <a:ext cx="9144000" cy="90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5CDD45-0E24-824E-8528-54480BCF58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4000" y="1260000"/>
            <a:ext cx="6871931" cy="720000"/>
          </a:xfrm>
        </p:spPr>
        <p:txBody>
          <a:bodyPr anchor="t" anchorCtr="0"/>
          <a:lstStyle>
            <a:lvl1pPr algn="l">
              <a:defRPr sz="225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Add Title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DB4FFB-A229-AF47-8E60-155F5A2CCF9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24000" y="2088000"/>
            <a:ext cx="6858000" cy="2340000"/>
          </a:xfrm>
        </p:spPr>
        <p:txBody>
          <a:bodyPr anchor="t" anchorCtr="0"/>
          <a:lstStyle>
            <a:lvl1pPr marL="0" indent="0" algn="l">
              <a:buNone/>
              <a:defRPr sz="180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Add introduction text or statement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70FF5F-86DC-2A48-BA0E-9956D2F5E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4000" y="6516000"/>
            <a:ext cx="3528000" cy="216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825" b="0" i="0" cap="none" spc="0" baseline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5EB2273-3E9C-714C-947C-062AFA427E83}"/>
              </a:ext>
            </a:extLst>
          </p:cNvPr>
          <p:cNvSpPr txBox="1"/>
          <p:nvPr/>
        </p:nvSpPr>
        <p:spPr>
          <a:xfrm>
            <a:off x="10096766" y="-35169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GB" sz="900" dirty="0">
              <a:solidFill>
                <a:schemeClr val="tx2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0399DBD-03B7-8A4A-96A1-57D466B2A4DA}"/>
              </a:ext>
            </a:extLst>
          </p:cNvPr>
          <p:cNvCxnSpPr/>
          <p:nvPr/>
        </p:nvCxnSpPr>
        <p:spPr>
          <a:xfrm>
            <a:off x="0" y="6372000"/>
            <a:ext cx="9144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C7ED201-DC4D-DD43-B1BA-D1C5FD977E0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8478000" y="6516000"/>
            <a:ext cx="360000" cy="180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r">
              <a:defRPr sz="825">
                <a:solidFill>
                  <a:schemeClr val="tx1"/>
                </a:solidFill>
              </a:defRPr>
            </a:lvl1pPr>
          </a:lstStyle>
          <a:p>
            <a:fld id="{216D9713-5423-4660-97B4-148064DCC4F0}" type="slidenum">
              <a:rPr lang="en-GB" altLang="en-US" smtClean="0"/>
              <a:pPr/>
              <a:t>‹#›</a:t>
            </a:fld>
            <a:endParaRPr lang="en-GB" altLang="en-US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9417353C-D9E4-E44B-9D53-0185AA1C22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3372" y="228166"/>
            <a:ext cx="1449229" cy="447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532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AF0E0EB-99EB-934F-B161-D43EBAFC8027}"/>
              </a:ext>
            </a:extLst>
          </p:cNvPr>
          <p:cNvSpPr/>
          <p:nvPr/>
        </p:nvSpPr>
        <p:spPr>
          <a:xfrm>
            <a:off x="0" y="0"/>
            <a:ext cx="9144000" cy="90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E4CADE0F-6FDA-D54D-BFD9-ED6127769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4000" y="6516000"/>
            <a:ext cx="3528000" cy="216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825" b="0" i="0" cap="none" spc="0" baseline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620E7FC-C51A-914A-9EF8-0BEB15E42502}"/>
              </a:ext>
            </a:extLst>
          </p:cNvPr>
          <p:cNvCxnSpPr/>
          <p:nvPr/>
        </p:nvCxnSpPr>
        <p:spPr>
          <a:xfrm>
            <a:off x="0" y="6372000"/>
            <a:ext cx="9144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6F5D1C0F-74B3-8A4E-AAC6-F9A9FAAF8A5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324000" y="2088000"/>
            <a:ext cx="8496900" cy="4140000"/>
          </a:xfrm>
        </p:spPr>
        <p:txBody>
          <a:bodyPr/>
          <a:lstStyle/>
          <a:p>
            <a:pPr lvl="0"/>
            <a:r>
              <a:rPr lang="en-US" dirty="0"/>
              <a:t>Add chart/table/photo</a:t>
            </a:r>
            <a:endParaRPr lang="en-GB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C7E32C5-B4D2-3D4A-A247-46A7EA56E1C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4000" y="1260000"/>
            <a:ext cx="8511887" cy="720000"/>
          </a:xfrm>
        </p:spPr>
        <p:txBody>
          <a:bodyPr anchor="t" anchorCtr="0"/>
          <a:lstStyle>
            <a:lvl1pPr algn="l">
              <a:defRPr sz="225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Add Title</a:t>
            </a:r>
            <a:endParaRPr lang="en-GB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E9B0D2C-B5D7-6C4B-9F42-6AE0EBB91E52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8478000" y="6516000"/>
            <a:ext cx="360000" cy="180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r">
              <a:defRPr sz="825">
                <a:solidFill>
                  <a:schemeClr val="tx1"/>
                </a:solidFill>
              </a:defRPr>
            </a:lvl1pPr>
          </a:lstStyle>
          <a:p>
            <a:fld id="{216D9713-5423-4660-97B4-148064DCC4F0}" type="slidenum">
              <a:rPr lang="en-GB" altLang="en-US" smtClean="0"/>
              <a:pPr/>
              <a:t>‹#›</a:t>
            </a:fld>
            <a:endParaRPr lang="en-GB" altLang="en-US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9ACCBCE4-4A50-C443-90B9-B0D714D231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3372" y="228166"/>
            <a:ext cx="1449229" cy="447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134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DE92B2F-3B5D-374E-8620-EC886CDC0815}"/>
              </a:ext>
            </a:extLst>
          </p:cNvPr>
          <p:cNvSpPr/>
          <p:nvPr/>
        </p:nvSpPr>
        <p:spPr>
          <a:xfrm>
            <a:off x="0" y="0"/>
            <a:ext cx="9144000" cy="90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587B805-39B4-A94D-A62A-73E51D015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4000" y="6516000"/>
            <a:ext cx="3528000" cy="216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825" b="0" i="0" cap="none" spc="0" baseline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C82DC9D-C785-B94C-B406-965D6D8822FE}"/>
              </a:ext>
            </a:extLst>
          </p:cNvPr>
          <p:cNvCxnSpPr/>
          <p:nvPr/>
        </p:nvCxnSpPr>
        <p:spPr>
          <a:xfrm>
            <a:off x="0" y="6372000"/>
            <a:ext cx="9144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A3A0A6-2360-E749-813F-4C2BB76956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24000" y="2088000"/>
            <a:ext cx="4140000" cy="4140000"/>
          </a:xfrm>
        </p:spPr>
        <p:txBody>
          <a:bodyPr/>
          <a:lstStyle>
            <a:lvl3pPr marL="108000" indent="-108000">
              <a:defRPr/>
            </a:lvl3pPr>
            <a:lvl4pPr marL="216000" indent="-1080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4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8" name="Content Placeholder 11">
            <a:extLst>
              <a:ext uri="{FF2B5EF4-FFF2-40B4-BE49-F238E27FC236}">
                <a16:creationId xmlns:a16="http://schemas.microsoft.com/office/drawing/2014/main" id="{A6E03B43-8C85-3146-B22E-4FD9A082F70A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43439" y="2088000"/>
            <a:ext cx="4140200" cy="4140200"/>
          </a:xfrm>
        </p:spPr>
        <p:txBody>
          <a:bodyPr/>
          <a:lstStyle/>
          <a:p>
            <a:pPr lvl="0"/>
            <a:r>
              <a:rPr lang="en-US" dirty="0"/>
              <a:t>Add chart/table/photo</a:t>
            </a:r>
            <a:endParaRPr lang="en-GB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9821578-A4C2-2446-878D-F5C93749956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4000" y="1260000"/>
            <a:ext cx="8461654" cy="720000"/>
          </a:xfrm>
        </p:spPr>
        <p:txBody>
          <a:bodyPr anchor="t" anchorCtr="0"/>
          <a:lstStyle>
            <a:lvl1pPr algn="l">
              <a:defRPr sz="225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Add Title</a:t>
            </a:r>
            <a:endParaRPr lang="en-GB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64A134AF-19DB-7342-9C2D-414BDB13BA7E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8478000" y="6516000"/>
            <a:ext cx="360000" cy="180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r">
              <a:defRPr sz="825">
                <a:solidFill>
                  <a:schemeClr val="tx1"/>
                </a:solidFill>
              </a:defRPr>
            </a:lvl1pPr>
          </a:lstStyle>
          <a:p>
            <a:fld id="{216D9713-5423-4660-97B4-148064DCC4F0}" type="slidenum">
              <a:rPr lang="en-GB" altLang="en-US" smtClean="0"/>
              <a:pPr/>
              <a:t>‹#›</a:t>
            </a:fld>
            <a:endParaRPr lang="en-GB" altLang="en-US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BDA0BFA6-ECB6-FF41-8B37-CAC4ED1569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3372" y="228166"/>
            <a:ext cx="1449229" cy="447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2607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09">
          <p15:clr>
            <a:srgbClr val="FBAE40"/>
          </p15:clr>
        </p15:guide>
        <p15:guide id="3" pos="387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8739EBC3-2E79-AF4C-A385-42015A47076C}"/>
              </a:ext>
            </a:extLst>
          </p:cNvPr>
          <p:cNvSpPr/>
          <p:nvPr/>
        </p:nvSpPr>
        <p:spPr>
          <a:xfrm>
            <a:off x="0" y="0"/>
            <a:ext cx="9144000" cy="90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2CAE3DF5-3A96-064D-B068-053221BE1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4000" y="6516000"/>
            <a:ext cx="3528000" cy="216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825" b="0" i="0" cap="none" spc="0" baseline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DFDDD87-ACE1-C04D-93D1-B1083ED83E11}"/>
              </a:ext>
            </a:extLst>
          </p:cNvPr>
          <p:cNvCxnSpPr/>
          <p:nvPr/>
        </p:nvCxnSpPr>
        <p:spPr>
          <a:xfrm>
            <a:off x="0" y="6372000"/>
            <a:ext cx="9144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120900" y="2088000"/>
            <a:ext cx="2700000" cy="4140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A3A0A6-2360-E749-813F-4C2BB76956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24000" y="2088000"/>
            <a:ext cx="2700000" cy="4140000"/>
          </a:xfr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2AB1F66A-DEB0-684D-B5D3-31629EAC148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22000" y="2088000"/>
            <a:ext cx="2700000" cy="4140000"/>
          </a:xfr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074D620-F982-5441-BE6E-F7D4543A3CA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4000" y="1260000"/>
            <a:ext cx="8507992" cy="720000"/>
          </a:xfrm>
        </p:spPr>
        <p:txBody>
          <a:bodyPr anchor="t" anchorCtr="0"/>
          <a:lstStyle>
            <a:lvl1pPr algn="l">
              <a:defRPr sz="225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Add Title</a:t>
            </a:r>
            <a:endParaRPr lang="en-GB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BA5BE87-C937-8640-BE27-67B42DE27C74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8478000" y="6516000"/>
            <a:ext cx="360000" cy="180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r">
              <a:defRPr sz="825">
                <a:solidFill>
                  <a:schemeClr val="tx1"/>
                </a:solidFill>
              </a:defRPr>
            </a:lvl1pPr>
          </a:lstStyle>
          <a:p>
            <a:fld id="{216D9713-5423-4660-97B4-148064DCC4F0}" type="slidenum">
              <a:rPr lang="en-GB" altLang="en-US" smtClean="0"/>
              <a:pPr/>
              <a:t>‹#›</a:t>
            </a:fld>
            <a:endParaRPr lang="en-GB" altLang="en-US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993504D2-B444-4F40-A6BA-E734F5A4E9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3372" y="228166"/>
            <a:ext cx="1449229" cy="447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28460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09">
          <p15:clr>
            <a:srgbClr val="FBAE40"/>
          </p15:clr>
        </p15:guide>
        <p15:guide id="3" pos="387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nd Statem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C9BCFD0-067D-6545-8C5D-27D2627541BB}"/>
              </a:ext>
            </a:extLst>
          </p:cNvPr>
          <p:cNvSpPr/>
          <p:nvPr/>
        </p:nvSpPr>
        <p:spPr>
          <a:xfrm>
            <a:off x="0" y="531342"/>
            <a:ext cx="4448554" cy="584295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>
              <a:solidFill>
                <a:schemeClr val="tx2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1F9EB67-9E65-204A-B7A8-73B03B26A550}"/>
              </a:ext>
            </a:extLst>
          </p:cNvPr>
          <p:cNvSpPr/>
          <p:nvPr/>
        </p:nvSpPr>
        <p:spPr>
          <a:xfrm>
            <a:off x="0" y="0"/>
            <a:ext cx="9144000" cy="90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AC6BEE00-4318-1C4F-A321-B3A75C2F47FD}"/>
              </a:ext>
            </a:extLst>
          </p:cNvPr>
          <p:cNvSpPr txBox="1">
            <a:spLocks/>
          </p:cNvSpPr>
          <p:nvPr/>
        </p:nvSpPr>
        <p:spPr>
          <a:xfrm>
            <a:off x="324000" y="6516000"/>
            <a:ext cx="3528000" cy="216000"/>
          </a:xfrm>
          <a:prstGeom prst="rect">
            <a:avLst/>
          </a:prstGeom>
        </p:spPr>
        <p:txBody>
          <a:bodyPr lIns="0" tIns="0" rIns="0" bIns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100" b="0" i="0" kern="1200" cap="none" spc="0" baseline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25"/>
              <a:t>Title of Presentation</a:t>
            </a:r>
            <a:endParaRPr lang="en-GB" sz="825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F1BF6B2-48A5-1B4F-B109-4AD86E66F171}"/>
              </a:ext>
            </a:extLst>
          </p:cNvPr>
          <p:cNvCxnSpPr/>
          <p:nvPr/>
        </p:nvCxnSpPr>
        <p:spPr>
          <a:xfrm>
            <a:off x="0" y="6372000"/>
            <a:ext cx="9144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A57B211-0045-2844-B5DA-1D7E13A68B8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89900" y="1296000"/>
            <a:ext cx="4131000" cy="47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C7B40B0-3203-CF4D-9A88-A624E8DA0CF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86130" y="1661024"/>
            <a:ext cx="3714817" cy="3723776"/>
          </a:xfrm>
        </p:spPr>
        <p:txBody>
          <a:bodyPr anchor="t" anchorCtr="0"/>
          <a:lstStyle>
            <a:lvl1pPr algn="l">
              <a:lnSpc>
                <a:spcPct val="120000"/>
              </a:lnSpc>
              <a:defRPr sz="2250">
                <a:solidFill>
                  <a:schemeClr val="bg1"/>
                </a:solidFill>
                <a:latin typeface="+mj-lt"/>
              </a:defRPr>
            </a:lvl1pPr>
            <a:lvl2pPr algn="ctr">
              <a:defRPr>
                <a:solidFill>
                  <a:schemeClr val="accent4"/>
                </a:solidFill>
              </a:defRPr>
            </a:lvl2pPr>
            <a:lvl3pPr algn="ctr">
              <a:defRPr>
                <a:solidFill>
                  <a:schemeClr val="accent4"/>
                </a:solidFill>
              </a:defRPr>
            </a:lvl3pPr>
            <a:lvl4pPr algn="ctr">
              <a:defRPr>
                <a:solidFill>
                  <a:schemeClr val="accent4"/>
                </a:solidFill>
              </a:defRPr>
            </a:lvl4pPr>
            <a:lvl5pPr algn="ctr"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en-GB" dirty="0"/>
              <a:t>”Quote or statement”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3E1636A-7E1C-4042-8E40-337CB68DC022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8478000" y="6516000"/>
            <a:ext cx="360000" cy="180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r">
              <a:defRPr sz="825">
                <a:solidFill>
                  <a:schemeClr val="tx1"/>
                </a:solidFill>
              </a:defRPr>
            </a:lvl1pPr>
          </a:lstStyle>
          <a:p>
            <a:fld id="{216D9713-5423-4660-97B4-148064DCC4F0}" type="slidenum">
              <a:rPr lang="en-GB" altLang="en-US" smtClean="0"/>
              <a:pPr/>
              <a:t>‹#›</a:t>
            </a:fld>
            <a:endParaRPr lang="en-GB" altLang="en-US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E8609E81-C585-8744-AD73-8C072DF8585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3372" y="228166"/>
            <a:ext cx="1449229" cy="447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566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nd Statem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C9BCFD0-067D-6545-8C5D-27D2627541BB}"/>
              </a:ext>
            </a:extLst>
          </p:cNvPr>
          <p:cNvSpPr/>
          <p:nvPr/>
        </p:nvSpPr>
        <p:spPr>
          <a:xfrm>
            <a:off x="4695447" y="531342"/>
            <a:ext cx="4448554" cy="584295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>
              <a:solidFill>
                <a:schemeClr val="accent2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1F9EB67-9E65-204A-B7A8-73B03B26A550}"/>
              </a:ext>
            </a:extLst>
          </p:cNvPr>
          <p:cNvSpPr/>
          <p:nvPr/>
        </p:nvSpPr>
        <p:spPr>
          <a:xfrm>
            <a:off x="0" y="0"/>
            <a:ext cx="9144000" cy="90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AC6BEE00-4318-1C4F-A321-B3A75C2F47FD}"/>
              </a:ext>
            </a:extLst>
          </p:cNvPr>
          <p:cNvSpPr txBox="1">
            <a:spLocks/>
          </p:cNvSpPr>
          <p:nvPr/>
        </p:nvSpPr>
        <p:spPr>
          <a:xfrm>
            <a:off x="324000" y="6516000"/>
            <a:ext cx="3528000" cy="216000"/>
          </a:xfrm>
          <a:prstGeom prst="rect">
            <a:avLst/>
          </a:prstGeom>
        </p:spPr>
        <p:txBody>
          <a:bodyPr lIns="0" tIns="0" rIns="0" bIns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100" b="0" i="0" kern="1200" cap="none" spc="0" baseline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25"/>
              <a:t>Title of Presentation</a:t>
            </a:r>
            <a:endParaRPr lang="en-GB" sz="825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F1BF6B2-48A5-1B4F-B109-4AD86E66F171}"/>
              </a:ext>
            </a:extLst>
          </p:cNvPr>
          <p:cNvCxnSpPr/>
          <p:nvPr/>
        </p:nvCxnSpPr>
        <p:spPr>
          <a:xfrm>
            <a:off x="0" y="6372000"/>
            <a:ext cx="9144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A57B211-0045-2844-B5DA-1D7E13A68B8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4000" y="1296000"/>
            <a:ext cx="4131000" cy="47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C7B40B0-3203-CF4D-9A88-A624E8DA0CF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981576" y="1661024"/>
            <a:ext cx="3714817" cy="3723776"/>
          </a:xfrm>
        </p:spPr>
        <p:txBody>
          <a:bodyPr anchor="t" anchorCtr="0"/>
          <a:lstStyle>
            <a:lvl1pPr algn="l">
              <a:lnSpc>
                <a:spcPct val="120000"/>
              </a:lnSpc>
              <a:defRPr sz="2250">
                <a:solidFill>
                  <a:schemeClr val="bg1"/>
                </a:solidFill>
                <a:latin typeface="+mj-lt"/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dirty="0"/>
              <a:t>“Quote or statement”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443E513C-589A-FF49-BFDE-0A7D8FB554D0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8478000" y="6516000"/>
            <a:ext cx="360000" cy="180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r">
              <a:defRPr sz="825">
                <a:solidFill>
                  <a:schemeClr val="tx1"/>
                </a:solidFill>
              </a:defRPr>
            </a:lvl1pPr>
          </a:lstStyle>
          <a:p>
            <a:fld id="{216D9713-5423-4660-97B4-148064DCC4F0}" type="slidenum">
              <a:rPr lang="en-GB" altLang="en-US" smtClean="0"/>
              <a:pPr/>
              <a:t>‹#›</a:t>
            </a:fld>
            <a:endParaRPr lang="en-GB" altLang="en-US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982C24E9-6FCE-4248-BF58-7BFF398BEA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3372" y="228166"/>
            <a:ext cx="1449229" cy="447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719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78353D-46A7-2448-89A2-82D8D5FD3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00" y="432000"/>
            <a:ext cx="8424000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85E140-9D5F-0646-BC1E-1FBC73E967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4000" y="1825625"/>
            <a:ext cx="8545500" cy="43513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8502E10-5E11-A544-894B-482862B46D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4000" y="6516000"/>
            <a:ext cx="3528000" cy="216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825" b="0" i="0" cap="none" spc="0" baseline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E3D3D65-06BB-1F41-B8A0-F90D4CA083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78000" y="6516000"/>
            <a:ext cx="360000" cy="180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r">
              <a:defRPr sz="825">
                <a:solidFill>
                  <a:schemeClr val="tx1"/>
                </a:solidFill>
              </a:defRPr>
            </a:lvl1pPr>
          </a:lstStyle>
          <a:p>
            <a:fld id="{216D9713-5423-4660-97B4-148064DCC4F0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57634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4" r:id="rId1"/>
    <p:sldLayoutId id="2147484165" r:id="rId2"/>
    <p:sldLayoutId id="2147484166" r:id="rId3"/>
    <p:sldLayoutId id="2147484167" r:id="rId4"/>
    <p:sldLayoutId id="2147484168" r:id="rId5"/>
    <p:sldLayoutId id="2147484169" r:id="rId6"/>
    <p:sldLayoutId id="2147484170" r:id="rId7"/>
    <p:sldLayoutId id="2147484171" r:id="rId8"/>
    <p:sldLayoutId id="2147484172" r:id="rId9"/>
    <p:sldLayoutId id="2147484173" r:id="rId10"/>
    <p:sldLayoutId id="2147484174" r:id="rId11"/>
    <p:sldLayoutId id="2147484175" r:id="rId12"/>
    <p:sldLayoutId id="2147484176" r:id="rId13"/>
    <p:sldLayoutId id="2147484177" r:id="rId14"/>
    <p:sldLayoutId id="2147484178" r:id="rId1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4500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None/>
        <a:tabLst/>
        <a:defRPr sz="1200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4500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None/>
        <a:tabLst>
          <a:tab pos="94500" algn="l"/>
        </a:tabLst>
        <a:defRPr sz="900" kern="1200">
          <a:solidFill>
            <a:schemeClr val="tx2"/>
          </a:solidFill>
          <a:latin typeface="+mn-lt"/>
          <a:ea typeface="+mn-ea"/>
          <a:cs typeface="+mn-cs"/>
        </a:defRPr>
      </a:lvl2pPr>
      <a:lvl3pPr marL="94500" indent="-94500" algn="l" defTabSz="94500" rtl="0" eaLnBrk="1" latinLnBrk="0" hangingPunct="1">
        <a:lnSpc>
          <a:spcPct val="105000"/>
        </a:lnSpc>
        <a:spcBef>
          <a:spcPts val="0"/>
        </a:spcBef>
        <a:buFont typeface="System Font Regular"/>
        <a:buChar char="–"/>
        <a:tabLst>
          <a:tab pos="94500" algn="l"/>
        </a:tabLst>
        <a:defRPr sz="900" kern="1200">
          <a:solidFill>
            <a:schemeClr val="tx2"/>
          </a:solidFill>
          <a:latin typeface="+mn-lt"/>
          <a:ea typeface="+mn-ea"/>
          <a:cs typeface="+mn-cs"/>
        </a:defRPr>
      </a:lvl3pPr>
      <a:lvl4pPr marL="216000" indent="-108000" algn="l" defTabSz="945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tabLst/>
        <a:defRPr sz="900" kern="1200">
          <a:solidFill>
            <a:schemeClr val="tx2"/>
          </a:solidFill>
          <a:latin typeface="+mn-lt"/>
          <a:ea typeface="+mn-ea"/>
          <a:cs typeface="+mn-cs"/>
        </a:defRPr>
      </a:lvl4pPr>
      <a:lvl5pPr marL="0" indent="0" algn="l" defTabSz="94500" rtl="0" eaLnBrk="1" latinLnBrk="0" hangingPunct="1">
        <a:lnSpc>
          <a:spcPct val="105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tabLst>
          <a:tab pos="94500" algn="l"/>
        </a:tabLst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62000" indent="-162000" algn="l" defTabSz="94500" rtl="0" eaLnBrk="1" latinLnBrk="0" hangingPunct="1">
        <a:lnSpc>
          <a:spcPct val="105000"/>
        </a:lnSpc>
        <a:spcBef>
          <a:spcPts val="0"/>
        </a:spcBef>
        <a:spcAft>
          <a:spcPts val="450"/>
        </a:spcAft>
        <a:buFont typeface="+mj-lt"/>
        <a:buAutoNum type="arabicPeriod"/>
        <a:tabLst>
          <a:tab pos="94500" algn="l"/>
        </a:tabLst>
        <a:defRPr sz="900" kern="1200">
          <a:solidFill>
            <a:schemeClr val="tx2"/>
          </a:solidFill>
          <a:latin typeface="+mn-lt"/>
          <a:ea typeface="+mn-ea"/>
          <a:cs typeface="+mn-cs"/>
        </a:defRPr>
      </a:lvl6pPr>
      <a:lvl7pPr marL="162000" indent="-162000" algn="l" defTabSz="94500" rtl="0" eaLnBrk="1" latinLnBrk="0" hangingPunct="1">
        <a:lnSpc>
          <a:spcPct val="105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tabLst>
          <a:tab pos="94500" algn="l"/>
        </a:tabLst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4500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None/>
        <a:tabLst>
          <a:tab pos="94500" algn="l"/>
        </a:tabLst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4500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None/>
        <a:tabLst>
          <a:tab pos="94500" algn="l"/>
        </a:tabLst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up.com/uk/brm6e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>
            <a:extLst>
              <a:ext uri="{FF2B5EF4-FFF2-40B4-BE49-F238E27FC236}">
                <a16:creationId xmlns:a16="http://schemas.microsoft.com/office/drawing/2014/main" id="{797EFC7B-551F-4FE5-B791-7CDDC233564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611188" y="2573338"/>
            <a:ext cx="7772400" cy="765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3200">
                <a:ea typeface="ＭＳ Ｐゴシック" panose="020B0600070205080204" pitchFamily="34" charset="-128"/>
              </a:rPr>
              <a:t>Business Research Methods</a:t>
            </a:r>
            <a:br>
              <a:rPr lang="en-GB" altLang="en-US" sz="3200">
                <a:ea typeface="ＭＳ Ｐゴシック" panose="020B0600070205080204" pitchFamily="34" charset="-128"/>
              </a:rPr>
            </a:br>
            <a:r>
              <a:rPr lang="en-GB" altLang="en-US" sz="3200">
                <a:ea typeface="ＭＳ Ｐゴシック" panose="020B0600070205080204" pitchFamily="34" charset="-128"/>
              </a:rPr>
              <a:t>6</a:t>
            </a:r>
            <a:r>
              <a:rPr lang="en-GB" altLang="en-US" sz="3200" baseline="30000">
                <a:ea typeface="ＭＳ Ｐゴシック" panose="020B0600070205080204" pitchFamily="34" charset="-128"/>
              </a:rPr>
              <a:t>th</a:t>
            </a:r>
            <a:r>
              <a:rPr lang="en-GB" altLang="en-US" sz="3200">
                <a:ea typeface="ＭＳ Ｐゴシック" panose="020B0600070205080204" pitchFamily="34" charset="-128"/>
              </a:rPr>
              <a:t> edition</a:t>
            </a: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49701020-B70A-4307-A482-E83CCB928FC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150938" y="4284663"/>
            <a:ext cx="6400800" cy="175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>
                <a:ea typeface="ＭＳ Ｐゴシック" panose="020B0600070205080204" pitchFamily="34" charset="-128"/>
              </a:rPr>
              <a:t>Chapter 2</a:t>
            </a:r>
          </a:p>
          <a:p>
            <a:r>
              <a:rPr lang="en-GB" altLang="en-US" i="0">
                <a:ea typeface="ＭＳ Ｐゴシック" panose="020B0600070205080204" pitchFamily="34" charset="-128"/>
              </a:rPr>
              <a:t>Business research strategies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>
            <a:extLst>
              <a:ext uri="{FF2B5EF4-FFF2-40B4-BE49-F238E27FC236}">
                <a16:creationId xmlns:a16="http://schemas.microsoft.com/office/drawing/2014/main" id="{C735CD76-2875-47D4-84CD-417D0F43230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200" dirty="0">
                <a:ea typeface="ＭＳ Ｐゴシック" panose="020B0600070205080204" pitchFamily="34" charset="-128"/>
              </a:rPr>
              <a:t>Despite sometimes being an applied subject solving practical problems in organizations, a basic understanding of philosophy remains essential</a:t>
            </a:r>
          </a:p>
          <a:p>
            <a:r>
              <a:rPr lang="en-US" altLang="en-US" sz="2200" dirty="0">
                <a:ea typeface="ＭＳ Ｐゴシック" panose="020B0600070205080204" pitchFamily="34" charset="-128"/>
              </a:rPr>
              <a:t> </a:t>
            </a:r>
          </a:p>
          <a:p>
            <a:r>
              <a:rPr lang="en-US" altLang="en-US" sz="2200" dirty="0">
                <a:ea typeface="ＭＳ Ｐゴシック" panose="020B0600070205080204" pitchFamily="34" charset="-128"/>
              </a:rPr>
              <a:t>Important for generating valuable knowledge about reality 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7411" name="Title 2">
            <a:extLst>
              <a:ext uri="{FF2B5EF4-FFF2-40B4-BE49-F238E27FC236}">
                <a16:creationId xmlns:a16="http://schemas.microsoft.com/office/drawing/2014/main" id="{D60484D4-E000-4E6E-ADD9-6BAD478E00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3200">
                <a:ea typeface="ＭＳ Ｐゴシック" panose="020B0600070205080204" pitchFamily="34" charset="-128"/>
              </a:rPr>
              <a:t>Philosophical assumptions in business research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>
            <a:extLst>
              <a:ext uri="{FF2B5EF4-FFF2-40B4-BE49-F238E27FC236}">
                <a16:creationId xmlns:a16="http://schemas.microsoft.com/office/drawing/2014/main" id="{6837DF31-7A32-43B2-B269-43BB79BB01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752600"/>
            <a:ext cx="7848600" cy="4016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GB" altLang="en-US" sz="2200" dirty="0">
                <a:solidFill>
                  <a:schemeClr val="tx2"/>
                </a:solidFill>
                <a:latin typeface="+mn-lt"/>
              </a:rPr>
              <a:t>What is (or should be) considered acceptable knowledge?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GB" altLang="en-US" sz="2200" dirty="0">
              <a:solidFill>
                <a:schemeClr val="tx2"/>
              </a:solidFill>
              <a:latin typeface="+mn-lt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GB" altLang="en-US" sz="2200" dirty="0">
                <a:solidFill>
                  <a:schemeClr val="tx2"/>
                </a:solidFill>
                <a:latin typeface="+mn-lt"/>
              </a:rPr>
              <a:t>Can the social world be studied ‘scientifically’?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GB" altLang="en-US" sz="2200" dirty="0">
              <a:solidFill>
                <a:schemeClr val="tx2"/>
              </a:solidFill>
              <a:latin typeface="+mn-lt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GB" altLang="en-US" sz="2200" dirty="0">
                <a:solidFill>
                  <a:schemeClr val="tx2"/>
                </a:solidFill>
                <a:latin typeface="+mn-lt"/>
              </a:rPr>
              <a:t>Is it appropriate to apply the methods of the natural sciences to social science research?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GB" altLang="en-US" sz="2200" dirty="0">
              <a:solidFill>
                <a:schemeClr val="tx2"/>
              </a:solidFill>
              <a:latin typeface="+mn-lt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GB" altLang="en-US" sz="2200" dirty="0">
                <a:solidFill>
                  <a:schemeClr val="tx2"/>
                </a:solidFill>
                <a:latin typeface="+mn-lt"/>
              </a:rPr>
              <a:t>Positivism and interpretivism are contrasting approaches</a:t>
            </a:r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FB818F39-0B33-496C-A41F-A19A899945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>
                <a:ea typeface="ＭＳ Ｐゴシック" panose="020B0600070205080204" pitchFamily="34" charset="-128"/>
              </a:rPr>
              <a:t>Epistemological considerations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5">
            <a:extLst>
              <a:ext uri="{FF2B5EF4-FFF2-40B4-BE49-F238E27FC236}">
                <a16:creationId xmlns:a16="http://schemas.microsoft.com/office/drawing/2014/main" id="{397D4A0C-C1B0-421D-90CD-3B1FF2EF0C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537" y="1358900"/>
            <a:ext cx="8229601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2"/>
                </a:solidFill>
                <a:latin typeface="+mn-lt"/>
              </a:rPr>
              <a:t> Only phenomena and hence knowledge confirmed by the senses can genuinely be warranted as knowledge (phenomenalism)</a:t>
            </a:r>
          </a:p>
          <a:p>
            <a:pPr>
              <a:buFont typeface="Arial" panose="020B0604020202020204" pitchFamily="34" charset="0"/>
              <a:buChar char="•"/>
            </a:pPr>
            <a:endParaRPr lang="en-IE" altLang="en-US" sz="2000" dirty="0">
              <a:solidFill>
                <a:schemeClr val="tx2"/>
              </a:solidFill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2"/>
                </a:solidFill>
                <a:latin typeface="+mn-lt"/>
              </a:rPr>
              <a:t> The purpose of theory is to generate hypotheses that can be tested and that will allow explanations of laws to be assessed (deductivism)</a:t>
            </a:r>
          </a:p>
          <a:p>
            <a:pPr>
              <a:buFont typeface="Arial" panose="020B0604020202020204" pitchFamily="34" charset="0"/>
              <a:buChar char="•"/>
            </a:pPr>
            <a:endParaRPr lang="en-IE" altLang="en-US" sz="2000" dirty="0">
              <a:solidFill>
                <a:schemeClr val="tx2"/>
              </a:solidFill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2"/>
                </a:solidFill>
                <a:latin typeface="+mn-lt"/>
              </a:rPr>
              <a:t> Knowledge is arrived at by gathering facts that provide the basis for laws (inductivism)</a:t>
            </a:r>
          </a:p>
          <a:p>
            <a:pPr>
              <a:buFont typeface="Arial" panose="020B0604020202020204" pitchFamily="34" charset="0"/>
              <a:buChar char="•"/>
            </a:pPr>
            <a:endParaRPr lang="en-IE" altLang="en-US" sz="2000" dirty="0">
              <a:solidFill>
                <a:schemeClr val="tx2"/>
              </a:solidFill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2"/>
                </a:solidFill>
                <a:latin typeface="+mn-lt"/>
              </a:rPr>
              <a:t> Science must (and can) be conducted in a way that is value-free (i.e. objective)</a:t>
            </a:r>
          </a:p>
          <a:p>
            <a:pPr>
              <a:buFont typeface="Arial" panose="020B0604020202020204" pitchFamily="34" charset="0"/>
              <a:buChar char="•"/>
            </a:pPr>
            <a:endParaRPr lang="en-IE" altLang="en-US" sz="2000" dirty="0">
              <a:solidFill>
                <a:schemeClr val="tx2"/>
              </a:solidFill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2"/>
                </a:solidFill>
                <a:latin typeface="+mn-lt"/>
              </a:rPr>
              <a:t> There is a clear distinction between scientific statements and normative statements and the former are the true domain of the scientist</a:t>
            </a:r>
            <a:endParaRPr lang="en-IE" altLang="en-US" sz="20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7E0381DB-3B92-4C2B-9719-BA9FD243BA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>
                <a:ea typeface="ＭＳ Ｐゴシック" panose="020B0600070205080204" pitchFamily="34" charset="-128"/>
              </a:rPr>
              <a:t>Positivism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>
            <a:extLst>
              <a:ext uri="{FF2B5EF4-FFF2-40B4-BE49-F238E27FC236}">
                <a16:creationId xmlns:a16="http://schemas.microsoft.com/office/drawing/2014/main" id="{67D5E222-F554-47FC-A8C3-3F633B15F2E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448779"/>
            <a:ext cx="7772400" cy="490554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GB" altLang="en-US" sz="2200" dirty="0">
                <a:ea typeface="ＭＳ Ｐゴシック" pitchFamily="34" charset="-128"/>
                <a:cs typeface="Courier New" pitchFamily="49" charset="0"/>
              </a:rPr>
              <a:t>Interpretivism</a:t>
            </a:r>
            <a:r>
              <a:rPr lang="en-GB" altLang="en-US" sz="2200" dirty="0">
                <a:solidFill>
                  <a:schemeClr val="accent2"/>
                </a:solidFill>
                <a:ea typeface="ＭＳ Ｐゴシック" pitchFamily="34" charset="-128"/>
                <a:cs typeface="Courier New" pitchFamily="49" charset="0"/>
              </a:rPr>
              <a:t> </a:t>
            </a:r>
            <a:r>
              <a:rPr lang="en-GB" altLang="en-US" sz="2200" dirty="0">
                <a:ea typeface="ＭＳ Ｐゴシック" pitchFamily="34" charset="-128"/>
                <a:cs typeface="Courier New" pitchFamily="49" charset="0"/>
              </a:rPr>
              <a:t>is taken to denote an alternative to positivism</a:t>
            </a:r>
          </a:p>
          <a:p>
            <a:pPr marL="0" indent="0" algn="just">
              <a:buFontTx/>
              <a:buNone/>
              <a:defRPr/>
            </a:pPr>
            <a:endParaRPr lang="en-GB" altLang="en-US" sz="2200" dirty="0">
              <a:ea typeface="ＭＳ Ｐゴシック" pitchFamily="34" charset="-128"/>
              <a:cs typeface="Courier New" pitchFamily="49" charset="0"/>
            </a:endParaRPr>
          </a:p>
          <a:p>
            <a:pPr marL="0" indent="0">
              <a:defRPr/>
            </a:pPr>
            <a:r>
              <a:rPr lang="en-GB" altLang="en-US" sz="2200" dirty="0">
                <a:ea typeface="ＭＳ Ｐゴシック" pitchFamily="34" charset="-128"/>
                <a:cs typeface="Courier New" pitchFamily="49" charset="0"/>
              </a:rPr>
              <a:t>It is predicated upon the view that a strategy is required that respects the differences between people and the objects of the natural sciences and therefore requires the social scientist to grasp the subjective meaning of</a:t>
            </a:r>
            <a:r>
              <a:rPr lang="en-GB" altLang="en-US" sz="2200" dirty="0">
                <a:solidFill>
                  <a:schemeClr val="tx2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ea typeface="ＭＳ Ｐゴシック" pitchFamily="34" charset="-128"/>
                <a:cs typeface="Courier New" pitchFamily="49" charset="0"/>
              </a:rPr>
              <a:t> </a:t>
            </a:r>
            <a:r>
              <a:rPr lang="en-GB" altLang="en-US" sz="2200" dirty="0">
                <a:ea typeface="ＭＳ Ｐゴシック" pitchFamily="34" charset="-128"/>
                <a:cs typeface="Courier New" pitchFamily="49" charset="0"/>
              </a:rPr>
              <a:t>social action</a:t>
            </a:r>
          </a:p>
          <a:p>
            <a:pPr marL="0" indent="0" algn="just">
              <a:defRPr/>
            </a:pPr>
            <a:endParaRPr lang="en-GB" altLang="en-US" sz="2200" dirty="0">
              <a:ea typeface="ＭＳ Ｐゴシック" pitchFamily="34" charset="-128"/>
              <a:cs typeface="Courier New" pitchFamily="49" charset="0"/>
            </a:endParaRPr>
          </a:p>
          <a:p>
            <a:pPr marL="0" indent="0" algn="just">
              <a:defRPr/>
            </a:pPr>
            <a:r>
              <a:rPr lang="en-GB" altLang="en-US" sz="2200" dirty="0">
                <a:ea typeface="ＭＳ Ｐゴシック" pitchFamily="34" charset="-128"/>
                <a:cs typeface="Courier New" pitchFamily="49" charset="0"/>
              </a:rPr>
              <a:t> Derives from:</a:t>
            </a:r>
          </a:p>
          <a:p>
            <a:pPr marL="74295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sz="2200" dirty="0">
                <a:ea typeface="ＭＳ Ｐゴシック" pitchFamily="34" charset="-128"/>
                <a:cs typeface="Courier New" pitchFamily="49" charset="0"/>
              </a:rPr>
              <a:t>Weber's notion of </a:t>
            </a:r>
            <a:r>
              <a:rPr lang="en-GB" altLang="en-US" sz="2200" i="1" dirty="0">
                <a:ea typeface="ＭＳ Ｐゴシック" pitchFamily="34" charset="-128"/>
                <a:cs typeface="Courier New" pitchFamily="49" charset="0"/>
              </a:rPr>
              <a:t>Verstehen</a:t>
            </a:r>
            <a:r>
              <a:rPr lang="en-GB" altLang="en-US" sz="2200" dirty="0">
                <a:ea typeface="ＭＳ Ｐゴシック" pitchFamily="34" charset="-128"/>
                <a:cs typeface="Courier New" pitchFamily="49" charset="0"/>
              </a:rPr>
              <a:t>; </a:t>
            </a:r>
          </a:p>
          <a:p>
            <a:pPr marL="74295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sz="2200" dirty="0">
                <a:ea typeface="ＭＳ Ｐゴシック" pitchFamily="34" charset="-128"/>
                <a:cs typeface="Courier New" pitchFamily="49" charset="0"/>
              </a:rPr>
              <a:t>the hermeneutic-phenomenological tradition; </a:t>
            </a:r>
          </a:p>
          <a:p>
            <a:pPr marL="74295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sz="2200" dirty="0">
                <a:ea typeface="ＭＳ Ｐゴシック" pitchFamily="34" charset="-128"/>
                <a:cs typeface="Courier New" pitchFamily="49" charset="0"/>
              </a:rPr>
              <a:t>symbolic interactionism</a:t>
            </a:r>
            <a:endParaRPr lang="en-GB" altLang="en-US" sz="2200" dirty="0">
              <a:ea typeface="ＭＳ Ｐゴシック" pitchFamily="34" charset="-128"/>
            </a:endParaRPr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9E0FB9A9-D76F-4D73-9B7A-547BE8F4E4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>
                <a:ea typeface="ＭＳ Ｐゴシック" panose="020B0600070205080204" pitchFamily="34" charset="-128"/>
              </a:rPr>
              <a:t>Interpretivism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1">
            <a:extLst>
              <a:ext uri="{FF2B5EF4-FFF2-40B4-BE49-F238E27FC236}">
                <a16:creationId xmlns:a16="http://schemas.microsoft.com/office/drawing/2014/main" id="{08A0E70E-26BC-4BA4-B12A-B992281BC912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385763" y="1449388"/>
            <a:ext cx="8461375" cy="449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000" dirty="0">
                <a:ea typeface="ＭＳ Ｐゴシック" panose="020B0600070205080204" pitchFamily="34" charset="-128"/>
              </a:rPr>
              <a:t>Realism shares two features with positivism: </a:t>
            </a:r>
          </a:p>
          <a:p>
            <a:pPr marL="457200" lvl="1" indent="-457200">
              <a:buFont typeface="+mj-lt"/>
              <a:buAutoNum type="arabicPeriod"/>
            </a:pPr>
            <a:r>
              <a:rPr lang="en-US" altLang="en-US" sz="2000" dirty="0">
                <a:ea typeface="ＭＳ Ｐゴシック" panose="020B0600070205080204" pitchFamily="34" charset="-128"/>
              </a:rPr>
              <a:t>a belief that the natural and the social sciences can and should apply the same approach to data collection and explanation;</a:t>
            </a:r>
          </a:p>
          <a:p>
            <a:pPr marL="457200" lvl="1" indent="-457200">
              <a:buFont typeface="+mj-lt"/>
              <a:buAutoNum type="arabicPeriod"/>
            </a:pPr>
            <a:r>
              <a:rPr lang="en-US" altLang="en-US" sz="2000" dirty="0">
                <a:ea typeface="ＭＳ Ｐゴシック" panose="020B0600070205080204" pitchFamily="34" charset="-128"/>
              </a:rPr>
              <a:t>a commitment to the view that there is an external reality to which scientists direct their attention (in other words, there is a reality that is separate from our descriptions of it)</a:t>
            </a:r>
          </a:p>
          <a:p>
            <a:endParaRPr lang="en-US" altLang="en-US" sz="2000" dirty="0">
              <a:ea typeface="ＭＳ Ｐゴシック" panose="020B0600070205080204" pitchFamily="34" charset="-128"/>
            </a:endParaRPr>
          </a:p>
          <a:p>
            <a:r>
              <a:rPr lang="en-US" altLang="en-US" sz="2000" dirty="0">
                <a:ea typeface="ＭＳ Ｐゴシック" panose="020B0600070205080204" pitchFamily="34" charset="-128"/>
              </a:rPr>
              <a:t>There are two forms of realism:</a:t>
            </a:r>
            <a:endParaRPr lang="en-IE" altLang="en-US" sz="2000" dirty="0">
              <a:ea typeface="ＭＳ Ｐゴシック" panose="020B0600070205080204" pitchFamily="34" charset="-128"/>
            </a:endParaRPr>
          </a:p>
          <a:p>
            <a:pPr marL="457200" lvl="1" indent="-457200">
              <a:buFont typeface="+mj-lt"/>
              <a:buAutoNum type="arabicPeriod"/>
            </a:pPr>
            <a:r>
              <a:rPr lang="en-GB" altLang="en-US" sz="2000" b="1" dirty="0">
                <a:ea typeface="ＭＳ Ｐゴシック" panose="020B0600070205080204" pitchFamily="34" charset="-128"/>
              </a:rPr>
              <a:t>Empirical realism </a:t>
            </a:r>
            <a:r>
              <a:rPr lang="en-GB" altLang="en-US" sz="2000" dirty="0">
                <a:ea typeface="ＭＳ Ｐゴシック" panose="020B0600070205080204" pitchFamily="34" charset="-128"/>
              </a:rPr>
              <a:t>simply asserts that, through use of appropriate methods, reality can be understood</a:t>
            </a:r>
            <a:endParaRPr lang="en-IE" altLang="en-US" sz="2000" dirty="0">
              <a:ea typeface="ＭＳ Ｐゴシック" panose="020B0600070205080204" pitchFamily="34" charset="-128"/>
            </a:endParaRPr>
          </a:p>
          <a:p>
            <a:pPr marL="457200" lvl="1" indent="-457200">
              <a:buFont typeface="+mj-lt"/>
              <a:buAutoNum type="arabicPeriod"/>
            </a:pPr>
            <a:r>
              <a:rPr lang="en-GB" altLang="en-US" sz="2000" b="1" dirty="0">
                <a:ea typeface="ＭＳ Ｐゴシック" panose="020B0600070205080204" pitchFamily="34" charset="-128"/>
              </a:rPr>
              <a:t>Critical realism </a:t>
            </a:r>
            <a:r>
              <a:rPr lang="en-GB" altLang="en-US" sz="2000" dirty="0">
                <a:ea typeface="ＭＳ Ｐゴシック" panose="020B0600070205080204" pitchFamily="34" charset="-128"/>
              </a:rPr>
              <a:t>is a specific form of realism which recognizes the reality of the natural order and the events and discourses of the social world</a:t>
            </a:r>
            <a:endParaRPr lang="en-IE" altLang="en-US" sz="2000" dirty="0">
              <a:ea typeface="ＭＳ Ｐゴシック" panose="020B0600070205080204" pitchFamily="34" charset="-128"/>
            </a:endParaRPr>
          </a:p>
        </p:txBody>
      </p:sp>
      <p:sp>
        <p:nvSpPr>
          <p:cNvPr id="22531" name="Title 2">
            <a:extLst>
              <a:ext uri="{FF2B5EF4-FFF2-40B4-BE49-F238E27FC236}">
                <a16:creationId xmlns:a16="http://schemas.microsoft.com/office/drawing/2014/main" id="{129E34C9-6054-43F6-8D4B-B2822AA5ACC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>
                <a:ea typeface="ＭＳ Ｐゴシック" panose="020B0600070205080204" pitchFamily="34" charset="-128"/>
              </a:rPr>
              <a:t>Realism </a:t>
            </a:r>
            <a:endParaRPr lang="en-IE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>
            <a:extLst>
              <a:ext uri="{FF2B5EF4-FFF2-40B4-BE49-F238E27FC236}">
                <a16:creationId xmlns:a16="http://schemas.microsoft.com/office/drawing/2014/main" id="{570F17A7-987E-4209-BEB7-7270B7D47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225" y="1449388"/>
            <a:ext cx="805497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>
              <a:spcBef>
                <a:spcPct val="20000"/>
              </a:spcBef>
            </a:pPr>
            <a:endParaRPr lang="en-GB" altLang="en-US" sz="2200" dirty="0">
              <a:solidFill>
                <a:schemeClr val="tx2"/>
              </a:solidFill>
              <a:latin typeface="+mn-lt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GB" altLang="en-US" sz="2200" dirty="0">
                <a:solidFill>
                  <a:schemeClr val="tx2"/>
                </a:solidFill>
                <a:latin typeface="+mn-lt"/>
              </a:rPr>
              <a:t>Social ontology: the nature of social entities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GB" altLang="en-US" sz="2200" dirty="0">
              <a:solidFill>
                <a:schemeClr val="tx2"/>
              </a:solidFill>
              <a:latin typeface="+mn-lt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GB" altLang="en-US" sz="2200" dirty="0">
                <a:solidFill>
                  <a:schemeClr val="tx2"/>
                </a:solidFill>
                <a:latin typeface="+mn-lt"/>
              </a:rPr>
              <a:t>What kind of objects exist in the social world?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GB" altLang="en-US" sz="2200" dirty="0">
              <a:solidFill>
                <a:schemeClr val="tx2"/>
              </a:solidFill>
              <a:latin typeface="+mn-lt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GB" altLang="en-US" sz="2200" dirty="0">
                <a:solidFill>
                  <a:schemeClr val="tx2"/>
                </a:solidFill>
                <a:latin typeface="+mn-lt"/>
              </a:rPr>
              <a:t>Do social entities exist independently of our perceptions of them?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GB" altLang="en-US" sz="2200" dirty="0">
              <a:solidFill>
                <a:schemeClr val="tx2"/>
              </a:solidFill>
              <a:latin typeface="+mn-lt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GB" altLang="en-US" sz="2200" dirty="0">
                <a:solidFill>
                  <a:schemeClr val="tx2"/>
                </a:solidFill>
                <a:latin typeface="+mn-lt"/>
              </a:rPr>
              <a:t>Is social reality external to social actors or constructed by them?</a:t>
            </a:r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E6047E1C-F21E-492A-83A3-1EA2B724AE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>
                <a:ea typeface="ＭＳ Ｐゴシック" panose="020B0600070205080204" pitchFamily="34" charset="-128"/>
              </a:rPr>
              <a:t>Ontological considerations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>
            <a:extLst>
              <a:ext uri="{FF2B5EF4-FFF2-40B4-BE49-F238E27FC236}">
                <a16:creationId xmlns:a16="http://schemas.microsoft.com/office/drawing/2014/main" id="{25879B8A-0895-4D65-833F-FCD207AF92E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85800" y="1724025"/>
            <a:ext cx="7772400" cy="449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2400" b="1" dirty="0">
                <a:ea typeface="ＭＳ Ｐゴシック" panose="020B0600070205080204" pitchFamily="34" charset="-128"/>
              </a:rPr>
              <a:t>Objectivism</a:t>
            </a:r>
            <a:r>
              <a:rPr lang="en-GB" altLang="en-US" sz="2400" dirty="0">
                <a:ea typeface="ＭＳ Ｐゴシック" panose="020B0600070205080204" pitchFamily="34" charset="-128"/>
              </a:rPr>
              <a:t> is an ontological position that asserts that social phenomena and their meanings have an existence that is independent of social actors</a:t>
            </a:r>
          </a:p>
          <a:p>
            <a:endParaRPr lang="en-GB" altLang="en-US" sz="2400" dirty="0">
              <a:ea typeface="ＭＳ Ｐゴシック" panose="020B0600070205080204" pitchFamily="34" charset="-128"/>
            </a:endParaRPr>
          </a:p>
          <a:p>
            <a:r>
              <a:rPr lang="en-GB" altLang="en-US" sz="2400" dirty="0">
                <a:ea typeface="ＭＳ Ｐゴシック" panose="020B0600070205080204" pitchFamily="34" charset="-128"/>
              </a:rPr>
              <a:t>It implies that social phenomena and the categories that we use in everyday discourse have an existence that is independent or separate from actors</a:t>
            </a:r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3BFB3E5A-69F1-406A-B8B2-4C15F70243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>
                <a:ea typeface="ＭＳ Ｐゴシック" panose="020B0600070205080204" pitchFamily="34" charset="-128"/>
              </a:rPr>
              <a:t>What is objectivism?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>
            <a:extLst>
              <a:ext uri="{FF2B5EF4-FFF2-40B4-BE49-F238E27FC236}">
                <a16:creationId xmlns:a16="http://schemas.microsoft.com/office/drawing/2014/main" id="{39E81CBA-CEFC-481B-A1F7-AE08A91157C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03901" y="1538790"/>
            <a:ext cx="8133023" cy="449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2200" dirty="0">
                <a:ea typeface="ＭＳ Ｐゴシック" panose="020B0600070205080204" pitchFamily="34" charset="-128"/>
              </a:rPr>
              <a:t>Constructionism is an ontological position which asserts that social phenomena and their meanings are continually being accomplished by social actors </a:t>
            </a:r>
          </a:p>
          <a:p>
            <a:r>
              <a:rPr lang="en-GB" altLang="en-US" sz="2200" dirty="0">
                <a:ea typeface="ＭＳ Ｐゴシック" panose="020B0600070205080204" pitchFamily="34" charset="-128"/>
              </a:rPr>
              <a:t>It implies that: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ea typeface="ＭＳ Ｐゴシック" panose="020B0600070205080204" pitchFamily="34" charset="-128"/>
              </a:rPr>
              <a:t>social phenomena and categories are produced through social interaction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ea typeface="ＭＳ Ｐゴシック" panose="020B0600070205080204" pitchFamily="34" charset="-128"/>
              </a:rPr>
              <a:t>social phenomena and categories are in a constant state of revision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ea typeface="ＭＳ Ｐゴシック" panose="020B0600070205080204" pitchFamily="34" charset="-128"/>
              </a:rPr>
              <a:t>researchers' own accounts of the social world are constructions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ea typeface="ＭＳ Ｐゴシック" panose="020B0600070205080204" pitchFamily="34" charset="-128"/>
              </a:rPr>
              <a:t>knowledge is indeterminate </a:t>
            </a:r>
          </a:p>
          <a:p>
            <a:r>
              <a:rPr lang="en-GB" altLang="en-US" sz="2200" dirty="0">
                <a:ea typeface="ＭＳ Ｐゴシック" panose="020B0600070205080204" pitchFamily="34" charset="-128"/>
              </a:rPr>
              <a:t>Also referred to as </a:t>
            </a:r>
            <a:r>
              <a:rPr lang="en-GB" altLang="en-US" sz="2200" b="1" dirty="0">
                <a:ea typeface="ＭＳ Ｐゴシック" panose="020B0600070205080204" pitchFamily="34" charset="-128"/>
              </a:rPr>
              <a:t>constructivism</a:t>
            </a:r>
            <a:r>
              <a:rPr lang="en-GB" altLang="en-US" sz="2200" dirty="0">
                <a:ea typeface="ＭＳ Ｐゴシック" panose="020B0600070205080204" pitchFamily="34" charset="-128"/>
              </a:rPr>
              <a:t> </a:t>
            </a:r>
          </a:p>
          <a:p>
            <a:endParaRPr lang="en-GB" altLang="en-US" sz="2000" dirty="0">
              <a:ea typeface="ＭＳ Ｐゴシック" panose="020B0600070205080204" pitchFamily="34" charset="-128"/>
            </a:endParaRPr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83FADA32-79E4-455D-B6F1-92953B5BE1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404813"/>
            <a:ext cx="77724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>
                <a:ea typeface="ＭＳ Ｐゴシック" panose="020B0600070205080204" pitchFamily="34" charset="-128"/>
              </a:rPr>
              <a:t>What is constructionism?</a:t>
            </a:r>
            <a:r>
              <a:rPr lang="en-GB" altLang="en-US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>
            <a:extLst>
              <a:ext uri="{FF2B5EF4-FFF2-40B4-BE49-F238E27FC236}">
                <a16:creationId xmlns:a16="http://schemas.microsoft.com/office/drawing/2014/main" id="{502E6183-FB72-4F18-9D5D-C91CA35401E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57225" y="1719263"/>
            <a:ext cx="8145463" cy="457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0">
              <a:buFontTx/>
              <a:buNone/>
            </a:pPr>
            <a:r>
              <a:rPr lang="en-GB" altLang="en-US" sz="2200" dirty="0">
                <a:ea typeface="ＭＳ Ｐゴシック" panose="020B0600070205080204" pitchFamily="34" charset="-128"/>
              </a:rPr>
              <a:t>A </a:t>
            </a:r>
            <a:r>
              <a:rPr lang="en-GB" altLang="en-US" sz="2200" b="1" dirty="0">
                <a:ea typeface="ＭＳ Ｐゴシック" panose="020B0600070205080204" pitchFamily="34" charset="-128"/>
              </a:rPr>
              <a:t>paradigm</a:t>
            </a:r>
            <a:r>
              <a:rPr lang="en-GB" altLang="en-US" sz="2200" dirty="0">
                <a:ea typeface="ＭＳ Ｐゴシック" panose="020B0600070205080204" pitchFamily="34" charset="-128"/>
              </a:rPr>
              <a:t> is a cluster of beliefs and dictates that  influences: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ea typeface="ＭＳ Ｐゴシック" panose="020B0600070205080204" pitchFamily="34" charset="-128"/>
              </a:rPr>
              <a:t>what </a:t>
            </a:r>
            <a:r>
              <a:rPr lang="en-GB" altLang="en-US" sz="2200" dirty="0">
                <a:ea typeface="ＭＳ Ｐゴシック" panose="020B0600070205080204" pitchFamily="34" charset="-128"/>
                <a:cs typeface="Times New Roman" panose="02020603050405020304" pitchFamily="18" charset="0"/>
              </a:rPr>
              <a:t>should be studied;</a:t>
            </a:r>
            <a:r>
              <a:rPr lang="en-GB" altLang="en-US" sz="2200" dirty="0">
                <a:ea typeface="ＭＳ Ｐゴシック" panose="020B0600070205080204" pitchFamily="34" charset="-128"/>
              </a:rPr>
              <a:t>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ea typeface="ＭＳ Ｐゴシック" panose="020B0600070205080204" pitchFamily="34" charset="-128"/>
                <a:cs typeface="Times New Roman" panose="02020603050405020304" pitchFamily="18" charset="0"/>
              </a:rPr>
              <a:t>how research should be conducted;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ea typeface="ＭＳ Ｐゴシック" panose="020B0600070205080204" pitchFamily="34" charset="-128"/>
                <a:cs typeface="Times New Roman" panose="02020603050405020304" pitchFamily="18" charset="0"/>
              </a:rPr>
              <a:t>how results should be interpreted.</a:t>
            </a:r>
            <a:endParaRPr lang="en-GB" altLang="en-US" sz="2200" dirty="0">
              <a:ea typeface="ＭＳ Ｐゴシック" panose="020B0600070205080204" pitchFamily="34" charset="-128"/>
            </a:endParaRPr>
          </a:p>
          <a:p>
            <a:pPr indent="0">
              <a:buFontTx/>
              <a:buNone/>
            </a:pPr>
            <a:endParaRPr lang="en-GB" altLang="en-US" sz="2200" dirty="0">
              <a:ea typeface="ＭＳ Ｐゴシック" panose="020B0600070205080204" pitchFamily="34" charset="-128"/>
            </a:endParaRPr>
          </a:p>
          <a:p>
            <a:pPr indent="0">
              <a:buFontTx/>
              <a:buNone/>
            </a:pPr>
            <a:r>
              <a:rPr lang="en-GB" altLang="en-US" sz="2200" dirty="0">
                <a:ea typeface="ＭＳ Ｐゴシック" panose="020B0600070205080204" pitchFamily="34" charset="-128"/>
                <a:cs typeface="Times New Roman" panose="02020603050405020304" pitchFamily="18" charset="0"/>
              </a:rPr>
              <a:t>Social science </a:t>
            </a:r>
            <a:r>
              <a:rPr lang="en-GB" altLang="en-US" sz="2200" dirty="0">
                <a:ea typeface="ＭＳ Ｐゴシック" panose="020B0600070205080204" pitchFamily="34" charset="-128"/>
              </a:rPr>
              <a:t>consists of competing paradigms</a:t>
            </a:r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1419C0C1-8D00-4DEA-9926-0A1BE5C025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260350"/>
            <a:ext cx="77724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>
                <a:ea typeface="ＭＳ Ｐゴシック" panose="020B0600070205080204" pitchFamily="34" charset="-128"/>
              </a:rPr>
              <a:t>What is the role of a paradigm?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5" name="Text Box 15">
            <a:extLst>
              <a:ext uri="{FF2B5EF4-FFF2-40B4-BE49-F238E27FC236}">
                <a16:creationId xmlns:a16="http://schemas.microsoft.com/office/drawing/2014/main" id="{D65E9D5C-9453-4E05-8E6E-132F03FDDD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6825" y="6043613"/>
            <a:ext cx="1746250" cy="4000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GB" altLang="en-US" sz="2000" b="1" dirty="0">
                <a:solidFill>
                  <a:schemeClr val="tx2"/>
                </a:solidFill>
                <a:latin typeface="+mj-lt"/>
              </a:rPr>
              <a:t>Regulatory</a:t>
            </a:r>
          </a:p>
        </p:txBody>
      </p:sp>
      <p:sp>
        <p:nvSpPr>
          <p:cNvPr id="20497" name="Text Box 17">
            <a:extLst>
              <a:ext uri="{FF2B5EF4-FFF2-40B4-BE49-F238E27FC236}">
                <a16:creationId xmlns:a16="http://schemas.microsoft.com/office/drawing/2014/main" id="{ADEF3198-49EF-4326-B373-F0F50E9200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4050" y="2146300"/>
            <a:ext cx="304800" cy="3444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GB" altLang="en-US" sz="2000" b="1" dirty="0">
                <a:solidFill>
                  <a:schemeClr val="tx2"/>
                </a:solidFill>
                <a:latin typeface="+mj-lt"/>
              </a:rPr>
              <a:t>Objectivist</a:t>
            </a:r>
          </a:p>
        </p:txBody>
      </p:sp>
      <p:graphicFrame>
        <p:nvGraphicFramePr>
          <p:cNvPr id="6" name="Group 3">
            <a:extLst>
              <a:ext uri="{FF2B5EF4-FFF2-40B4-BE49-F238E27FC236}">
                <a16:creationId xmlns:a16="http://schemas.microsoft.com/office/drawing/2014/main" id="{2A53D35E-1CB0-45C7-92F9-13AB52D72A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262613"/>
              </p:ext>
            </p:extLst>
          </p:nvPr>
        </p:nvGraphicFramePr>
        <p:xfrm>
          <a:off x="1187450" y="1685925"/>
          <a:ext cx="6858000" cy="4217988"/>
        </p:xfrm>
        <a:graphic>
          <a:graphicData uri="http://schemas.openxmlformats.org/drawingml/2006/table">
            <a:tbl>
              <a:tblPr firstRow="1"/>
              <a:tblGrid>
                <a:gridCol w="342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76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rgbClr val="000000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rgbClr val="000000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000000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000000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000000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000000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Radical humanist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Individuals need emancipation from the social arrangement of organizations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rgbClr val="000000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rgbClr val="000000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000000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000000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000000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000000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Radical structuralist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Structural power relationships result in conflict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1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rgbClr val="000000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rgbClr val="000000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000000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000000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000000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000000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Interpretative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Organizations do not exist apart from the perceptions of people working in them – study their experiences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rgbClr val="000000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rgbClr val="000000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000000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000000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000000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000000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Functionalist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Problem-solving orientation leading to rational explanation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0496" name="Text Box 16">
            <a:extLst>
              <a:ext uri="{FF2B5EF4-FFF2-40B4-BE49-F238E27FC236}">
                <a16:creationId xmlns:a16="http://schemas.microsoft.com/office/drawing/2014/main" id="{95C64219-1ABC-4515-9F9C-AB12E3028F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650" y="1917700"/>
            <a:ext cx="304800" cy="37496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GB" altLang="en-US" sz="2000" b="1" dirty="0">
                <a:solidFill>
                  <a:schemeClr val="tx2"/>
                </a:solidFill>
                <a:latin typeface="+mj-lt"/>
              </a:rPr>
              <a:t>Subjectivist</a:t>
            </a:r>
          </a:p>
        </p:txBody>
      </p:sp>
      <p:sp>
        <p:nvSpPr>
          <p:cNvPr id="20494" name="Text Box 14">
            <a:extLst>
              <a:ext uri="{FF2B5EF4-FFF2-40B4-BE49-F238E27FC236}">
                <a16:creationId xmlns:a16="http://schemas.microsoft.com/office/drawing/2014/main" id="{240633CE-13ED-442C-9727-95FF5F3251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1288" y="1179513"/>
            <a:ext cx="1544637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GB" altLang="en-US" sz="2400" b="1" dirty="0">
                <a:solidFill>
                  <a:schemeClr val="tx2"/>
                </a:solidFill>
                <a:latin typeface="+mj-lt"/>
              </a:rPr>
              <a:t>Radical</a:t>
            </a:r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6F6EC903-529E-4DEA-A349-F34BCEEA8E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>
                <a:ea typeface="ＭＳ Ｐゴシック" panose="020B0600070205080204" pitchFamily="34" charset="-128"/>
              </a:rPr>
              <a:t>Social paradigms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>
            <a:extLst>
              <a:ext uri="{FF2B5EF4-FFF2-40B4-BE49-F238E27FC236}">
                <a16:creationId xmlns:a16="http://schemas.microsoft.com/office/drawing/2014/main" id="{A7FE5D53-BF69-4A45-9E98-619F32BE1C2C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n-GB" altLang="en-US" sz="2200" dirty="0">
                <a:ea typeface="ＭＳ Ｐゴシック" panose="020B0600070205080204" pitchFamily="34" charset="-128"/>
              </a:rPr>
              <a:t>This chapter explores: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ea typeface="ＭＳ Ｐゴシック" panose="020B0600070205080204" pitchFamily="34" charset="-128"/>
              </a:rPr>
              <a:t>the nature of the relationship between theory and research);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ea typeface="ＭＳ Ｐゴシック" panose="020B0600070205080204" pitchFamily="34" charset="-128"/>
              </a:rPr>
              <a:t>epistemological issues;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ea typeface="ＭＳ Ｐゴシック" panose="020B0600070205080204" pitchFamily="34" charset="-128"/>
              </a:rPr>
              <a:t>ontological issues;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ea typeface="ＭＳ Ｐゴシック" panose="020B0600070205080204" pitchFamily="34" charset="-128"/>
              </a:rPr>
              <a:t>how these issues relate to the widely used types of research strategy, quantitative and qualitative research;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ea typeface="ＭＳ Ｐゴシック" panose="020B0600070205080204" pitchFamily="34" charset="-128"/>
              </a:rPr>
              <a:t>the ways in which values and practical issues are also central to business research</a:t>
            </a:r>
            <a:endParaRPr lang="en-IE" altLang="en-US" sz="2200" dirty="0">
              <a:ea typeface="ＭＳ Ｐゴシック" panose="020B0600070205080204" pitchFamily="34" charset="-128"/>
            </a:endParaRPr>
          </a:p>
          <a:p>
            <a:endParaRPr lang="en-IE" altLang="en-US" sz="2400" dirty="0">
              <a:ea typeface="ＭＳ Ｐゴシック" panose="020B0600070205080204" pitchFamily="34" charset="-128"/>
            </a:endParaRPr>
          </a:p>
        </p:txBody>
      </p:sp>
      <p:sp>
        <p:nvSpPr>
          <p:cNvPr id="7171" name="Title 2">
            <a:extLst>
              <a:ext uri="{FF2B5EF4-FFF2-40B4-BE49-F238E27FC236}">
                <a16:creationId xmlns:a16="http://schemas.microsoft.com/office/drawing/2014/main" id="{DC0B8696-D591-4107-B890-8233E791CA1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>
                <a:ea typeface="ＭＳ Ｐゴシック" panose="020B0600070205080204" pitchFamily="34" charset="-128"/>
              </a:rPr>
              <a:t>Chapter overview</a:t>
            </a:r>
            <a:endParaRPr lang="en-IE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>
            <a:extLst>
              <a:ext uri="{FF2B5EF4-FFF2-40B4-BE49-F238E27FC236}">
                <a16:creationId xmlns:a16="http://schemas.microsoft.com/office/drawing/2014/main" id="{9B8DCE29-C475-48CF-B20B-0B13BCDC2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1792288"/>
            <a:ext cx="8370888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200" b="1" dirty="0">
                <a:solidFill>
                  <a:schemeClr val="tx2"/>
                </a:solidFill>
                <a:latin typeface="+mn-lt"/>
              </a:rPr>
              <a:t>Quantitative research</a:t>
            </a:r>
            <a:r>
              <a:rPr lang="en-US" altLang="en-US" sz="2200" dirty="0">
                <a:solidFill>
                  <a:schemeClr val="tx2"/>
                </a:solidFill>
                <a:latin typeface="+mn-lt"/>
              </a:rPr>
              <a:t> is a research strategy that emphasizes quantification in the collection and analysis of data and that: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en-US" sz="2200" dirty="0">
                <a:solidFill>
                  <a:schemeClr val="tx2"/>
                </a:solidFill>
                <a:latin typeface="+mn-lt"/>
              </a:rPr>
              <a:t>entails a deductive approach to the relationship between theory and research, in which the emphasis is on the testing of theories;</a:t>
            </a:r>
            <a:endParaRPr lang="en-IE" altLang="en-US" sz="2200" dirty="0">
              <a:solidFill>
                <a:schemeClr val="tx2"/>
              </a:solidFill>
              <a:latin typeface="+mn-lt"/>
            </a:endParaRP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en-US" sz="2200" dirty="0">
                <a:solidFill>
                  <a:schemeClr val="tx2"/>
                </a:solidFill>
                <a:latin typeface="+mn-lt"/>
              </a:rPr>
              <a:t>has incorporated the practices and norms of the natural scientific model and of positivism in particular; and</a:t>
            </a:r>
            <a:endParaRPr lang="en-IE" altLang="en-US" sz="2200" dirty="0">
              <a:solidFill>
                <a:schemeClr val="tx2"/>
              </a:solidFill>
              <a:latin typeface="+mn-lt"/>
            </a:endParaRP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en-US" sz="2200" dirty="0">
                <a:solidFill>
                  <a:schemeClr val="tx2"/>
                </a:solidFill>
                <a:latin typeface="+mn-lt"/>
              </a:rPr>
              <a:t>takes a view of social reality as an external, objective reality.</a:t>
            </a:r>
          </a:p>
          <a:p>
            <a:pPr>
              <a:spcBef>
                <a:spcPct val="20000"/>
              </a:spcBef>
            </a:pPr>
            <a:endParaRPr lang="en-GB" altLang="en-US" sz="2000" dirty="0">
              <a:solidFill>
                <a:srgbClr val="000000"/>
              </a:solidFill>
            </a:endParaRPr>
          </a:p>
          <a:p>
            <a:pPr>
              <a:spcBef>
                <a:spcPct val="20000"/>
              </a:spcBef>
            </a:pPr>
            <a:endParaRPr lang="en-GB" altLang="en-US" sz="2000" dirty="0">
              <a:solidFill>
                <a:srgbClr val="000000"/>
              </a:solidFill>
            </a:endParaRPr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FD0032E5-EB74-4DBF-AC76-1D6791ABC6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2444" y="0"/>
            <a:ext cx="8229600" cy="9874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dirty="0">
                <a:ea typeface="ＭＳ Ｐゴシック" panose="020B0600070205080204" pitchFamily="34" charset="-128"/>
              </a:rPr>
              <a:t>Research strategy: </a:t>
            </a:r>
            <a:br>
              <a:rPr lang="en-GB" altLang="en-US" dirty="0">
                <a:ea typeface="ＭＳ Ｐゴシック" panose="020B0600070205080204" pitchFamily="34" charset="-128"/>
              </a:rPr>
            </a:br>
            <a:r>
              <a:rPr lang="en-GB" altLang="en-US" dirty="0">
                <a:ea typeface="ＭＳ Ｐゴシック" panose="020B0600070205080204" pitchFamily="34" charset="-128"/>
              </a:rPr>
              <a:t>quantitative research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>
            <a:extLst>
              <a:ext uri="{FF2B5EF4-FFF2-40B4-BE49-F238E27FC236}">
                <a16:creationId xmlns:a16="http://schemas.microsoft.com/office/drawing/2014/main" id="{A0747D2D-D8C1-45A3-AC21-B5E98CF3E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448780"/>
            <a:ext cx="7772400" cy="4635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GB" altLang="en-US" sz="2200" dirty="0">
                <a:solidFill>
                  <a:schemeClr val="tx2"/>
                </a:solidFill>
                <a:latin typeface="+mn-lt"/>
              </a:rPr>
              <a:t>A measurement of social variables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GB" altLang="en-US" sz="2200" dirty="0">
              <a:solidFill>
                <a:schemeClr val="tx2"/>
              </a:solidFill>
              <a:latin typeface="+mn-lt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GB" altLang="en-US" sz="2200" dirty="0">
                <a:solidFill>
                  <a:schemeClr val="tx2"/>
                </a:solidFill>
                <a:latin typeface="+mn-lt"/>
              </a:rPr>
              <a:t>Common research designs: </a:t>
            </a:r>
            <a:r>
              <a:rPr lang="en-GB" altLang="en-US" sz="2200" i="1" dirty="0">
                <a:solidFill>
                  <a:schemeClr val="tx2"/>
                </a:solidFill>
                <a:latin typeface="+mn-lt"/>
              </a:rPr>
              <a:t>surveys</a:t>
            </a:r>
            <a:r>
              <a:rPr lang="en-GB" altLang="en-US" sz="2200" dirty="0">
                <a:solidFill>
                  <a:schemeClr val="tx2"/>
                </a:solidFill>
                <a:latin typeface="+mn-lt"/>
              </a:rPr>
              <a:t> and  </a:t>
            </a:r>
            <a:r>
              <a:rPr lang="en-GB" altLang="en-US" sz="2200" i="1" dirty="0">
                <a:solidFill>
                  <a:schemeClr val="tx2"/>
                </a:solidFill>
                <a:latin typeface="+mn-lt"/>
              </a:rPr>
              <a:t>experiments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GB" altLang="en-US" sz="2200" i="1" dirty="0">
              <a:solidFill>
                <a:schemeClr val="tx2"/>
              </a:solidFill>
              <a:latin typeface="+mn-lt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GB" altLang="en-US" sz="2200" dirty="0">
                <a:solidFill>
                  <a:schemeClr val="tx2"/>
                </a:solidFill>
                <a:latin typeface="+mn-lt"/>
              </a:rPr>
              <a:t>Numerical and statistical data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GB" altLang="en-US" sz="2200" dirty="0">
              <a:solidFill>
                <a:schemeClr val="tx2"/>
              </a:solidFill>
              <a:latin typeface="+mn-lt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GB" altLang="en-US" sz="2200" dirty="0">
                <a:solidFill>
                  <a:schemeClr val="tx2"/>
                </a:solidFill>
                <a:latin typeface="+mn-lt"/>
              </a:rPr>
              <a:t>Deductive theory testing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GB" altLang="en-US" sz="2200" dirty="0">
              <a:solidFill>
                <a:schemeClr val="tx2"/>
              </a:solidFill>
              <a:latin typeface="+mn-lt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GB" altLang="en-US" sz="2200" dirty="0">
                <a:solidFill>
                  <a:schemeClr val="tx2"/>
                </a:solidFill>
                <a:latin typeface="+mn-lt"/>
              </a:rPr>
              <a:t>Positivist epistemology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GB" altLang="en-US" sz="2200" dirty="0">
              <a:solidFill>
                <a:schemeClr val="tx2"/>
              </a:solidFill>
              <a:latin typeface="+mn-lt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GB" altLang="en-US" sz="2200" dirty="0">
                <a:solidFill>
                  <a:schemeClr val="tx2"/>
                </a:solidFill>
                <a:latin typeface="+mn-lt"/>
              </a:rPr>
              <a:t>Objectivist view of reality as external to social actors</a:t>
            </a:r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F3734049-5F23-4A19-B7C9-FF4A2CE9C0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>
                <a:ea typeface="ＭＳ Ｐゴシック" panose="020B0600070205080204" pitchFamily="34" charset="-128"/>
              </a:rPr>
              <a:t>Features of quantitative research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D7BBB5-56C6-4434-B092-6976D342911A}"/>
              </a:ext>
            </a:extLst>
          </p:cNvPr>
          <p:cNvSpPr txBox="1"/>
          <p:nvPr/>
        </p:nvSpPr>
        <p:spPr>
          <a:xfrm>
            <a:off x="341312" y="1583794"/>
            <a:ext cx="7966103" cy="454550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r>
              <a:rPr lang="en-GB" sz="2200" b="1" dirty="0">
                <a:solidFill>
                  <a:schemeClr val="tx2"/>
                </a:solidFill>
              </a:rPr>
              <a:t>Qualitative research </a:t>
            </a:r>
            <a:r>
              <a:rPr lang="en-GB" sz="2200" dirty="0">
                <a:solidFill>
                  <a:schemeClr val="tx2"/>
                </a:solidFill>
              </a:rPr>
              <a:t>is a research strategy that emphasizes words rather than quantification in the collection and analysis of data and that: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2"/>
                </a:solidFill>
              </a:rPr>
              <a:t>predominantly emphasizes an inductive approach to the relationship between theory and research, in which the emphasis is placed on the generation of theories;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altLang="en-US" sz="2200" dirty="0">
                <a:solidFill>
                  <a:schemeClr val="tx2"/>
                </a:solidFill>
              </a:rPr>
              <a:t>has rejected the practices and norms of the natural scientific model and of positivism in particular preference for an emphasis on the ways in which individuals interpret their social world; and</a:t>
            </a:r>
            <a:endParaRPr lang="en-IE" altLang="en-US" sz="2200" dirty="0">
              <a:solidFill>
                <a:schemeClr val="tx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altLang="en-US" sz="2200" dirty="0">
                <a:solidFill>
                  <a:schemeClr val="tx2"/>
                </a:solidFill>
              </a:rPr>
              <a:t>takes a view of social reality as a constantly shifting emergent property of individuals’ creation.</a:t>
            </a:r>
            <a:endParaRPr lang="en-IE" altLang="en-US" sz="2200" dirty="0">
              <a:solidFill>
                <a:schemeClr val="tx2"/>
              </a:solidFill>
            </a:endParaRPr>
          </a:p>
          <a:p>
            <a:pPr algn="l"/>
            <a:endParaRPr lang="en-GB" sz="2200" dirty="0">
              <a:solidFill>
                <a:schemeClr val="tx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2"/>
              </a:solidFill>
            </a:endParaRPr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BF88CE8F-1B26-4882-913C-23CDCECE4D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9874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>
                <a:ea typeface="ＭＳ Ｐゴシック" panose="020B0600070205080204" pitchFamily="34" charset="-128"/>
              </a:rPr>
              <a:t>Research strategy:</a:t>
            </a:r>
            <a:br>
              <a:rPr lang="en-GB" altLang="en-US">
                <a:ea typeface="ＭＳ Ｐゴシック" panose="020B0600070205080204" pitchFamily="34" charset="-128"/>
              </a:rPr>
            </a:br>
            <a:r>
              <a:rPr lang="en-GB" altLang="en-US">
                <a:ea typeface="ＭＳ Ｐゴシック" panose="020B0600070205080204" pitchFamily="34" charset="-128"/>
              </a:rPr>
              <a:t>qualitative research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>
            <a:extLst>
              <a:ext uri="{FF2B5EF4-FFF2-40B4-BE49-F238E27FC236}">
                <a16:creationId xmlns:a16="http://schemas.microsoft.com/office/drawing/2014/main" id="{6FFD68B0-41DB-4B26-A188-72EA13822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1563" y="1857375"/>
            <a:ext cx="7391400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GB" altLang="en-US" sz="2200" dirty="0">
                <a:solidFill>
                  <a:schemeClr val="tx2"/>
                </a:solidFill>
                <a:latin typeface="+mn-lt"/>
              </a:rPr>
              <a:t>Understanding the subjective meanings held by actors (interpretivist epistemology)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GB" altLang="en-US" sz="2200" dirty="0">
              <a:solidFill>
                <a:schemeClr val="tx2"/>
              </a:solidFill>
              <a:latin typeface="+mn-lt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GB" altLang="en-US" sz="2200" dirty="0">
                <a:solidFill>
                  <a:schemeClr val="tx2"/>
                </a:solidFill>
                <a:latin typeface="+mn-lt"/>
              </a:rPr>
              <a:t>Common methods: interviews, ethnography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GB" altLang="en-US" sz="2200" dirty="0">
              <a:solidFill>
                <a:schemeClr val="tx2"/>
              </a:solidFill>
              <a:latin typeface="+mn-lt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GB" altLang="en-US" sz="2200" dirty="0">
                <a:solidFill>
                  <a:schemeClr val="tx2"/>
                </a:solidFill>
                <a:latin typeface="+mn-lt"/>
              </a:rPr>
              <a:t>Data are words, texts, and stories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GB" altLang="en-US" sz="2200" dirty="0">
              <a:solidFill>
                <a:schemeClr val="tx2"/>
              </a:solidFill>
              <a:latin typeface="+mn-lt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GB" altLang="en-US" sz="2200" dirty="0">
                <a:solidFill>
                  <a:schemeClr val="tx2"/>
                </a:solidFill>
                <a:latin typeface="+mn-lt"/>
              </a:rPr>
              <a:t>Inductive approach: theory emerges from data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GB" altLang="en-US" sz="2200" dirty="0">
              <a:solidFill>
                <a:schemeClr val="tx2"/>
              </a:solidFill>
              <a:latin typeface="+mn-lt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GB" altLang="en-US" sz="2200" dirty="0">
                <a:solidFill>
                  <a:schemeClr val="tx2"/>
                </a:solidFill>
                <a:latin typeface="+mn-lt"/>
              </a:rPr>
              <a:t>Social constructionist ontology</a:t>
            </a:r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EB2F87D0-5EDD-4378-B763-27C526A148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>
                <a:ea typeface="ＭＳ Ｐゴシック" panose="020B0600070205080204" pitchFamily="34" charset="-128"/>
              </a:rPr>
              <a:t>Features of qualitative research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TextBox 6">
            <a:extLst>
              <a:ext uri="{FF2B5EF4-FFF2-40B4-BE49-F238E27FC236}">
                <a16:creationId xmlns:a16="http://schemas.microsoft.com/office/drawing/2014/main" id="{8F161419-D20D-49FB-867D-AB91404664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" y="1817688"/>
            <a:ext cx="742950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en-US" sz="2200" dirty="0">
                <a:solidFill>
                  <a:schemeClr val="tx2"/>
                </a:solidFill>
                <a:latin typeface="+mn-lt"/>
              </a:rPr>
              <a:t> It is possible to combine quantitative and qualitative strategies within a research project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en-US" sz="2200" dirty="0">
              <a:solidFill>
                <a:schemeClr val="tx2"/>
              </a:solidFill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2200" dirty="0">
                <a:solidFill>
                  <a:schemeClr val="tx2"/>
                </a:solidFill>
                <a:latin typeface="+mn-lt"/>
              </a:rPr>
              <a:t> Abildgaard et al. (2020): work is an exemplar mixed methods study investigating participatory organisational interventions. Argued for the benefit and addition of qualitative research to explore the 3 company's contexts.</a:t>
            </a:r>
          </a:p>
          <a:p>
            <a:endParaRPr lang="en-GB" altLang="en-US" sz="2000" dirty="0">
              <a:latin typeface="OUP Argo Light" pitchFamily="34" charset="0"/>
            </a:endParaRPr>
          </a:p>
          <a:p>
            <a:pPr>
              <a:buFontTx/>
              <a:buChar char="-"/>
            </a:pPr>
            <a:endParaRPr lang="en-GB" altLang="en-US" sz="2400" dirty="0">
              <a:latin typeface="OUP Argo Light" pitchFamily="34" charset="0"/>
            </a:endParaRPr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256AE604-2AB1-4BD3-A3FB-4788119CA0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>
                <a:ea typeface="ＭＳ Ｐゴシック" panose="020B0600070205080204" pitchFamily="34" charset="-128"/>
              </a:rPr>
              <a:t>Mixed methods research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ontent Placeholder 1">
            <a:extLst>
              <a:ext uri="{FF2B5EF4-FFF2-40B4-BE49-F238E27FC236}">
                <a16:creationId xmlns:a16="http://schemas.microsoft.com/office/drawing/2014/main" id="{E7AF1136-13F7-4775-833B-2320BEC927D1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836613" y="1989138"/>
            <a:ext cx="7772400" cy="270000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400" dirty="0">
                <a:ea typeface="ＭＳ Ｐゴシック" panose="020B0600070205080204" pitchFamily="34" charset="-128"/>
              </a:rPr>
              <a:t>Organizational</a:t>
            </a:r>
            <a:endParaRPr lang="en-IE" altLang="en-US" sz="2400" dirty="0">
              <a:ea typeface="ＭＳ Ｐゴシック" panose="020B0600070205080204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400" dirty="0">
                <a:ea typeface="ＭＳ Ｐゴシック" panose="020B0600070205080204" pitchFamily="34" charset="-128"/>
              </a:rPr>
              <a:t>Historical</a:t>
            </a:r>
            <a:endParaRPr lang="en-IE" altLang="en-US" sz="2400" dirty="0">
              <a:ea typeface="ＭＳ Ｐゴシック" panose="020B0600070205080204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400" dirty="0">
                <a:ea typeface="ＭＳ Ｐゴシック" panose="020B0600070205080204" pitchFamily="34" charset="-128"/>
              </a:rPr>
              <a:t>Political</a:t>
            </a:r>
            <a:endParaRPr lang="en-IE" altLang="en-US" sz="2400" dirty="0">
              <a:ea typeface="ＭＳ Ｐゴシック" panose="020B0600070205080204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400" dirty="0">
                <a:ea typeface="ＭＳ Ｐゴシック" panose="020B0600070205080204" pitchFamily="34" charset="-128"/>
              </a:rPr>
              <a:t>Ethical</a:t>
            </a:r>
            <a:endParaRPr lang="en-IE" altLang="en-US" sz="2400" dirty="0">
              <a:ea typeface="ＭＳ Ｐゴシック" panose="020B0600070205080204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400" dirty="0">
                <a:ea typeface="ＭＳ Ｐゴシック" panose="020B0600070205080204" pitchFamily="34" charset="-128"/>
              </a:rPr>
              <a:t>Evidential</a:t>
            </a:r>
            <a:endParaRPr lang="en-IE" altLang="en-US" sz="2400" dirty="0">
              <a:ea typeface="ＭＳ Ｐゴシック" panose="020B0600070205080204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altLang="en-US" sz="2400" dirty="0">
                <a:ea typeface="ＭＳ Ｐゴシック" panose="020B0600070205080204" pitchFamily="34" charset="-128"/>
              </a:rPr>
              <a:t>Personal</a:t>
            </a:r>
          </a:p>
        </p:txBody>
      </p:sp>
      <p:sp>
        <p:nvSpPr>
          <p:cNvPr id="36867" name="Title 2">
            <a:extLst>
              <a:ext uri="{FF2B5EF4-FFF2-40B4-BE49-F238E27FC236}">
                <a16:creationId xmlns:a16="http://schemas.microsoft.com/office/drawing/2014/main" id="{012679DD-01C3-4393-8DF1-0E1F8CCAA3D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06515" y="233363"/>
            <a:ext cx="8937485" cy="9874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/>
            <a:r>
              <a:rPr lang="en-US" altLang="en-US" sz="2800" dirty="0">
                <a:ea typeface="ＭＳ Ｐゴシック" panose="020B0600070205080204" pitchFamily="34" charset="-128"/>
              </a:rPr>
              <a:t>Factors influencing researchers’ choice of methods </a:t>
            </a:r>
            <a:endParaRPr lang="en-IE" altLang="en-US" sz="2800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>
            <a:extLst>
              <a:ext uri="{FF2B5EF4-FFF2-40B4-BE49-F238E27FC236}">
                <a16:creationId xmlns:a16="http://schemas.microsoft.com/office/drawing/2014/main" id="{540B6ED8-88B6-491D-BEAC-E015EB6EFE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46125" y="1763713"/>
            <a:ext cx="7772400" cy="449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2200" dirty="0">
                <a:ea typeface="ＭＳ Ｐゴシック" panose="020B0600070205080204" pitchFamily="34" charset="-128"/>
              </a:rPr>
              <a:t>May influence or determine choices on: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ea typeface="ＭＳ Ｐゴシック" panose="020B0600070205080204" pitchFamily="34" charset="-128"/>
              </a:rPr>
              <a:t>research strategy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ea typeface="ＭＳ Ｐゴシック" panose="020B0600070205080204" pitchFamily="34" charset="-128"/>
              </a:rPr>
              <a:t>design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ea typeface="ＭＳ Ｐゴシック" panose="020B0600070205080204" pitchFamily="34" charset="-128"/>
              </a:rPr>
              <a:t>method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ea typeface="ＭＳ Ｐゴシック" panose="020B0600070205080204" pitchFamily="34" charset="-128"/>
              </a:rPr>
              <a:t>resources and costs</a:t>
            </a:r>
          </a:p>
          <a:p>
            <a:pPr>
              <a:buFontTx/>
              <a:buNone/>
            </a:pPr>
            <a:endParaRPr lang="en-GB" altLang="en-US" sz="2200" dirty="0">
              <a:ea typeface="ＭＳ Ｐゴシック" panose="020B0600070205080204" pitchFamily="34" charset="-128"/>
            </a:endParaRPr>
          </a:p>
          <a:p>
            <a:r>
              <a:rPr lang="en-GB" altLang="en-US" sz="2200" dirty="0">
                <a:ea typeface="ＭＳ Ｐゴシック" panose="020B0600070205080204" pitchFamily="34" charset="-128"/>
              </a:rPr>
              <a:t>May be influenced or determined by: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ea typeface="ＭＳ Ｐゴシック" panose="020B0600070205080204" pitchFamily="34" charset="-128"/>
              </a:rPr>
              <a:t>nature of the topic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ea typeface="ＭＳ Ｐゴシック" panose="020B0600070205080204" pitchFamily="34" charset="-128"/>
              </a:rPr>
              <a:t>people being investigated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ea typeface="ＭＳ Ｐゴシック" panose="020B0600070205080204" pitchFamily="34" charset="-128"/>
              </a:rPr>
              <a:t>political acceptability</a:t>
            </a:r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FCCD84F3-C4AF-4680-A012-F302CA7DA1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>
                <a:ea typeface="ＭＳ Ｐゴシック" panose="020B0600070205080204" pitchFamily="34" charset="-128"/>
              </a:rPr>
              <a:t>Practical considerations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Content Placeholder 3">
            <a:extLst>
              <a:ext uri="{FF2B5EF4-FFF2-40B4-BE49-F238E27FC236}">
                <a16:creationId xmlns:a16="http://schemas.microsoft.com/office/drawing/2014/main" id="{61672953-C194-4050-A330-BB745E2C236A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685800" y="1600200"/>
            <a:ext cx="7772400" cy="398660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ea typeface="ＭＳ Ｐゴシック" panose="020B0600070205080204" pitchFamily="34" charset="-128"/>
              </a:rPr>
              <a:t>Relevance to practitioners and the fundamental purpose of business research</a:t>
            </a:r>
          </a:p>
          <a:p>
            <a:endParaRPr lang="en-IE" altLang="en-US" sz="2200" dirty="0">
              <a:ea typeface="ＭＳ Ｐゴシック" panose="020B0600070205080204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ea typeface="ＭＳ Ｐゴシック" panose="020B0600070205080204" pitchFamily="34" charset="-128"/>
              </a:rPr>
              <a:t>Quantitative and qualitative research constitute different approaches to social investigation</a:t>
            </a:r>
          </a:p>
          <a:p>
            <a:endParaRPr lang="en-IE" altLang="en-US" sz="2200" dirty="0">
              <a:ea typeface="ＭＳ Ｐゴシック" panose="020B0600070205080204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ea typeface="ＭＳ Ｐゴシック" panose="020B0600070205080204" pitchFamily="34" charset="-128"/>
              </a:rPr>
              <a:t>Theory can be depicted as something that precedes research or as something that emerges out of it</a:t>
            </a:r>
          </a:p>
          <a:p>
            <a:endParaRPr lang="en-IE" altLang="en-US" sz="2200" dirty="0">
              <a:ea typeface="ＭＳ Ｐゴシック" panose="020B0600070205080204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ea typeface="ＭＳ Ｐゴシック" panose="020B0600070205080204" pitchFamily="34" charset="-128"/>
              </a:rPr>
              <a:t>Epistemological considerations influence research strategy</a:t>
            </a:r>
            <a:endParaRPr lang="en-IE" altLang="en-US" sz="2200" dirty="0">
              <a:ea typeface="ＭＳ Ｐゴシック" panose="020B0600070205080204" pitchFamily="34" charset="-128"/>
            </a:endParaRPr>
          </a:p>
        </p:txBody>
      </p:sp>
      <p:sp>
        <p:nvSpPr>
          <p:cNvPr id="39938" name="Title 2">
            <a:extLst>
              <a:ext uri="{FF2B5EF4-FFF2-40B4-BE49-F238E27FC236}">
                <a16:creationId xmlns:a16="http://schemas.microsoft.com/office/drawing/2014/main" id="{F7768A5D-BAB4-420E-BCF0-303D5BD6395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36538"/>
            <a:ext cx="8229600" cy="8524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>
                <a:ea typeface="ＭＳ Ｐゴシック" panose="020B0600070205080204" pitchFamily="34" charset="-128"/>
              </a:rPr>
              <a:t>Key points </a:t>
            </a:r>
            <a:endParaRPr lang="en-IE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Content Placeholder 1">
            <a:extLst>
              <a:ext uri="{FF2B5EF4-FFF2-40B4-BE49-F238E27FC236}">
                <a16:creationId xmlns:a16="http://schemas.microsoft.com/office/drawing/2014/main" id="{8E62EB4B-B1F6-4FDD-9149-B2B5459AA583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76250" y="2814638"/>
            <a:ext cx="8296275" cy="1739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Check out more on business research strategies at: </a:t>
            </a:r>
          </a:p>
          <a:p>
            <a:pPr marL="0" indent="0" algn="ctr"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ea typeface="ＭＳ Ｐゴシック" panose="020B0600070205080204" pitchFamily="34" charset="-128"/>
                <a:hlinkClick r:id="rId3"/>
              </a:rPr>
              <a:t>www.oup.com/uk/brm6e</a:t>
            </a:r>
            <a:endParaRPr lang="en-IE" altLang="en-US" sz="2400" dirty="0">
              <a:solidFill>
                <a:schemeClr val="accent2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0963" name="Title 2">
            <a:extLst>
              <a:ext uri="{FF2B5EF4-FFF2-40B4-BE49-F238E27FC236}">
                <a16:creationId xmlns:a16="http://schemas.microsoft.com/office/drawing/2014/main" id="{E083E2DE-E77E-4254-8A37-47F4D9DBB32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>
                <a:ea typeface="ＭＳ Ｐゴシック" panose="020B0600070205080204" pitchFamily="34" charset="-128"/>
              </a:rPr>
              <a:t>Reminder: online resources</a:t>
            </a:r>
            <a:endParaRPr lang="en-IE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1">
            <a:extLst>
              <a:ext uri="{FF2B5EF4-FFF2-40B4-BE49-F238E27FC236}">
                <a16:creationId xmlns:a16="http://schemas.microsoft.com/office/drawing/2014/main" id="{043D05FC-3012-4DE7-8039-F18440D3502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200" dirty="0">
                <a:ea typeface="ＭＳ Ｐゴシック" panose="020B0600070205080204" pitchFamily="34" charset="-128"/>
              </a:rPr>
              <a:t>‘Research strategy’ refers to the overall approach taken in your research project </a:t>
            </a:r>
          </a:p>
          <a:p>
            <a:endParaRPr lang="en-US" altLang="en-US" sz="2200" dirty="0">
              <a:ea typeface="ＭＳ Ｐゴシック" panose="020B0600070205080204" pitchFamily="34" charset="-128"/>
            </a:endParaRPr>
          </a:p>
          <a:p>
            <a:r>
              <a:rPr lang="en-US" altLang="en-US" sz="2200" dirty="0">
                <a:ea typeface="ＭＳ Ｐゴシック" panose="020B0600070205080204" pitchFamily="34" charset="-128"/>
              </a:rPr>
              <a:t>‘Theory’ is the most common meaning as a way of explaining observed patterns of association between phenomena </a:t>
            </a:r>
          </a:p>
        </p:txBody>
      </p:sp>
      <p:sp>
        <p:nvSpPr>
          <p:cNvPr id="8195" name="Title 2">
            <a:extLst>
              <a:ext uri="{FF2B5EF4-FFF2-40B4-BE49-F238E27FC236}">
                <a16:creationId xmlns:a16="http://schemas.microsoft.com/office/drawing/2014/main" id="{99F03937-5134-45DD-A590-40C05766BC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>
                <a:ea typeface="ＭＳ Ｐゴシック" panose="020B0600070205080204" pitchFamily="34" charset="-128"/>
              </a:rPr>
              <a:t>Research strategy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1">
            <a:extLst>
              <a:ext uri="{FF2B5EF4-FFF2-40B4-BE49-F238E27FC236}">
                <a16:creationId xmlns:a16="http://schemas.microsoft.com/office/drawing/2014/main" id="{38723EE5-185D-4FAE-9917-378E3EFD3CDA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685800" y="1677988"/>
            <a:ext cx="7772400" cy="449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>
                <a:ea typeface="ＭＳ Ｐゴシック" panose="020B0600070205080204" pitchFamily="34" charset="-128"/>
              </a:rPr>
              <a:t>Business research does not exist in isolation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en-US" sz="2200" dirty="0">
                <a:ea typeface="ＭＳ Ｐゴシック" panose="020B0600070205080204" pitchFamily="34" charset="-128"/>
              </a:rPr>
              <a:t>Link between social reality and research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en-US" sz="2200" dirty="0">
                <a:ea typeface="ＭＳ Ｐゴシック" panose="020B0600070205080204" pitchFamily="34" charset="-128"/>
              </a:rPr>
              <a:t>Link between business research methods and practice connect with wider social relations </a:t>
            </a:r>
          </a:p>
          <a:p>
            <a:pPr lvl="1"/>
            <a:endParaRPr lang="en-US" altLang="en-US" sz="2000" dirty="0">
              <a:ea typeface="ＭＳ Ｐゴシック" panose="020B0600070205080204" pitchFamily="34" charset="-128"/>
            </a:endParaRP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Understanding the link between theory and research </a:t>
            </a:r>
          </a:p>
          <a:p>
            <a:pPr lvl="1"/>
            <a:r>
              <a:rPr lang="en-US" altLang="en-US" sz="2200" dirty="0">
                <a:ea typeface="ＭＳ Ｐゴシック" panose="020B0600070205080204" pitchFamily="34" charset="-128"/>
              </a:rPr>
              <a:t>There are two key issues here: </a:t>
            </a:r>
          </a:p>
          <a:p>
            <a:pPr lvl="2"/>
            <a:r>
              <a:rPr lang="en-US" altLang="en-US" sz="2200" dirty="0">
                <a:ea typeface="ＭＳ Ｐゴシック" panose="020B0600070205080204" pitchFamily="34" charset="-128"/>
              </a:rPr>
              <a:t>What form of theory is being referred to?</a:t>
            </a:r>
          </a:p>
          <a:p>
            <a:pPr lvl="2"/>
            <a:r>
              <a:rPr lang="en-US" altLang="en-US" sz="2200" dirty="0">
                <a:ea typeface="ＭＳ Ｐゴシック" panose="020B0600070205080204" pitchFamily="34" charset="-128"/>
              </a:rPr>
              <a:t>Is data collected to test theories or build them</a:t>
            </a:r>
            <a:r>
              <a:rPr lang="en-US" altLang="en-US" dirty="0">
                <a:ea typeface="ＭＳ Ｐゴシック" panose="020B0600070205080204" pitchFamily="34" charset="-128"/>
              </a:rPr>
              <a:t>?</a:t>
            </a:r>
          </a:p>
          <a:p>
            <a:pPr lvl="2">
              <a:buFontTx/>
              <a:buNone/>
            </a:pPr>
            <a:endParaRPr lang="en-US" altLang="en-US" sz="1800" dirty="0">
              <a:ea typeface="ＭＳ Ｐゴシック" panose="020B0600070205080204" pitchFamily="34" charset="-128"/>
            </a:endParaRPr>
          </a:p>
        </p:txBody>
      </p:sp>
      <p:sp>
        <p:nvSpPr>
          <p:cNvPr id="9219" name="Title 2">
            <a:extLst>
              <a:ext uri="{FF2B5EF4-FFF2-40B4-BE49-F238E27FC236}">
                <a16:creationId xmlns:a16="http://schemas.microsoft.com/office/drawing/2014/main" id="{B327E9DE-E760-46A8-8E9F-3B37538AD51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>
                <a:ea typeface="ＭＳ Ｐゴシック" panose="020B0600070205080204" pitchFamily="34" charset="-128"/>
              </a:rPr>
              <a:t>Theory and Research </a:t>
            </a:r>
            <a:endParaRPr lang="en-IE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AF3BA65D-F2ED-4CE3-9533-3E7822D22F0B}"/>
              </a:ext>
            </a:extLst>
          </p:cNvPr>
          <p:cNvSpPr txBox="1"/>
          <p:nvPr/>
        </p:nvSpPr>
        <p:spPr>
          <a:xfrm>
            <a:off x="239113" y="4104075"/>
            <a:ext cx="8596313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200" b="1" dirty="0">
                <a:solidFill>
                  <a:schemeClr val="tx2"/>
                </a:solidFill>
                <a:latin typeface="+mn-lt"/>
              </a:rPr>
              <a:t>Middle-range theories typically guide business research.</a:t>
            </a:r>
          </a:p>
          <a:p>
            <a:pPr>
              <a:defRPr/>
            </a:pPr>
            <a:r>
              <a:rPr lang="en-GB" sz="2200" dirty="0">
                <a:solidFill>
                  <a:schemeClr val="tx2"/>
                </a:solidFill>
                <a:latin typeface="+mn-lt"/>
              </a:rPr>
              <a:t>e.g. Merton (1967) suggests these consist of explanation of social phenomena which can be explored using empirical data of various kinds </a:t>
            </a:r>
          </a:p>
        </p:txBody>
      </p:sp>
      <p:sp>
        <p:nvSpPr>
          <p:cNvPr id="11268" name="Content Placeholder 3">
            <a:extLst>
              <a:ext uri="{FF2B5EF4-FFF2-40B4-BE49-F238E27FC236}">
                <a16:creationId xmlns:a16="http://schemas.microsoft.com/office/drawing/2014/main" id="{36307CDA-82D0-495F-BEB6-5FE150BDE7FE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648200" y="1600201"/>
            <a:ext cx="4100513" cy="27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GB" altLang="en-US" sz="2200" b="1" dirty="0">
                <a:ea typeface="ＭＳ Ｐゴシック" panose="020B0600070205080204" pitchFamily="34" charset="-128"/>
              </a:rPr>
              <a:t>Middle-range theories</a:t>
            </a:r>
            <a:r>
              <a:rPr lang="en-GB" altLang="en-US" sz="2200" dirty="0">
                <a:ea typeface="ＭＳ Ｐゴシック" panose="020B0600070205080204" pitchFamily="34" charset="-128"/>
              </a:rPr>
              <a:t>, e.g.: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ea typeface="ＭＳ Ｐゴシック" panose="020B0600070205080204" pitchFamily="34" charset="-128"/>
              </a:rPr>
              <a:t>Strategic choice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ea typeface="ＭＳ Ｐゴシック" panose="020B0600070205080204" pitchFamily="34" charset="-128"/>
              </a:rPr>
              <a:t>Trait theory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ea typeface="ＭＳ Ｐゴシック" panose="020B0600070205080204" pitchFamily="34" charset="-128"/>
              </a:rPr>
              <a:t>Contingency theory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200" dirty="0">
                <a:ea typeface="ＭＳ Ｐゴシック" panose="020B0600070205080204" pitchFamily="34" charset="-128"/>
              </a:rPr>
              <a:t>Labour Process theory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7D13E472-C301-4695-8FA3-4A0725A156BE}"/>
              </a:ext>
            </a:extLst>
          </p:cNvPr>
          <p:cNvSpPr txBox="1">
            <a:spLocks/>
          </p:cNvSpPr>
          <p:nvPr/>
        </p:nvSpPr>
        <p:spPr bwMode="auto">
          <a:xfrm>
            <a:off x="239113" y="1560128"/>
            <a:ext cx="4316413" cy="322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GB" altLang="en-US" sz="2200" b="1" dirty="0">
                <a:solidFill>
                  <a:schemeClr val="tx2"/>
                </a:solidFill>
                <a:latin typeface="+mn-lt"/>
              </a:rPr>
              <a:t>Grand theories</a:t>
            </a:r>
            <a:r>
              <a:rPr lang="en-GB" altLang="en-US" sz="2200" dirty="0">
                <a:solidFill>
                  <a:schemeClr val="tx2"/>
                </a:solidFill>
                <a:latin typeface="+mn-lt"/>
              </a:rPr>
              <a:t>,</a:t>
            </a:r>
            <a:r>
              <a:rPr lang="en-GB" altLang="en-US" sz="22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GB" altLang="en-US" sz="2200" dirty="0">
                <a:solidFill>
                  <a:schemeClr val="tx2"/>
                </a:solidFill>
                <a:latin typeface="+mn-lt"/>
              </a:rPr>
              <a:t>e.g.: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GB" altLang="en-US" sz="2200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Structural functionalism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GB" altLang="en-US" sz="2200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Symbolic Interactionism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GB" altLang="en-US" sz="2200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Critical theory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GB" altLang="en-US" sz="2200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Poststructuralism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GB" altLang="en-US" sz="2200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Structuration theory</a:t>
            </a:r>
            <a:endParaRPr lang="en-GB" altLang="en-US" sz="22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1266" name="Title 1">
            <a:extLst>
              <a:ext uri="{FF2B5EF4-FFF2-40B4-BE49-F238E27FC236}">
                <a16:creationId xmlns:a16="http://schemas.microsoft.com/office/drawing/2014/main" id="{223CF3F7-0769-4FD6-A514-D4BEEF90C81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>
                <a:ea typeface="ＭＳ Ｐゴシック" panose="020B0600070205080204" pitchFamily="34" charset="-128"/>
              </a:rPr>
              <a:t>Theories come at two levels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>
            <a:extLst>
              <a:ext uri="{FF2B5EF4-FFF2-40B4-BE49-F238E27FC236}">
                <a16:creationId xmlns:a16="http://schemas.microsoft.com/office/drawing/2014/main" id="{AFEAB638-6A35-483C-BB77-86639CBA45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643063"/>
            <a:ext cx="7391400" cy="392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GB" altLang="en-US" sz="2200" dirty="0">
                <a:solidFill>
                  <a:schemeClr val="tx2"/>
                </a:solidFill>
                <a:latin typeface="+mn-lt"/>
              </a:rPr>
              <a:t>Deductivism: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GB" altLang="en-US" sz="2200" dirty="0">
                <a:solidFill>
                  <a:schemeClr val="tx2"/>
                </a:solidFill>
                <a:latin typeface="+mn-lt"/>
              </a:rPr>
              <a:t>Theory </a:t>
            </a:r>
            <a:r>
              <a:rPr lang="en-GB" altLang="en-US" sz="2200" dirty="0">
                <a:solidFill>
                  <a:schemeClr val="tx2"/>
                </a:solidFill>
                <a:latin typeface="+mn-lt"/>
                <a:sym typeface="Wingdings" panose="05000000000000000000" pitchFamily="2" charset="2"/>
              </a:rPr>
              <a:t> </a:t>
            </a:r>
            <a:r>
              <a:rPr lang="en-GB" altLang="en-US" sz="2200" dirty="0">
                <a:solidFill>
                  <a:schemeClr val="tx2"/>
                </a:solidFill>
                <a:latin typeface="+mn-lt"/>
              </a:rPr>
              <a:t>data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GB" altLang="en-US" sz="2200" dirty="0">
                <a:solidFill>
                  <a:schemeClr val="tx2"/>
                </a:solidFill>
                <a:latin typeface="+mn-lt"/>
              </a:rPr>
              <a:t>Explicit hypothesis to be confirmed or rejected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GB" altLang="en-US" sz="2200" dirty="0">
                <a:solidFill>
                  <a:schemeClr val="tx2"/>
                </a:solidFill>
                <a:latin typeface="+mn-lt"/>
              </a:rPr>
              <a:t>Quantitative research</a:t>
            </a:r>
          </a:p>
          <a:p>
            <a:pPr lvl="1">
              <a:spcBef>
                <a:spcPct val="20000"/>
              </a:spcBef>
              <a:buFontTx/>
              <a:buChar char="–"/>
            </a:pPr>
            <a:endParaRPr lang="en-GB" altLang="en-US" sz="2200" dirty="0">
              <a:solidFill>
                <a:schemeClr val="tx2"/>
              </a:solidFill>
              <a:latin typeface="+mn-lt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GB" altLang="en-US" sz="2200" dirty="0">
                <a:solidFill>
                  <a:schemeClr val="tx2"/>
                </a:solidFill>
                <a:latin typeface="+mn-lt"/>
              </a:rPr>
              <a:t>Inductivism: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GB" altLang="en-US" sz="2200" dirty="0">
                <a:solidFill>
                  <a:schemeClr val="tx2"/>
                </a:solidFill>
                <a:latin typeface="+mn-lt"/>
              </a:rPr>
              <a:t>Data </a:t>
            </a:r>
            <a:r>
              <a:rPr lang="en-GB" altLang="en-US" sz="2200" dirty="0">
                <a:solidFill>
                  <a:schemeClr val="tx2"/>
                </a:solidFill>
                <a:latin typeface="+mn-lt"/>
                <a:sym typeface="Wingdings" panose="05000000000000000000" pitchFamily="2" charset="2"/>
              </a:rPr>
              <a:t></a:t>
            </a:r>
            <a:r>
              <a:rPr lang="en-GB" altLang="en-US" sz="2200" dirty="0">
                <a:solidFill>
                  <a:schemeClr val="tx2"/>
                </a:solidFill>
                <a:latin typeface="+mn-lt"/>
              </a:rPr>
              <a:t> theory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GB" altLang="en-US" sz="2200" dirty="0">
                <a:solidFill>
                  <a:schemeClr val="tx2"/>
                </a:solidFill>
                <a:latin typeface="+mn-lt"/>
              </a:rPr>
              <a:t>Generalizable inferences from observations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GB" altLang="en-US" sz="2200" dirty="0">
                <a:solidFill>
                  <a:schemeClr val="tx2"/>
                </a:solidFill>
                <a:latin typeface="+mn-lt"/>
              </a:rPr>
              <a:t>Qualitative research /grounded theory</a:t>
            </a: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90239A09-5AB0-4341-B895-597E138346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>
                <a:ea typeface="ＭＳ Ｐゴシック" panose="020B0600070205080204" pitchFamily="34" charset="-128"/>
              </a:rPr>
              <a:t>Deductive and Inductive Theory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he steps in the process of deduction shown in a flowchart are, 1. Theory; 2. Hypotheses; 3. Data collection; 4. Findings; 5. Hypotheses confirmed or rejected; 6. Revision of theory. ">
            <a:extLst>
              <a:ext uri="{FF2B5EF4-FFF2-40B4-BE49-F238E27FC236}">
                <a16:creationId xmlns:a16="http://schemas.microsoft.com/office/drawing/2014/main" id="{89865ECE-EF55-451B-9AE7-851B4D18C8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326" y="1223754"/>
            <a:ext cx="3047348" cy="5198417"/>
          </a:xfrm>
          <a:prstGeom prst="rect">
            <a:avLst/>
          </a:prstGeom>
        </p:spPr>
      </p:pic>
      <p:sp>
        <p:nvSpPr>
          <p:cNvPr id="14338" name="Rectangle 2">
            <a:extLst>
              <a:ext uri="{FF2B5EF4-FFF2-40B4-BE49-F238E27FC236}">
                <a16:creationId xmlns:a16="http://schemas.microsoft.com/office/drawing/2014/main" id="{7C12B68D-D0A1-4C70-B0B4-841D1E49B2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>
                <a:ea typeface="ＭＳ Ｐゴシック" panose="020B0600070205080204" pitchFamily="34" charset="-128"/>
              </a:rPr>
              <a:t>The process of deduction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>
            <a:extLst>
              <a:ext uri="{FF2B5EF4-FFF2-40B4-BE49-F238E27FC236}">
                <a16:creationId xmlns:a16="http://schemas.microsoft.com/office/drawing/2014/main" id="{525C58FE-C1C9-4182-975A-D7E68705B920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248443" y="1272944"/>
            <a:ext cx="8596313" cy="521639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</a:pPr>
            <a:r>
              <a:rPr lang="en-US" altLang="en-US" sz="2200" dirty="0">
                <a:ea typeface="ＭＳ Ｐゴシック" panose="020B0600070205080204" pitchFamily="34" charset="-128"/>
              </a:rPr>
              <a:t>There are three types of reasoning in organizational research:</a:t>
            </a:r>
          </a:p>
          <a:p>
            <a:pPr marL="0" indent="0">
              <a:buFontTx/>
              <a:buNone/>
            </a:pPr>
            <a:endParaRPr lang="en-US" altLang="en-US" sz="2200" dirty="0">
              <a:ea typeface="ＭＳ Ｐゴシック" panose="020B0600070205080204" pitchFamily="34" charset="-128"/>
            </a:endParaRPr>
          </a:p>
          <a:p>
            <a:pPr marL="539750" lvl="1" indent="-342900">
              <a:spcBef>
                <a:spcPct val="0"/>
              </a:spcBef>
              <a:buFontTx/>
              <a:buAutoNum type="arabicPeriod"/>
            </a:pPr>
            <a:r>
              <a:rPr lang="en-GB" altLang="en-US" sz="2000" b="1" dirty="0">
                <a:ea typeface="ＭＳ Ｐゴシック" panose="020B0600070205080204" pitchFamily="34" charset="-128"/>
              </a:rPr>
              <a:t>Theory-testing research: </a:t>
            </a:r>
            <a:r>
              <a:rPr lang="en-GB" altLang="en-US" sz="2000" dirty="0">
                <a:ea typeface="ＭＳ Ｐゴシック" panose="020B0600070205080204" pitchFamily="34" charset="-128"/>
              </a:rPr>
              <a:t>this involves developing hypotheses from </a:t>
            </a:r>
            <a:r>
              <a:rPr lang="en-GB" altLang="en-US" sz="2000" i="1" dirty="0">
                <a:ea typeface="ＭＳ Ｐゴシック" panose="020B0600070205080204" pitchFamily="34" charset="-128"/>
              </a:rPr>
              <a:t>a priori</a:t>
            </a:r>
            <a:r>
              <a:rPr lang="en-GB" altLang="en-US" sz="2000" dirty="0">
                <a:ea typeface="ＭＳ Ｐゴシック" panose="020B0600070205080204" pitchFamily="34" charset="-128"/>
              </a:rPr>
              <a:t> theoretical considerations, enabling them to be confirmed or disconfirmed through statistical inference</a:t>
            </a:r>
          </a:p>
          <a:p>
            <a:pPr marL="539750" lvl="1" indent="-342900">
              <a:spcBef>
                <a:spcPct val="0"/>
              </a:spcBef>
              <a:buFontTx/>
              <a:buAutoNum type="arabicPeriod"/>
            </a:pPr>
            <a:endParaRPr lang="en-IE" altLang="en-US" sz="2000" dirty="0">
              <a:ea typeface="ＭＳ Ｐゴシック" panose="020B0600070205080204" pitchFamily="34" charset="-128"/>
            </a:endParaRPr>
          </a:p>
          <a:p>
            <a:pPr marL="539750" lvl="1" indent="-342900">
              <a:spcBef>
                <a:spcPct val="0"/>
              </a:spcBef>
              <a:buFontTx/>
              <a:buAutoNum type="arabicPeriod"/>
            </a:pPr>
            <a:r>
              <a:rPr lang="en-GB" altLang="en-US" sz="2000" b="1" dirty="0">
                <a:ea typeface="ＭＳ Ｐゴシック" panose="020B0600070205080204" pitchFamily="34" charset="-128"/>
              </a:rPr>
              <a:t>Inductive case research</a:t>
            </a:r>
            <a:r>
              <a:rPr lang="en-GB" altLang="en-US" sz="2000" i="1" dirty="0">
                <a:ea typeface="ＭＳ Ｐゴシック" panose="020B0600070205080204" pitchFamily="34" charset="-128"/>
              </a:rPr>
              <a:t>:</a:t>
            </a:r>
            <a:r>
              <a:rPr lang="en-GB" altLang="en-US" sz="2000" dirty="0">
                <a:ea typeface="ＭＳ Ｐゴシック" panose="020B0600070205080204" pitchFamily="34" charset="-128"/>
              </a:rPr>
              <a:t> this involves theory being developed in a ‘data-driven manner’ using qualitative data, often taking a grounded theory approach</a:t>
            </a:r>
            <a:endParaRPr lang="en-IE" altLang="en-US" sz="2000" dirty="0">
              <a:ea typeface="ＭＳ Ｐゴシック" panose="020B0600070205080204" pitchFamily="34" charset="-128"/>
            </a:endParaRPr>
          </a:p>
          <a:p>
            <a:pPr marL="539750" lvl="1" indent="-342900">
              <a:spcBef>
                <a:spcPct val="0"/>
              </a:spcBef>
              <a:buFontTx/>
              <a:buAutoNum type="arabicPeriod"/>
            </a:pPr>
            <a:endParaRPr lang="en-GB" altLang="en-US" sz="2000" b="1" dirty="0">
              <a:ea typeface="ＭＳ Ｐゴシック" panose="020B0600070205080204" pitchFamily="34" charset="-128"/>
            </a:endParaRPr>
          </a:p>
          <a:p>
            <a:pPr marL="539750" lvl="1" indent="-342900">
              <a:spcBef>
                <a:spcPct val="0"/>
              </a:spcBef>
              <a:buFontTx/>
              <a:buAutoNum type="arabicPeriod"/>
            </a:pPr>
            <a:r>
              <a:rPr lang="en-GB" altLang="en-US" sz="2000" b="1" dirty="0">
                <a:ea typeface="ＭＳ Ｐゴシック" panose="020B0600070205080204" pitchFamily="34" charset="-128"/>
              </a:rPr>
              <a:t>Interpretive research: </a:t>
            </a:r>
            <a:r>
              <a:rPr lang="en-GB" altLang="en-US" sz="2000" dirty="0">
                <a:ea typeface="ＭＳ Ｐゴシック" panose="020B0600070205080204" pitchFamily="34" charset="-128"/>
              </a:rPr>
              <a:t>while this also involves qualitative data, theory is developed in quite a different way involving a dialogical process between theory and the empirical phenomenon; this results in the production of ‘reflexive narratives, not explanatory models or theoretical propositions’ (Mantere and Ketokivi, 2013: 75)</a:t>
            </a:r>
            <a:endParaRPr lang="en-IE" altLang="en-US" sz="2000" dirty="0">
              <a:ea typeface="ＭＳ Ｐゴシック" panose="020B0600070205080204" pitchFamily="34" charset="-128"/>
            </a:endParaRPr>
          </a:p>
        </p:txBody>
      </p:sp>
      <p:sp>
        <p:nvSpPr>
          <p:cNvPr id="15363" name="Title 2">
            <a:extLst>
              <a:ext uri="{FF2B5EF4-FFF2-40B4-BE49-F238E27FC236}">
                <a16:creationId xmlns:a16="http://schemas.microsoft.com/office/drawing/2014/main" id="{3EF73E13-B050-489D-9F7E-91205A6BEC8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31800" y="280988"/>
            <a:ext cx="8229600" cy="9874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>
                <a:ea typeface="ＭＳ Ｐゴシック" panose="020B0600070205080204" pitchFamily="34" charset="-128"/>
              </a:rPr>
              <a:t>Types of reasoning </a:t>
            </a:r>
            <a:endParaRPr lang="en-IE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>
            <a:extLst>
              <a:ext uri="{FF2B5EF4-FFF2-40B4-BE49-F238E27FC236}">
                <a16:creationId xmlns:a16="http://schemas.microsoft.com/office/drawing/2014/main" id="{3DDE700D-41F3-4669-88B2-D72E31A27FA8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513556" y="1628800"/>
            <a:ext cx="8116888" cy="449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200" dirty="0">
                <a:ea typeface="ＭＳ Ｐゴシック" panose="020B0600070205080204" pitchFamily="34" charset="-128"/>
              </a:rPr>
              <a:t>An increasingly popular approach</a:t>
            </a:r>
          </a:p>
          <a:p>
            <a:endParaRPr lang="en-US" altLang="en-US" sz="2200" dirty="0">
              <a:ea typeface="ＭＳ Ｐゴシック" panose="020B0600070205080204" pitchFamily="34" charset="-128"/>
            </a:endParaRPr>
          </a:p>
          <a:p>
            <a:r>
              <a:rPr lang="en-US" altLang="en-US" sz="2200" dirty="0">
                <a:ea typeface="ＭＳ Ｐゴシック" panose="020B0600070205080204" pitchFamily="34" charset="-128"/>
              </a:rPr>
              <a:t>Neither inductive nor deductive: abductive as a third way</a:t>
            </a:r>
          </a:p>
          <a:p>
            <a:endParaRPr lang="en-US" altLang="en-US" sz="2200" dirty="0">
              <a:ea typeface="ＭＳ Ｐゴシック" panose="020B0600070205080204" pitchFamily="34" charset="-128"/>
            </a:endParaRPr>
          </a:p>
          <a:p>
            <a:r>
              <a:rPr lang="en-US" altLang="en-US" sz="2200" dirty="0">
                <a:ea typeface="ＭＳ Ｐゴシック" panose="020B0600070205080204" pitchFamily="34" charset="-128"/>
              </a:rPr>
              <a:t>Based on pragmatist approach</a:t>
            </a:r>
          </a:p>
          <a:p>
            <a:endParaRPr lang="en-IE" altLang="en-US" sz="2200" dirty="0">
              <a:ea typeface="ＭＳ Ｐゴシック" panose="020B0600070205080204" pitchFamily="34" charset="-128"/>
            </a:endParaRPr>
          </a:p>
          <a:p>
            <a:r>
              <a:rPr lang="en-IE" altLang="en-US" sz="2200" dirty="0">
                <a:ea typeface="ＭＳ Ｐゴシック" panose="020B0600070205080204" pitchFamily="34" charset="-128"/>
              </a:rPr>
              <a:t>Starts with a puzzle or surprise and then seeks to explain it</a:t>
            </a:r>
          </a:p>
          <a:p>
            <a:endParaRPr lang="en-IE" altLang="en-US" sz="2200" dirty="0">
              <a:ea typeface="ＭＳ Ｐゴシック" panose="020B0600070205080204" pitchFamily="34" charset="-128"/>
            </a:endParaRPr>
          </a:p>
          <a:p>
            <a:r>
              <a:rPr lang="en-IE" altLang="en-US" sz="2200" dirty="0">
                <a:ea typeface="ＭＳ Ｐゴシック" panose="020B0600070205080204" pitchFamily="34" charset="-128"/>
              </a:rPr>
              <a:t>Involves the researcher selecting the ‘best’ explanation from competing explanations or interpretations of the data (Mantere and Ketokivi, 2013)</a:t>
            </a:r>
          </a:p>
        </p:txBody>
      </p:sp>
      <p:sp>
        <p:nvSpPr>
          <p:cNvPr id="16387" name="Title 2">
            <a:extLst>
              <a:ext uri="{FF2B5EF4-FFF2-40B4-BE49-F238E27FC236}">
                <a16:creationId xmlns:a16="http://schemas.microsoft.com/office/drawing/2014/main" id="{7AE0A01D-D505-431F-9FF6-0E1C2200679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31800" y="280988"/>
            <a:ext cx="8229600" cy="9874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>
                <a:ea typeface="ＭＳ Ｐゴシック" panose="020B0600070205080204" pitchFamily="34" charset="-128"/>
              </a:rPr>
              <a:t>Abduction </a:t>
            </a:r>
            <a:endParaRPr lang="en-IE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xford">
  <a:themeElements>
    <a:clrScheme name="Oxford - Print Ready">
      <a:dk1>
        <a:srgbClr val="011E41"/>
      </a:dk1>
      <a:lt1>
        <a:srgbClr val="FFFFFF"/>
      </a:lt1>
      <a:dk2>
        <a:srgbClr val="011E41"/>
      </a:dk2>
      <a:lt2>
        <a:srgbClr val="FFFFFF"/>
      </a:lt2>
      <a:accent1>
        <a:srgbClr val="0043E0"/>
      </a:accent1>
      <a:accent2>
        <a:srgbClr val="FD5820"/>
      </a:accent2>
      <a:accent3>
        <a:srgbClr val="005145"/>
      </a:accent3>
      <a:accent4>
        <a:srgbClr val="5F4261"/>
      </a:accent4>
      <a:accent5>
        <a:srgbClr val="F3A7B8"/>
      </a:accent5>
      <a:accent6>
        <a:srgbClr val="9B1827"/>
      </a:accent6>
      <a:hlink>
        <a:srgbClr val="000000"/>
      </a:hlink>
      <a:folHlink>
        <a:srgbClr val="011E41"/>
      </a:folHlink>
    </a:clrScheme>
    <a:fontScheme name="Oxford Uni Press">
      <a:majorFont>
        <a:latin typeface="DM Serif Display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 algn="l">
          <a:defRPr sz="1200" dirty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xford" id="{58D12C14-B1B4-4E2B-A6EB-05B30B0CAA70}" vid="{CB763E7D-26CF-4B95-A861-CFAE011C555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OUP_PowerPoint_template_-_print_ready</Template>
  <TotalTime>5224</TotalTime>
  <Words>1466</Words>
  <Application>Microsoft Office PowerPoint</Application>
  <PresentationFormat>On-screen Show (4:3)</PresentationFormat>
  <Paragraphs>223</Paragraphs>
  <Slides>28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40" baseType="lpstr">
      <vt:lpstr>ＭＳ Ｐゴシック</vt:lpstr>
      <vt:lpstr>Arial</vt:lpstr>
      <vt:lpstr>Calibri</vt:lpstr>
      <vt:lpstr>Courier New</vt:lpstr>
      <vt:lpstr>DM Serif Display</vt:lpstr>
      <vt:lpstr>Gibson Light</vt:lpstr>
      <vt:lpstr>Open Sans</vt:lpstr>
      <vt:lpstr>OUP Argo Light</vt:lpstr>
      <vt:lpstr>System Font Regular</vt:lpstr>
      <vt:lpstr>Times New Roman</vt:lpstr>
      <vt:lpstr>Wingdings</vt:lpstr>
      <vt:lpstr>Oxford</vt:lpstr>
      <vt:lpstr>Business Research Methods 6th edition</vt:lpstr>
      <vt:lpstr>Chapter overview</vt:lpstr>
      <vt:lpstr>Research strategy</vt:lpstr>
      <vt:lpstr>Theory and Research </vt:lpstr>
      <vt:lpstr>Theories come at two levels</vt:lpstr>
      <vt:lpstr>Deductive and Inductive Theory</vt:lpstr>
      <vt:lpstr>The process of deduction</vt:lpstr>
      <vt:lpstr>Types of reasoning </vt:lpstr>
      <vt:lpstr>Abduction </vt:lpstr>
      <vt:lpstr>Philosophical assumptions in business research</vt:lpstr>
      <vt:lpstr>Epistemological considerations</vt:lpstr>
      <vt:lpstr>Positivism</vt:lpstr>
      <vt:lpstr>Interpretivism</vt:lpstr>
      <vt:lpstr>Realism </vt:lpstr>
      <vt:lpstr>Ontological considerations</vt:lpstr>
      <vt:lpstr>What is objectivism? </vt:lpstr>
      <vt:lpstr>What is constructionism? </vt:lpstr>
      <vt:lpstr>What is the role of a paradigm?</vt:lpstr>
      <vt:lpstr>Social paradigms</vt:lpstr>
      <vt:lpstr>Research strategy:  quantitative research</vt:lpstr>
      <vt:lpstr>Features of quantitative research</vt:lpstr>
      <vt:lpstr>Research strategy: qualitative research</vt:lpstr>
      <vt:lpstr>Features of qualitative research</vt:lpstr>
      <vt:lpstr>Mixed methods research</vt:lpstr>
      <vt:lpstr>Factors influencing researchers’ choice of methods </vt:lpstr>
      <vt:lpstr>Practical considerations</vt:lpstr>
      <vt:lpstr>Key points </vt:lpstr>
      <vt:lpstr>Reminder: online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Kate Hilton</dc:creator>
  <cp:lastModifiedBy>PEMBLE, Daisy</cp:lastModifiedBy>
  <cp:revision>228</cp:revision>
  <cp:lastPrinted>2001-09-10T07:46:38Z</cp:lastPrinted>
  <dcterms:created xsi:type="dcterms:W3CDTF">2004-05-24T13:26:03Z</dcterms:created>
  <dcterms:modified xsi:type="dcterms:W3CDTF">2022-01-11T15:21:58Z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e5cb09a-2992-49d6-8ac9-5f63e7b1ad2f_Enabled">
    <vt:lpwstr>true</vt:lpwstr>
  </property>
  <property fmtid="{D5CDD505-2E9C-101B-9397-08002B2CF9AE}" pid="3" name="MSIP_Label_be5cb09a-2992-49d6-8ac9-5f63e7b1ad2f_SetDate">
    <vt:lpwstr>2021-11-08T16:30:24Z</vt:lpwstr>
  </property>
  <property fmtid="{D5CDD505-2E9C-101B-9397-08002B2CF9AE}" pid="4" name="MSIP_Label_be5cb09a-2992-49d6-8ac9-5f63e7b1ad2f_Method">
    <vt:lpwstr>Standard</vt:lpwstr>
  </property>
  <property fmtid="{D5CDD505-2E9C-101B-9397-08002B2CF9AE}" pid="5" name="MSIP_Label_be5cb09a-2992-49d6-8ac9-5f63e7b1ad2f_Name">
    <vt:lpwstr>Controlled</vt:lpwstr>
  </property>
  <property fmtid="{D5CDD505-2E9C-101B-9397-08002B2CF9AE}" pid="6" name="MSIP_Label_be5cb09a-2992-49d6-8ac9-5f63e7b1ad2f_SiteId">
    <vt:lpwstr>91761b62-4c45-43f5-9f0e-be8ad9b551ff</vt:lpwstr>
  </property>
  <property fmtid="{D5CDD505-2E9C-101B-9397-08002B2CF9AE}" pid="7" name="MSIP_Label_be5cb09a-2992-49d6-8ac9-5f63e7b1ad2f_ActionId">
    <vt:lpwstr>82e7dc2c-1671-4e20-b338-f2a0c230d457</vt:lpwstr>
  </property>
  <property fmtid="{D5CDD505-2E9C-101B-9397-08002B2CF9AE}" pid="8" name="MSIP_Label_be5cb09a-2992-49d6-8ac9-5f63e7b1ad2f_ContentBits">
    <vt:lpwstr>0</vt:lpwstr>
  </property>
</Properties>
</file>